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5143500" cx="9144000"/>
  <p:notesSz cx="6858000" cy="9144000"/>
  <p:embeddedFontLst>
    <p:embeddedFont>
      <p:font typeface="Proxima Nova"/>
      <p:regular r:id="rId65"/>
      <p:bold r:id="rId66"/>
      <p:italic r:id="rId67"/>
      <p:boldItalic r:id="rId68"/>
    </p:embeddedFont>
    <p:embeddedFont>
      <p:font typeface="Overpass"/>
      <p:regular r:id="rId69"/>
      <p:bold r:id="rId70"/>
      <p:italic r:id="rId71"/>
      <p:boldItalic r:id="rId72"/>
    </p:embeddedFont>
    <p:embeddedFont>
      <p:font typeface="Overpass Light"/>
      <p:regular r:id="rId73"/>
      <p:bold r:id="rId74"/>
      <p:italic r:id="rId75"/>
      <p:boldItalic r:id="rId76"/>
    </p:embeddedFont>
    <p:embeddedFont>
      <p:font typeface="Overpass SemiBold"/>
      <p:regular r:id="rId77"/>
      <p:bold r:id="rId78"/>
      <p:italic r:id="rId79"/>
      <p:boldItalic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verpassSemiBold-boldItalic.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verpassLight-regular.fntdata"/><Relationship Id="rId72" Type="http://schemas.openxmlformats.org/officeDocument/2006/relationships/font" Target="fonts/Overpass-boldItalic.fntdata"/><Relationship Id="rId31" Type="http://schemas.openxmlformats.org/officeDocument/2006/relationships/slide" Target="slides/slide26.xml"/><Relationship Id="rId75" Type="http://schemas.openxmlformats.org/officeDocument/2006/relationships/font" Target="fonts/OverpassLight-italic.fntdata"/><Relationship Id="rId30" Type="http://schemas.openxmlformats.org/officeDocument/2006/relationships/slide" Target="slides/slide25.xml"/><Relationship Id="rId74" Type="http://schemas.openxmlformats.org/officeDocument/2006/relationships/font" Target="fonts/OverpassLight-bold.fntdata"/><Relationship Id="rId33" Type="http://schemas.openxmlformats.org/officeDocument/2006/relationships/slide" Target="slides/slide28.xml"/><Relationship Id="rId77" Type="http://schemas.openxmlformats.org/officeDocument/2006/relationships/font" Target="fonts/OverpassSemiBold-regular.fntdata"/><Relationship Id="rId32" Type="http://schemas.openxmlformats.org/officeDocument/2006/relationships/slide" Target="slides/slide27.xml"/><Relationship Id="rId76" Type="http://schemas.openxmlformats.org/officeDocument/2006/relationships/font" Target="fonts/OverpassLight-boldItalic.fntdata"/><Relationship Id="rId35" Type="http://schemas.openxmlformats.org/officeDocument/2006/relationships/slide" Target="slides/slide30.xml"/><Relationship Id="rId79" Type="http://schemas.openxmlformats.org/officeDocument/2006/relationships/font" Target="fonts/OverpassSemiBold-italic.fntdata"/><Relationship Id="rId34" Type="http://schemas.openxmlformats.org/officeDocument/2006/relationships/slide" Target="slides/slide29.xml"/><Relationship Id="rId78" Type="http://schemas.openxmlformats.org/officeDocument/2006/relationships/font" Target="fonts/OverpassSemiBold-bold.fntdata"/><Relationship Id="rId71" Type="http://schemas.openxmlformats.org/officeDocument/2006/relationships/font" Target="fonts/Overpass-italic.fntdata"/><Relationship Id="rId70" Type="http://schemas.openxmlformats.org/officeDocument/2006/relationships/font" Target="fonts/Overpass-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ProximaNova-bold.fntdata"/><Relationship Id="rId21" Type="http://schemas.openxmlformats.org/officeDocument/2006/relationships/slide" Target="slides/slide16.xml"/><Relationship Id="rId65" Type="http://schemas.openxmlformats.org/officeDocument/2006/relationships/font" Target="fonts/ProximaNova-regular.fntdata"/><Relationship Id="rId24" Type="http://schemas.openxmlformats.org/officeDocument/2006/relationships/slide" Target="slides/slide19.xml"/><Relationship Id="rId68" Type="http://schemas.openxmlformats.org/officeDocument/2006/relationships/font" Target="fonts/ProximaNova-boldItalic.fntdata"/><Relationship Id="rId23" Type="http://schemas.openxmlformats.org/officeDocument/2006/relationships/slide" Target="slides/slide18.xml"/><Relationship Id="rId67" Type="http://schemas.openxmlformats.org/officeDocument/2006/relationships/font" Target="fonts/ProximaNova-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Overpass-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hd.ws/hosted_files/kccncna17/46/ahmetb%20KubeCon%202017%20NA%20%E2%80%93%20Network%20Policies.pdf"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cess.redhat.com/articles/2176281"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dce0cc0f4_0_10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dce0cc0f4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dce0cc0f4_0_10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dce0cc0f4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 pod (as in a pod of whales or pea pod) is a group of one or more containers, with shared storage/network, and a specification for how to run the containers. A pod’s contents are always co-located and co-scheduled, and run in a shared context. A pod models an application-specific “logical host” - it contains one or more application containers which are relatively tightly coupled. In a pre-container world, they would have executed on the same physical or virtual machine.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Containers within a pod share an IP address and port space, and can find each other via localhost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Applications within a pod also have access to shared volumes, which are defined as part of a pod and are made available to be mounted into each application’s filesystem.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dce0cc0f4_0_10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dce0cc0f4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desired state of deployed pods is defined as a deployment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deployment defines how many instances of a pod should be deployed, how much cpu and memory should be allocated to it, what persistent volumes and configuration objects should be available to the pods and more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Deployments also are able to manage the transition of deploying one version of the container image to another which controlling the exact details of transition such as rolling updates, rollback,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5dce0cc0f4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dce0cc0f4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dce0cc0f4_0_200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dce0cc0f4_0_2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From bare metal physical machines to virtualized infrastructure, or in private or certified public clouds, OpenShift is supported anywhere that Red Hat Enterprise Linux is.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This includes all the supported virtualization platforms - RHEV, vSphere or Hyper-V.</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Red Hat’s OpenStack platform and certified public cloud providers like Amazon, Google and more are supported, too.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You can even take a hybrid approach and deploy instances of OpenShift Container Platform across all of these infrastructures.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Show the flexibility of deploying OpenShift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Technically only x86 platforms are supported.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OpenShift is fully supported anywhere Red Hat Enterprise Linux is. Hybrid deployments across multiple infrastructures can be achieved, but many customers are still adopting OpenShift inside their existing, traditional virtualized environments.</a:t>
            </a:r>
            <a:endParaRPr>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5dce0cc0f4_0_20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5dce0cc0f4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 has two types of systems. The first are called nodes.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Nodes are instances of RHEL 7 or RHEL Atomic with the OpenShift software installed.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Ultimately, Nodes are where end-user applications are run.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Nodes are what the Masters will orchestrate - you will learn about Masters shortly.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Nodes are just instances of RHEL or Atomic.</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OpenShift’s node daemon and other software runs on a node.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OpenShift can run on either RHEL or RHEL Atomic. Nodes are just instances of RHEL or Atomic that will ultimately host application instances in containers.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5dce0cc0f4_0_209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5dce0cc0f4_0_2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Application instances and application components run in linux containers. Linux container technologies are lightweight mechanisms for isolating running processes so that they are limited to interacting with only their designated resources. Many application instances can be running in containers on a single host without visibility into each others' processes, files, network, and so 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Containers in OpenShift are based on Docker-formatted container images. An image is a binary that includes all of the requirements for running a single container. Container images can be thought of as a packaging technology.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Each OpenShift Node can run many containers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 Pod is one or more containers deployed together as if they were deployed on one host and encapsulates storage resources and a unique network IP. Pod is the smallest unit that can be defined, deployed, and managed in OpenShift. A Pod might consist of either a single container or a small number of containers that are tightly coupled and that share resources.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 node’s capacity is related to the memory and CPU capabilities of the underlying “hardware”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Transcript: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of the end-user application instances and application components will run inside linux containers on the nodes. RHEL instances with bigger CPU and memory footprints can run more containers.Speaker:</a:t>
            </a:r>
            <a:br>
              <a:rPr lang="en">
                <a:solidFill>
                  <a:schemeClr val="dk1"/>
                </a:solidFill>
              </a:rPr>
            </a:br>
            <a:br>
              <a:rPr lang="en">
                <a:solidFill>
                  <a:schemeClr val="dk1"/>
                </a:solidFill>
              </a:rPr>
            </a:br>
            <a:r>
              <a:rPr lang="en">
                <a:solidFill>
                  <a:schemeClr val="dk1"/>
                </a:solidFill>
              </a:rPr>
              <a:t>* Application instances and application components run in linux containers. Linux container technologies are lightweight mechanisms for isolating running processes so that they are limited to interacting with only their designated resources. Many application instances can be running in containers on a single host without visibility into each others' processes, files, network, and so on.</a:t>
            </a:r>
            <a:br>
              <a:rPr lang="en">
                <a:solidFill>
                  <a:schemeClr val="dk1"/>
                </a:solidFill>
              </a:rPr>
            </a:br>
            <a:br>
              <a:rPr lang="en">
                <a:solidFill>
                  <a:schemeClr val="dk1"/>
                </a:solidFill>
              </a:rPr>
            </a:br>
            <a:r>
              <a:rPr lang="en">
                <a:solidFill>
                  <a:schemeClr val="dk1"/>
                </a:solidFill>
              </a:rPr>
              <a:t>* Containers in OpenShift are based on Docker-formatted container images. An image is a binary that includes all of the requirements for running a single container. Container images can be thought of as a packaging technology. </a:t>
            </a:r>
            <a:br>
              <a:rPr lang="en">
                <a:solidFill>
                  <a:schemeClr val="dk1"/>
                </a:solidFill>
              </a:rPr>
            </a:br>
            <a:br>
              <a:rPr lang="en">
                <a:solidFill>
                  <a:schemeClr val="dk1"/>
                </a:solidFill>
              </a:rPr>
            </a:br>
            <a:r>
              <a:rPr lang="en">
                <a:solidFill>
                  <a:schemeClr val="dk1"/>
                </a:solidFill>
              </a:rPr>
              <a:t>* Each OpenShift Node can run many containers</a:t>
            </a:r>
            <a:br>
              <a:rPr lang="en">
                <a:solidFill>
                  <a:schemeClr val="dk1"/>
                </a:solidFill>
              </a:rPr>
            </a:br>
            <a:br>
              <a:rPr lang="en">
                <a:solidFill>
                  <a:schemeClr val="dk1"/>
                </a:solidFill>
              </a:rPr>
            </a:br>
            <a:r>
              <a:rPr lang="en">
                <a:solidFill>
                  <a:schemeClr val="dk1"/>
                </a:solidFill>
              </a:rPr>
              <a:t>* A Pod is one or more containers deployed together as if they were deployed on one host and encapsulates storage resources and a unique network IP. Pod is the smallest unit that can be defined, deployed, and managed in OpenShift. A Pod might consist of either a single container or a small number of containers that are tightly coupled and that share resources.</a:t>
            </a:r>
            <a:br>
              <a:rPr lang="en">
                <a:solidFill>
                  <a:schemeClr val="dk1"/>
                </a:solidFill>
              </a:rPr>
            </a:br>
            <a:br>
              <a:rPr lang="en">
                <a:solidFill>
                  <a:schemeClr val="dk1"/>
                </a:solidFill>
              </a:rPr>
            </a:br>
            <a:br>
              <a:rPr lang="en">
                <a:solidFill>
                  <a:schemeClr val="dk1"/>
                </a:solidFill>
              </a:rPr>
            </a:br>
            <a:r>
              <a:rPr lang="en">
                <a:solidFill>
                  <a:schemeClr val="dk1"/>
                </a:solidFill>
              </a:rPr>
              <a:t>Discussion:</a:t>
            </a:r>
            <a:br>
              <a:rPr lang="en">
                <a:solidFill>
                  <a:schemeClr val="dk1"/>
                </a:solidFill>
              </a:rPr>
            </a:br>
            <a:br>
              <a:rPr lang="en">
                <a:solidFill>
                  <a:schemeClr val="dk1"/>
                </a:solidFill>
              </a:rPr>
            </a:br>
            <a:r>
              <a:rPr lang="en">
                <a:solidFill>
                  <a:schemeClr val="dk1"/>
                </a:solidFill>
              </a:rPr>
              <a:t>* A node’s capacity is related to the memory and CPU capabilities of the underlying “hardware”</a:t>
            </a:r>
            <a:br>
              <a:rPr lang="en">
                <a:solidFill>
                  <a:schemeClr val="dk1"/>
                </a:solidFill>
              </a:rPr>
            </a:br>
            <a:br>
              <a:rPr lang="en">
                <a:solidFill>
                  <a:schemeClr val="dk1"/>
                </a:solidFill>
              </a:rPr>
            </a:br>
            <a:r>
              <a:rPr lang="en">
                <a:solidFill>
                  <a:schemeClr val="dk1"/>
                </a:solidFill>
              </a:rPr>
              <a:t>Transcript:</a:t>
            </a:r>
            <a:br>
              <a:rPr lang="en">
                <a:solidFill>
                  <a:schemeClr val="dk1"/>
                </a:solidFill>
              </a:rPr>
            </a:br>
            <a:br>
              <a:rPr lang="en">
                <a:solidFill>
                  <a:schemeClr val="dk1"/>
                </a:solidFill>
              </a:rPr>
            </a:br>
            <a:r>
              <a:rPr lang="en">
                <a:solidFill>
                  <a:schemeClr val="dk1"/>
                </a:solidFill>
              </a:rPr>
              <a:t>All of the end-user application instances and application components will run inside linux containers on the nodes. RHEL instances with bigger CPU and memory footprints can run more containers.</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5dce0cc0f4_0_22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5dce0cc0f4_0_2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While app components run in Docker containers, the “unit” that OpenShift is orchestrating and managing is called a Pod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 this case, a Docker image is the executable or runnable components, and the container is the actual running instance with runtime and environment parameters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One or more containers make up a Pod, and OpenShift will schedule and run all containers in a Pod together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Complex applications are made up of many Pods each with their own containers, all interacting with one another inside an OpenShift environment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OpenShift consumes Docker Images and runs them in containers wrapped by the meta object called a Pod.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Pod is what OpenShift schedules, manages and runs.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Pods can have multiple containers but there are not many well-defined use cases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Services, described soon, are how different application components are “wired” together. Different application components (eg: app server, db) are not placed in a single Pod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Transcript:</a:t>
            </a:r>
            <a:endParaRPr>
              <a:solidFill>
                <a:schemeClr val="dk1"/>
              </a:solidFill>
            </a:endParaRPr>
          </a:p>
          <a:p>
            <a:pPr indent="0" lvl="0" marL="0" rtl="0" algn="l">
              <a:spcBef>
                <a:spcPts val="0"/>
              </a:spcBef>
              <a:spcAft>
                <a:spcPts val="0"/>
              </a:spcAft>
              <a:buNone/>
            </a:pPr>
            <a:r>
              <a:rPr lang="en">
                <a:solidFill>
                  <a:schemeClr val="dk1"/>
                </a:solidFill>
              </a:rPr>
              <a:t>OpenShift can use any native Docker image, and schedules and runs containers in a unit called a Pod. While Pods can have multiple containers, generally a Pod should provide a single function, like an app server, as opposed to multiple functions, like a database and an app server. This allows for individual application components to be easily scaled horizontally.</a:t>
            </a:r>
            <a:endParaRPr sz="10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5dce0cc0f4_0_23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5dce0cc0f4_0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other type of OpenShift system is the Master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Masters keep and understand the state of the environment and orchestrate all activities on the Nodes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Masters are also instances of RHEL or Atomic, and multiple masters can be used in an environment for high availability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Masters can be treated like any nodes and have apps deployed on them. However it is recommended to dedicate Masters to management processes and mark them as non-schedulable for application containers.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Masters have four primary jobs or functions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OpenShift Master is the orchestrator of the entire OpenShift environment.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The OpenShift Master knows about and maintains state within the OpenShift environment.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Just like Nodes, Masters run on RHEL or Atomic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You will discuss the four primary functions of the Master in the next slides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Transcript:</a:t>
            </a:r>
            <a:endParaRPr>
              <a:solidFill>
                <a:schemeClr val="dk1"/>
              </a:solidFill>
            </a:endParaRPr>
          </a:p>
          <a:p>
            <a:pPr indent="0" lvl="0" marL="0" rtl="0" algn="l">
              <a:spcBef>
                <a:spcPts val="0"/>
              </a:spcBef>
              <a:spcAft>
                <a:spcPts val="0"/>
              </a:spcAft>
              <a:buNone/>
            </a:pPr>
            <a:r>
              <a:rPr lang="en">
                <a:solidFill>
                  <a:schemeClr val="dk1"/>
                </a:solidFill>
              </a:rPr>
              <a:t>Just like Nodes, the OpenShift Master is installed on RHEL or Atomic. The Master is the orchestration and scheduling engine for OpenShift, and is responsible for knowing and maintaining the state of the OpenShift environment. The Master has four primary functions which you will now describe.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Google Shape;952;g5dce0cc0f4_0_24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5dce0cc0f4_0_2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a:t>
            </a:r>
            <a:endParaRPr>
              <a:solidFill>
                <a:schemeClr val="dk1"/>
              </a:solidFill>
            </a:endParaRPr>
          </a:p>
          <a:p>
            <a:pPr indent="0" lvl="0" marL="0" rtl="0" algn="l">
              <a:spcBef>
                <a:spcPts val="0"/>
              </a:spcBef>
              <a:spcAft>
                <a:spcPts val="0"/>
              </a:spcAft>
              <a:buNone/>
            </a:pPr>
            <a:r>
              <a:rPr lang="en">
                <a:solidFill>
                  <a:schemeClr val="dk1"/>
                </a:solidFill>
              </a:rPr>
              <a:t>* The Master provides the single API that all tooling and systems interact with. Everything must go through this API.</a:t>
            </a:r>
            <a:endParaRPr>
              <a:solidFill>
                <a:schemeClr val="dk1"/>
              </a:solidFill>
            </a:endParaRPr>
          </a:p>
          <a:p>
            <a:pPr indent="0" lvl="0" marL="0" rtl="0" algn="l">
              <a:spcBef>
                <a:spcPts val="0"/>
              </a:spcBef>
              <a:spcAft>
                <a:spcPts val="0"/>
              </a:spcAft>
              <a:buNone/>
            </a:pPr>
            <a:r>
              <a:rPr lang="en">
                <a:solidFill>
                  <a:schemeClr val="dk1"/>
                </a:solidFill>
              </a:rPr>
              <a:t>* All API requests are SSL-encrypted and authenticated. Authorizations are handled via fine-grained role-based access control (RBAC)</a:t>
            </a:r>
            <a:endParaRPr>
              <a:solidFill>
                <a:schemeClr val="dk1"/>
              </a:solidFill>
            </a:endParaRPr>
          </a:p>
          <a:p>
            <a:pPr indent="0" lvl="0" marL="0" rtl="0" algn="l">
              <a:spcBef>
                <a:spcPts val="0"/>
              </a:spcBef>
              <a:spcAft>
                <a:spcPts val="0"/>
              </a:spcAft>
              <a:buNone/>
            </a:pPr>
            <a:r>
              <a:rPr lang="en">
                <a:solidFill>
                  <a:schemeClr val="dk1"/>
                </a:solidFill>
              </a:rPr>
              <a:t>* The Master can be tied into external identity management systems, from LDAP and AD to OAuth providers like GitHub and Google</a:t>
            </a:r>
            <a:endParaRPr>
              <a:solidFill>
                <a:schemeClr val="dk1"/>
              </a:solidFill>
            </a:endParaRPr>
          </a:p>
          <a:p>
            <a:pPr indent="0" lvl="0" marL="0" rtl="0" algn="l">
              <a:spcBef>
                <a:spcPts val="0"/>
              </a:spcBef>
              <a:spcAft>
                <a:spcPts val="0"/>
              </a:spcAft>
              <a:buNone/>
            </a:pPr>
            <a:r>
              <a:rPr lang="en">
                <a:solidFill>
                  <a:schemeClr val="dk1"/>
                </a:solidFill>
              </a:rPr>
              <a:t>Discussion:</a:t>
            </a:r>
            <a:endParaRPr>
              <a:solidFill>
                <a:schemeClr val="dk1"/>
              </a:solidFill>
            </a:endParaRPr>
          </a:p>
          <a:p>
            <a:pPr indent="0" lvl="0" marL="0" rtl="0" algn="l">
              <a:spcBef>
                <a:spcPts val="0"/>
              </a:spcBef>
              <a:spcAft>
                <a:spcPts val="0"/>
              </a:spcAft>
              <a:buNone/>
            </a:pPr>
            <a:r>
              <a:rPr lang="en">
                <a:solidFill>
                  <a:schemeClr val="dk1"/>
                </a:solidFill>
              </a:rPr>
              <a:t>* All requests go through the Master’s API</a:t>
            </a:r>
            <a:endParaRPr>
              <a:solidFill>
                <a:schemeClr val="dk1"/>
              </a:solidFill>
            </a:endParaRPr>
          </a:p>
          <a:p>
            <a:pPr indent="0" lvl="0" marL="0" rtl="0" algn="l">
              <a:spcBef>
                <a:spcPts val="0"/>
              </a:spcBef>
              <a:spcAft>
                <a:spcPts val="0"/>
              </a:spcAft>
              <a:buNone/>
            </a:pPr>
            <a:r>
              <a:rPr lang="en">
                <a:solidFill>
                  <a:schemeClr val="dk1"/>
                </a:solidFill>
              </a:rPr>
              <a:t>* The Master evaluates requests for both AuthentacioN (AuthN - you are who you say you are) and AuthoriZation (AuthZ - you’re allowed to do what you requested)</a:t>
            </a:r>
            <a:endParaRPr>
              <a:solidFill>
                <a:schemeClr val="dk1"/>
              </a:solidFill>
            </a:endParaRPr>
          </a:p>
          <a:p>
            <a:pPr indent="0" lvl="0" marL="0" rtl="0" algn="l">
              <a:spcBef>
                <a:spcPts val="0"/>
              </a:spcBef>
              <a:spcAft>
                <a:spcPts val="0"/>
              </a:spcAft>
              <a:buNone/>
            </a:pPr>
            <a:r>
              <a:rPr lang="en">
                <a:solidFill>
                  <a:schemeClr val="dk1"/>
                </a:solidFill>
              </a:rPr>
              <a:t>* The Master can be tied into external identity management systems like LDAP/AD, OAuth, and more</a:t>
            </a:r>
            <a:endParaRPr>
              <a:solidFill>
                <a:schemeClr val="dk1"/>
              </a:solidFill>
            </a:endParaRPr>
          </a:p>
          <a:p>
            <a:pPr indent="0" lvl="0" marL="0" rtl="0" algn="l">
              <a:spcBef>
                <a:spcPts val="0"/>
              </a:spcBef>
              <a:spcAft>
                <a:spcPts val="0"/>
              </a:spcAft>
              <a:buNone/>
            </a:pPr>
            <a:r>
              <a:rPr lang="en">
                <a:solidFill>
                  <a:schemeClr val="dk1"/>
                </a:solidFill>
              </a:rPr>
              <a:t>* Apache modules can also be used for authentication in front of the API</a:t>
            </a:r>
            <a:endParaRPr>
              <a:solidFill>
                <a:schemeClr val="dk1"/>
              </a:solidFill>
            </a:endParaRPr>
          </a:p>
          <a:p>
            <a:pPr indent="0" lvl="0" marL="0" rtl="0" algn="l">
              <a:spcBef>
                <a:spcPts val="0"/>
              </a:spcBef>
              <a:spcAft>
                <a:spcPts val="0"/>
              </a:spcAft>
              <a:buNone/>
            </a:pPr>
            <a:r>
              <a:rPr lang="en">
                <a:solidFill>
                  <a:schemeClr val="dk1"/>
                </a:solidFill>
              </a:rPr>
              <a:t>Transcript:</a:t>
            </a:r>
            <a:endParaRPr>
              <a:solidFill>
                <a:schemeClr val="dk1"/>
              </a:solidFill>
            </a:endParaRPr>
          </a:p>
          <a:p>
            <a:pPr indent="0" lvl="0" marL="0" rtl="0" algn="l">
              <a:spcBef>
                <a:spcPts val="0"/>
              </a:spcBef>
              <a:spcAft>
                <a:spcPts val="0"/>
              </a:spcAft>
              <a:buNone/>
            </a:pPr>
            <a:r>
              <a:rPr lang="en">
                <a:solidFill>
                  <a:schemeClr val="dk1"/>
                </a:solidFill>
              </a:rPr>
              <a:t>The Master is the gateway to the OpenShift environment. All requests must go through the Master and must be both authenticated and authorized. A wide array of external identity management systems can be the source of authentication information in an OpenShift environment.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ce0cc0f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ce0cc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Red Hat helps organizations develop, deploy, and manage existing and container-based applications seamlessly across physical, virtual, and public cloud infrastructures. </a:t>
            </a:r>
            <a:endParaRPr/>
          </a:p>
          <a:p>
            <a:pPr indent="-298450" lvl="0" marL="457200" rtl="0" algn="l">
              <a:spcBef>
                <a:spcPts val="0"/>
              </a:spcBef>
              <a:spcAft>
                <a:spcPts val="0"/>
              </a:spcAft>
              <a:buSzPts val="1100"/>
              <a:buChar char="●"/>
            </a:pPr>
            <a:r>
              <a:rPr lang="en"/>
              <a:t>Built on proven open source technologies, OpenShift helps application development and IT operations teams modernize applications, deliver new services, and accelerate development processes.</a:t>
            </a:r>
            <a:endParaRPr/>
          </a:p>
          <a:p>
            <a:pPr indent="-298450" lvl="0" marL="457200" rtl="0" algn="l">
              <a:spcBef>
                <a:spcPts val="0"/>
              </a:spcBef>
              <a:spcAft>
                <a:spcPts val="0"/>
              </a:spcAft>
              <a:buSzPts val="1100"/>
              <a:buChar char="●"/>
            </a:pPr>
            <a:r>
              <a:rPr lang="en"/>
              <a:t>OpenShift Container Platform provides developers with an optimal platform for provisioning, building, and deploying applications and their components in a self-service fashion. With automated workflows like our source-to-image (S2I) process, it is easy to get source code from version control systems into ready-to-run, docker-formatted container images. </a:t>
            </a:r>
            <a:endParaRPr/>
          </a:p>
          <a:p>
            <a:pPr indent="-298450" lvl="0" marL="457200" rtl="0" algn="l">
              <a:spcBef>
                <a:spcPts val="0"/>
              </a:spcBef>
              <a:spcAft>
                <a:spcPts val="0"/>
              </a:spcAft>
              <a:buSzPts val="1100"/>
              <a:buChar char="●"/>
            </a:pPr>
            <a:r>
              <a:rPr lang="en"/>
              <a:t>OpenShift IT operations a secure, enterprise-grade Kubernetes that provides policy-based control and automation for applications. Cluster services, scheduling, and orchestration provide load-balancing and auto-scaling capabilities. Security features prevent tenants from compromising other applications or the underlying host. And because OpenShift can attach persistent storage directly to containers, IT organizations can run both stateful and stateless applications on one platform.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5dce0cc0f4_0_25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5dce0cc0f4_0_2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desired and current state of the OpenShift environment is held in the data store which includes all objects such as builds, deployments, services, routes, etc</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data store uses etcd, a distributed key-value store and stores the persistent master state while other components watch etcd for changes to bring themselves into the desired state.</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Other things like the RBAC rules, application environment information, and non-application-user-data are kept in the data store</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etcd holds information about the desired and current state of OpenShift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Additionally, user account info, RBAC rules, environment variables, secrets, and many other bits of OpenShift information are held in the data store</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More generally, any OpenShift data object is stored in etcd</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Etcd is another of the critical components of the OpenShift architecture. It is the distributed key-value data store for state and other information within the OpenShift environment. Reads and writes of information generally are going to hit the data store.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g5dce0cc0f4_0_26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5dce0cc0f4_0_2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A container registry is a service for storing and retrieving Docker-formatted container images. A registry contains a collection of one or more image repositories.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OpenShift Container Platform provides its own internal registry for managing container images.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Red Hat also provides a registry at registry.access.redhat.com for subscribers which is called Red Hat Container Catalog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OpenShift can deploy images from the integrated image registry as well as Red Hat Container Catalog, Docker Hub and any other registry the customer might be using</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OpenShift Container Platform registry can also be installed separately as a stand-alone container image registry.</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2" name="Shape 1182"/>
        <p:cNvGrpSpPr/>
        <p:nvPr/>
      </p:nvGrpSpPr>
      <p:grpSpPr>
        <a:xfrm>
          <a:off x="0" y="0"/>
          <a:ext cx="0" cy="0"/>
          <a:chOff x="0" y="0"/>
          <a:chExt cx="0" cy="0"/>
        </a:xfrm>
      </p:grpSpPr>
      <p:sp>
        <p:nvSpPr>
          <p:cNvPr id="1183" name="Google Shape;1183;g5dce0cc0f4_0_26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5dce0cc0f4_0_2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scheduler portion of the Master is the specific component that is responsible for determining Pod placement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scheduler takes the current memory, CPU and other environment utilization into account when placing Pods on the various nodes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scheduler is responsible for Pod placement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Current CPU, Memory and other environment utilization is considered during the scheduling process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OpenShift scheduler uses a combination of configuration and environment state to determine the best fit for running Pods across the Nodes in the environment. </a:t>
            </a:r>
            <a:endParaRPr sz="10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7" name="Shape 1267"/>
        <p:cNvGrpSpPr/>
        <p:nvPr/>
      </p:nvGrpSpPr>
      <p:grpSpPr>
        <a:xfrm>
          <a:off x="0" y="0"/>
          <a:ext cx="0" cy="0"/>
          <a:chOff x="0" y="0"/>
          <a:chExt cx="0" cy="0"/>
        </a:xfrm>
      </p:grpSpPr>
      <p:sp>
        <p:nvSpPr>
          <p:cNvPr id="1268" name="Google Shape;1268;g5dce0cc0f4_0_27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5dce0cc0f4_0_2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real-world topology of the OpenShift deployment (regions, zones, and etc) is used to inform the configuration of the scheduler</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Administrators can configure complex scenarios for scheduling workloads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The scheduler is configured with a simple JSON file in combination with node labels to carve up the OpenShift environment to make it look like the real world topology</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topology of the real-world environment is used by platform administrators to determine how to configure the scheduler and the Node labels.</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5" name="Shape 1375"/>
        <p:cNvGrpSpPr/>
        <p:nvPr/>
      </p:nvGrpSpPr>
      <p:grpSpPr>
        <a:xfrm>
          <a:off x="0" y="0"/>
          <a:ext cx="0" cy="0"/>
          <a:chOff x="0" y="0"/>
          <a:chExt cx="0" cy="0"/>
        </a:xfrm>
      </p:grpSpPr>
      <p:sp>
        <p:nvSpPr>
          <p:cNvPr id="1376" name="Google Shape;1376;g5dce0cc0f4_0_28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7" name="Google Shape;1377;g5dce0cc0f4_0_2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 sz="1000">
                <a:solidFill>
                  <a:schemeClr val="dk1"/>
                </a:solidFill>
              </a:rPr>
              <a:t>Speaker:</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Master is responsible for monitoring the number of pods and automatically scaling them as desired</a:t>
            </a:r>
            <a:endParaRPr sz="1000">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Pods can be manually scaled stating the number of pods that should be running</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Pods can also be autoscaled based on metrics collected from the pods (cpu utilization) within the boundary of minimum and maximum number of pods that is configured for the autoscaler</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3" name="Shape 1483"/>
        <p:cNvGrpSpPr/>
        <p:nvPr/>
      </p:nvGrpSpPr>
      <p:grpSpPr>
        <a:xfrm>
          <a:off x="0" y="0"/>
          <a:ext cx="0" cy="0"/>
          <a:chOff x="0" y="0"/>
          <a:chExt cx="0" cy="0"/>
        </a:xfrm>
      </p:grpSpPr>
      <p:sp>
        <p:nvSpPr>
          <p:cNvPr id="1484" name="Google Shape;1484;g5dce0cc0f4_0_298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5" name="Google Shape;1485;g5dce0cc0f4_0_2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OpenShift’s service layer enables application components to easily communicate with one another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service layer provides for internal load balancing as well as discovery and code reusability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service layer is used to connect application components together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 automatically injects some service information into running containers to provide for ease of discovery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Services provide for simple internal load balancing across application components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OpenShift’s service layer is how application components communicate with one another. A front-end web service would connect to database instances by communicating with the database service. OpenShift would automatically handle load balancing across the database instances. Service information is injected into running containers and provides for ease of application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5" name="Shape 1655"/>
        <p:cNvGrpSpPr/>
        <p:nvPr/>
      </p:nvGrpSpPr>
      <p:grpSpPr>
        <a:xfrm>
          <a:off x="0" y="0"/>
          <a:ext cx="0" cy="0"/>
          <a:chOff x="0" y="0"/>
          <a:chExt cx="0" cy="0"/>
        </a:xfrm>
      </p:grpSpPr>
      <p:sp>
        <p:nvSpPr>
          <p:cNvPr id="1656" name="Google Shape;1656;g5dce0cc0f4_0_31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5dce0cc0f4_0_3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Applications are only as useful as the data they can manipulate.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Docker containers are natively ephemeral - data is not saved when containers are restarted or created.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 provides a persistent storage subsystem that will automatically connect real-world storage to the right Pods, allowing for stateful applications to be used on the platform.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A wide array of persistent storage types are usable, from raw devices (iSCSI, FC) to enterprise storage (NFS) to cloud-type options (Gluster/Ceph, EBS, pDisk, etc)</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OpenShift’s persistent volume system automatically connects storage to Pods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persistent volume system allows stateful apps to be used on the platform</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OpenShift provides flexibility in the types of storage that Pods can consume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OpenShift’s persistent volume system allows end users to consume a wide array of storage types to enable stateful applications to be run on the platform. Whether OpenShift is running locally in the datacenter or in the cloud, there are storage options that can be used.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5dce0cc0f4_0_33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5dce0cc0f4_0_3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Not every consumer of applications exists inside the OpenShift platform. External clients need to be able to access things running inside OpenShift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routing layer is a close partner to the service layer, providing automated load balancing to Pods for external clients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routing layer is pluggable and extensible if a hardware or non-OpenShift software router is desired</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OpenShift router runs in pods on the platform itself, but receives traffic from the outside world and proxies it to the right pods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router uses the service endpoint information to determine where to load balance traffic, but it does not send traffic through the service layer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The router is built with HAProxy, but is a pluggable solution. Red Hat currently supports F5 integration as another option.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OpenShift’s routing layer provides access for external clients to reach applications running on the platform. The routing layer runs in Pods inside OpenShift, and features similar load balancing and auto-routing around unhealthy Pods as the Service layer.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3" name="Shape 2043"/>
        <p:cNvGrpSpPr/>
        <p:nvPr/>
      </p:nvGrpSpPr>
      <p:grpSpPr>
        <a:xfrm>
          <a:off x="0" y="0"/>
          <a:ext cx="0" cy="0"/>
          <a:chOff x="0" y="0"/>
          <a:chExt cx="0" cy="0"/>
        </a:xfrm>
      </p:grpSpPr>
      <p:sp>
        <p:nvSpPr>
          <p:cNvPr id="2044" name="Google Shape;2044;g5dce0cc0f4_0_35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5dce0cc0f4_0_3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4" name="Shape 2254"/>
        <p:cNvGrpSpPr/>
        <p:nvPr/>
      </p:nvGrpSpPr>
      <p:grpSpPr>
        <a:xfrm>
          <a:off x="0" y="0"/>
          <a:ext cx="0" cy="0"/>
          <a:chOff x="0" y="0"/>
          <a:chExt cx="0" cy="0"/>
        </a:xfrm>
      </p:grpSpPr>
      <p:sp>
        <p:nvSpPr>
          <p:cNvPr id="2255" name="Google Shape;2255;g5dce0cc0f4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5dce0cc0f4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ce0cc0f4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ce0cc0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0" name="Shape 2260"/>
        <p:cNvGrpSpPr/>
        <p:nvPr/>
      </p:nvGrpSpPr>
      <p:grpSpPr>
        <a:xfrm>
          <a:off x="0" y="0"/>
          <a:ext cx="0" cy="0"/>
          <a:chOff x="0" y="0"/>
          <a:chExt cx="0" cy="0"/>
        </a:xfrm>
      </p:grpSpPr>
      <p:sp>
        <p:nvSpPr>
          <p:cNvPr id="2261" name="Google Shape;2261;g5dce0cc0f4_0_13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5dce0cc0f4_0_1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OpenShift SDN can be configured to use Flannel instead of Open vSwitch. This is useful if running OpenShift Container Platform within a cloud provider platform that also relies on SDN, such as OpenStack, and you want to avoid encapsulating packets twice through both platforms.</a:t>
            </a:r>
            <a:endParaRPr/>
          </a:p>
          <a:p>
            <a:pPr indent="-298450" lvl="0" marL="457200" rtl="0" algn="l">
              <a:spcBef>
                <a:spcPts val="0"/>
              </a:spcBef>
              <a:spcAft>
                <a:spcPts val="0"/>
              </a:spcAft>
              <a:buSzPts val="1100"/>
              <a:buChar char="●"/>
            </a:pPr>
            <a:r>
              <a:rPr lang="en"/>
              <a:t>OpenShift supports NuageSDN plugin up to and including the CNI plugin. NuageSDN itself is supported by Nuage.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1" name="Shape 2271"/>
        <p:cNvGrpSpPr/>
        <p:nvPr/>
      </p:nvGrpSpPr>
      <p:grpSpPr>
        <a:xfrm>
          <a:off x="0" y="0"/>
          <a:ext cx="0" cy="0"/>
          <a:chOff x="0" y="0"/>
          <a:chExt cx="0" cy="0"/>
        </a:xfrm>
      </p:grpSpPr>
      <p:sp>
        <p:nvSpPr>
          <p:cNvPr id="2272" name="Google Shape;2272;g5dce0cc0f4_0_13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5dce0cc0f4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Pods are connected via an overlay network which enables IP-per-Pod networking and direct pod-to-pod communication</a:t>
            </a:r>
            <a:endParaRPr/>
          </a:p>
          <a:p>
            <a:pPr indent="-298450" lvl="0" marL="457200" rtl="0" algn="l">
              <a:spcBef>
                <a:spcPts val="0"/>
              </a:spcBef>
              <a:spcAft>
                <a:spcPts val="0"/>
              </a:spcAft>
              <a:buSzPts val="1100"/>
              <a:buChar char="●"/>
            </a:pPr>
            <a:r>
              <a:rPr lang="en"/>
              <a:t>The Pod IPs are independent of the physical network the OpenShift Nodes are connected to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5" name="Shape 2295"/>
        <p:cNvGrpSpPr/>
        <p:nvPr/>
      </p:nvGrpSpPr>
      <p:grpSpPr>
        <a:xfrm>
          <a:off x="0" y="0"/>
          <a:ext cx="0" cy="0"/>
          <a:chOff x="0" y="0"/>
          <a:chExt cx="0" cy="0"/>
        </a:xfrm>
      </p:grpSpPr>
      <p:sp>
        <p:nvSpPr>
          <p:cNvPr id="2296" name="Google Shape;2296;g5dce0cc0f4_0_13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5dce0cc0f4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more details refer to OpenShift Third-Party SDN Statement of Support and FAQ [INTERNAL]</a:t>
            </a:r>
            <a:br>
              <a:rPr lang="en"/>
            </a:br>
            <a:r>
              <a:rPr lang="en"/>
              <a:t>https://pnt.redhat.com/pnt/p-7489293/OpenShift_Thi...-Oct-2017.pdf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6" name="Shape 2336"/>
        <p:cNvGrpSpPr/>
        <p:nvPr/>
      </p:nvGrpSpPr>
      <p:grpSpPr>
        <a:xfrm>
          <a:off x="0" y="0"/>
          <a:ext cx="0" cy="0"/>
          <a:chOff x="0" y="0"/>
          <a:chExt cx="0" cy="0"/>
        </a:xfrm>
      </p:grpSpPr>
      <p:sp>
        <p:nvSpPr>
          <p:cNvPr id="2337" name="Google Shape;2337;g5dce0cc0f4_0_13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8" name="Google Shape;2338;g5dce0cc0f4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When the multi-tenant plugin is enabled, a cluster administrator can define egress firewall policies to limit the external addresses that some or all pods can access from within the cluster, so that for example</a:t>
            </a:r>
            <a:endParaRPr/>
          </a:p>
          <a:p>
            <a:pPr indent="-298450" lvl="1" marL="914400" rtl="0" algn="l">
              <a:spcBef>
                <a:spcPts val="0"/>
              </a:spcBef>
              <a:spcAft>
                <a:spcPts val="0"/>
              </a:spcAft>
              <a:buSzPts val="1100"/>
              <a:buChar char="○"/>
            </a:pPr>
            <a:r>
              <a:rPr lang="en"/>
              <a:t>A pod can only talk to internal hosts, and cannot initiate connections to the public Internet.</a:t>
            </a:r>
            <a:endParaRPr/>
          </a:p>
          <a:p>
            <a:pPr indent="-298450" lvl="1" marL="914400" rtl="0" algn="l">
              <a:spcBef>
                <a:spcPts val="0"/>
              </a:spcBef>
              <a:spcAft>
                <a:spcPts val="0"/>
              </a:spcAft>
              <a:buSzPts val="1100"/>
              <a:buChar char="○"/>
            </a:pPr>
            <a:r>
              <a:rPr lang="en"/>
              <a:t>A pod can only talk to the public Internet, and cannot initiate connections to internal hosts (outside the cluster).</a:t>
            </a:r>
            <a:endParaRPr/>
          </a:p>
          <a:p>
            <a:pPr indent="-298450" lvl="1" marL="914400" rtl="0" algn="l">
              <a:spcBef>
                <a:spcPts val="0"/>
              </a:spcBef>
              <a:spcAft>
                <a:spcPts val="0"/>
              </a:spcAft>
              <a:buSzPts val="1100"/>
              <a:buChar char="○"/>
            </a:pPr>
            <a:r>
              <a:rPr lang="en"/>
              <a:t>A pod cannot reach specified internal subnets/hosts that it should have no reason to contact.</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9" name="Shape 2369"/>
        <p:cNvGrpSpPr/>
        <p:nvPr/>
      </p:nvGrpSpPr>
      <p:grpSpPr>
        <a:xfrm>
          <a:off x="0" y="0"/>
          <a:ext cx="0" cy="0"/>
          <a:chOff x="0" y="0"/>
          <a:chExt cx="0" cy="0"/>
        </a:xfrm>
      </p:grpSpPr>
      <p:sp>
        <p:nvSpPr>
          <p:cNvPr id="2370" name="Google Shape;2370;g5dce0cc0f4_0_14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1" name="Google Shape;2371;g5dce0cc0f4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ovs-networkpolicy plug-in allows project administrators to configure granular isolation policies using NetworkPolicy objects.</a:t>
            </a:r>
            <a:endParaRPr/>
          </a:p>
          <a:p>
            <a:pPr indent="-298450" lvl="0" marL="457200" rtl="0" algn="l">
              <a:spcBef>
                <a:spcPts val="0"/>
              </a:spcBef>
              <a:spcAft>
                <a:spcPts val="0"/>
              </a:spcAft>
              <a:buSzPts val="1100"/>
              <a:buChar char="●"/>
            </a:pPr>
            <a:r>
              <a:rPr lang="en" sz="1200">
                <a:solidFill>
                  <a:schemeClr val="dk1"/>
                </a:solidFill>
                <a:highlight>
                  <a:srgbClr val="FFFFFF"/>
                </a:highlight>
              </a:rPr>
              <a:t>A network policy is a specification of how groups of pods (using labels) are allowed to communicate with each other and other network endpoints</a:t>
            </a:r>
            <a:endParaRPr/>
          </a:p>
          <a:p>
            <a:pPr indent="-298450" lvl="0" marL="457200" rtl="0" algn="l">
              <a:spcBef>
                <a:spcPts val="0"/>
              </a:spcBef>
              <a:spcAft>
                <a:spcPts val="0"/>
              </a:spcAft>
              <a:buSzPts val="1100"/>
              <a:buChar char="●"/>
            </a:pPr>
            <a:r>
              <a:rPr lang="en"/>
              <a:t>By default, all projects are able to access pods in all other projects. The project to be isolated must first be configured to opt in to isolation by setting the proper annotation on its Namespace object, and then creating NetworkPolicy objects indicating the incoming connections to be allowed.</a:t>
            </a:r>
            <a:endParaRPr/>
          </a:p>
          <a:p>
            <a:pPr indent="-298450" lvl="0" marL="457200" rtl="0" algn="l">
              <a:spcBef>
                <a:spcPts val="0"/>
              </a:spcBef>
              <a:spcAft>
                <a:spcPts val="0"/>
              </a:spcAft>
              <a:buSzPts val="1100"/>
              <a:buChar char="●"/>
            </a:pPr>
            <a:r>
              <a:rPr lang="en"/>
              <a:t>For further details on network policies, refer to this presentation: </a:t>
            </a:r>
            <a:r>
              <a:rPr lang="en" u="sng">
                <a:solidFill>
                  <a:schemeClr val="hlink"/>
                </a:solidFill>
                <a:hlinkClick r:id="rId2"/>
              </a:rPr>
              <a:t>https://schd.ws/hosted_files/kccncna17/46/ahmetb%20KubeCon%202017%20NA%20%E2%80%93%20Network%20Policies.pdf</a:t>
            </a:r>
            <a:endParaRPr/>
          </a:p>
          <a:p>
            <a:pPr indent="0" lvl="0" marL="45720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g5dce0cc0f4_0_14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8" name="Google Shape;2408;g5dce0cc0f4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 service is a grouping of pods that are running on the cluster based on a set of labels (selector). Services provide important features that are standardized across the cluster: internal load-balancing, service discovery between applications, and features to support zero-downtime application deployments.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Backing pods can be added to or removed from a service arbitrarily while the service remains consistently available, enabling anything that depends on the service to refer to it at a consistent address.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Services are assigned an IP address and port pair that, when accessed, proxy to an appropriate backing pod.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5" name="Shape 2435"/>
        <p:cNvGrpSpPr/>
        <p:nvPr/>
      </p:nvGrpSpPr>
      <p:grpSpPr>
        <a:xfrm>
          <a:off x="0" y="0"/>
          <a:ext cx="0" cy="0"/>
          <a:chOff x="0" y="0"/>
          <a:chExt cx="0" cy="0"/>
        </a:xfrm>
      </p:grpSpPr>
      <p:sp>
        <p:nvSpPr>
          <p:cNvPr id="2436" name="Google Shape;2436;g5dce0cc0f4_0_14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7" name="Google Shape;2437;g5dce0cc0f4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7" name="Shape 2467"/>
        <p:cNvGrpSpPr/>
        <p:nvPr/>
      </p:nvGrpSpPr>
      <p:grpSpPr>
        <a:xfrm>
          <a:off x="0" y="0"/>
          <a:ext cx="0" cy="0"/>
          <a:chOff x="0" y="0"/>
          <a:chExt cx="0" cy="0"/>
        </a:xfrm>
      </p:grpSpPr>
      <p:sp>
        <p:nvSpPr>
          <p:cNvPr id="2468" name="Google Shape;2468;g5dce0cc0f4_0_150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9" name="Google Shape;2469;g5dce0cc0f4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 service is a grouping of pods that are running on the cluster based on a set of labels (selector). Services provide important features that are standardized across the cluster: internal load-balancing, service discovery between applications, and features to support zero-downtime application deployments.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Backing pods can be added to or removed from a service arbitrarily while the service remains consistently available, enabling anything that depends on the service to refer to it at a consistent address.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Services are assigned an IP address and port pair that, when accessed, proxy to an appropriate backing pod.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 the slide, the service is configured to discover pods and load-balance traffic between pods that have both app=payroll and role=frontend labels set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OpenShift has a built-in DNS so that the services can be reached by the service DNS as well as the service IP/port. In this example, service can be reach by the DNS name “payroll-frontend” without specifying the IP. This simplifies service discovery for applications since the service name tends to be constant across environments (dev, test, prod, etc) during the service lifecycle.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 order to reach a service by name across namespaces, one can use </a:t>
            </a:r>
            <a:r>
              <a:rPr lang="en">
                <a:solidFill>
                  <a:schemeClr val="dk1"/>
                </a:solidFill>
                <a:latin typeface="Courier New"/>
                <a:ea typeface="Courier New"/>
                <a:cs typeface="Courier New"/>
                <a:sym typeface="Courier New"/>
              </a:rPr>
              <a:t>&lt;service&gt;.&lt;pod_namespace&gt;.svc.cluster.local</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1" name="Shape 2501"/>
        <p:cNvGrpSpPr/>
        <p:nvPr/>
      </p:nvGrpSpPr>
      <p:grpSpPr>
        <a:xfrm>
          <a:off x="0" y="0"/>
          <a:ext cx="0" cy="0"/>
          <a:chOff x="0" y="0"/>
          <a:chExt cx="0" cy="0"/>
        </a:xfrm>
      </p:grpSpPr>
      <p:sp>
        <p:nvSpPr>
          <p:cNvPr id="2502" name="Google Shape;2502;g5dce0cc0f4_0_15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3" name="Google Shape;2503;g5dce0cc0f4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When a new pod is deployed on the cluster with the same labels as the service selector, it is automatically added to the list of endpoints load-balanced by the service. If one of the pod gets removed, the service immediately removes it from the list of endpoints and does not send traffic to it anymore.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Service selector allows load-balancing between multiple versions of the application pods (version=1.0 and version=2.0) in order to achieve A/B testing and other deployment patterns out-of-the-box</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On the slide, the service is configured to discover pods and load-balance traffic between pods that have both app=payroll and role=frontend labels set. Since both v1 and v2 of the frontend pods are deployed and have those labels set, ⅓ of the traffic would be to sent to the frontend v2 to achieve canary release or A/B testing for example.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3" name="Shape 2543"/>
        <p:cNvGrpSpPr/>
        <p:nvPr/>
      </p:nvGrpSpPr>
      <p:grpSpPr>
        <a:xfrm>
          <a:off x="0" y="0"/>
          <a:ext cx="0" cy="0"/>
          <a:chOff x="0" y="0"/>
          <a:chExt cx="0" cy="0"/>
        </a:xfrm>
      </p:grpSpPr>
      <p:sp>
        <p:nvSpPr>
          <p:cNvPr id="2544" name="Google Shape;2544;g5dce0cc0f4_0_15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5" name="Google Shape;2545;g5dce0cc0f4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dce0cc0f4_0_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ce0cc0f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Running containers and Kubernetes in production</a:t>
            </a:r>
            <a:r>
              <a:rPr lang="en">
                <a:solidFill>
                  <a:schemeClr val="dk1"/>
                </a:solidFill>
              </a:rPr>
              <a:t> takes more than just a hardened distribution of Kubernetes. It also requires:</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 secure, enterprise-grade Linux container host.</a:t>
            </a:r>
            <a:r>
              <a:rPr lang="en">
                <a:solidFill>
                  <a:schemeClr val="dk1"/>
                </a:solidFill>
              </a:rPr>
              <a:t> Red Hat Enterprise Linux is the most trusted Linux OS in the Fortune 500, while Red Hat CoreOS is an immutable, minimal OS with a tiny, tiny attack surface. Depending on your needs, both offer a scalable, trusted base for your container stack.</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Once you have Kubernetes, you also need to manage everything that hooks into it</a:t>
            </a:r>
            <a:r>
              <a:rPr lang="en">
                <a:solidFill>
                  <a:schemeClr val="dk1"/>
                </a:solidFill>
              </a:rPr>
              <a:t>. Kubernetes provides Container Networking and Storage Interfaces (CNI, CSI), but OpenShift comes with networking and (for an add-on), an integrated storage solution, along with support for validated networking and storage plugins. Openshift also provides lifecycle management for these components, consoles for operators and developers, and considers security throughout the entire lifecycle. And with CoreOS, we’re bringing in automated operations, updating these components can happen in the background, while your team focuses on other tasks.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Validated integrations: </a:t>
            </a:r>
            <a:r>
              <a:rPr lang="en" u="sng">
                <a:solidFill>
                  <a:srgbClr val="0097A7"/>
                </a:solidFill>
                <a:hlinkClick r:id="rId2"/>
              </a:rPr>
              <a:t>https://access.redhat.com/articles/2176281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OpenShift offers </a:t>
            </a:r>
            <a:r>
              <a:rPr b="1" lang="en">
                <a:solidFill>
                  <a:schemeClr val="dk1"/>
                </a:solidFill>
              </a:rPr>
              <a:t>Cluster Services</a:t>
            </a:r>
            <a:r>
              <a:rPr lang="en">
                <a:solidFill>
                  <a:schemeClr val="dk1"/>
                </a:solidFill>
              </a:rPr>
              <a:t> that are essential to enterprise operation: a private container registry, built-in logging and metrics, and metering and chargeback capabilities so you can manage multiple teams.</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For a Container-as-a-service experience</a:t>
            </a:r>
            <a:r>
              <a:rPr lang="en">
                <a:solidFill>
                  <a:schemeClr val="dk1"/>
                </a:solidFill>
              </a:rPr>
              <a:t>, the OpenShift Service Catalog and Kubernetes operators allow teams to easily provision and consume a variety of services, whether they’re private to your organization, from a public cloud like AWS, or an ISV like MongoDB. And with the forthcoming addition of operators, these can make real-time decisions automatically for your application and cluster as well.</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For a more Platform-as-a-service experience</a:t>
            </a:r>
            <a:r>
              <a:rPr lang="en">
                <a:solidFill>
                  <a:schemeClr val="dk1"/>
                </a:solidFill>
              </a:rPr>
              <a:t>, OpenShift also wraps in a rich developer experience. Our Source-to-image (S2I) capability automatically builds container images based on the changes to application logic your developers commit, while Image Streams can perform a new action (including deployment) once a new version of a container is created.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Altogether, Openshift is a complete platform for building, deploying, and intelligently managing Kubernetes applications in production</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8" name="Shape 2568"/>
        <p:cNvGrpSpPr/>
        <p:nvPr/>
      </p:nvGrpSpPr>
      <p:grpSpPr>
        <a:xfrm>
          <a:off x="0" y="0"/>
          <a:ext cx="0" cy="0"/>
          <a:chOff x="0" y="0"/>
          <a:chExt cx="0" cy="0"/>
        </a:xfrm>
      </p:grpSpPr>
      <p:sp>
        <p:nvSpPr>
          <p:cNvPr id="2569" name="Google Shape;2569;g5dce0cc0f4_0_16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0" name="Google Shape;2570;g5dce0cc0f4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NodePort allow exposing non-standard ports for a service on all nodes in the cluster</a:t>
            </a:r>
            <a:endParaRPr/>
          </a:p>
          <a:p>
            <a:pPr indent="-298450" lvl="0" marL="457200" rtl="0" algn="l">
              <a:spcBef>
                <a:spcPts val="0"/>
              </a:spcBef>
              <a:spcAft>
                <a:spcPts val="0"/>
              </a:spcAft>
              <a:buSzPts val="1100"/>
              <a:buChar char="●"/>
            </a:pPr>
            <a:r>
              <a:rPr lang="en"/>
              <a:t>If the node receiving the traffic doesn't have the target service running, the traffic is redirected to a node which has the pod running</a:t>
            </a:r>
            <a:endParaRPr/>
          </a:p>
          <a:p>
            <a:pPr indent="-298450" lvl="0" marL="457200" rtl="0" algn="l">
              <a:spcBef>
                <a:spcPts val="0"/>
              </a:spcBef>
              <a:spcAft>
                <a:spcPts val="0"/>
              </a:spcAft>
              <a:buSzPts val="1100"/>
              <a:buChar char="●"/>
            </a:pPr>
            <a:r>
              <a:rPr lang="en"/>
              <a:t>While it is easier to configure than external IPs and Ingress (prev slide), it is a wasteful use of scarce port resources and it requires more privileges.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5" name="Shape 2595"/>
        <p:cNvGrpSpPr/>
        <p:nvPr/>
      </p:nvGrpSpPr>
      <p:grpSpPr>
        <a:xfrm>
          <a:off x="0" y="0"/>
          <a:ext cx="0" cy="0"/>
          <a:chOff x="0" y="0"/>
          <a:chExt cx="0" cy="0"/>
        </a:xfrm>
      </p:grpSpPr>
      <p:sp>
        <p:nvSpPr>
          <p:cNvPr id="2596" name="Google Shape;2596;g5dce0cc0f4_0_16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7" name="Google Shape;2597;g5dce0cc0f4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External IP allows assigning an external IP to a service so that client outside of the OpenShift cluster can connect to services inside the Openshift cluster (e.g. database, JMS broker) on that port. This is particularly useful for services that are running on ports other than 80/433, otherwise router is a more suitable alternative. It is also useful when the client needs to know a specific IP for the service in order to open firewalls or while-list it in their own system.</a:t>
            </a:r>
            <a:endParaRPr/>
          </a:p>
          <a:p>
            <a:pPr indent="-298450" lvl="0" marL="457200" rtl="0" algn="l">
              <a:spcBef>
                <a:spcPts val="0"/>
              </a:spcBef>
              <a:spcAft>
                <a:spcPts val="0"/>
              </a:spcAft>
              <a:buSzPts val="1100"/>
              <a:buChar char="●"/>
            </a:pPr>
            <a:r>
              <a:rPr lang="en"/>
              <a:t>Each external IP address is guaranteed to be assigned to a maximum of one service. This ensures that each service can simply expose its chosen ports regardless of the ports exposed by other services.</a:t>
            </a:r>
            <a:endParaRPr/>
          </a:p>
          <a:p>
            <a:pPr indent="-298450" lvl="0" marL="457200" rtl="0" algn="l">
              <a:spcBef>
                <a:spcPts val="0"/>
              </a:spcBef>
              <a:spcAft>
                <a:spcPts val="0"/>
              </a:spcAft>
              <a:buSzPts val="1100"/>
              <a:buChar char="●"/>
            </a:pPr>
            <a:r>
              <a:rPr lang="en"/>
              <a:t>The external IP address itself is not managed by the underlying Kubernetes infrastructure and must be maintained and provided by a cluster administrator. Managing external IPs is not convenient since application users cannot create external IP addresses themselves, and must work with cluster administrators to allocate an address for their usage. There is also no protections in place to restrict the usage of a particular external address configured within the cluster. </a:t>
            </a:r>
            <a:endParaRPr/>
          </a:p>
          <a:p>
            <a:pPr indent="-298450" lvl="0" marL="457200" rtl="0" algn="l">
              <a:spcBef>
                <a:spcPts val="0"/>
              </a:spcBef>
              <a:spcAft>
                <a:spcPts val="0"/>
              </a:spcAft>
              <a:buSzPts val="1100"/>
              <a:buChar char="●"/>
            </a:pPr>
            <a:r>
              <a:rPr lang="en"/>
              <a:t>Ingress IP self-service is a functionality within OpenShift to streamline the allocation of External IP’s for accessing to services in the cluster. Cluster administrators can designate a range of addresses using a CIDR notation which allows an application user to make a request against the cluster for an external IP address. When a service is configured with the type LoadBalancer, an External IP address will be automatically assigned from the designated range.</a:t>
            </a:r>
            <a:endParaRPr/>
          </a:p>
          <a:p>
            <a:pPr indent="-298450" lvl="0" marL="457200" rtl="0" algn="l">
              <a:spcBef>
                <a:spcPts val="0"/>
              </a:spcBef>
              <a:spcAft>
                <a:spcPts val="0"/>
              </a:spcAft>
              <a:buSzPts val="1100"/>
              <a:buChar char="●"/>
            </a:pPr>
            <a:r>
              <a:rPr lang="en">
                <a:solidFill>
                  <a:schemeClr val="dk1"/>
                </a:solidFill>
              </a:rPr>
              <a:t>Ingress is supported for non-cloud clusters. For cloud (GCE, AWS, and OpenStack) clusters, cloud provider’s load balancer service can be used to automatically deploy a load balancer to target the service’s endpoints.</a:t>
            </a:r>
            <a:endParaRPr/>
          </a:p>
          <a:p>
            <a:pPr indent="-298450" lvl="0" marL="457200" rtl="0" algn="l">
              <a:spcBef>
                <a:spcPts val="0"/>
              </a:spcBef>
              <a:spcAft>
                <a:spcPts val="0"/>
              </a:spcAft>
              <a:buSzPts val="1100"/>
              <a:buChar char="●"/>
            </a:pPr>
            <a:r>
              <a:rPr lang="en"/>
              <a:t>The IP failover pods are responsible for providing the external IP range (Virtual IPs) and would run on one or more of the nodes (more than one for high availability) in the cluster or they can just run on the HAProxy (router) nodes.</a:t>
            </a:r>
            <a:endParaRPr/>
          </a:p>
          <a:p>
            <a:pPr indent="-298450" lvl="0" marL="457200" rtl="0" algn="l">
              <a:spcBef>
                <a:spcPts val="0"/>
              </a:spcBef>
              <a:spcAft>
                <a:spcPts val="0"/>
              </a:spcAft>
              <a:buSzPts val="1100"/>
              <a:buChar char="●"/>
            </a:pPr>
            <a:r>
              <a:rPr lang="en"/>
              <a:t>The OpenShift cluster administrator must ensure that the external IP address pool terminates at one or more nodes in the cluster.</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2" name="Shape 2622"/>
        <p:cNvGrpSpPr/>
        <p:nvPr/>
      </p:nvGrpSpPr>
      <p:grpSpPr>
        <a:xfrm>
          <a:off x="0" y="0"/>
          <a:ext cx="0" cy="0"/>
          <a:chOff x="0" y="0"/>
          <a:chExt cx="0" cy="0"/>
        </a:xfrm>
      </p:grpSpPr>
      <p:sp>
        <p:nvSpPr>
          <p:cNvPr id="2623" name="Google Shape;2623;g5dce0cc0f4_0_16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4" name="Google Shape;2624;g5dce0cc0f4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Egress router runs a service that redirects (proxies) traffic to a specified remote server, using a private source IP address that is not used for anything else. The service allows pods to talk to servers that are setup to only allow access from whitelisted IP addresses. When deploying an egress router, an IP address from the physical network that the node itself is on is reserved by the cluster administrator to be used by the egress router.</a:t>
            </a:r>
            <a:endParaRPr/>
          </a:p>
          <a:p>
            <a:pPr indent="-298450" lvl="0" marL="457200" rtl="0" algn="l">
              <a:spcBef>
                <a:spcPts val="0"/>
              </a:spcBef>
              <a:spcAft>
                <a:spcPts val="0"/>
              </a:spcAft>
              <a:buSzPts val="1100"/>
              <a:buChar char="●"/>
            </a:pPr>
            <a:r>
              <a:rPr lang="en"/>
              <a:t>Application pods access the external service using the egress service on the service internal IP address or service name. The egress service redirects the traffic to the egress routers which in turn send the traffic to the external service with the egress IP (reserved on the node it’s running on) as the source IP. The external service accepts the traffic since the source IP (egress router IPs) is whitelisted.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2" name="Shape 2642"/>
        <p:cNvGrpSpPr/>
        <p:nvPr/>
      </p:nvGrpSpPr>
      <p:grpSpPr>
        <a:xfrm>
          <a:off x="0" y="0"/>
          <a:ext cx="0" cy="0"/>
          <a:chOff x="0" y="0"/>
          <a:chExt cx="0" cy="0"/>
        </a:xfrm>
      </p:grpSpPr>
      <p:sp>
        <p:nvSpPr>
          <p:cNvPr id="2643" name="Google Shape;2643;g5dce0cc0f4_0_16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5dce0cc0f4_0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7" name="Shape 2657"/>
        <p:cNvGrpSpPr/>
        <p:nvPr/>
      </p:nvGrpSpPr>
      <p:grpSpPr>
        <a:xfrm>
          <a:off x="0" y="0"/>
          <a:ext cx="0" cy="0"/>
          <a:chOff x="0" y="0"/>
          <a:chExt cx="0" cy="0"/>
        </a:xfrm>
      </p:grpSpPr>
      <p:sp>
        <p:nvSpPr>
          <p:cNvPr id="2658" name="Google Shape;2658;g5dce0cc0f4_0_168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9" name="Google Shape;2659;g5dce0cc0f4_0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 router uses the service selector to find the service and the endpoints backing the service. When both router and service provide load balancing, OpenShift Container Platform uses the router load balancing. A router detects relevant changes in the IP addresses of its services and adapts its configuration accordingly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built-in router comes with OpenShift however it can be replaced by external load-balancers like F5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5dce0cc0f4_0_17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5dce0cc0f4_0_1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 route exposes a service at a host name, like www.example.com, so that external clients can reach it by name.</a:t>
            </a:r>
            <a:endParaRPr/>
          </a:p>
          <a:p>
            <a:pPr indent="-298450" lvl="0" marL="457200" rtl="0" algn="l">
              <a:spcBef>
                <a:spcPts val="0"/>
              </a:spcBef>
              <a:spcAft>
                <a:spcPts val="0"/>
              </a:spcAft>
              <a:buSzPts val="1100"/>
              <a:buChar char="●"/>
            </a:pPr>
            <a:r>
              <a:rPr lang="en"/>
              <a:t>DNS resolution for a host name is handled separately from routing. Admin may have configured a DNS wildcard entry that will resolve to the node that is running the OpenShift Container Platform router</a:t>
            </a:r>
            <a:endParaRPr/>
          </a:p>
          <a:p>
            <a:pPr indent="-298450" lvl="0" marL="457200" rtl="0" algn="l">
              <a:spcBef>
                <a:spcPts val="0"/>
              </a:spcBef>
              <a:spcAft>
                <a:spcPts val="0"/>
              </a:spcAft>
              <a:buSzPts val="1100"/>
              <a:buChar char="●"/>
            </a:pPr>
            <a:r>
              <a:rPr lang="en"/>
              <a:t>Pods running on OpenShift, don’t need to go through the routing layer and can interact with each other directly through the services.</a:t>
            </a:r>
            <a:endParaRPr/>
          </a:p>
          <a:p>
            <a:pPr indent="-298450" lvl="0" marL="457200" rtl="0" algn="l">
              <a:spcBef>
                <a:spcPts val="0"/>
              </a:spcBef>
              <a:spcAft>
                <a:spcPts val="0"/>
              </a:spcAft>
              <a:buSzPts val="1100"/>
              <a:buChar char="●"/>
            </a:pPr>
            <a:r>
              <a:rPr lang="en"/>
              <a:t>After the router discovers the Pod endpoints via the service, it sends the Pod traffic directly to those endpoints and bypasses the service layer</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4" name="Shape 2704"/>
        <p:cNvGrpSpPr/>
        <p:nvPr/>
      </p:nvGrpSpPr>
      <p:grpSpPr>
        <a:xfrm>
          <a:off x="0" y="0"/>
          <a:ext cx="0" cy="0"/>
          <a:chOff x="0" y="0"/>
          <a:chExt cx="0" cy="0"/>
        </a:xfrm>
      </p:grpSpPr>
      <p:sp>
        <p:nvSpPr>
          <p:cNvPr id="2705" name="Google Shape;2705;g5dce0cc0f4_0_17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6" name="Google Shape;2706;g5dce0cc0f4_0_1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8" name="Shape 2728"/>
        <p:cNvGrpSpPr/>
        <p:nvPr/>
      </p:nvGrpSpPr>
      <p:grpSpPr>
        <a:xfrm>
          <a:off x="0" y="0"/>
          <a:ext cx="0" cy="0"/>
          <a:chOff x="0" y="0"/>
          <a:chExt cx="0" cy="0"/>
        </a:xfrm>
      </p:grpSpPr>
      <p:sp>
        <p:nvSpPr>
          <p:cNvPr id="2729" name="Google Shape;2729;g5dce0cc0f4_0_17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5dce0cc0f4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1" name="Shape 2761"/>
        <p:cNvGrpSpPr/>
        <p:nvPr/>
      </p:nvGrpSpPr>
      <p:grpSpPr>
        <a:xfrm>
          <a:off x="0" y="0"/>
          <a:ext cx="0" cy="0"/>
          <a:chOff x="0" y="0"/>
          <a:chExt cx="0" cy="0"/>
        </a:xfrm>
      </p:grpSpPr>
      <p:sp>
        <p:nvSpPr>
          <p:cNvPr id="2762" name="Google Shape;2762;g5dce0cc0f4_0_178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3" name="Google Shape;2763;g5dce0cc0f4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4" name="Shape 2784"/>
        <p:cNvGrpSpPr/>
        <p:nvPr/>
      </p:nvGrpSpPr>
      <p:grpSpPr>
        <a:xfrm>
          <a:off x="0" y="0"/>
          <a:ext cx="0" cy="0"/>
          <a:chOff x="0" y="0"/>
          <a:chExt cx="0" cy="0"/>
        </a:xfrm>
      </p:grpSpPr>
      <p:sp>
        <p:nvSpPr>
          <p:cNvPr id="2785" name="Google Shape;2785;g5dce0cc0f4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6" name="Google Shape;2786;g5dce0cc0f4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dce0cc0f4_0_10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dce0cc0f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Speaker: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This is a high level architecture diagram of the OpenShift 3 platform. On the subsequent slides we will dive down and investigate how these components interact within an OpenShift infrastructure.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Discussion: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 Set the stage for describing the OpenShift architecture.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Transcript: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OpenShift has a complex multi-component architecture. This presentation is usable to help prospects understand how the components work together.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0" name="Shape 2790"/>
        <p:cNvGrpSpPr/>
        <p:nvPr/>
      </p:nvGrpSpPr>
      <p:grpSpPr>
        <a:xfrm>
          <a:off x="0" y="0"/>
          <a:ext cx="0" cy="0"/>
          <a:chOff x="0" y="0"/>
          <a:chExt cx="0" cy="0"/>
        </a:xfrm>
      </p:grpSpPr>
      <p:sp>
        <p:nvSpPr>
          <p:cNvPr id="2791" name="Google Shape;2791;g5dce0cc0f4_0_39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5dce0cc0f4_0_3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 sz="1000">
                <a:solidFill>
                  <a:schemeClr val="dk1"/>
                </a:solidFill>
              </a:rPr>
              <a:t>Speaker:</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Master is responsible for monitoring the health of Pods, and for automatically scaling them as desired</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Users configure Pod probes for liveness and readiness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Currently pods may be automatically scaled based on CPU utilization</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Discussion:</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Master handles checking the health of pods by executing the defined liveness and readiness probes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Probes can be easily defined by users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Autoscaling is available today against CPU only</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next slides will depict a health event for you to describe</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Transcript:</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The OpenShift Master is capable of monitoring application health via user-defined Pod probes. The Master is also capable of scaling out Pods based on CPU utilization metrics.</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1" name="Shape 2911"/>
        <p:cNvGrpSpPr/>
        <p:nvPr/>
      </p:nvGrpSpPr>
      <p:grpSpPr>
        <a:xfrm>
          <a:off x="0" y="0"/>
          <a:ext cx="0" cy="0"/>
          <a:chOff x="0" y="0"/>
          <a:chExt cx="0" cy="0"/>
        </a:xfrm>
      </p:grpSpPr>
      <p:sp>
        <p:nvSpPr>
          <p:cNvPr id="2912" name="Google Shape;2912;g5dce0cc0f4_0_40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3" name="Google Shape;2913;g5dce0cc0f4_0_4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 sz="1000">
                <a:solidFill>
                  <a:schemeClr val="dk1"/>
                </a:solidFill>
              </a:rPr>
              <a:t>Speaker:</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What happens when the Master sees that a Pod is failing its probes?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What happens if containers inside the Pod exited because of a crash or other issue?</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Discussion:</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Here you are describing the beginning of how the Master detects failures and remediates them</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Transcript:</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This first slide allows you to ask the question “What happens when…?”. The next slide will describe the remediation process for failed Pods.</a:t>
            </a:r>
            <a:endParaRPr>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5" name="Shape 3035"/>
        <p:cNvGrpSpPr/>
        <p:nvPr/>
      </p:nvGrpSpPr>
      <p:grpSpPr>
        <a:xfrm>
          <a:off x="0" y="0"/>
          <a:ext cx="0" cy="0"/>
          <a:chOff x="0" y="0"/>
          <a:chExt cx="0" cy="0"/>
        </a:xfrm>
      </p:grpSpPr>
      <p:sp>
        <p:nvSpPr>
          <p:cNvPr id="3036" name="Google Shape;3036;g5dce0cc0f4_0_41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7" name="Google Shape;3037;g5dce0cc0f4_0_4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 sz="1000">
                <a:solidFill>
                  <a:schemeClr val="dk1"/>
                </a:solidFill>
              </a:rPr>
              <a:t>Speaker:</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Master will automatically restart Pods that have failed probes or possibly exited due to container crashes.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Pods that fail too often are marked as bad and are temporarily not restarted.</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OpenShift’s service layer makes sure that it only sends traffic to healthy Pods, maintaining component availability -- all orchestrated by the Master automatically.</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Discussion:</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Master will restart Pods that are determined to be failing, for whatever reason.</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The Service layer is automatically updated with only healthy Pods as endpoints.</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All of this is done automatically.</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Pods that continually fail are not restarted for a while. This is a “crash loop back-off”.</a:t>
            </a:r>
            <a:endParaRPr>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Transcript:</a:t>
            </a:r>
            <a:endParaRPr>
              <a:solidFill>
                <a:schemeClr val="dk1"/>
              </a:solidFill>
            </a:endParaRPr>
          </a:p>
          <a:p>
            <a:pPr indent="0" lvl="0" marL="0" rtl="0" algn="l">
              <a:lnSpc>
                <a:spcPct val="115000"/>
              </a:lnSpc>
              <a:spcBef>
                <a:spcPts val="0"/>
              </a:spcBef>
              <a:spcAft>
                <a:spcPts val="0"/>
              </a:spcAft>
              <a:buNone/>
            </a:pPr>
            <a:r>
              <a:rPr lang="en" sz="1000">
                <a:solidFill>
                  <a:schemeClr val="dk1"/>
                </a:solidFill>
              </a:rPr>
              <a:t>The OpenShift Master is capable of remediating Pod failures automatically. It manages the traffic through the Service layer to ensure application availability and handles restarting Pods, all automatically and without any user intervention.</a:t>
            </a:r>
            <a:endParaRPr sz="1000">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6" name="Shape 3156"/>
        <p:cNvGrpSpPr/>
        <p:nvPr/>
      </p:nvGrpSpPr>
      <p:grpSpPr>
        <a:xfrm>
          <a:off x="0" y="0"/>
          <a:ext cx="0" cy="0"/>
          <a:chOff x="0" y="0"/>
          <a:chExt cx="0" cy="0"/>
        </a:xfrm>
      </p:grpSpPr>
      <p:sp>
        <p:nvSpPr>
          <p:cNvPr id="3157" name="Google Shape;3157;g5dce0cc0f4_0_43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5dce0cc0f4_0_4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lang="en" sz="1000">
                <a:solidFill>
                  <a:schemeClr val="dk1"/>
                </a:solidFill>
              </a:rPr>
              <a:t>Speaker:</a:t>
            </a:r>
            <a:endParaRPr>
              <a:solidFill>
                <a:schemeClr val="dk1"/>
              </a:solidFill>
            </a:endParaRPr>
          </a:p>
          <a:p>
            <a:pPr indent="0" lvl="0" marL="0" rtl="0" algn="l">
              <a:lnSpc>
                <a:spcPct val="115000"/>
              </a:lnSpc>
              <a:spcBef>
                <a:spcPts val="0"/>
              </a:spcBef>
              <a:spcAft>
                <a:spcPts val="0"/>
              </a:spcAft>
              <a:buNone/>
            </a:pPr>
            <a:r>
              <a:rPr lang="en" sz="1000">
                <a:solidFill>
                  <a:schemeClr val="dk1"/>
                </a:solidFill>
              </a:rPr>
              <a:t>* When a node fails, master sees that the pod is failing its probes</a:t>
            </a:r>
            <a:endParaRPr sz="1000">
              <a:solidFill>
                <a:schemeClr val="dk1"/>
              </a:solidFill>
            </a:endParaRPr>
          </a:p>
          <a:p>
            <a:pPr indent="0" lvl="0" marL="0" rtl="0" algn="l">
              <a:lnSpc>
                <a:spcPct val="115000"/>
              </a:lnSpc>
              <a:spcBef>
                <a:spcPts val="0"/>
              </a:spcBef>
              <a:spcAft>
                <a:spcPts val="0"/>
              </a:spcAft>
              <a:buClr>
                <a:schemeClr val="dk1"/>
              </a:buClr>
              <a:buFont typeface="Arial"/>
              <a:buNone/>
            </a:pPr>
            <a:r>
              <a:rPr lang="en" sz="1000">
                <a:solidFill>
                  <a:schemeClr val="dk1"/>
                </a:solidFill>
              </a:rPr>
              <a:t>* It is essential the same process as when a pod fails for other reasons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0" name="Shape 3280"/>
        <p:cNvGrpSpPr/>
        <p:nvPr/>
      </p:nvGrpSpPr>
      <p:grpSpPr>
        <a:xfrm>
          <a:off x="0" y="0"/>
          <a:ext cx="0" cy="0"/>
          <a:chOff x="0" y="0"/>
          <a:chExt cx="0" cy="0"/>
        </a:xfrm>
      </p:grpSpPr>
      <p:sp>
        <p:nvSpPr>
          <p:cNvPr id="3281" name="Google Shape;3281;g5dce0cc0f4_0_44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2" name="Google Shape;3282;g5dce0cc0f4_0_4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 The Master will automatically restart Pods that had been scheduled on the failed node, on other healthy nodes that have enough capacity </a:t>
            </a:r>
            <a:endParaRPr>
              <a:solidFill>
                <a:schemeClr val="dk1"/>
              </a:solidFill>
            </a:endParaRPr>
          </a:p>
          <a:p>
            <a:pPr indent="0" lvl="0" marL="0" rtl="0" algn="l">
              <a:lnSpc>
                <a:spcPct val="115000"/>
              </a:lnSpc>
              <a:spcBef>
                <a:spcPts val="0"/>
              </a:spcBef>
              <a:spcAft>
                <a:spcPts val="0"/>
              </a:spcAft>
              <a:buNone/>
            </a:pPr>
            <a:r>
              <a:rPr lang="en" sz="1000">
                <a:solidFill>
                  <a:schemeClr val="dk1"/>
                </a:solidFill>
              </a:rPr>
              <a:t>* OpenShift’s service layer makes sure that it only sends traffic to healthy Pods, maintaining component availability -- all orchestrated by the Master automatically.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9" name="Shape 3399"/>
        <p:cNvGrpSpPr/>
        <p:nvPr/>
      </p:nvGrpSpPr>
      <p:grpSpPr>
        <a:xfrm>
          <a:off x="0" y="0"/>
          <a:ext cx="0" cy="0"/>
          <a:chOff x="0" y="0"/>
          <a:chExt cx="0" cy="0"/>
        </a:xfrm>
      </p:grpSpPr>
      <p:sp>
        <p:nvSpPr>
          <p:cNvPr id="3400" name="Google Shape;3400;g5dce0cc0f4_0_3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1" name="Google Shape;3401;g5dce0cc0f4_0_3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5" name="Shape 3405"/>
        <p:cNvGrpSpPr/>
        <p:nvPr/>
      </p:nvGrpSpPr>
      <p:grpSpPr>
        <a:xfrm>
          <a:off x="0" y="0"/>
          <a:ext cx="0" cy="0"/>
          <a:chOff x="0" y="0"/>
          <a:chExt cx="0" cy="0"/>
        </a:xfrm>
      </p:grpSpPr>
      <p:sp>
        <p:nvSpPr>
          <p:cNvPr id="3406" name="Google Shape;3406;g5dce0cc0f4_0_47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7" name="Google Shape;3407;g5dce0cc0f4_0_4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OpenShift Container Platform leverages the Kubernetes persistent volume (PV) framework to allow administrators to provision persistent storage for a cluster. Using persistent volume claims (PVCs), developers can request PV resources without having specific knowledge of the underlying storage infrastructure.</a:t>
            </a:r>
            <a:endParaRPr/>
          </a:p>
          <a:p>
            <a:pPr indent="-298450" lvl="0" marL="457200" rtl="0" algn="l">
              <a:spcBef>
                <a:spcPts val="0"/>
              </a:spcBef>
              <a:spcAft>
                <a:spcPts val="0"/>
              </a:spcAft>
              <a:buSzPts val="1100"/>
              <a:buChar char="●"/>
            </a:pPr>
            <a:r>
              <a:rPr lang="en"/>
              <a:t>OpenShift Container Platform supports a growing list of storage plugins for using various storage solutions.</a:t>
            </a:r>
            <a:endParaRPr/>
          </a:p>
          <a:p>
            <a:pPr indent="-298450" lvl="0" marL="457200" rtl="0" algn="l">
              <a:spcBef>
                <a:spcPts val="0"/>
              </a:spcBef>
              <a:spcAft>
                <a:spcPts val="0"/>
              </a:spcAft>
              <a:buSzPts val="1100"/>
              <a:buChar char="●"/>
            </a:pPr>
            <a:r>
              <a:rPr lang="en"/>
              <a:t>Note that high-availability of storage in the infrastructure is left to the underlying storage provider.</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8" name="Shape 3428"/>
        <p:cNvGrpSpPr/>
        <p:nvPr/>
      </p:nvGrpSpPr>
      <p:grpSpPr>
        <a:xfrm>
          <a:off x="0" y="0"/>
          <a:ext cx="0" cy="0"/>
          <a:chOff x="0" y="0"/>
          <a:chExt cx="0" cy="0"/>
        </a:xfrm>
      </p:grpSpPr>
      <p:sp>
        <p:nvSpPr>
          <p:cNvPr id="3429" name="Google Shape;3429;g5dce0cc0f4_0_477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0" name="Google Shape;3430;g5dce0cc0f4_0_4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Administrators define a pool of Persistent Volumes (PV) which are backed by network storage solutions like NFS, iSCSO, AWS EBS, etc and make them globally available in the OpenShift cluster.</a:t>
            </a:r>
            <a:endParaRPr/>
          </a:p>
          <a:p>
            <a:pPr indent="-298450" lvl="0" marL="457200" rtl="0" algn="l">
              <a:spcBef>
                <a:spcPts val="0"/>
              </a:spcBef>
              <a:spcAft>
                <a:spcPts val="0"/>
              </a:spcAft>
              <a:buSzPts val="1100"/>
              <a:buChar char="●"/>
            </a:pPr>
            <a:r>
              <a:rPr lang="en"/>
              <a:t>Users within their projects can create a Persistent Volume Claim (PVC) in order to request a PV to be available within their pods. In the pod definition, a developer can refer to the PVC and mount the requested persistent volume inside the pod at an arbitrary path. </a:t>
            </a:r>
            <a:endParaRPr/>
          </a:p>
          <a:p>
            <a:pPr indent="-298450" lvl="0" marL="457200" rtl="0" algn="l">
              <a:spcBef>
                <a:spcPts val="0"/>
              </a:spcBef>
              <a:spcAft>
                <a:spcPts val="0"/>
              </a:spcAft>
              <a:buSzPts val="1100"/>
              <a:buChar char="●"/>
            </a:pPr>
            <a:r>
              <a:rPr lang="en"/>
              <a:t>If a pod gets restarted, OpenShift mounts the same persistent volume into the pod again so that the pod data is available. PVs outlive the containers that were using them.</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7" name="Shape 3467"/>
        <p:cNvGrpSpPr/>
        <p:nvPr/>
      </p:nvGrpSpPr>
      <p:grpSpPr>
        <a:xfrm>
          <a:off x="0" y="0"/>
          <a:ext cx="0" cy="0"/>
          <a:chOff x="0" y="0"/>
          <a:chExt cx="0" cy="0"/>
        </a:xfrm>
      </p:grpSpPr>
      <p:sp>
        <p:nvSpPr>
          <p:cNvPr id="3468" name="Google Shape;3468;g5dce0cc0f4_0_48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9" name="Google Shape;3469;g5dce0cc0f4_0_4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Dynamic provisioning allows provisioning persistent volumes on-demand when users request it rather than admins predefining them in advance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StorageClass is a blueprint of how to provision persistent volumes on a network storage. OpenShift provides a set of provisioners that determine what volume plugins should be used for provisioning the volumes. OpenShift also supports third-party plugins that are not part of Kubernetes, such as NetApp Trident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Admins creates a catalog of StorageClasses available in the OpenShift cluster. StorageClass names are arbitrary names to communicate their characteristics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Users can create a Persistent Volume Claim and specify the name of a StorageClass to instruct OpenShift on the type of persistent volume that should be provisioned for the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0" name="Shape 3500"/>
        <p:cNvGrpSpPr/>
        <p:nvPr/>
      </p:nvGrpSpPr>
      <p:grpSpPr>
        <a:xfrm>
          <a:off x="0" y="0"/>
          <a:ext cx="0" cy="0"/>
          <a:chOff x="0" y="0"/>
          <a:chExt cx="0" cy="0"/>
        </a:xfrm>
      </p:grpSpPr>
      <p:sp>
        <p:nvSpPr>
          <p:cNvPr id="3501" name="Google Shape;3501;g5cbfb3634c_0_1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2" name="Google Shape;3502;g5cbfb3634c_0_1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cbfb3634c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cbfb3634c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dce0cc0f4_0_10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dce0cc0f4_0_1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dce0cc0f4_0_10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dce0cc0f4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dce0cc0f4_0_10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dce0cc0f4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OpenShift has a built-in image registry to store images and and also deploy from the registry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Upstream registries like Docker Hub and Red Hat registry can also be used with OpenShift. They are in fact by default configured so when an image is not available in the built-in registry, it will be search for in the upstream registries.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red">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idx="1" type="subTitle"/>
          </p:nvPr>
        </p:nvSpPr>
        <p:spPr>
          <a:xfrm>
            <a:off x="1562794" y="2641369"/>
            <a:ext cx="56499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3" name="Google Shape;13;p3"/>
          <p:cNvSpPr txBox="1"/>
          <p:nvPr>
            <p:ph type="title"/>
          </p:nvPr>
        </p:nvSpPr>
        <p:spPr>
          <a:xfrm>
            <a:off x="1562906" y="1307719"/>
            <a:ext cx="5649900" cy="1200300"/>
          </a:xfrm>
          <a:prstGeom prst="rect">
            <a:avLst/>
          </a:prstGeom>
        </p:spPr>
        <p:txBody>
          <a:bodyPr anchorCtr="0" anchor="b" bIns="91425" lIns="91425" spcFirstLastPara="1" rIns="91425" wrap="square" tIns="91425">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p:txBody>
      </p:sp>
      <p:sp>
        <p:nvSpPr>
          <p:cNvPr id="14" name="Google Shape;14;p3"/>
          <p:cNvSpPr txBox="1"/>
          <p:nvPr>
            <p:ph idx="2" type="subTitle"/>
          </p:nvPr>
        </p:nvSpPr>
        <p:spPr>
          <a:xfrm>
            <a:off x="1562794" y="3511275"/>
            <a:ext cx="1530300" cy="454200"/>
          </a:xfrm>
          <a:prstGeom prst="rect">
            <a:avLst/>
          </a:prstGeom>
        </p:spPr>
        <p:txBody>
          <a:bodyPr anchorCtr="0" anchor="t" bIns="91425" lIns="91425" spcFirstLastPara="1" rIns="91425" wrap="square" tIns="91425">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sp>
        <p:nvSpPr>
          <p:cNvPr id="15" name="Google Shape;15;p3"/>
          <p:cNvSpPr txBox="1"/>
          <p:nvPr>
            <p:ph idx="3" type="subTitle"/>
          </p:nvPr>
        </p:nvSpPr>
        <p:spPr>
          <a:xfrm>
            <a:off x="3353888" y="3511275"/>
            <a:ext cx="1530300" cy="454200"/>
          </a:xfrm>
          <a:prstGeom prst="rect">
            <a:avLst/>
          </a:prstGeom>
        </p:spPr>
        <p:txBody>
          <a:bodyPr anchorCtr="0" anchor="t" bIns="91425" lIns="91425" spcFirstLastPara="1" rIns="91425" wrap="square" tIns="91425">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p:txBody>
      </p:sp>
      <p:pic>
        <p:nvPicPr>
          <p:cNvPr id="16" name="Google Shape;16;p3"/>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7" name="Google Shape;17;p3"/>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18" name="Google Shape;18;p3"/>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1">
  <p:cSld name="CUSTOM_1_3">
    <p:spTree>
      <p:nvGrpSpPr>
        <p:cNvPr id="19" name="Shape 19"/>
        <p:cNvGrpSpPr/>
        <p:nvPr/>
      </p:nvGrpSpPr>
      <p:grpSpPr>
        <a:xfrm>
          <a:off x="0" y="0"/>
          <a:ext cx="0" cy="0"/>
          <a:chOff x="0" y="0"/>
          <a:chExt cx="0" cy="0"/>
        </a:xfrm>
      </p:grpSpPr>
      <p:sp>
        <p:nvSpPr>
          <p:cNvPr id="20" name="Google Shape;20;p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idx="1" type="body"/>
          </p:nvPr>
        </p:nvSpPr>
        <p:spPr>
          <a:xfrm>
            <a:off x="826700" y="1233775"/>
            <a:ext cx="7490700" cy="32901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verpass"/>
              <a:buChar char="●"/>
              <a:defRPr>
                <a:latin typeface="Overpass"/>
                <a:ea typeface="Overpass"/>
                <a:cs typeface="Overpass"/>
                <a:sym typeface="Overpass"/>
              </a:defRPr>
            </a:lvl1pPr>
            <a:lvl2pPr indent="-292100" lvl="1" marL="914400" rtl="0">
              <a:spcBef>
                <a:spcPts val="1600"/>
              </a:spcBef>
              <a:spcAft>
                <a:spcPts val="0"/>
              </a:spcAft>
              <a:buSzPts val="1000"/>
              <a:buFont typeface="Overpass"/>
              <a:buChar char="○"/>
              <a:defRPr>
                <a:latin typeface="Overpass"/>
                <a:ea typeface="Overpass"/>
                <a:cs typeface="Overpass"/>
                <a:sym typeface="Overpass"/>
              </a:defRPr>
            </a:lvl2pPr>
            <a:lvl3pPr indent="-292100" lvl="2" marL="1371600" rtl="0">
              <a:spcBef>
                <a:spcPts val="1600"/>
              </a:spcBef>
              <a:spcAft>
                <a:spcPts val="0"/>
              </a:spcAft>
              <a:buSzPts val="1000"/>
              <a:buFont typeface="Overpass"/>
              <a:buChar char="■"/>
              <a:defRPr>
                <a:latin typeface="Overpass"/>
                <a:ea typeface="Overpass"/>
                <a:cs typeface="Overpass"/>
                <a:sym typeface="Overpass"/>
              </a:defRPr>
            </a:lvl3pPr>
            <a:lvl4pPr indent="-292100" lvl="3" marL="1828800" rtl="0">
              <a:spcBef>
                <a:spcPts val="1600"/>
              </a:spcBef>
              <a:spcAft>
                <a:spcPts val="0"/>
              </a:spcAft>
              <a:buSzPts val="1000"/>
              <a:buFont typeface="Overpass"/>
              <a:buChar char="●"/>
              <a:defRPr>
                <a:latin typeface="Overpass"/>
                <a:ea typeface="Overpass"/>
                <a:cs typeface="Overpass"/>
                <a:sym typeface="Overpass"/>
              </a:defRPr>
            </a:lvl4pPr>
            <a:lvl5pPr indent="-292100" lvl="4" marL="2286000" rtl="0">
              <a:spcBef>
                <a:spcPts val="1600"/>
              </a:spcBef>
              <a:spcAft>
                <a:spcPts val="0"/>
              </a:spcAft>
              <a:buSzPts val="1000"/>
              <a:buFont typeface="Overpass"/>
              <a:buChar char="○"/>
              <a:defRPr>
                <a:latin typeface="Overpass"/>
                <a:ea typeface="Overpass"/>
                <a:cs typeface="Overpass"/>
                <a:sym typeface="Overpass"/>
              </a:defRPr>
            </a:lvl5pPr>
            <a:lvl6pPr indent="-292100" lvl="5" marL="2743200" rtl="0">
              <a:spcBef>
                <a:spcPts val="1600"/>
              </a:spcBef>
              <a:spcAft>
                <a:spcPts val="0"/>
              </a:spcAft>
              <a:buSzPts val="1000"/>
              <a:buFont typeface="Overpass"/>
              <a:buChar char="■"/>
              <a:defRPr>
                <a:latin typeface="Overpass"/>
                <a:ea typeface="Overpass"/>
                <a:cs typeface="Overpass"/>
                <a:sym typeface="Overpass"/>
              </a:defRPr>
            </a:lvl6pPr>
            <a:lvl7pPr indent="-292100" lvl="6" marL="3200400" rtl="0">
              <a:spcBef>
                <a:spcPts val="1600"/>
              </a:spcBef>
              <a:spcAft>
                <a:spcPts val="0"/>
              </a:spcAft>
              <a:buSzPts val="1000"/>
              <a:buFont typeface="Overpass"/>
              <a:buChar char="●"/>
              <a:defRPr>
                <a:latin typeface="Overpass"/>
                <a:ea typeface="Overpass"/>
                <a:cs typeface="Overpass"/>
                <a:sym typeface="Overpass"/>
              </a:defRPr>
            </a:lvl7pPr>
            <a:lvl8pPr indent="-292100" lvl="7" marL="3657600" rtl="0">
              <a:spcBef>
                <a:spcPts val="1600"/>
              </a:spcBef>
              <a:spcAft>
                <a:spcPts val="0"/>
              </a:spcAft>
              <a:buSzPts val="1000"/>
              <a:buFont typeface="Overpass"/>
              <a:buChar char="○"/>
              <a:defRPr>
                <a:latin typeface="Overpass"/>
                <a:ea typeface="Overpass"/>
                <a:cs typeface="Overpass"/>
                <a:sym typeface="Overpass"/>
              </a:defRPr>
            </a:lvl8pPr>
            <a:lvl9pPr indent="-292100" lvl="8" marL="4114800" rtl="0">
              <a:spcBef>
                <a:spcPts val="1600"/>
              </a:spcBef>
              <a:spcAft>
                <a:spcPts val="1600"/>
              </a:spcAft>
              <a:buSzPts val="1000"/>
              <a:buFont typeface="Overpass"/>
              <a:buChar char="■"/>
              <a:defRPr>
                <a:latin typeface="Overpass"/>
                <a:ea typeface="Overpass"/>
                <a:cs typeface="Overpass"/>
                <a:sym typeface="Overpass"/>
              </a:defRPr>
            </a:lvl9pPr>
          </a:lstStyle>
          <a:p/>
        </p:txBody>
      </p:sp>
      <p:sp>
        <p:nvSpPr>
          <p:cNvPr id="22" name="Google Shape;22;p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CUSTOM_2_1_2">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lvl1pPr lvl="0" rtl="0">
              <a:spcBef>
                <a:spcPts val="0"/>
              </a:spcBef>
              <a:spcAft>
                <a:spcPts val="0"/>
              </a:spcAft>
              <a:buNone/>
              <a:defRPr b="1" sz="4500">
                <a:solidFill>
                  <a:srgbClr val="EE0000"/>
                </a:solidFill>
                <a:latin typeface="Overpass"/>
                <a:ea typeface="Overpass"/>
                <a:cs typeface="Overpass"/>
                <a:sym typeface="Overpass"/>
              </a:defRPr>
            </a:lvl1pPr>
            <a:lvl2pPr lvl="1" rtl="0">
              <a:spcBef>
                <a:spcPts val="0"/>
              </a:spcBef>
              <a:spcAft>
                <a:spcPts val="0"/>
              </a:spcAft>
              <a:buNone/>
              <a:defRPr b="1" sz="4500">
                <a:solidFill>
                  <a:srgbClr val="EE0000"/>
                </a:solidFill>
                <a:latin typeface="Overpass"/>
                <a:ea typeface="Overpass"/>
                <a:cs typeface="Overpass"/>
                <a:sym typeface="Overpass"/>
              </a:defRPr>
            </a:lvl2pPr>
            <a:lvl3pPr lvl="2" rtl="0">
              <a:spcBef>
                <a:spcPts val="0"/>
              </a:spcBef>
              <a:spcAft>
                <a:spcPts val="0"/>
              </a:spcAft>
              <a:buNone/>
              <a:defRPr b="1" sz="4500">
                <a:solidFill>
                  <a:srgbClr val="EE0000"/>
                </a:solidFill>
                <a:latin typeface="Overpass"/>
                <a:ea typeface="Overpass"/>
                <a:cs typeface="Overpass"/>
                <a:sym typeface="Overpass"/>
              </a:defRPr>
            </a:lvl3pPr>
            <a:lvl4pPr lvl="3" rtl="0">
              <a:spcBef>
                <a:spcPts val="0"/>
              </a:spcBef>
              <a:spcAft>
                <a:spcPts val="0"/>
              </a:spcAft>
              <a:buNone/>
              <a:defRPr b="1" sz="4500">
                <a:solidFill>
                  <a:srgbClr val="EE0000"/>
                </a:solidFill>
                <a:latin typeface="Overpass"/>
                <a:ea typeface="Overpass"/>
                <a:cs typeface="Overpass"/>
                <a:sym typeface="Overpass"/>
              </a:defRPr>
            </a:lvl4pPr>
            <a:lvl5pPr lvl="4" rtl="0">
              <a:spcBef>
                <a:spcPts val="0"/>
              </a:spcBef>
              <a:spcAft>
                <a:spcPts val="0"/>
              </a:spcAft>
              <a:buNone/>
              <a:defRPr b="1" sz="4500">
                <a:solidFill>
                  <a:srgbClr val="EE0000"/>
                </a:solidFill>
                <a:latin typeface="Overpass"/>
                <a:ea typeface="Overpass"/>
                <a:cs typeface="Overpass"/>
                <a:sym typeface="Overpass"/>
              </a:defRPr>
            </a:lvl5pPr>
            <a:lvl6pPr lvl="5" rtl="0">
              <a:spcBef>
                <a:spcPts val="0"/>
              </a:spcBef>
              <a:spcAft>
                <a:spcPts val="0"/>
              </a:spcAft>
              <a:buNone/>
              <a:defRPr b="1" sz="4500">
                <a:solidFill>
                  <a:srgbClr val="EE0000"/>
                </a:solidFill>
                <a:latin typeface="Overpass"/>
                <a:ea typeface="Overpass"/>
                <a:cs typeface="Overpass"/>
                <a:sym typeface="Overpass"/>
              </a:defRPr>
            </a:lvl6pPr>
            <a:lvl7pPr lvl="6" rtl="0">
              <a:spcBef>
                <a:spcPts val="0"/>
              </a:spcBef>
              <a:spcAft>
                <a:spcPts val="0"/>
              </a:spcAft>
              <a:buNone/>
              <a:defRPr b="1" sz="4500">
                <a:solidFill>
                  <a:srgbClr val="EE0000"/>
                </a:solidFill>
                <a:latin typeface="Overpass"/>
                <a:ea typeface="Overpass"/>
                <a:cs typeface="Overpass"/>
                <a:sym typeface="Overpass"/>
              </a:defRPr>
            </a:lvl7pPr>
            <a:lvl8pPr lvl="7" rtl="0">
              <a:spcBef>
                <a:spcPts val="0"/>
              </a:spcBef>
              <a:spcAft>
                <a:spcPts val="0"/>
              </a:spcAft>
              <a:buNone/>
              <a:defRPr b="1" sz="4500">
                <a:solidFill>
                  <a:srgbClr val="EE0000"/>
                </a:solidFill>
                <a:latin typeface="Overpass"/>
                <a:ea typeface="Overpass"/>
                <a:cs typeface="Overpass"/>
                <a:sym typeface="Overpass"/>
              </a:defRPr>
            </a:lvl8pPr>
            <a:lvl9pPr lvl="8" rtl="0">
              <a:spcBef>
                <a:spcPts val="0"/>
              </a:spcBef>
              <a:spcAft>
                <a:spcPts val="0"/>
              </a:spcAft>
              <a:buNone/>
              <a:defRPr b="1" sz="4500">
                <a:solidFill>
                  <a:srgbClr val="EE0000"/>
                </a:solidFill>
                <a:latin typeface="Overpass"/>
                <a:ea typeface="Overpass"/>
                <a:cs typeface="Overpass"/>
                <a:sym typeface="Overpass"/>
              </a:defRPr>
            </a:lvl9pPr>
          </a:lstStyle>
          <a:p/>
        </p:txBody>
      </p:sp>
      <p:cxnSp>
        <p:nvCxnSpPr>
          <p:cNvPr id="25" name="Google Shape;25;p5"/>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26" name="Google Shape;26;p5"/>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cxnSp>
        <p:nvCxnSpPr>
          <p:cNvPr id="27" name="Google Shape;27;p5"/>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28" name="Google Shape;28;p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p:txBody>
      </p:sp>
      <p:sp>
        <p:nvSpPr>
          <p:cNvPr id="29" name="Google Shape;29;p5"/>
          <p:cNvSpPr txBox="1"/>
          <p:nvPr>
            <p:ph idx="2" type="subTitle"/>
          </p:nvPr>
        </p:nvSpPr>
        <p:spPr>
          <a:xfrm>
            <a:off x="6938588" y="1307790"/>
            <a:ext cx="1593300" cy="2481900"/>
          </a:xfrm>
          <a:prstGeom prst="rect">
            <a:avLst/>
          </a:prstGeom>
        </p:spPr>
        <p:txBody>
          <a:bodyPr anchorCtr="0" anchor="t" bIns="91425" lIns="91425" spcFirstLastPara="1" rIns="91425" wrap="square" tIns="91425">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p:txBody>
      </p:sp>
      <p:pic>
        <p:nvPicPr>
          <p:cNvPr id="30" name="Google Shape;30;p5"/>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p:cSld name="CUSTOM_1_4">
    <p:spTree>
      <p:nvGrpSpPr>
        <p:cNvPr id="31" name="Shape 31"/>
        <p:cNvGrpSpPr/>
        <p:nvPr/>
      </p:nvGrpSpPr>
      <p:grpSpPr>
        <a:xfrm>
          <a:off x="0" y="0"/>
          <a:ext cx="0" cy="0"/>
          <a:chOff x="0" y="0"/>
          <a:chExt cx="0" cy="0"/>
        </a:xfrm>
      </p:grpSpPr>
      <p:sp>
        <p:nvSpPr>
          <p:cNvPr id="32" name="Google Shape;32;p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6"/>
          <p:cNvSpPr txBox="1"/>
          <p:nvPr>
            <p:ph idx="1" type="body"/>
          </p:nvPr>
        </p:nvSpPr>
        <p:spPr>
          <a:xfrm>
            <a:off x="826700" y="1233775"/>
            <a:ext cx="7490700" cy="32901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verpass"/>
              <a:buChar char="●"/>
              <a:defRPr>
                <a:latin typeface="Overpass"/>
                <a:ea typeface="Overpass"/>
                <a:cs typeface="Overpass"/>
                <a:sym typeface="Overpass"/>
              </a:defRPr>
            </a:lvl1pPr>
            <a:lvl2pPr indent="-292100" lvl="1" marL="914400" rtl="0">
              <a:spcBef>
                <a:spcPts val="1600"/>
              </a:spcBef>
              <a:spcAft>
                <a:spcPts val="0"/>
              </a:spcAft>
              <a:buSzPts val="1000"/>
              <a:buFont typeface="Overpass"/>
              <a:buChar char="○"/>
              <a:defRPr>
                <a:latin typeface="Overpass"/>
                <a:ea typeface="Overpass"/>
                <a:cs typeface="Overpass"/>
                <a:sym typeface="Overpass"/>
              </a:defRPr>
            </a:lvl2pPr>
            <a:lvl3pPr indent="-292100" lvl="2" marL="1371600" rtl="0">
              <a:spcBef>
                <a:spcPts val="1600"/>
              </a:spcBef>
              <a:spcAft>
                <a:spcPts val="0"/>
              </a:spcAft>
              <a:buSzPts val="1000"/>
              <a:buFont typeface="Overpass"/>
              <a:buChar char="■"/>
              <a:defRPr>
                <a:latin typeface="Overpass"/>
                <a:ea typeface="Overpass"/>
                <a:cs typeface="Overpass"/>
                <a:sym typeface="Overpass"/>
              </a:defRPr>
            </a:lvl3pPr>
            <a:lvl4pPr indent="-292100" lvl="3" marL="1828800" rtl="0">
              <a:spcBef>
                <a:spcPts val="1600"/>
              </a:spcBef>
              <a:spcAft>
                <a:spcPts val="0"/>
              </a:spcAft>
              <a:buSzPts val="1000"/>
              <a:buFont typeface="Overpass"/>
              <a:buChar char="●"/>
              <a:defRPr>
                <a:latin typeface="Overpass"/>
                <a:ea typeface="Overpass"/>
                <a:cs typeface="Overpass"/>
                <a:sym typeface="Overpass"/>
              </a:defRPr>
            </a:lvl4pPr>
            <a:lvl5pPr indent="-292100" lvl="4" marL="2286000" rtl="0">
              <a:spcBef>
                <a:spcPts val="1600"/>
              </a:spcBef>
              <a:spcAft>
                <a:spcPts val="0"/>
              </a:spcAft>
              <a:buSzPts val="1000"/>
              <a:buFont typeface="Overpass"/>
              <a:buChar char="○"/>
              <a:defRPr>
                <a:latin typeface="Overpass"/>
                <a:ea typeface="Overpass"/>
                <a:cs typeface="Overpass"/>
                <a:sym typeface="Overpass"/>
              </a:defRPr>
            </a:lvl5pPr>
            <a:lvl6pPr indent="-292100" lvl="5" marL="2743200" rtl="0">
              <a:spcBef>
                <a:spcPts val="1600"/>
              </a:spcBef>
              <a:spcAft>
                <a:spcPts val="0"/>
              </a:spcAft>
              <a:buSzPts val="1000"/>
              <a:buFont typeface="Overpass"/>
              <a:buChar char="■"/>
              <a:defRPr>
                <a:latin typeface="Overpass"/>
                <a:ea typeface="Overpass"/>
                <a:cs typeface="Overpass"/>
                <a:sym typeface="Overpass"/>
              </a:defRPr>
            </a:lvl6pPr>
            <a:lvl7pPr indent="-292100" lvl="6" marL="3200400" rtl="0">
              <a:spcBef>
                <a:spcPts val="1600"/>
              </a:spcBef>
              <a:spcAft>
                <a:spcPts val="0"/>
              </a:spcAft>
              <a:buSzPts val="1000"/>
              <a:buFont typeface="Overpass"/>
              <a:buChar char="●"/>
              <a:defRPr>
                <a:latin typeface="Overpass"/>
                <a:ea typeface="Overpass"/>
                <a:cs typeface="Overpass"/>
                <a:sym typeface="Overpass"/>
              </a:defRPr>
            </a:lvl7pPr>
            <a:lvl8pPr indent="-292100" lvl="7" marL="3657600" rtl="0">
              <a:spcBef>
                <a:spcPts val="1600"/>
              </a:spcBef>
              <a:spcAft>
                <a:spcPts val="0"/>
              </a:spcAft>
              <a:buSzPts val="1000"/>
              <a:buFont typeface="Overpass"/>
              <a:buChar char="○"/>
              <a:defRPr>
                <a:latin typeface="Overpass"/>
                <a:ea typeface="Overpass"/>
                <a:cs typeface="Overpass"/>
                <a:sym typeface="Overpass"/>
              </a:defRPr>
            </a:lvl8pPr>
            <a:lvl9pPr indent="-292100" lvl="8" marL="4114800" rtl="0">
              <a:spcBef>
                <a:spcPts val="1600"/>
              </a:spcBef>
              <a:spcAft>
                <a:spcPts val="1600"/>
              </a:spcAft>
              <a:buSzPts val="1000"/>
              <a:buFont typeface="Overpass"/>
              <a:buChar char="■"/>
              <a:defRPr>
                <a:latin typeface="Overpass"/>
                <a:ea typeface="Overpass"/>
                <a:cs typeface="Overpass"/>
                <a:sym typeface="Overpass"/>
              </a:defRPr>
            </a:lvl9pPr>
          </a:lstStyle>
          <a:p/>
        </p:txBody>
      </p:sp>
      <p:sp>
        <p:nvSpPr>
          <p:cNvPr id="34" name="Google Shape;34;p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2">
  <p:cSld name="CUSTOM_1_5">
    <p:spTree>
      <p:nvGrpSpPr>
        <p:cNvPr id="35" name="Shape 35"/>
        <p:cNvGrpSpPr/>
        <p:nvPr/>
      </p:nvGrpSpPr>
      <p:grpSpPr>
        <a:xfrm>
          <a:off x="0" y="0"/>
          <a:ext cx="0" cy="0"/>
          <a:chOff x="0" y="0"/>
          <a:chExt cx="0" cy="0"/>
        </a:xfrm>
      </p:grpSpPr>
      <p:sp>
        <p:nvSpPr>
          <p:cNvPr id="36" name="Google Shape;36;p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txBox="1"/>
          <p:nvPr>
            <p:ph idx="1" type="body"/>
          </p:nvPr>
        </p:nvSpPr>
        <p:spPr>
          <a:xfrm>
            <a:off x="826700" y="1233775"/>
            <a:ext cx="7490700" cy="32901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verpass"/>
              <a:buChar char="●"/>
              <a:defRPr>
                <a:latin typeface="Overpass"/>
                <a:ea typeface="Overpass"/>
                <a:cs typeface="Overpass"/>
                <a:sym typeface="Overpass"/>
              </a:defRPr>
            </a:lvl1pPr>
            <a:lvl2pPr indent="-292100" lvl="1" marL="914400" rtl="0">
              <a:spcBef>
                <a:spcPts val="1600"/>
              </a:spcBef>
              <a:spcAft>
                <a:spcPts val="0"/>
              </a:spcAft>
              <a:buSzPts val="1000"/>
              <a:buFont typeface="Overpass"/>
              <a:buChar char="○"/>
              <a:defRPr>
                <a:latin typeface="Overpass"/>
                <a:ea typeface="Overpass"/>
                <a:cs typeface="Overpass"/>
                <a:sym typeface="Overpass"/>
              </a:defRPr>
            </a:lvl2pPr>
            <a:lvl3pPr indent="-292100" lvl="2" marL="1371600" rtl="0">
              <a:spcBef>
                <a:spcPts val="1600"/>
              </a:spcBef>
              <a:spcAft>
                <a:spcPts val="0"/>
              </a:spcAft>
              <a:buSzPts val="1000"/>
              <a:buFont typeface="Overpass"/>
              <a:buChar char="■"/>
              <a:defRPr>
                <a:latin typeface="Overpass"/>
                <a:ea typeface="Overpass"/>
                <a:cs typeface="Overpass"/>
                <a:sym typeface="Overpass"/>
              </a:defRPr>
            </a:lvl3pPr>
            <a:lvl4pPr indent="-292100" lvl="3" marL="1828800" rtl="0">
              <a:spcBef>
                <a:spcPts val="1600"/>
              </a:spcBef>
              <a:spcAft>
                <a:spcPts val="0"/>
              </a:spcAft>
              <a:buSzPts val="1000"/>
              <a:buFont typeface="Overpass"/>
              <a:buChar char="●"/>
              <a:defRPr>
                <a:latin typeface="Overpass"/>
                <a:ea typeface="Overpass"/>
                <a:cs typeface="Overpass"/>
                <a:sym typeface="Overpass"/>
              </a:defRPr>
            </a:lvl4pPr>
            <a:lvl5pPr indent="-292100" lvl="4" marL="2286000" rtl="0">
              <a:spcBef>
                <a:spcPts val="1600"/>
              </a:spcBef>
              <a:spcAft>
                <a:spcPts val="0"/>
              </a:spcAft>
              <a:buSzPts val="1000"/>
              <a:buFont typeface="Overpass"/>
              <a:buChar char="○"/>
              <a:defRPr>
                <a:latin typeface="Overpass"/>
                <a:ea typeface="Overpass"/>
                <a:cs typeface="Overpass"/>
                <a:sym typeface="Overpass"/>
              </a:defRPr>
            </a:lvl5pPr>
            <a:lvl6pPr indent="-292100" lvl="5" marL="2743200" rtl="0">
              <a:spcBef>
                <a:spcPts val="1600"/>
              </a:spcBef>
              <a:spcAft>
                <a:spcPts val="0"/>
              </a:spcAft>
              <a:buSzPts val="1000"/>
              <a:buFont typeface="Overpass"/>
              <a:buChar char="■"/>
              <a:defRPr>
                <a:latin typeface="Overpass"/>
                <a:ea typeface="Overpass"/>
                <a:cs typeface="Overpass"/>
                <a:sym typeface="Overpass"/>
              </a:defRPr>
            </a:lvl6pPr>
            <a:lvl7pPr indent="-292100" lvl="6" marL="3200400" rtl="0">
              <a:spcBef>
                <a:spcPts val="1600"/>
              </a:spcBef>
              <a:spcAft>
                <a:spcPts val="0"/>
              </a:spcAft>
              <a:buSzPts val="1000"/>
              <a:buFont typeface="Overpass"/>
              <a:buChar char="●"/>
              <a:defRPr>
                <a:latin typeface="Overpass"/>
                <a:ea typeface="Overpass"/>
                <a:cs typeface="Overpass"/>
                <a:sym typeface="Overpass"/>
              </a:defRPr>
            </a:lvl7pPr>
            <a:lvl8pPr indent="-292100" lvl="7" marL="3657600" rtl="0">
              <a:spcBef>
                <a:spcPts val="1600"/>
              </a:spcBef>
              <a:spcAft>
                <a:spcPts val="0"/>
              </a:spcAft>
              <a:buSzPts val="1000"/>
              <a:buFont typeface="Overpass"/>
              <a:buChar char="○"/>
              <a:defRPr>
                <a:latin typeface="Overpass"/>
                <a:ea typeface="Overpass"/>
                <a:cs typeface="Overpass"/>
                <a:sym typeface="Overpass"/>
              </a:defRPr>
            </a:lvl8pPr>
            <a:lvl9pPr indent="-292100" lvl="8" marL="4114800" rtl="0">
              <a:spcBef>
                <a:spcPts val="1600"/>
              </a:spcBef>
              <a:spcAft>
                <a:spcPts val="1600"/>
              </a:spcAft>
              <a:buSzPts val="1000"/>
              <a:buFont typeface="Overpass"/>
              <a:buChar char="■"/>
              <a:defRPr>
                <a:latin typeface="Overpass"/>
                <a:ea typeface="Overpass"/>
                <a:cs typeface="Overpass"/>
                <a:sym typeface="Overpass"/>
              </a:defRPr>
            </a:lvl9pPr>
          </a:lstStyle>
          <a:p/>
        </p:txBody>
      </p:sp>
      <p:sp>
        <p:nvSpPr>
          <p:cNvPr id="38" name="Google Shape;38;p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3">
  <p:cSld name="CUSTOM_1_6">
    <p:spTree>
      <p:nvGrpSpPr>
        <p:cNvPr id="39" name="Shape 39"/>
        <p:cNvGrpSpPr/>
        <p:nvPr/>
      </p:nvGrpSpPr>
      <p:grpSpPr>
        <a:xfrm>
          <a:off x="0" y="0"/>
          <a:ext cx="0" cy="0"/>
          <a:chOff x="0" y="0"/>
          <a:chExt cx="0" cy="0"/>
        </a:xfrm>
      </p:grpSpPr>
      <p:sp>
        <p:nvSpPr>
          <p:cNvPr id="40" name="Google Shape;40;p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txBox="1"/>
          <p:nvPr>
            <p:ph idx="1" type="body"/>
          </p:nvPr>
        </p:nvSpPr>
        <p:spPr>
          <a:xfrm>
            <a:off x="826700" y="1233775"/>
            <a:ext cx="7490700" cy="32901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verpass"/>
              <a:buChar char="●"/>
              <a:defRPr>
                <a:latin typeface="Overpass"/>
                <a:ea typeface="Overpass"/>
                <a:cs typeface="Overpass"/>
                <a:sym typeface="Overpass"/>
              </a:defRPr>
            </a:lvl1pPr>
            <a:lvl2pPr indent="-292100" lvl="1" marL="914400" rtl="0">
              <a:spcBef>
                <a:spcPts val="1600"/>
              </a:spcBef>
              <a:spcAft>
                <a:spcPts val="0"/>
              </a:spcAft>
              <a:buSzPts val="1000"/>
              <a:buFont typeface="Overpass"/>
              <a:buChar char="○"/>
              <a:defRPr>
                <a:latin typeface="Overpass"/>
                <a:ea typeface="Overpass"/>
                <a:cs typeface="Overpass"/>
                <a:sym typeface="Overpass"/>
              </a:defRPr>
            </a:lvl2pPr>
            <a:lvl3pPr indent="-292100" lvl="2" marL="1371600" rtl="0">
              <a:spcBef>
                <a:spcPts val="1600"/>
              </a:spcBef>
              <a:spcAft>
                <a:spcPts val="0"/>
              </a:spcAft>
              <a:buSzPts val="1000"/>
              <a:buFont typeface="Overpass"/>
              <a:buChar char="■"/>
              <a:defRPr>
                <a:latin typeface="Overpass"/>
                <a:ea typeface="Overpass"/>
                <a:cs typeface="Overpass"/>
                <a:sym typeface="Overpass"/>
              </a:defRPr>
            </a:lvl3pPr>
            <a:lvl4pPr indent="-292100" lvl="3" marL="1828800" rtl="0">
              <a:spcBef>
                <a:spcPts val="1600"/>
              </a:spcBef>
              <a:spcAft>
                <a:spcPts val="0"/>
              </a:spcAft>
              <a:buSzPts val="1000"/>
              <a:buFont typeface="Overpass"/>
              <a:buChar char="●"/>
              <a:defRPr>
                <a:latin typeface="Overpass"/>
                <a:ea typeface="Overpass"/>
                <a:cs typeface="Overpass"/>
                <a:sym typeface="Overpass"/>
              </a:defRPr>
            </a:lvl4pPr>
            <a:lvl5pPr indent="-292100" lvl="4" marL="2286000" rtl="0">
              <a:spcBef>
                <a:spcPts val="1600"/>
              </a:spcBef>
              <a:spcAft>
                <a:spcPts val="0"/>
              </a:spcAft>
              <a:buSzPts val="1000"/>
              <a:buFont typeface="Overpass"/>
              <a:buChar char="○"/>
              <a:defRPr>
                <a:latin typeface="Overpass"/>
                <a:ea typeface="Overpass"/>
                <a:cs typeface="Overpass"/>
                <a:sym typeface="Overpass"/>
              </a:defRPr>
            </a:lvl5pPr>
            <a:lvl6pPr indent="-292100" lvl="5" marL="2743200" rtl="0">
              <a:spcBef>
                <a:spcPts val="1600"/>
              </a:spcBef>
              <a:spcAft>
                <a:spcPts val="0"/>
              </a:spcAft>
              <a:buSzPts val="1000"/>
              <a:buFont typeface="Overpass"/>
              <a:buChar char="■"/>
              <a:defRPr>
                <a:latin typeface="Overpass"/>
                <a:ea typeface="Overpass"/>
                <a:cs typeface="Overpass"/>
                <a:sym typeface="Overpass"/>
              </a:defRPr>
            </a:lvl6pPr>
            <a:lvl7pPr indent="-292100" lvl="6" marL="3200400" rtl="0">
              <a:spcBef>
                <a:spcPts val="1600"/>
              </a:spcBef>
              <a:spcAft>
                <a:spcPts val="0"/>
              </a:spcAft>
              <a:buSzPts val="1000"/>
              <a:buFont typeface="Overpass"/>
              <a:buChar char="●"/>
              <a:defRPr>
                <a:latin typeface="Overpass"/>
                <a:ea typeface="Overpass"/>
                <a:cs typeface="Overpass"/>
                <a:sym typeface="Overpass"/>
              </a:defRPr>
            </a:lvl7pPr>
            <a:lvl8pPr indent="-292100" lvl="7" marL="3657600" rtl="0">
              <a:spcBef>
                <a:spcPts val="1600"/>
              </a:spcBef>
              <a:spcAft>
                <a:spcPts val="0"/>
              </a:spcAft>
              <a:buSzPts val="1000"/>
              <a:buFont typeface="Overpass"/>
              <a:buChar char="○"/>
              <a:defRPr>
                <a:latin typeface="Overpass"/>
                <a:ea typeface="Overpass"/>
                <a:cs typeface="Overpass"/>
                <a:sym typeface="Overpass"/>
              </a:defRPr>
            </a:lvl8pPr>
            <a:lvl9pPr indent="-292100" lvl="8" marL="4114800" rtl="0">
              <a:spcBef>
                <a:spcPts val="1600"/>
              </a:spcBef>
              <a:spcAft>
                <a:spcPts val="1600"/>
              </a:spcAft>
              <a:buSzPts val="1000"/>
              <a:buFont typeface="Overpass"/>
              <a:buChar char="■"/>
              <a:defRPr>
                <a:latin typeface="Overpass"/>
                <a:ea typeface="Overpass"/>
                <a:cs typeface="Overpass"/>
                <a:sym typeface="Overpass"/>
              </a:defRPr>
            </a:lvl9pPr>
          </a:lstStyle>
          <a:p/>
        </p:txBody>
      </p:sp>
      <p:sp>
        <p:nvSpPr>
          <p:cNvPr id="42" name="Google Shape;42;p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only 4">
  <p:cSld name="CUSTOM_1_7">
    <p:spTree>
      <p:nvGrpSpPr>
        <p:cNvPr id="43" name="Shape 43"/>
        <p:cNvGrpSpPr/>
        <p:nvPr/>
      </p:nvGrpSpPr>
      <p:grpSpPr>
        <a:xfrm>
          <a:off x="0" y="0"/>
          <a:ext cx="0" cy="0"/>
          <a:chOff x="0" y="0"/>
          <a:chExt cx="0" cy="0"/>
        </a:xfrm>
      </p:grpSpPr>
      <p:sp>
        <p:nvSpPr>
          <p:cNvPr id="44" name="Google Shape;44;p9"/>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txBox="1"/>
          <p:nvPr>
            <p:ph idx="1" type="body"/>
          </p:nvPr>
        </p:nvSpPr>
        <p:spPr>
          <a:xfrm>
            <a:off x="826700" y="1233775"/>
            <a:ext cx="7490700" cy="32901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Overpass"/>
              <a:buChar char="●"/>
              <a:defRPr>
                <a:latin typeface="Overpass"/>
                <a:ea typeface="Overpass"/>
                <a:cs typeface="Overpass"/>
                <a:sym typeface="Overpass"/>
              </a:defRPr>
            </a:lvl1pPr>
            <a:lvl2pPr indent="-292100" lvl="1" marL="914400" rtl="0">
              <a:spcBef>
                <a:spcPts val="1600"/>
              </a:spcBef>
              <a:spcAft>
                <a:spcPts val="0"/>
              </a:spcAft>
              <a:buSzPts val="1000"/>
              <a:buFont typeface="Overpass"/>
              <a:buChar char="○"/>
              <a:defRPr>
                <a:latin typeface="Overpass"/>
                <a:ea typeface="Overpass"/>
                <a:cs typeface="Overpass"/>
                <a:sym typeface="Overpass"/>
              </a:defRPr>
            </a:lvl2pPr>
            <a:lvl3pPr indent="-292100" lvl="2" marL="1371600" rtl="0">
              <a:spcBef>
                <a:spcPts val="1600"/>
              </a:spcBef>
              <a:spcAft>
                <a:spcPts val="0"/>
              </a:spcAft>
              <a:buSzPts val="1000"/>
              <a:buFont typeface="Overpass"/>
              <a:buChar char="■"/>
              <a:defRPr>
                <a:latin typeface="Overpass"/>
                <a:ea typeface="Overpass"/>
                <a:cs typeface="Overpass"/>
                <a:sym typeface="Overpass"/>
              </a:defRPr>
            </a:lvl3pPr>
            <a:lvl4pPr indent="-292100" lvl="3" marL="1828800" rtl="0">
              <a:spcBef>
                <a:spcPts val="1600"/>
              </a:spcBef>
              <a:spcAft>
                <a:spcPts val="0"/>
              </a:spcAft>
              <a:buSzPts val="1000"/>
              <a:buFont typeface="Overpass"/>
              <a:buChar char="●"/>
              <a:defRPr>
                <a:latin typeface="Overpass"/>
                <a:ea typeface="Overpass"/>
                <a:cs typeface="Overpass"/>
                <a:sym typeface="Overpass"/>
              </a:defRPr>
            </a:lvl4pPr>
            <a:lvl5pPr indent="-292100" lvl="4" marL="2286000" rtl="0">
              <a:spcBef>
                <a:spcPts val="1600"/>
              </a:spcBef>
              <a:spcAft>
                <a:spcPts val="0"/>
              </a:spcAft>
              <a:buSzPts val="1000"/>
              <a:buFont typeface="Overpass"/>
              <a:buChar char="○"/>
              <a:defRPr>
                <a:latin typeface="Overpass"/>
                <a:ea typeface="Overpass"/>
                <a:cs typeface="Overpass"/>
                <a:sym typeface="Overpass"/>
              </a:defRPr>
            </a:lvl5pPr>
            <a:lvl6pPr indent="-292100" lvl="5" marL="2743200" rtl="0">
              <a:spcBef>
                <a:spcPts val="1600"/>
              </a:spcBef>
              <a:spcAft>
                <a:spcPts val="0"/>
              </a:spcAft>
              <a:buSzPts val="1000"/>
              <a:buFont typeface="Overpass"/>
              <a:buChar char="■"/>
              <a:defRPr>
                <a:latin typeface="Overpass"/>
                <a:ea typeface="Overpass"/>
                <a:cs typeface="Overpass"/>
                <a:sym typeface="Overpass"/>
              </a:defRPr>
            </a:lvl6pPr>
            <a:lvl7pPr indent="-292100" lvl="6" marL="3200400" rtl="0">
              <a:spcBef>
                <a:spcPts val="1600"/>
              </a:spcBef>
              <a:spcAft>
                <a:spcPts val="0"/>
              </a:spcAft>
              <a:buSzPts val="1000"/>
              <a:buFont typeface="Overpass"/>
              <a:buChar char="●"/>
              <a:defRPr>
                <a:latin typeface="Overpass"/>
                <a:ea typeface="Overpass"/>
                <a:cs typeface="Overpass"/>
                <a:sym typeface="Overpass"/>
              </a:defRPr>
            </a:lvl7pPr>
            <a:lvl8pPr indent="-292100" lvl="7" marL="3657600" rtl="0">
              <a:spcBef>
                <a:spcPts val="1600"/>
              </a:spcBef>
              <a:spcAft>
                <a:spcPts val="0"/>
              </a:spcAft>
              <a:buSzPts val="1000"/>
              <a:buFont typeface="Overpass"/>
              <a:buChar char="○"/>
              <a:defRPr>
                <a:latin typeface="Overpass"/>
                <a:ea typeface="Overpass"/>
                <a:cs typeface="Overpass"/>
                <a:sym typeface="Overpass"/>
              </a:defRPr>
            </a:lvl8pPr>
            <a:lvl9pPr indent="-292100" lvl="8" marL="4114800" rtl="0">
              <a:spcBef>
                <a:spcPts val="1600"/>
              </a:spcBef>
              <a:spcAft>
                <a:spcPts val="1600"/>
              </a:spcAft>
              <a:buSzPts val="1000"/>
              <a:buFont typeface="Overpass"/>
              <a:buChar char="■"/>
              <a:defRPr>
                <a:latin typeface="Overpass"/>
                <a:ea typeface="Overpass"/>
                <a:cs typeface="Overpass"/>
                <a:sym typeface="Overpass"/>
              </a:defRPr>
            </a:lvl9pPr>
          </a:lstStyle>
          <a:p/>
        </p:txBody>
      </p:sp>
      <p:sp>
        <p:nvSpPr>
          <p:cNvPr id="46" name="Google Shape;46;p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Font typeface="Overpass"/>
              <a:buNone/>
              <a:defRPr>
                <a:latin typeface="Overpass"/>
                <a:ea typeface="Overpass"/>
                <a:cs typeface="Overpass"/>
                <a:sym typeface="Overpass"/>
              </a:defRPr>
            </a:lvl1pPr>
            <a:lvl2pPr lvl="1"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b="0">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rior white">
  <p:cSld name="CUSTOM_4_3">
    <p:spTree>
      <p:nvGrpSpPr>
        <p:cNvPr id="47" name="Shape 47"/>
        <p:cNvGrpSpPr/>
        <p:nvPr/>
      </p:nvGrpSpPr>
      <p:grpSpPr>
        <a:xfrm>
          <a:off x="0" y="0"/>
          <a:ext cx="0" cy="0"/>
          <a:chOff x="0" y="0"/>
          <a:chExt cx="0" cy="0"/>
        </a:xfrm>
      </p:grpSpPr>
      <p:sp>
        <p:nvSpPr>
          <p:cNvPr id="48" name="Google Shape;48;p10"/>
          <p:cNvSpPr txBox="1"/>
          <p:nvPr>
            <p:ph type="title"/>
          </p:nvPr>
        </p:nvSpPr>
        <p:spPr>
          <a:xfrm>
            <a:off x="1314450" y="709500"/>
            <a:ext cx="6515100" cy="725700"/>
          </a:xfrm>
          <a:prstGeom prst="rect">
            <a:avLst/>
          </a:prstGeom>
        </p:spPr>
        <p:txBody>
          <a:bodyPr anchorCtr="0" anchor="t" bIns="91425" lIns="91425" spcFirstLastPara="1" rIns="91425" wrap="square" tIns="91425">
            <a:noAutofit/>
          </a:bodyPr>
          <a:lstStyle>
            <a:lvl1pPr lvl="0" rtl="0" algn="ctr">
              <a:lnSpc>
                <a:spcPct val="130000"/>
              </a:lnSpc>
              <a:spcBef>
                <a:spcPts val="0"/>
              </a:spcBef>
              <a:spcAft>
                <a:spcPts val="0"/>
              </a:spcAft>
              <a:buNone/>
              <a:defRPr sz="2000">
                <a:solidFill>
                  <a:srgbClr val="000000"/>
                </a:solidFill>
              </a:defRPr>
            </a:lvl1pPr>
            <a:lvl2pPr lvl="1" rtl="0" algn="ctr">
              <a:lnSpc>
                <a:spcPct val="130000"/>
              </a:lnSpc>
              <a:spcBef>
                <a:spcPts val="0"/>
              </a:spcBef>
              <a:spcAft>
                <a:spcPts val="0"/>
              </a:spcAft>
              <a:buNone/>
              <a:defRPr sz="2000">
                <a:solidFill>
                  <a:srgbClr val="000000"/>
                </a:solidFill>
              </a:defRPr>
            </a:lvl2pPr>
            <a:lvl3pPr lvl="2" rtl="0" algn="ctr">
              <a:lnSpc>
                <a:spcPct val="130000"/>
              </a:lnSpc>
              <a:spcBef>
                <a:spcPts val="0"/>
              </a:spcBef>
              <a:spcAft>
                <a:spcPts val="0"/>
              </a:spcAft>
              <a:buNone/>
              <a:defRPr sz="2000">
                <a:solidFill>
                  <a:srgbClr val="000000"/>
                </a:solidFill>
              </a:defRPr>
            </a:lvl3pPr>
            <a:lvl4pPr lvl="3" rtl="0" algn="ctr">
              <a:lnSpc>
                <a:spcPct val="130000"/>
              </a:lnSpc>
              <a:spcBef>
                <a:spcPts val="0"/>
              </a:spcBef>
              <a:spcAft>
                <a:spcPts val="0"/>
              </a:spcAft>
              <a:buNone/>
              <a:defRPr sz="2000">
                <a:solidFill>
                  <a:srgbClr val="000000"/>
                </a:solidFill>
              </a:defRPr>
            </a:lvl4pPr>
            <a:lvl5pPr lvl="4" rtl="0" algn="ctr">
              <a:lnSpc>
                <a:spcPct val="130000"/>
              </a:lnSpc>
              <a:spcBef>
                <a:spcPts val="0"/>
              </a:spcBef>
              <a:spcAft>
                <a:spcPts val="0"/>
              </a:spcAft>
              <a:buNone/>
              <a:defRPr sz="2000">
                <a:solidFill>
                  <a:srgbClr val="000000"/>
                </a:solidFill>
              </a:defRPr>
            </a:lvl5pPr>
            <a:lvl6pPr lvl="5" rtl="0" algn="ctr">
              <a:lnSpc>
                <a:spcPct val="130000"/>
              </a:lnSpc>
              <a:spcBef>
                <a:spcPts val="0"/>
              </a:spcBef>
              <a:spcAft>
                <a:spcPts val="0"/>
              </a:spcAft>
              <a:buNone/>
              <a:defRPr sz="2000">
                <a:solidFill>
                  <a:srgbClr val="000000"/>
                </a:solidFill>
              </a:defRPr>
            </a:lvl6pPr>
            <a:lvl7pPr lvl="6" rtl="0" algn="ctr">
              <a:lnSpc>
                <a:spcPct val="130000"/>
              </a:lnSpc>
              <a:spcBef>
                <a:spcPts val="0"/>
              </a:spcBef>
              <a:spcAft>
                <a:spcPts val="0"/>
              </a:spcAft>
              <a:buNone/>
              <a:defRPr sz="2000">
                <a:solidFill>
                  <a:srgbClr val="000000"/>
                </a:solidFill>
              </a:defRPr>
            </a:lvl7pPr>
            <a:lvl8pPr lvl="7" rtl="0" algn="ctr">
              <a:lnSpc>
                <a:spcPct val="130000"/>
              </a:lnSpc>
              <a:spcBef>
                <a:spcPts val="0"/>
              </a:spcBef>
              <a:spcAft>
                <a:spcPts val="0"/>
              </a:spcAft>
              <a:buNone/>
              <a:defRPr sz="2000">
                <a:solidFill>
                  <a:srgbClr val="000000"/>
                </a:solidFill>
              </a:defRPr>
            </a:lvl8pPr>
            <a:lvl9pPr lvl="8" rtl="0" algn="ctr">
              <a:lnSpc>
                <a:spcPct val="130000"/>
              </a:lnSpc>
              <a:spcBef>
                <a:spcPts val="0"/>
              </a:spcBef>
              <a:spcAft>
                <a:spcPts val="0"/>
              </a:spcAft>
              <a:buNone/>
              <a:defRPr sz="2000">
                <a:solidFill>
                  <a:srgbClr val="000000"/>
                </a:solidFill>
              </a:defRPr>
            </a:lvl9pPr>
          </a:lstStyle>
          <a:p/>
        </p:txBody>
      </p:sp>
      <p:cxnSp>
        <p:nvCxnSpPr>
          <p:cNvPr id="49" name="Google Shape;49;p10"/>
          <p:cNvCxnSpPr/>
          <p:nvPr/>
        </p:nvCxnSpPr>
        <p:spPr>
          <a:xfrm rot="10800000">
            <a:off x="335831" y="150"/>
            <a:ext cx="0" cy="664800"/>
          </a:xfrm>
          <a:prstGeom prst="straightConnector1">
            <a:avLst/>
          </a:prstGeom>
          <a:noFill/>
          <a:ln cap="flat" cmpd="sng" w="9525">
            <a:solidFill>
              <a:srgbClr val="EE0000"/>
            </a:solidFill>
            <a:prstDash val="solid"/>
            <a:round/>
            <a:headEnd len="med" w="med" type="none"/>
            <a:tailEnd len="med" w="med" type="none"/>
          </a:ln>
        </p:spPr>
      </p:cxnSp>
      <p:sp>
        <p:nvSpPr>
          <p:cNvPr id="50" name="Google Shape;50;p10"/>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p:txBody>
      </p:sp>
      <p:cxnSp>
        <p:nvCxnSpPr>
          <p:cNvPr id="51" name="Google Shape;51;p10"/>
          <p:cNvCxnSpPr/>
          <p:nvPr/>
        </p:nvCxnSpPr>
        <p:spPr>
          <a:xfrm rot="10800000">
            <a:off x="335825" y="4800900"/>
            <a:ext cx="0" cy="342600"/>
          </a:xfrm>
          <a:prstGeom prst="straightConnector1">
            <a:avLst/>
          </a:prstGeom>
          <a:noFill/>
          <a:ln cap="flat" cmpd="sng" w="9525">
            <a:solidFill>
              <a:srgbClr val="EE0000"/>
            </a:solidFill>
            <a:prstDash val="solid"/>
            <a:round/>
            <a:headEnd len="med" w="med" type="none"/>
            <a:tailEnd len="med" w="med" type="none"/>
          </a:ln>
        </p:spPr>
      </p:cxnSp>
      <p:sp>
        <p:nvSpPr>
          <p:cNvPr id="52" name="Google Shape;52;p10"/>
          <p:cNvSpPr txBox="1"/>
          <p:nvPr>
            <p:ph idx="12" type="sldNum"/>
          </p:nvPr>
        </p:nvSpPr>
        <p:spPr>
          <a:xfrm>
            <a:off x="61481" y="4627167"/>
            <a:ext cx="548700" cy="107700"/>
          </a:xfrm>
          <a:prstGeom prst="rect">
            <a:avLst/>
          </a:prstGeom>
        </p:spPr>
        <p:txBody>
          <a:bodyPr anchorCtr="0" anchor="b" bIns="0" lIns="0" spcFirstLastPara="1" rIns="0" wrap="square" tIns="0">
            <a:noAutofit/>
          </a:bodyPr>
          <a:lstStyle>
            <a:lvl1pPr lvl="0" rtl="0" algn="ctr">
              <a:buNone/>
              <a:defRPr sz="600">
                <a:latin typeface="Overpass SemiBold"/>
                <a:ea typeface="Overpass SemiBold"/>
                <a:cs typeface="Overpass SemiBold"/>
                <a:sym typeface="Overpass SemiBold"/>
              </a:defRPr>
            </a:lvl1pPr>
            <a:lvl2pPr lvl="1" rtl="0" algn="ctr">
              <a:buNone/>
              <a:defRPr sz="600">
                <a:latin typeface="Overpass SemiBold"/>
                <a:ea typeface="Overpass SemiBold"/>
                <a:cs typeface="Overpass SemiBold"/>
                <a:sym typeface="Overpass SemiBold"/>
              </a:defRPr>
            </a:lvl2pPr>
            <a:lvl3pPr lvl="2" rtl="0" algn="ctr">
              <a:buNone/>
              <a:defRPr sz="600">
                <a:latin typeface="Overpass SemiBold"/>
                <a:ea typeface="Overpass SemiBold"/>
                <a:cs typeface="Overpass SemiBold"/>
                <a:sym typeface="Overpass SemiBold"/>
              </a:defRPr>
            </a:lvl3pPr>
            <a:lvl4pPr lvl="3" rtl="0" algn="ctr">
              <a:buNone/>
              <a:defRPr sz="600">
                <a:latin typeface="Overpass SemiBold"/>
                <a:ea typeface="Overpass SemiBold"/>
                <a:cs typeface="Overpass SemiBold"/>
                <a:sym typeface="Overpass SemiBold"/>
              </a:defRPr>
            </a:lvl4pPr>
            <a:lvl5pPr lvl="4" rtl="0" algn="ctr">
              <a:buNone/>
              <a:defRPr sz="600">
                <a:latin typeface="Overpass SemiBold"/>
                <a:ea typeface="Overpass SemiBold"/>
                <a:cs typeface="Overpass SemiBold"/>
                <a:sym typeface="Overpass SemiBold"/>
              </a:defRPr>
            </a:lvl5pPr>
            <a:lvl6pPr lvl="5" rtl="0" algn="ctr">
              <a:buNone/>
              <a:defRPr sz="600">
                <a:latin typeface="Overpass SemiBold"/>
                <a:ea typeface="Overpass SemiBold"/>
                <a:cs typeface="Overpass SemiBold"/>
                <a:sym typeface="Overpass SemiBold"/>
              </a:defRPr>
            </a:lvl6pPr>
            <a:lvl7pPr lvl="6" rtl="0" algn="ctr">
              <a:buNone/>
              <a:defRPr sz="600">
                <a:latin typeface="Overpass SemiBold"/>
                <a:ea typeface="Overpass SemiBold"/>
                <a:cs typeface="Overpass SemiBold"/>
                <a:sym typeface="Overpass SemiBold"/>
              </a:defRPr>
            </a:lvl7pPr>
            <a:lvl8pPr lvl="7" rtl="0" algn="ctr">
              <a:buNone/>
              <a:defRPr sz="600">
                <a:latin typeface="Overpass SemiBold"/>
                <a:ea typeface="Overpass SemiBold"/>
                <a:cs typeface="Overpass SemiBold"/>
                <a:sym typeface="Overpass SemiBold"/>
              </a:defRPr>
            </a:lvl8pPr>
            <a:lvl9pPr lvl="8" rtl="0" algn="ctr">
              <a:buNone/>
              <a:defRPr sz="6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0"/>
          <p:cNvSpPr txBox="1"/>
          <p:nvPr/>
        </p:nvSpPr>
        <p:spPr>
          <a:xfrm>
            <a:off x="7551023" y="202377"/>
            <a:ext cx="1214400" cy="2241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500">
                <a:solidFill>
                  <a:srgbClr val="666666"/>
                </a:solidFill>
                <a:latin typeface="Overpass"/>
                <a:ea typeface="Overpass"/>
                <a:cs typeface="Overpass"/>
                <a:sym typeface="Overpass"/>
              </a:rPr>
              <a:t>CONFIDENTIAL </a:t>
            </a:r>
            <a:r>
              <a:rPr lang="en"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54" name="Google Shape;54;p10"/>
          <p:cNvPicPr preferRelativeResize="0"/>
          <p:nvPr/>
        </p:nvPicPr>
        <p:blipFill rotWithShape="1">
          <a:blip r:embed="rId2">
            <a:alphaModFix/>
          </a:blip>
          <a:srcRect b="317" l="0" r="0" t="327"/>
          <a:stretch/>
        </p:blipFill>
        <p:spPr>
          <a:xfrm>
            <a:off x="8033460" y="4734938"/>
            <a:ext cx="731888" cy="171091"/>
          </a:xfrm>
          <a:prstGeom prst="rect">
            <a:avLst/>
          </a:prstGeom>
          <a:noFill/>
          <a:ln>
            <a:noFill/>
          </a:ln>
        </p:spPr>
      </p:pic>
      <p:sp>
        <p:nvSpPr>
          <p:cNvPr id="55" name="Google Shape;55;p10"/>
          <p:cNvSpPr txBox="1"/>
          <p:nvPr>
            <p:ph idx="2" type="subTitle"/>
          </p:nvPr>
        </p:nvSpPr>
        <p:spPr>
          <a:xfrm>
            <a:off x="663788" y="4627163"/>
            <a:ext cx="6887100" cy="419700"/>
          </a:xfrm>
          <a:prstGeom prst="rect">
            <a:avLst/>
          </a:prstGeom>
        </p:spPr>
        <p:txBody>
          <a:bodyPr anchorCtr="0" anchor="b" bIns="91425" lIns="91425" spcFirstLastPara="1" rIns="91425" wrap="square" tIns="91425">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54.png"/><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48.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9.png"/><Relationship Id="rId9" Type="http://schemas.openxmlformats.org/officeDocument/2006/relationships/image" Target="../media/image13.png"/><Relationship Id="rId5" Type="http://schemas.openxmlformats.org/officeDocument/2006/relationships/image" Target="../media/image30.png"/><Relationship Id="rId6" Type="http://schemas.openxmlformats.org/officeDocument/2006/relationships/image" Target="../media/image27.png"/><Relationship Id="rId7" Type="http://schemas.openxmlformats.org/officeDocument/2006/relationships/image" Target="../media/image32.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57.png"/><Relationship Id="rId5" Type="http://schemas.openxmlformats.org/officeDocument/2006/relationships/image" Target="../media/image40.png"/><Relationship Id="rId6" Type="http://schemas.openxmlformats.org/officeDocument/2006/relationships/image" Target="../media/image31.png"/><Relationship Id="rId7" Type="http://schemas.openxmlformats.org/officeDocument/2006/relationships/image" Target="../media/image21.png"/><Relationship Id="rId8"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13.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39.png"/><Relationship Id="rId8" Type="http://schemas.openxmlformats.org/officeDocument/2006/relationships/image" Target="../media/image51.png"/></Relationships>
</file>

<file path=ppt/slides/_rels/slide22.xml.rels><?xml version="1.0" encoding="UTF-8" standalone="yes"?><Relationships xmlns="http://schemas.openxmlformats.org/package/2006/relationships"><Relationship Id="rId11" Type="http://schemas.openxmlformats.org/officeDocument/2006/relationships/image" Target="../media/image51.png"/><Relationship Id="rId10" Type="http://schemas.openxmlformats.org/officeDocument/2006/relationships/image" Target="../media/image53.png"/><Relationship Id="rId12"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44.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39.png"/><Relationship Id="rId8" Type="http://schemas.openxmlformats.org/officeDocument/2006/relationships/image" Target="../media/image45.png"/></Relationships>
</file>

<file path=ppt/slides/_rels/slide23.xml.rels><?xml version="1.0" encoding="UTF-8" standalone="yes"?><Relationships xmlns="http://schemas.openxmlformats.org/package/2006/relationships"><Relationship Id="rId11" Type="http://schemas.openxmlformats.org/officeDocument/2006/relationships/image" Target="../media/image53.png"/><Relationship Id="rId10" Type="http://schemas.openxmlformats.org/officeDocument/2006/relationships/image" Target="../media/image44.png"/><Relationship Id="rId13" Type="http://schemas.openxmlformats.org/officeDocument/2006/relationships/image" Target="../media/image50.png"/><Relationship Id="rId12" Type="http://schemas.openxmlformats.org/officeDocument/2006/relationships/image" Target="../media/image49.png"/><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43.png"/><Relationship Id="rId9" Type="http://schemas.openxmlformats.org/officeDocument/2006/relationships/image" Target="../media/image45.png"/><Relationship Id="rId14" Type="http://schemas.openxmlformats.org/officeDocument/2006/relationships/image" Target="../media/image13.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39.png"/><Relationship Id="rId8" Type="http://schemas.openxmlformats.org/officeDocument/2006/relationships/image" Target="../media/image51.png"/></Relationships>
</file>

<file path=ppt/slides/_rels/slide24.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47.png"/><Relationship Id="rId13" Type="http://schemas.openxmlformats.org/officeDocument/2006/relationships/image" Target="../media/image51.png"/><Relationship Id="rId12" Type="http://schemas.openxmlformats.org/officeDocument/2006/relationships/image" Target="../media/image39.png"/><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3.png"/><Relationship Id="rId5" Type="http://schemas.openxmlformats.org/officeDocument/2006/relationships/image" Target="../media/image53.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41.png"/></Relationships>
</file>

<file path=ppt/slides/_rels/slide25.xml.rels><?xml version="1.0" encoding="UTF-8" standalone="yes"?><Relationships xmlns="http://schemas.openxmlformats.org/package/2006/relationships"><Relationship Id="rId11" Type="http://schemas.openxmlformats.org/officeDocument/2006/relationships/image" Target="../media/image43.png"/><Relationship Id="rId10" Type="http://schemas.openxmlformats.org/officeDocument/2006/relationships/image" Target="../media/image41.png"/><Relationship Id="rId13" Type="http://schemas.openxmlformats.org/officeDocument/2006/relationships/image" Target="../media/image46.png"/><Relationship Id="rId12" Type="http://schemas.openxmlformats.org/officeDocument/2006/relationships/image" Target="../media/image47.png"/><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2.png"/><Relationship Id="rId14" Type="http://schemas.openxmlformats.org/officeDocument/2006/relationships/image" Target="../media/image39.png"/><Relationship Id="rId5" Type="http://schemas.openxmlformats.org/officeDocument/2006/relationships/image" Target="../media/image44.png"/><Relationship Id="rId6" Type="http://schemas.openxmlformats.org/officeDocument/2006/relationships/image" Target="../media/image53.png"/><Relationship Id="rId7" Type="http://schemas.openxmlformats.org/officeDocument/2006/relationships/image" Target="../media/image49.png"/><Relationship Id="rId8" Type="http://schemas.openxmlformats.org/officeDocument/2006/relationships/image" Target="../media/image50.png"/></Relationships>
</file>

<file path=ppt/slides/_rels/slide26.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52.png"/><Relationship Id="rId13" Type="http://schemas.openxmlformats.org/officeDocument/2006/relationships/image" Target="../media/image47.png"/><Relationship Id="rId12" Type="http://schemas.openxmlformats.org/officeDocument/2006/relationships/image" Target="../media/image43.png"/><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8.png"/><Relationship Id="rId4" Type="http://schemas.openxmlformats.org/officeDocument/2006/relationships/image" Target="../media/image51.png"/><Relationship Id="rId9" Type="http://schemas.openxmlformats.org/officeDocument/2006/relationships/image" Target="../media/image50.png"/><Relationship Id="rId15" Type="http://schemas.openxmlformats.org/officeDocument/2006/relationships/image" Target="../media/image39.png"/><Relationship Id="rId14" Type="http://schemas.openxmlformats.org/officeDocument/2006/relationships/image" Target="../media/image46.png"/><Relationship Id="rId16" Type="http://schemas.openxmlformats.org/officeDocument/2006/relationships/image" Target="../media/image13.png"/><Relationship Id="rId5" Type="http://schemas.openxmlformats.org/officeDocument/2006/relationships/image" Target="../media/image45.png"/><Relationship Id="rId6" Type="http://schemas.openxmlformats.org/officeDocument/2006/relationships/image" Target="../media/image44.png"/><Relationship Id="rId7" Type="http://schemas.openxmlformats.org/officeDocument/2006/relationships/image" Target="../media/image53.png"/><Relationship Id="rId8" Type="http://schemas.openxmlformats.org/officeDocument/2006/relationships/image" Target="../media/image49.png"/></Relationships>
</file>

<file path=ppt/slides/_rels/slide27.xml.rels><?xml version="1.0" encoding="UTF-8" standalone="yes"?><Relationships xmlns="http://schemas.openxmlformats.org/package/2006/relationships"><Relationship Id="rId20" Type="http://schemas.openxmlformats.org/officeDocument/2006/relationships/image" Target="../media/image13.png"/><Relationship Id="rId11" Type="http://schemas.openxmlformats.org/officeDocument/2006/relationships/image" Target="../media/image53.png"/><Relationship Id="rId10" Type="http://schemas.openxmlformats.org/officeDocument/2006/relationships/image" Target="../media/image44.png"/><Relationship Id="rId13" Type="http://schemas.openxmlformats.org/officeDocument/2006/relationships/image" Target="../media/image50.png"/><Relationship Id="rId12" Type="http://schemas.openxmlformats.org/officeDocument/2006/relationships/image" Target="../media/image49.png"/><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3.png"/><Relationship Id="rId4" Type="http://schemas.openxmlformats.org/officeDocument/2006/relationships/image" Target="../media/image55.png"/><Relationship Id="rId9" Type="http://schemas.openxmlformats.org/officeDocument/2006/relationships/image" Target="../media/image45.png"/><Relationship Id="rId15" Type="http://schemas.openxmlformats.org/officeDocument/2006/relationships/image" Target="../media/image41.png"/><Relationship Id="rId14" Type="http://schemas.openxmlformats.org/officeDocument/2006/relationships/image" Target="../media/image52.png"/><Relationship Id="rId17" Type="http://schemas.openxmlformats.org/officeDocument/2006/relationships/image" Target="../media/image47.png"/><Relationship Id="rId16" Type="http://schemas.openxmlformats.org/officeDocument/2006/relationships/image" Target="../media/image43.png"/><Relationship Id="rId5" Type="http://schemas.openxmlformats.org/officeDocument/2006/relationships/image" Target="../media/image56.png"/><Relationship Id="rId19" Type="http://schemas.openxmlformats.org/officeDocument/2006/relationships/image" Target="../media/image39.png"/><Relationship Id="rId6" Type="http://schemas.openxmlformats.org/officeDocument/2006/relationships/image" Target="../media/image59.png"/><Relationship Id="rId18" Type="http://schemas.openxmlformats.org/officeDocument/2006/relationships/image" Target="../media/image46.png"/><Relationship Id="rId7" Type="http://schemas.openxmlformats.org/officeDocument/2006/relationships/image" Target="../media/image58.png"/><Relationship Id="rId8" Type="http://schemas.openxmlformats.org/officeDocument/2006/relationships/image" Target="../media/image51.png"/></Relationships>
</file>

<file path=ppt/slides/_rels/slide28.xml.rels><?xml version="1.0" encoding="UTF-8" standalone="yes"?><Relationships xmlns="http://schemas.openxmlformats.org/package/2006/relationships"><Relationship Id="rId20" Type="http://schemas.openxmlformats.org/officeDocument/2006/relationships/image" Target="../media/image46.png"/><Relationship Id="rId11" Type="http://schemas.openxmlformats.org/officeDocument/2006/relationships/image" Target="../media/image45.png"/><Relationship Id="rId22" Type="http://schemas.openxmlformats.org/officeDocument/2006/relationships/image" Target="../media/image13.png"/><Relationship Id="rId10" Type="http://schemas.openxmlformats.org/officeDocument/2006/relationships/image" Target="../media/image51.png"/><Relationship Id="rId21" Type="http://schemas.openxmlformats.org/officeDocument/2006/relationships/image" Target="../media/image39.png"/><Relationship Id="rId13" Type="http://schemas.openxmlformats.org/officeDocument/2006/relationships/image" Target="../media/image53.png"/><Relationship Id="rId12" Type="http://schemas.openxmlformats.org/officeDocument/2006/relationships/image" Target="../media/image44.png"/><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61.png"/><Relationship Id="rId4" Type="http://schemas.openxmlformats.org/officeDocument/2006/relationships/image" Target="../media/image64.png"/><Relationship Id="rId9" Type="http://schemas.openxmlformats.org/officeDocument/2006/relationships/image" Target="../media/image58.png"/><Relationship Id="rId15" Type="http://schemas.openxmlformats.org/officeDocument/2006/relationships/image" Target="../media/image50.png"/><Relationship Id="rId14" Type="http://schemas.openxmlformats.org/officeDocument/2006/relationships/image" Target="../media/image49.png"/><Relationship Id="rId17" Type="http://schemas.openxmlformats.org/officeDocument/2006/relationships/image" Target="../media/image41.png"/><Relationship Id="rId16" Type="http://schemas.openxmlformats.org/officeDocument/2006/relationships/image" Target="../media/image52.png"/><Relationship Id="rId5" Type="http://schemas.openxmlformats.org/officeDocument/2006/relationships/image" Target="../media/image63.png"/><Relationship Id="rId19" Type="http://schemas.openxmlformats.org/officeDocument/2006/relationships/image" Target="../media/image47.png"/><Relationship Id="rId6" Type="http://schemas.openxmlformats.org/officeDocument/2006/relationships/image" Target="../media/image55.png"/><Relationship Id="rId18" Type="http://schemas.openxmlformats.org/officeDocument/2006/relationships/image" Target="../media/image43.png"/><Relationship Id="rId7" Type="http://schemas.openxmlformats.org/officeDocument/2006/relationships/image" Target="../media/image56.png"/><Relationship Id="rId8"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70.png"/><Relationship Id="rId8"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78.png"/><Relationship Id="rId4" Type="http://schemas.openxmlformats.org/officeDocument/2006/relationships/image" Target="../media/image76.png"/><Relationship Id="rId5"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60.png"/><Relationship Id="rId4" Type="http://schemas.openxmlformats.org/officeDocument/2006/relationships/image" Target="../media/image74.png"/><Relationship Id="rId5"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7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79.png"/><Relationship Id="rId4" Type="http://schemas.openxmlformats.org/officeDocument/2006/relationships/image" Target="../media/image73.png"/><Relationship Id="rId5"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71.png"/><Relationship Id="rId4" Type="http://schemas.openxmlformats.org/officeDocument/2006/relationships/image" Target="../media/image75.png"/><Relationship Id="rId5"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0" Type="http://schemas.openxmlformats.org/officeDocument/2006/relationships/image" Target="../media/image35.png"/><Relationship Id="rId11" Type="http://schemas.openxmlformats.org/officeDocument/2006/relationships/image" Target="../media/image12.png"/><Relationship Id="rId22" Type="http://schemas.openxmlformats.org/officeDocument/2006/relationships/image" Target="../media/image13.png"/><Relationship Id="rId10" Type="http://schemas.openxmlformats.org/officeDocument/2006/relationships/image" Target="../media/image22.png"/><Relationship Id="rId21" Type="http://schemas.openxmlformats.org/officeDocument/2006/relationships/image" Target="../media/image20.png"/><Relationship Id="rId13" Type="http://schemas.openxmlformats.org/officeDocument/2006/relationships/image" Target="../media/image15.png"/><Relationship Id="rId12"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5.png"/><Relationship Id="rId9" Type="http://schemas.openxmlformats.org/officeDocument/2006/relationships/image" Target="../media/image23.png"/><Relationship Id="rId15" Type="http://schemas.openxmlformats.org/officeDocument/2006/relationships/image" Target="../media/image16.png"/><Relationship Id="rId14" Type="http://schemas.openxmlformats.org/officeDocument/2006/relationships/image" Target="../media/image19.png"/><Relationship Id="rId17" Type="http://schemas.openxmlformats.org/officeDocument/2006/relationships/image" Target="../media/image33.png"/><Relationship Id="rId16" Type="http://schemas.openxmlformats.org/officeDocument/2006/relationships/image" Target="../media/image18.png"/><Relationship Id="rId5" Type="http://schemas.openxmlformats.org/officeDocument/2006/relationships/image" Target="../media/image8.png"/><Relationship Id="rId19" Type="http://schemas.openxmlformats.org/officeDocument/2006/relationships/image" Target="../media/image38.png"/><Relationship Id="rId6" Type="http://schemas.openxmlformats.org/officeDocument/2006/relationships/image" Target="../media/image11.png"/><Relationship Id="rId18" Type="http://schemas.openxmlformats.org/officeDocument/2006/relationships/image" Target="../media/image36.png"/><Relationship Id="rId7" Type="http://schemas.openxmlformats.org/officeDocument/2006/relationships/image" Target="../media/image5.png"/><Relationship Id="rId8" Type="http://schemas.openxmlformats.org/officeDocument/2006/relationships/image" Target="../media/image3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13.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69.png"/></Relationships>
</file>

<file path=ppt/slides/_rels/slide51.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81.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13.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69.png"/></Relationships>
</file>

<file path=ppt/slides/_rels/slide53.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80.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6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13.png"/><Relationship Id="rId5" Type="http://schemas.openxmlformats.org/officeDocument/2006/relationships/image" Target="../media/image68.png"/><Relationship Id="rId6" Type="http://schemas.openxmlformats.org/officeDocument/2006/relationships/image" Target="../media/image67.png"/><Relationship Id="rId7" Type="http://schemas.openxmlformats.org/officeDocument/2006/relationships/image" Target="../media/image66.png"/><Relationship Id="rId8" Type="http://schemas.openxmlformats.org/officeDocument/2006/relationships/image" Target="../media/image6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77.png"/><Relationship Id="rId4" Type="http://schemas.openxmlformats.org/officeDocument/2006/relationships/image" Target="../media/image82.png"/><Relationship Id="rId5"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77.png"/><Relationship Id="rId4" Type="http://schemas.openxmlformats.org/officeDocument/2006/relationships/image" Target="../media/image82.png"/><Relationship Id="rId5"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1"/>
          <p:cNvSpPr txBox="1"/>
          <p:nvPr>
            <p:ph type="title"/>
          </p:nvPr>
        </p:nvSpPr>
        <p:spPr>
          <a:xfrm>
            <a:off x="1562906" y="1307719"/>
            <a:ext cx="5649900" cy="12003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lt1"/>
              </a:buClr>
              <a:buFont typeface="Proxima Nova"/>
              <a:buNone/>
            </a:pPr>
            <a:r>
              <a:rPr b="1" lang="en" sz="2400">
                <a:latin typeface="Proxima Nova"/>
                <a:ea typeface="Proxima Nova"/>
                <a:cs typeface="Proxima Nova"/>
                <a:sym typeface="Proxima Nova"/>
              </a:rPr>
              <a:t>OpenShift 4.x Architecture Workshop</a:t>
            </a:r>
            <a:endParaRPr/>
          </a:p>
        </p:txBody>
      </p:sp>
      <p:sp>
        <p:nvSpPr>
          <p:cNvPr id="61" name="Google Shape;61;p11"/>
          <p:cNvSpPr txBox="1"/>
          <p:nvPr>
            <p:ph idx="1" type="subTitle"/>
          </p:nvPr>
        </p:nvSpPr>
        <p:spPr>
          <a:xfrm>
            <a:off x="1562794" y="2641369"/>
            <a:ext cx="56499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OpenShift Container Platform (OCP) </a:t>
            </a:r>
            <a:endParaRPr/>
          </a:p>
          <a:p>
            <a:pPr indent="0" lvl="0" marL="0" rtl="0" algn="l">
              <a:spcBef>
                <a:spcPts val="0"/>
              </a:spcBef>
              <a:spcAft>
                <a:spcPts val="0"/>
              </a:spcAft>
              <a:buNone/>
            </a:pPr>
            <a:r>
              <a:rPr lang="en"/>
              <a:t>Advanced Architecture</a:t>
            </a:r>
            <a:endParaRPr/>
          </a:p>
        </p:txBody>
      </p:sp>
      <p:sp>
        <p:nvSpPr>
          <p:cNvPr id="62" name="Google Shape;62;p11"/>
          <p:cNvSpPr txBox="1"/>
          <p:nvPr>
            <p:ph idx="2" type="subTitle"/>
          </p:nvPr>
        </p:nvSpPr>
        <p:spPr>
          <a:xfrm>
            <a:off x="1562794" y="3511275"/>
            <a:ext cx="1530300" cy="4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July 2019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20"/>
          <p:cNvSpPr txBox="1"/>
          <p:nvPr/>
        </p:nvSpPr>
        <p:spPr>
          <a:xfrm>
            <a:off x="826650" y="4572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an image repository contains all versions of an image in the image registry</a:t>
            </a:r>
            <a:endParaRPr sz="2800">
              <a:latin typeface="Proxima Nova"/>
              <a:ea typeface="Proxima Nova"/>
              <a:cs typeface="Proxima Nova"/>
              <a:sym typeface="Proxima Nova"/>
            </a:endParaRPr>
          </a:p>
        </p:txBody>
      </p:sp>
      <p:sp>
        <p:nvSpPr>
          <p:cNvPr id="428" name="Google Shape;428;p20"/>
          <p:cNvSpPr/>
          <p:nvPr/>
        </p:nvSpPr>
        <p:spPr>
          <a:xfrm>
            <a:off x="1788000" y="1987250"/>
            <a:ext cx="5566500" cy="22422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IMAGE REGISTRY</a:t>
            </a:r>
            <a:endParaRPr sz="1000">
              <a:latin typeface="Overpass"/>
              <a:ea typeface="Overpass"/>
              <a:cs typeface="Overpass"/>
              <a:sym typeface="Overpass"/>
            </a:endParaRPr>
          </a:p>
        </p:txBody>
      </p:sp>
      <p:sp>
        <p:nvSpPr>
          <p:cNvPr id="429" name="Google Shape;429;p20"/>
          <p:cNvSpPr/>
          <p:nvPr/>
        </p:nvSpPr>
        <p:spPr>
          <a:xfrm>
            <a:off x="1950400" y="2868525"/>
            <a:ext cx="2567700" cy="118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txBox="1"/>
          <p:nvPr/>
        </p:nvSpPr>
        <p:spPr>
          <a:xfrm>
            <a:off x="1970503" y="2968778"/>
            <a:ext cx="18948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frontend:latest</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frontend:2.0</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frontend:1.1</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frontend:1.0</a:t>
            </a:r>
            <a:endParaRPr sz="1100">
              <a:solidFill>
                <a:srgbClr val="434343"/>
              </a:solidFill>
              <a:latin typeface="Roboto Mono"/>
              <a:ea typeface="Roboto Mono"/>
              <a:cs typeface="Roboto Mono"/>
              <a:sym typeface="Roboto Mono"/>
            </a:endParaRPr>
          </a:p>
        </p:txBody>
      </p:sp>
      <p:grpSp>
        <p:nvGrpSpPr>
          <p:cNvPr id="431" name="Google Shape;431;p20"/>
          <p:cNvGrpSpPr/>
          <p:nvPr/>
        </p:nvGrpSpPr>
        <p:grpSpPr>
          <a:xfrm>
            <a:off x="3488350" y="3033638"/>
            <a:ext cx="857700" cy="857700"/>
            <a:chOff x="4555150" y="2805038"/>
            <a:chExt cx="857700" cy="857700"/>
          </a:xfrm>
        </p:grpSpPr>
        <p:sp>
          <p:nvSpPr>
            <p:cNvPr id="432" name="Google Shape;432;p20"/>
            <p:cNvSpPr/>
            <p:nvPr/>
          </p:nvSpPr>
          <p:spPr>
            <a:xfrm>
              <a:off x="4555150" y="2805038"/>
              <a:ext cx="629100" cy="629100"/>
            </a:xfrm>
            <a:prstGeom prst="rect">
              <a:avLst/>
            </a:prstGeom>
            <a:solidFill>
              <a:srgbClr val="0D37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33" name="Google Shape;433;p20"/>
            <p:cNvSpPr/>
            <p:nvPr/>
          </p:nvSpPr>
          <p:spPr>
            <a:xfrm>
              <a:off x="4631350" y="2881238"/>
              <a:ext cx="629100" cy="6291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34" name="Google Shape;434;p20"/>
            <p:cNvSpPr/>
            <p:nvPr/>
          </p:nvSpPr>
          <p:spPr>
            <a:xfrm>
              <a:off x="4707550" y="2957438"/>
              <a:ext cx="629100" cy="6291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35" name="Google Shape;435;p20"/>
            <p:cNvSpPr/>
            <p:nvPr/>
          </p:nvSpPr>
          <p:spPr>
            <a:xfrm>
              <a:off x="4783750" y="3033638"/>
              <a:ext cx="629100" cy="6291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CONTAINER</a:t>
              </a:r>
              <a:br>
                <a:rPr lang="en" sz="600">
                  <a:solidFill>
                    <a:srgbClr val="FFFFFF"/>
                  </a:solidFill>
                  <a:latin typeface="Overpass"/>
                  <a:ea typeface="Overpass"/>
                  <a:cs typeface="Overpass"/>
                  <a:sym typeface="Overpass"/>
                </a:rPr>
              </a:br>
              <a:r>
                <a:rPr lang="en" sz="600">
                  <a:solidFill>
                    <a:srgbClr val="FFFFFF"/>
                  </a:solidFill>
                  <a:latin typeface="Overpass"/>
                  <a:ea typeface="Overpass"/>
                  <a:cs typeface="Overpass"/>
                  <a:sym typeface="Overpass"/>
                </a:rPr>
                <a:t>IMAGE</a:t>
              </a:r>
              <a:endParaRPr sz="600">
                <a:solidFill>
                  <a:srgbClr val="FFFFFF"/>
                </a:solidFill>
                <a:latin typeface="Overpass"/>
                <a:ea typeface="Overpass"/>
                <a:cs typeface="Overpass"/>
                <a:sym typeface="Overpass"/>
              </a:endParaRPr>
            </a:p>
          </p:txBody>
        </p:sp>
      </p:grpSp>
      <p:sp>
        <p:nvSpPr>
          <p:cNvPr id="436" name="Google Shape;436;p20"/>
          <p:cNvSpPr/>
          <p:nvPr/>
        </p:nvSpPr>
        <p:spPr>
          <a:xfrm>
            <a:off x="4617400" y="2868525"/>
            <a:ext cx="2567700" cy="1185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txBox="1"/>
          <p:nvPr/>
        </p:nvSpPr>
        <p:spPr>
          <a:xfrm>
            <a:off x="4637503" y="2968778"/>
            <a:ext cx="18948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mongo:latest</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mongo:3.7</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mongo:3.6</a:t>
            </a:r>
            <a:endParaRPr sz="1100">
              <a:solidFill>
                <a:srgbClr val="434343"/>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34343"/>
                </a:solidFill>
                <a:latin typeface="Roboto Mono"/>
                <a:ea typeface="Roboto Mono"/>
                <a:cs typeface="Roboto Mono"/>
                <a:sym typeface="Roboto Mono"/>
              </a:rPr>
              <a:t>mongo:3.4</a:t>
            </a:r>
            <a:endParaRPr sz="1100">
              <a:solidFill>
                <a:srgbClr val="434343"/>
              </a:solidFill>
              <a:latin typeface="Roboto Mono"/>
              <a:ea typeface="Roboto Mono"/>
              <a:cs typeface="Roboto Mono"/>
              <a:sym typeface="Roboto Mono"/>
            </a:endParaRPr>
          </a:p>
        </p:txBody>
      </p:sp>
      <p:grpSp>
        <p:nvGrpSpPr>
          <p:cNvPr id="438" name="Google Shape;438;p20"/>
          <p:cNvGrpSpPr/>
          <p:nvPr/>
        </p:nvGrpSpPr>
        <p:grpSpPr>
          <a:xfrm>
            <a:off x="6155350" y="3033638"/>
            <a:ext cx="857700" cy="857700"/>
            <a:chOff x="4555150" y="2805038"/>
            <a:chExt cx="857700" cy="857700"/>
          </a:xfrm>
        </p:grpSpPr>
        <p:sp>
          <p:nvSpPr>
            <p:cNvPr id="439" name="Google Shape;439;p20"/>
            <p:cNvSpPr/>
            <p:nvPr/>
          </p:nvSpPr>
          <p:spPr>
            <a:xfrm>
              <a:off x="4555150" y="2805038"/>
              <a:ext cx="629100" cy="629100"/>
            </a:xfrm>
            <a:prstGeom prst="rect">
              <a:avLst/>
            </a:prstGeom>
            <a:solidFill>
              <a:srgbClr val="0D37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40" name="Google Shape;440;p20"/>
            <p:cNvSpPr/>
            <p:nvPr/>
          </p:nvSpPr>
          <p:spPr>
            <a:xfrm>
              <a:off x="4631350" y="2881238"/>
              <a:ext cx="629100" cy="629100"/>
            </a:xfrm>
            <a:prstGeom prst="rect">
              <a:avLst/>
            </a:prstGeom>
            <a:solidFill>
              <a:srgbClr val="134F5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41" name="Google Shape;441;p20"/>
            <p:cNvSpPr/>
            <p:nvPr/>
          </p:nvSpPr>
          <p:spPr>
            <a:xfrm>
              <a:off x="4707550" y="2957438"/>
              <a:ext cx="629100" cy="6291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Overpass"/>
                <a:ea typeface="Overpass"/>
                <a:cs typeface="Overpass"/>
                <a:sym typeface="Overpass"/>
              </a:endParaRPr>
            </a:p>
          </p:txBody>
        </p:sp>
        <p:sp>
          <p:nvSpPr>
            <p:cNvPr id="442" name="Google Shape;442;p20"/>
            <p:cNvSpPr/>
            <p:nvPr/>
          </p:nvSpPr>
          <p:spPr>
            <a:xfrm>
              <a:off x="4783750" y="3033638"/>
              <a:ext cx="629100" cy="6291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CONTAINER</a:t>
              </a:r>
              <a:br>
                <a:rPr lang="en" sz="600">
                  <a:solidFill>
                    <a:srgbClr val="FFFFFF"/>
                  </a:solidFill>
                  <a:latin typeface="Overpass"/>
                  <a:ea typeface="Overpass"/>
                  <a:cs typeface="Overpass"/>
                  <a:sym typeface="Overpass"/>
                </a:rPr>
              </a:br>
              <a:r>
                <a:rPr lang="en" sz="600">
                  <a:solidFill>
                    <a:srgbClr val="FFFFFF"/>
                  </a:solidFill>
                  <a:latin typeface="Overpass"/>
                  <a:ea typeface="Overpass"/>
                  <a:cs typeface="Overpass"/>
                  <a:sym typeface="Overpass"/>
                </a:rPr>
                <a:t>IMAGE</a:t>
              </a:r>
              <a:endParaRPr sz="600">
                <a:solidFill>
                  <a:srgbClr val="FFFFFF"/>
                </a:solidFill>
                <a:latin typeface="Overpass"/>
                <a:ea typeface="Overpass"/>
                <a:cs typeface="Overpass"/>
                <a:sym typeface="Overpass"/>
              </a:endParaRPr>
            </a:p>
          </p:txBody>
        </p:sp>
      </p:grpSp>
      <p:sp>
        <p:nvSpPr>
          <p:cNvPr id="443" name="Google Shape;443;p20"/>
          <p:cNvSpPr txBox="1"/>
          <p:nvPr/>
        </p:nvSpPr>
        <p:spPr>
          <a:xfrm>
            <a:off x="1922615" y="2529903"/>
            <a:ext cx="2083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verpass"/>
                <a:ea typeface="Overpass"/>
                <a:cs typeface="Overpass"/>
                <a:sym typeface="Overpass"/>
              </a:rPr>
              <a:t>myregistry/frontend</a:t>
            </a:r>
            <a:endParaRPr sz="1200">
              <a:latin typeface="Overpass"/>
              <a:ea typeface="Overpass"/>
              <a:cs typeface="Overpass"/>
              <a:sym typeface="Overpass"/>
            </a:endParaRPr>
          </a:p>
        </p:txBody>
      </p:sp>
      <p:sp>
        <p:nvSpPr>
          <p:cNvPr id="444" name="Google Shape;444;p20"/>
          <p:cNvSpPr txBox="1"/>
          <p:nvPr/>
        </p:nvSpPr>
        <p:spPr>
          <a:xfrm>
            <a:off x="4589615" y="2529903"/>
            <a:ext cx="20832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verpass"/>
                <a:ea typeface="Overpass"/>
                <a:cs typeface="Overpass"/>
                <a:sym typeface="Overpass"/>
              </a:rPr>
              <a:t>myregistry/mongo</a:t>
            </a:r>
            <a:endParaRPr sz="1200">
              <a:latin typeface="Overpass"/>
              <a:ea typeface="Overpass"/>
              <a:cs typeface="Overpass"/>
              <a:sym typeface="Overpass"/>
            </a:endParaRPr>
          </a:p>
        </p:txBody>
      </p:sp>
      <p:pic>
        <p:nvPicPr>
          <p:cNvPr id="445" name="Google Shape;445;p20"/>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2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21"/>
          <p:cNvSpPr/>
          <p:nvPr/>
        </p:nvSpPr>
        <p:spPr>
          <a:xfrm>
            <a:off x="4430525" y="2439650"/>
            <a:ext cx="20346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verpass"/>
                <a:ea typeface="Overpass"/>
                <a:cs typeface="Overpass"/>
                <a:sym typeface="Overpass"/>
              </a:rPr>
              <a:t>POD</a:t>
            </a:r>
            <a:endParaRPr b="1" sz="1200">
              <a:latin typeface="Overpass"/>
              <a:ea typeface="Overpass"/>
              <a:cs typeface="Overpass"/>
              <a:sym typeface="Overpass"/>
            </a:endParaRPr>
          </a:p>
        </p:txBody>
      </p:sp>
      <p:sp>
        <p:nvSpPr>
          <p:cNvPr id="452" name="Google Shape;452;p21"/>
          <p:cNvSpPr/>
          <p:nvPr/>
        </p:nvSpPr>
        <p:spPr>
          <a:xfrm>
            <a:off x="2827750" y="24396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latin typeface="Overpass"/>
                <a:ea typeface="Overpass"/>
                <a:cs typeface="Overpass"/>
                <a:sym typeface="Overpass"/>
              </a:rPr>
              <a:t>POD</a:t>
            </a:r>
            <a:endParaRPr b="1" sz="1200">
              <a:latin typeface="Overpass"/>
              <a:ea typeface="Overpass"/>
              <a:cs typeface="Overpass"/>
              <a:sym typeface="Overpass"/>
            </a:endParaRPr>
          </a:p>
        </p:txBody>
      </p:sp>
      <p:sp>
        <p:nvSpPr>
          <p:cNvPr id="453" name="Google Shape;453;p21"/>
          <p:cNvSpPr txBox="1"/>
          <p:nvPr/>
        </p:nvSpPr>
        <p:spPr>
          <a:xfrm>
            <a:off x="826650" y="5334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containers are wrapped in pods which are units of deployment and management</a:t>
            </a:r>
            <a:endParaRPr sz="2800">
              <a:latin typeface="Proxima Nova"/>
              <a:ea typeface="Proxima Nova"/>
              <a:cs typeface="Proxima Nova"/>
              <a:sym typeface="Proxima Nova"/>
            </a:endParaRPr>
          </a:p>
        </p:txBody>
      </p:sp>
      <p:sp>
        <p:nvSpPr>
          <p:cNvPr id="454" name="Google Shape;454;p21"/>
          <p:cNvSpPr/>
          <p:nvPr/>
        </p:nvSpPr>
        <p:spPr>
          <a:xfrm>
            <a:off x="4589084" y="2801500"/>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455" name="Google Shape;455;p21"/>
          <p:cNvSpPr/>
          <p:nvPr/>
        </p:nvSpPr>
        <p:spPr>
          <a:xfrm>
            <a:off x="5484104" y="2801500"/>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456" name="Google Shape;456;p21"/>
          <p:cNvSpPr/>
          <p:nvPr/>
        </p:nvSpPr>
        <p:spPr>
          <a:xfrm>
            <a:off x="2992625" y="2841750"/>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457" name="Google Shape;457;p21"/>
          <p:cNvSpPr txBox="1"/>
          <p:nvPr/>
        </p:nvSpPr>
        <p:spPr>
          <a:xfrm>
            <a:off x="2762000" y="3845625"/>
            <a:ext cx="1213200" cy="2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verpass"/>
                <a:ea typeface="Overpass"/>
                <a:cs typeface="Overpass"/>
                <a:sym typeface="Overpass"/>
              </a:rPr>
              <a:t>IP: 10.1.0.11</a:t>
            </a:r>
            <a:endParaRPr>
              <a:latin typeface="Overpass"/>
              <a:ea typeface="Overpass"/>
              <a:cs typeface="Overpass"/>
              <a:sym typeface="Overpass"/>
            </a:endParaRPr>
          </a:p>
        </p:txBody>
      </p:sp>
      <p:sp>
        <p:nvSpPr>
          <p:cNvPr id="458" name="Google Shape;458;p21"/>
          <p:cNvSpPr txBox="1"/>
          <p:nvPr/>
        </p:nvSpPr>
        <p:spPr>
          <a:xfrm>
            <a:off x="4791434" y="3845625"/>
            <a:ext cx="1213200" cy="2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verpass"/>
                <a:ea typeface="Overpass"/>
                <a:cs typeface="Overpass"/>
                <a:sym typeface="Overpass"/>
              </a:rPr>
              <a:t>IP: 10.1.0.55</a:t>
            </a:r>
            <a:endParaRPr>
              <a:latin typeface="Overpass"/>
              <a:ea typeface="Overpass"/>
              <a:cs typeface="Overpass"/>
              <a:sym typeface="Overpass"/>
            </a:endParaRPr>
          </a:p>
        </p:txBody>
      </p:sp>
      <p:pic>
        <p:nvPicPr>
          <p:cNvPr id="459" name="Google Shape;459;p21"/>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2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22"/>
          <p:cNvSpPr txBox="1"/>
          <p:nvPr/>
        </p:nvSpPr>
        <p:spPr>
          <a:xfrm>
            <a:off x="826650" y="5334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pods configuration is defined </a:t>
            </a:r>
            <a:br>
              <a:rPr lang="en" sz="2800">
                <a:latin typeface="Proxima Nova"/>
                <a:ea typeface="Proxima Nova"/>
                <a:cs typeface="Proxima Nova"/>
                <a:sym typeface="Proxima Nova"/>
              </a:rPr>
            </a:br>
            <a:r>
              <a:rPr lang="en" sz="2800">
                <a:latin typeface="Proxima Nova"/>
                <a:ea typeface="Proxima Nova"/>
                <a:cs typeface="Proxima Nova"/>
                <a:sym typeface="Proxima Nova"/>
              </a:rPr>
              <a:t>in a </a:t>
            </a:r>
            <a:r>
              <a:rPr lang="en" sz="2800">
                <a:latin typeface="Roboto Mono"/>
                <a:ea typeface="Roboto Mono"/>
                <a:cs typeface="Roboto Mono"/>
                <a:sym typeface="Roboto Mono"/>
              </a:rPr>
              <a:t>deployment</a:t>
            </a:r>
            <a:endParaRPr sz="2800">
              <a:latin typeface="Roboto Mono"/>
              <a:ea typeface="Roboto Mono"/>
              <a:cs typeface="Roboto Mono"/>
              <a:sym typeface="Roboto Mono"/>
            </a:endParaRPr>
          </a:p>
        </p:txBody>
      </p:sp>
      <p:sp>
        <p:nvSpPr>
          <p:cNvPr id="466" name="Google Shape;466;p22"/>
          <p:cNvSpPr/>
          <p:nvPr/>
        </p:nvSpPr>
        <p:spPr>
          <a:xfrm>
            <a:off x="1578300" y="2315555"/>
            <a:ext cx="961500" cy="1153800"/>
          </a:xfrm>
          <a:prstGeom prst="snip1Rect">
            <a:avLst>
              <a:gd fmla="val 16667" name="adj"/>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666666"/>
                </a:solidFill>
                <a:latin typeface="Roboto Mono"/>
                <a:ea typeface="Roboto Mono"/>
                <a:cs typeface="Roboto Mono"/>
                <a:sym typeface="Roboto Mono"/>
              </a:rPr>
              <a:t>image name</a:t>
            </a:r>
            <a:endParaRPr sz="900">
              <a:solidFill>
                <a:srgbClr val="666666"/>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666666"/>
                </a:solidFill>
                <a:latin typeface="Roboto Mono"/>
                <a:ea typeface="Roboto Mono"/>
                <a:cs typeface="Roboto Mono"/>
                <a:sym typeface="Roboto Mono"/>
              </a:rPr>
              <a:t>replicas</a:t>
            </a:r>
            <a:endParaRPr sz="900">
              <a:solidFill>
                <a:srgbClr val="666666"/>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666666"/>
                </a:solidFill>
                <a:latin typeface="Roboto Mono"/>
                <a:ea typeface="Roboto Mono"/>
                <a:cs typeface="Roboto Mono"/>
                <a:sym typeface="Roboto Mono"/>
              </a:rPr>
              <a:t>labels</a:t>
            </a:r>
            <a:br>
              <a:rPr lang="en" sz="900">
                <a:solidFill>
                  <a:srgbClr val="666666"/>
                </a:solidFill>
                <a:latin typeface="Roboto Mono"/>
                <a:ea typeface="Roboto Mono"/>
                <a:cs typeface="Roboto Mono"/>
                <a:sym typeface="Roboto Mono"/>
              </a:rPr>
            </a:br>
            <a:r>
              <a:rPr lang="en" sz="900">
                <a:solidFill>
                  <a:srgbClr val="666666"/>
                </a:solidFill>
                <a:latin typeface="Roboto Mono"/>
                <a:ea typeface="Roboto Mono"/>
                <a:cs typeface="Roboto Mono"/>
                <a:sym typeface="Roboto Mono"/>
              </a:rPr>
              <a:t>cpu</a:t>
            </a:r>
            <a:br>
              <a:rPr lang="en" sz="900">
                <a:solidFill>
                  <a:srgbClr val="666666"/>
                </a:solidFill>
                <a:latin typeface="Roboto Mono"/>
                <a:ea typeface="Roboto Mono"/>
                <a:cs typeface="Roboto Mono"/>
                <a:sym typeface="Roboto Mono"/>
              </a:rPr>
            </a:br>
            <a:r>
              <a:rPr lang="en" sz="900">
                <a:solidFill>
                  <a:srgbClr val="666666"/>
                </a:solidFill>
                <a:latin typeface="Roboto Mono"/>
                <a:ea typeface="Roboto Mono"/>
                <a:cs typeface="Roboto Mono"/>
                <a:sym typeface="Roboto Mono"/>
              </a:rPr>
              <a:t>memory</a:t>
            </a:r>
            <a:endParaRPr sz="900">
              <a:solidFill>
                <a:srgbClr val="666666"/>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666666"/>
                </a:solidFill>
                <a:latin typeface="Roboto Mono"/>
                <a:ea typeface="Roboto Mono"/>
                <a:cs typeface="Roboto Mono"/>
                <a:sym typeface="Roboto Mono"/>
              </a:rPr>
              <a:t>storage</a:t>
            </a:r>
            <a:endParaRPr sz="900">
              <a:latin typeface="Roboto Mono"/>
              <a:ea typeface="Roboto Mono"/>
              <a:cs typeface="Roboto Mono"/>
              <a:sym typeface="Roboto Mono"/>
            </a:endParaRPr>
          </a:p>
        </p:txBody>
      </p:sp>
      <p:sp>
        <p:nvSpPr>
          <p:cNvPr id="467" name="Google Shape;467;p22"/>
          <p:cNvSpPr/>
          <p:nvPr/>
        </p:nvSpPr>
        <p:spPr>
          <a:xfrm>
            <a:off x="3921800" y="2183025"/>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468" name="Google Shape;468;p22"/>
          <p:cNvSpPr/>
          <p:nvPr/>
        </p:nvSpPr>
        <p:spPr>
          <a:xfrm>
            <a:off x="4086675" y="2585125"/>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469" name="Google Shape;469;p22"/>
          <p:cNvSpPr/>
          <p:nvPr/>
        </p:nvSpPr>
        <p:spPr>
          <a:xfrm>
            <a:off x="5141000" y="2183025"/>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470" name="Google Shape;470;p22"/>
          <p:cNvSpPr/>
          <p:nvPr/>
        </p:nvSpPr>
        <p:spPr>
          <a:xfrm>
            <a:off x="5305875" y="2585125"/>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471" name="Google Shape;471;p22"/>
          <p:cNvSpPr/>
          <p:nvPr/>
        </p:nvSpPr>
        <p:spPr>
          <a:xfrm>
            <a:off x="6360200" y="2183025"/>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472" name="Google Shape;472;p22"/>
          <p:cNvSpPr/>
          <p:nvPr/>
        </p:nvSpPr>
        <p:spPr>
          <a:xfrm>
            <a:off x="6525075" y="2585125"/>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cxnSp>
        <p:nvCxnSpPr>
          <p:cNvPr id="473" name="Google Shape;473;p22"/>
          <p:cNvCxnSpPr/>
          <p:nvPr/>
        </p:nvCxnSpPr>
        <p:spPr>
          <a:xfrm>
            <a:off x="2662000" y="2912400"/>
            <a:ext cx="1137600" cy="0"/>
          </a:xfrm>
          <a:prstGeom prst="straightConnector1">
            <a:avLst/>
          </a:prstGeom>
          <a:noFill/>
          <a:ln cap="flat" cmpd="sng" w="9525">
            <a:solidFill>
              <a:srgbClr val="666666"/>
            </a:solidFill>
            <a:prstDash val="solid"/>
            <a:round/>
            <a:headEnd len="med" w="med" type="none"/>
            <a:tailEnd len="med" w="med" type="triangle"/>
          </a:ln>
        </p:spPr>
      </p:cxnSp>
      <p:sp>
        <p:nvSpPr>
          <p:cNvPr id="474" name="Google Shape;474;p22"/>
          <p:cNvSpPr txBox="1"/>
          <p:nvPr/>
        </p:nvSpPr>
        <p:spPr>
          <a:xfrm>
            <a:off x="1518115" y="3484900"/>
            <a:ext cx="1043700" cy="2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verpass"/>
                <a:ea typeface="Overpass"/>
                <a:cs typeface="Overpass"/>
                <a:sym typeface="Overpass"/>
              </a:rPr>
              <a:t>DEPLOYMENT</a:t>
            </a:r>
            <a:endParaRPr sz="800">
              <a:latin typeface="Overpass"/>
              <a:ea typeface="Overpass"/>
              <a:cs typeface="Overpass"/>
              <a:sym typeface="Overpass"/>
            </a:endParaRPr>
          </a:p>
        </p:txBody>
      </p:sp>
      <p:pic>
        <p:nvPicPr>
          <p:cNvPr id="475" name="Google Shape;475;p22"/>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23"/>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OpenShift Architecture</a:t>
            </a:r>
            <a:endParaRPr/>
          </a:p>
        </p:txBody>
      </p:sp>
      <p:sp>
        <p:nvSpPr>
          <p:cNvPr id="481" name="Google Shape;481;p23"/>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2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24"/>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YOUR CHOICE OF INFRASTRUCTURE</a:t>
            </a:r>
            <a:endParaRPr/>
          </a:p>
        </p:txBody>
      </p:sp>
      <p:grpSp>
        <p:nvGrpSpPr>
          <p:cNvPr id="488" name="Google Shape;488;p24"/>
          <p:cNvGrpSpPr/>
          <p:nvPr/>
        </p:nvGrpSpPr>
        <p:grpSpPr>
          <a:xfrm>
            <a:off x="2222988" y="4065375"/>
            <a:ext cx="4668000" cy="509100"/>
            <a:chOff x="2545700" y="4065375"/>
            <a:chExt cx="4668000" cy="509100"/>
          </a:xfrm>
        </p:grpSpPr>
        <p:sp>
          <p:nvSpPr>
            <p:cNvPr id="489" name="Google Shape;489;p24"/>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490" name="Google Shape;490;p24"/>
            <p:cNvPicPr preferRelativeResize="0"/>
            <p:nvPr/>
          </p:nvPicPr>
          <p:blipFill>
            <a:blip r:embed="rId3">
              <a:alphaModFix/>
            </a:blip>
            <a:stretch>
              <a:fillRect/>
            </a:stretch>
          </p:blipFill>
          <p:spPr>
            <a:xfrm>
              <a:off x="3438750" y="4201990"/>
              <a:ext cx="278300" cy="111096"/>
            </a:xfrm>
            <a:prstGeom prst="rect">
              <a:avLst/>
            </a:prstGeom>
            <a:noFill/>
            <a:ln>
              <a:noFill/>
            </a:ln>
          </p:spPr>
        </p:pic>
        <p:pic>
          <p:nvPicPr>
            <p:cNvPr id="491" name="Google Shape;491;p24"/>
            <p:cNvPicPr preferRelativeResize="0"/>
            <p:nvPr/>
          </p:nvPicPr>
          <p:blipFill>
            <a:blip r:embed="rId4">
              <a:alphaModFix/>
            </a:blip>
            <a:stretch>
              <a:fillRect/>
            </a:stretch>
          </p:blipFill>
          <p:spPr>
            <a:xfrm>
              <a:off x="4720805" y="4153188"/>
              <a:ext cx="301271" cy="208700"/>
            </a:xfrm>
            <a:prstGeom prst="rect">
              <a:avLst/>
            </a:prstGeom>
            <a:noFill/>
            <a:ln>
              <a:noFill/>
            </a:ln>
          </p:spPr>
        </p:pic>
        <p:pic>
          <p:nvPicPr>
            <p:cNvPr id="492" name="Google Shape;492;p24"/>
            <p:cNvPicPr preferRelativeResize="0"/>
            <p:nvPr/>
          </p:nvPicPr>
          <p:blipFill>
            <a:blip r:embed="rId5">
              <a:alphaModFix/>
            </a:blip>
            <a:stretch>
              <a:fillRect/>
            </a:stretch>
          </p:blipFill>
          <p:spPr>
            <a:xfrm>
              <a:off x="5364605" y="4153188"/>
              <a:ext cx="301271" cy="208700"/>
            </a:xfrm>
            <a:prstGeom prst="rect">
              <a:avLst/>
            </a:prstGeom>
            <a:noFill/>
            <a:ln>
              <a:noFill/>
            </a:ln>
          </p:spPr>
        </p:pic>
        <p:pic>
          <p:nvPicPr>
            <p:cNvPr id="493" name="Google Shape;493;p24"/>
            <p:cNvPicPr preferRelativeResize="0"/>
            <p:nvPr/>
          </p:nvPicPr>
          <p:blipFill>
            <a:blip r:embed="rId6">
              <a:alphaModFix/>
            </a:blip>
            <a:stretch>
              <a:fillRect/>
            </a:stretch>
          </p:blipFill>
          <p:spPr>
            <a:xfrm>
              <a:off x="6008404" y="4153188"/>
              <a:ext cx="301271" cy="208700"/>
            </a:xfrm>
            <a:prstGeom prst="rect">
              <a:avLst/>
            </a:prstGeom>
            <a:noFill/>
            <a:ln>
              <a:noFill/>
            </a:ln>
          </p:spPr>
        </p:pic>
        <p:pic>
          <p:nvPicPr>
            <p:cNvPr id="494" name="Google Shape;494;p24"/>
            <p:cNvPicPr preferRelativeResize="0"/>
            <p:nvPr/>
          </p:nvPicPr>
          <p:blipFill>
            <a:blip r:embed="rId7">
              <a:alphaModFix/>
            </a:blip>
            <a:stretch>
              <a:fillRect/>
            </a:stretch>
          </p:blipFill>
          <p:spPr>
            <a:xfrm>
              <a:off x="4059578" y="4181790"/>
              <a:ext cx="318698" cy="151495"/>
            </a:xfrm>
            <a:prstGeom prst="rect">
              <a:avLst/>
            </a:prstGeom>
            <a:noFill/>
            <a:ln>
              <a:noFill/>
            </a:ln>
          </p:spPr>
        </p:pic>
        <p:sp>
          <p:nvSpPr>
            <p:cNvPr id="495" name="Google Shape;495;p24"/>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496" name="Google Shape;496;p24"/>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497" name="Google Shape;497;p24"/>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498" name="Google Shape;498;p24"/>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499" name="Google Shape;499;p24"/>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500" name="Google Shape;500;p24"/>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01" name="Google Shape;501;p24"/>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02" name="Google Shape;502;p24"/>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03" name="Google Shape;503;p24"/>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pic>
        <p:nvPicPr>
          <p:cNvPr id="504" name="Google Shape;504;p24"/>
          <p:cNvPicPr preferRelativeResize="0"/>
          <p:nvPr/>
        </p:nvPicPr>
        <p:blipFill>
          <a:blip r:embed="rId8">
            <a:alphaModFix/>
          </a:blip>
          <a:stretch>
            <a:fillRect/>
          </a:stretch>
        </p:blipFill>
        <p:spPr>
          <a:xfrm>
            <a:off x="8084300" y="4657922"/>
            <a:ext cx="903675" cy="48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25"/>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NODES RHEL INSTANCES WHERE APPS RUN</a:t>
            </a:r>
            <a:endParaRPr/>
          </a:p>
        </p:txBody>
      </p:sp>
      <p:sp>
        <p:nvSpPr>
          <p:cNvPr id="510" name="Google Shape;510;p2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25"/>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512" name="Google Shape;512;p25"/>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13" name="Google Shape;513;p25"/>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14" name="Google Shape;514;p25"/>
          <p:cNvSpPr txBox="1"/>
          <p:nvPr/>
        </p:nvSpPr>
        <p:spPr>
          <a:xfrm>
            <a:off x="53481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15" name="Google Shape;515;p25"/>
          <p:cNvGrpSpPr/>
          <p:nvPr/>
        </p:nvGrpSpPr>
        <p:grpSpPr>
          <a:xfrm>
            <a:off x="5332590" y="1864953"/>
            <a:ext cx="712986" cy="218400"/>
            <a:chOff x="4577530" y="2938752"/>
            <a:chExt cx="712986" cy="218400"/>
          </a:xfrm>
        </p:grpSpPr>
        <p:sp>
          <p:nvSpPr>
            <p:cNvPr id="516" name="Google Shape;516;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19" name="Google Shape;519;p25"/>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20" name="Google Shape;520;p25"/>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21" name="Google Shape;521;p25"/>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22" name="Google Shape;522;p25"/>
          <p:cNvGrpSpPr/>
          <p:nvPr/>
        </p:nvGrpSpPr>
        <p:grpSpPr>
          <a:xfrm>
            <a:off x="5332590" y="2926337"/>
            <a:ext cx="712986" cy="218400"/>
            <a:chOff x="4577530" y="2938752"/>
            <a:chExt cx="712986" cy="218400"/>
          </a:xfrm>
        </p:grpSpPr>
        <p:sp>
          <p:nvSpPr>
            <p:cNvPr id="523" name="Google Shape;523;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26" name="Google Shape;526;p25"/>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27" name="Google Shape;527;p25"/>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28" name="Google Shape;528;p25"/>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29" name="Google Shape;529;p25"/>
          <p:cNvGrpSpPr/>
          <p:nvPr/>
        </p:nvGrpSpPr>
        <p:grpSpPr>
          <a:xfrm>
            <a:off x="4494390" y="1864953"/>
            <a:ext cx="712986" cy="218400"/>
            <a:chOff x="4577530" y="2938752"/>
            <a:chExt cx="712986" cy="218400"/>
          </a:xfrm>
        </p:grpSpPr>
        <p:sp>
          <p:nvSpPr>
            <p:cNvPr id="530" name="Google Shape;530;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33" name="Google Shape;533;p25"/>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34" name="Google Shape;534;p25"/>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35" name="Google Shape;535;p25"/>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36" name="Google Shape;536;p25"/>
          <p:cNvGrpSpPr/>
          <p:nvPr/>
        </p:nvGrpSpPr>
        <p:grpSpPr>
          <a:xfrm>
            <a:off x="4494390" y="2926337"/>
            <a:ext cx="712986" cy="218400"/>
            <a:chOff x="4577530" y="2938752"/>
            <a:chExt cx="712986" cy="218400"/>
          </a:xfrm>
        </p:grpSpPr>
        <p:sp>
          <p:nvSpPr>
            <p:cNvPr id="537" name="Google Shape;537;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40" name="Google Shape;540;p25"/>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41" name="Google Shape;541;p25"/>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42" name="Google Shape;542;p25"/>
          <p:cNvSpPr txBox="1"/>
          <p:nvPr/>
        </p:nvSpPr>
        <p:spPr>
          <a:xfrm>
            <a:off x="36717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43" name="Google Shape;543;p25"/>
          <p:cNvGrpSpPr/>
          <p:nvPr/>
        </p:nvGrpSpPr>
        <p:grpSpPr>
          <a:xfrm>
            <a:off x="3656190" y="1864953"/>
            <a:ext cx="712986" cy="218400"/>
            <a:chOff x="4577530" y="2938752"/>
            <a:chExt cx="712986" cy="218400"/>
          </a:xfrm>
        </p:grpSpPr>
        <p:sp>
          <p:nvSpPr>
            <p:cNvPr id="544" name="Google Shape;544;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47" name="Google Shape;547;p25"/>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48" name="Google Shape;548;p25"/>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49" name="Google Shape;549;p25"/>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50" name="Google Shape;550;p25"/>
          <p:cNvGrpSpPr/>
          <p:nvPr/>
        </p:nvGrpSpPr>
        <p:grpSpPr>
          <a:xfrm>
            <a:off x="3656190" y="2926337"/>
            <a:ext cx="712986" cy="218400"/>
            <a:chOff x="4577530" y="2938752"/>
            <a:chExt cx="712986" cy="218400"/>
          </a:xfrm>
        </p:grpSpPr>
        <p:sp>
          <p:nvSpPr>
            <p:cNvPr id="551" name="Google Shape;551;p2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554" name="Google Shape;554;p25"/>
          <p:cNvGrpSpPr/>
          <p:nvPr/>
        </p:nvGrpSpPr>
        <p:grpSpPr>
          <a:xfrm>
            <a:off x="2223000" y="4065375"/>
            <a:ext cx="3978900" cy="509100"/>
            <a:chOff x="2223000" y="4065375"/>
            <a:chExt cx="3978900" cy="509100"/>
          </a:xfrm>
        </p:grpSpPr>
        <p:sp>
          <p:nvSpPr>
            <p:cNvPr id="555" name="Google Shape;555;p25"/>
            <p:cNvSpPr/>
            <p:nvPr/>
          </p:nvSpPr>
          <p:spPr>
            <a:xfrm>
              <a:off x="2223000" y="4065375"/>
              <a:ext cx="39789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grpSp>
          <p:nvGrpSpPr>
            <p:cNvPr id="556" name="Google Shape;556;p25"/>
            <p:cNvGrpSpPr/>
            <p:nvPr/>
          </p:nvGrpSpPr>
          <p:grpSpPr>
            <a:xfrm>
              <a:off x="2495812" y="4153188"/>
              <a:ext cx="3433275" cy="414606"/>
              <a:chOff x="2457715" y="4153188"/>
              <a:chExt cx="3433275" cy="414606"/>
            </a:xfrm>
          </p:grpSpPr>
          <p:pic>
            <p:nvPicPr>
              <p:cNvPr id="557" name="Google Shape;557;p25"/>
              <p:cNvPicPr preferRelativeResize="0"/>
              <p:nvPr/>
            </p:nvPicPr>
            <p:blipFill>
              <a:blip r:embed="rId3">
                <a:alphaModFix/>
              </a:blip>
              <a:stretch>
                <a:fillRect/>
              </a:stretch>
            </p:blipFill>
            <p:spPr>
              <a:xfrm>
                <a:off x="2735038" y="4201990"/>
                <a:ext cx="278300" cy="111096"/>
              </a:xfrm>
              <a:prstGeom prst="rect">
                <a:avLst/>
              </a:prstGeom>
              <a:noFill/>
              <a:ln>
                <a:noFill/>
              </a:ln>
            </p:spPr>
          </p:pic>
          <p:pic>
            <p:nvPicPr>
              <p:cNvPr id="558" name="Google Shape;558;p25"/>
              <p:cNvPicPr preferRelativeResize="0"/>
              <p:nvPr/>
            </p:nvPicPr>
            <p:blipFill>
              <a:blip r:embed="rId4">
                <a:alphaModFix/>
              </a:blip>
              <a:stretch>
                <a:fillRect/>
              </a:stretch>
            </p:blipFill>
            <p:spPr>
              <a:xfrm>
                <a:off x="4017093" y="4153188"/>
                <a:ext cx="301271" cy="208700"/>
              </a:xfrm>
              <a:prstGeom prst="rect">
                <a:avLst/>
              </a:prstGeom>
              <a:noFill/>
              <a:ln>
                <a:noFill/>
              </a:ln>
            </p:spPr>
          </p:pic>
          <p:pic>
            <p:nvPicPr>
              <p:cNvPr id="559" name="Google Shape;559;p25"/>
              <p:cNvPicPr preferRelativeResize="0"/>
              <p:nvPr/>
            </p:nvPicPr>
            <p:blipFill>
              <a:blip r:embed="rId5">
                <a:alphaModFix/>
              </a:blip>
              <a:stretch>
                <a:fillRect/>
              </a:stretch>
            </p:blipFill>
            <p:spPr>
              <a:xfrm>
                <a:off x="4660892" y="4153188"/>
                <a:ext cx="301271" cy="208700"/>
              </a:xfrm>
              <a:prstGeom prst="rect">
                <a:avLst/>
              </a:prstGeom>
              <a:noFill/>
              <a:ln>
                <a:noFill/>
              </a:ln>
            </p:spPr>
          </p:pic>
          <p:pic>
            <p:nvPicPr>
              <p:cNvPr id="560" name="Google Shape;560;p25"/>
              <p:cNvPicPr preferRelativeResize="0"/>
              <p:nvPr/>
            </p:nvPicPr>
            <p:blipFill>
              <a:blip r:embed="rId6">
                <a:alphaModFix/>
              </a:blip>
              <a:stretch>
                <a:fillRect/>
              </a:stretch>
            </p:blipFill>
            <p:spPr>
              <a:xfrm>
                <a:off x="5304692" y="4153188"/>
                <a:ext cx="301271" cy="208700"/>
              </a:xfrm>
              <a:prstGeom prst="rect">
                <a:avLst/>
              </a:prstGeom>
              <a:noFill/>
              <a:ln>
                <a:noFill/>
              </a:ln>
            </p:spPr>
          </p:pic>
          <p:pic>
            <p:nvPicPr>
              <p:cNvPr id="561" name="Google Shape;561;p25"/>
              <p:cNvPicPr preferRelativeResize="0"/>
              <p:nvPr/>
            </p:nvPicPr>
            <p:blipFill>
              <a:blip r:embed="rId7">
                <a:alphaModFix/>
              </a:blip>
              <a:stretch>
                <a:fillRect/>
              </a:stretch>
            </p:blipFill>
            <p:spPr>
              <a:xfrm>
                <a:off x="3355866" y="4181790"/>
                <a:ext cx="318698" cy="151495"/>
              </a:xfrm>
              <a:prstGeom prst="rect">
                <a:avLst/>
              </a:prstGeom>
              <a:noFill/>
              <a:ln>
                <a:noFill/>
              </a:ln>
            </p:spPr>
          </p:pic>
          <p:sp>
            <p:nvSpPr>
              <p:cNvPr id="562" name="Google Shape;562;p25"/>
              <p:cNvSpPr txBox="1"/>
              <p:nvPr/>
            </p:nvSpPr>
            <p:spPr>
              <a:xfrm>
                <a:off x="2457715"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563" name="Google Shape;563;p25"/>
              <p:cNvSpPr txBox="1"/>
              <p:nvPr/>
            </p:nvSpPr>
            <p:spPr>
              <a:xfrm>
                <a:off x="30967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564" name="Google Shape;564;p25"/>
              <p:cNvSpPr txBox="1"/>
              <p:nvPr/>
            </p:nvSpPr>
            <p:spPr>
              <a:xfrm>
                <a:off x="37435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565" name="Google Shape;565;p25"/>
              <p:cNvSpPr txBox="1"/>
              <p:nvPr/>
            </p:nvSpPr>
            <p:spPr>
              <a:xfrm>
                <a:off x="43921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566" name="Google Shape;566;p25"/>
              <p:cNvSpPr txBox="1"/>
              <p:nvPr/>
            </p:nvSpPr>
            <p:spPr>
              <a:xfrm>
                <a:off x="50389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567" name="Google Shape;567;p25"/>
              <p:cNvCxnSpPr/>
              <p:nvPr/>
            </p:nvCxnSpPr>
            <p:spPr>
              <a:xfrm rot="10800000">
                <a:off x="503488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68" name="Google Shape;568;p25"/>
              <p:cNvCxnSpPr/>
              <p:nvPr/>
            </p:nvCxnSpPr>
            <p:spPr>
              <a:xfrm rot="10800000">
                <a:off x="440190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69" name="Google Shape;569;p25"/>
              <p:cNvCxnSpPr/>
              <p:nvPr/>
            </p:nvCxnSpPr>
            <p:spPr>
              <a:xfrm rot="10800000">
                <a:off x="3745542"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570" name="Google Shape;570;p25"/>
              <p:cNvCxnSpPr/>
              <p:nvPr/>
            </p:nvCxnSpPr>
            <p:spPr>
              <a:xfrm rot="10800000">
                <a:off x="3089183" y="4262868"/>
                <a:ext cx="199800" cy="0"/>
              </a:xfrm>
              <a:prstGeom prst="straightConnector1">
                <a:avLst/>
              </a:prstGeom>
              <a:noFill/>
              <a:ln cap="flat" cmpd="sng" w="9525">
                <a:solidFill>
                  <a:srgbClr val="FFFFFF"/>
                </a:solidFill>
                <a:prstDash val="dot"/>
                <a:round/>
                <a:headEnd len="med" w="med" type="none"/>
                <a:tailEnd len="med" w="med" type="none"/>
              </a:ln>
            </p:spPr>
          </p:cxnSp>
        </p:grpSp>
      </p:grpSp>
      <p:pic>
        <p:nvPicPr>
          <p:cNvPr id="571" name="Google Shape;571;p25"/>
          <p:cNvPicPr preferRelativeResize="0"/>
          <p:nvPr/>
        </p:nvPicPr>
        <p:blipFill>
          <a:blip r:embed="rId8">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grpSp>
        <p:nvGrpSpPr>
          <p:cNvPr id="576" name="Google Shape;576;p26"/>
          <p:cNvGrpSpPr/>
          <p:nvPr/>
        </p:nvGrpSpPr>
        <p:grpSpPr>
          <a:xfrm>
            <a:off x="4486894" y="1513473"/>
            <a:ext cx="2822662" cy="2419839"/>
            <a:chOff x="4570887" y="1484032"/>
            <a:chExt cx="2822662" cy="2419839"/>
          </a:xfrm>
        </p:grpSpPr>
        <p:grpSp>
          <p:nvGrpSpPr>
            <p:cNvPr id="577" name="Google Shape;577;p26"/>
            <p:cNvGrpSpPr/>
            <p:nvPr/>
          </p:nvGrpSpPr>
          <p:grpSpPr>
            <a:xfrm>
              <a:off x="6490951" y="1484032"/>
              <a:ext cx="902599" cy="1204172"/>
              <a:chOff x="5592955" y="2047406"/>
              <a:chExt cx="788020" cy="1051311"/>
            </a:xfrm>
          </p:grpSpPr>
          <p:sp>
            <p:nvSpPr>
              <p:cNvPr id="578" name="Google Shape;57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79" name="Google Shape;57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580" name="Google Shape;58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581" name="Google Shape;58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582" name="Google Shape;58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583" name="Google Shape;58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584" name="Google Shape;58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585" name="Google Shape;585;p26"/>
              <p:cNvGrpSpPr/>
              <p:nvPr/>
            </p:nvGrpSpPr>
            <p:grpSpPr>
              <a:xfrm>
                <a:off x="5592955" y="2047406"/>
                <a:ext cx="712986" cy="218400"/>
                <a:chOff x="4577530" y="2938752"/>
                <a:chExt cx="712986" cy="218400"/>
              </a:xfrm>
            </p:grpSpPr>
            <p:sp>
              <p:nvSpPr>
                <p:cNvPr id="586" name="Google Shape;58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589" name="Google Shape;58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590" name="Google Shape;59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591" name="Google Shape;59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592" name="Google Shape;59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593" name="Google Shape;59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594" name="Google Shape;59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595" name="Google Shape;59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596" name="Google Shape;596;p26"/>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597" name="Google Shape;597;p26"/>
            <p:cNvGrpSpPr/>
            <p:nvPr/>
          </p:nvGrpSpPr>
          <p:grpSpPr>
            <a:xfrm>
              <a:off x="6490951" y="2699699"/>
              <a:ext cx="902599" cy="1204172"/>
              <a:chOff x="5592955" y="2047406"/>
              <a:chExt cx="788020" cy="1051311"/>
            </a:xfrm>
          </p:grpSpPr>
          <p:sp>
            <p:nvSpPr>
              <p:cNvPr id="598" name="Google Shape;59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599" name="Google Shape;59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600" name="Google Shape;60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01" name="Google Shape;60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02" name="Google Shape;60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03" name="Google Shape;60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04" name="Google Shape;60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605" name="Google Shape;605;p26"/>
              <p:cNvGrpSpPr/>
              <p:nvPr/>
            </p:nvGrpSpPr>
            <p:grpSpPr>
              <a:xfrm>
                <a:off x="5592955" y="2047406"/>
                <a:ext cx="712986" cy="218400"/>
                <a:chOff x="4577530" y="2938752"/>
                <a:chExt cx="712986" cy="218400"/>
              </a:xfrm>
            </p:grpSpPr>
            <p:sp>
              <p:nvSpPr>
                <p:cNvPr id="606" name="Google Shape;60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609" name="Google Shape;60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10" name="Google Shape;61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611" name="Google Shape;61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12" name="Google Shape;61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613" name="Google Shape;61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14" name="Google Shape;61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615" name="Google Shape;61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16" name="Google Shape;616;p26"/>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617" name="Google Shape;617;p26"/>
            <p:cNvGrpSpPr/>
            <p:nvPr/>
          </p:nvGrpSpPr>
          <p:grpSpPr>
            <a:xfrm>
              <a:off x="5530919" y="1484032"/>
              <a:ext cx="902599" cy="1204172"/>
              <a:chOff x="5592955" y="2047406"/>
              <a:chExt cx="788020" cy="1051311"/>
            </a:xfrm>
          </p:grpSpPr>
          <p:sp>
            <p:nvSpPr>
              <p:cNvPr id="618" name="Google Shape;61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619" name="Google Shape;61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620" name="Google Shape;62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21" name="Google Shape;62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22" name="Google Shape;62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23" name="Google Shape;62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24" name="Google Shape;62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625" name="Google Shape;625;p26"/>
              <p:cNvGrpSpPr/>
              <p:nvPr/>
            </p:nvGrpSpPr>
            <p:grpSpPr>
              <a:xfrm>
                <a:off x="5592955" y="2047406"/>
                <a:ext cx="712986" cy="218400"/>
                <a:chOff x="4577530" y="2938752"/>
                <a:chExt cx="712986" cy="218400"/>
              </a:xfrm>
            </p:grpSpPr>
            <p:sp>
              <p:nvSpPr>
                <p:cNvPr id="626" name="Google Shape;62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629" name="Google Shape;62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30" name="Google Shape;63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631" name="Google Shape;63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32" name="Google Shape;63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633" name="Google Shape;63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34" name="Google Shape;63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635" name="Google Shape;63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36" name="Google Shape;636;p26"/>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637" name="Google Shape;637;p26"/>
            <p:cNvGrpSpPr/>
            <p:nvPr/>
          </p:nvGrpSpPr>
          <p:grpSpPr>
            <a:xfrm>
              <a:off x="5530919" y="2699699"/>
              <a:ext cx="902599" cy="1204172"/>
              <a:chOff x="5592955" y="2047406"/>
              <a:chExt cx="788020" cy="1051311"/>
            </a:xfrm>
          </p:grpSpPr>
          <p:sp>
            <p:nvSpPr>
              <p:cNvPr id="638" name="Google Shape;63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639" name="Google Shape;63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640" name="Google Shape;64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41" name="Google Shape;64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42" name="Google Shape;64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43" name="Google Shape;64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44" name="Google Shape;64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645" name="Google Shape;645;p26"/>
              <p:cNvGrpSpPr/>
              <p:nvPr/>
            </p:nvGrpSpPr>
            <p:grpSpPr>
              <a:xfrm>
                <a:off x="5592955" y="2047406"/>
                <a:ext cx="712986" cy="218400"/>
                <a:chOff x="4577530" y="2938752"/>
                <a:chExt cx="712986" cy="218400"/>
              </a:xfrm>
            </p:grpSpPr>
            <p:sp>
              <p:nvSpPr>
                <p:cNvPr id="646" name="Google Shape;64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649" name="Google Shape;64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50" name="Google Shape;65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651" name="Google Shape;65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52" name="Google Shape;65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653" name="Google Shape;65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54" name="Google Shape;65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655" name="Google Shape;65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56" name="Google Shape;656;p26"/>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657" name="Google Shape;657;p26"/>
            <p:cNvGrpSpPr/>
            <p:nvPr/>
          </p:nvGrpSpPr>
          <p:grpSpPr>
            <a:xfrm>
              <a:off x="4570887" y="1484032"/>
              <a:ext cx="902599" cy="1204172"/>
              <a:chOff x="5592955" y="2047406"/>
              <a:chExt cx="788020" cy="1051311"/>
            </a:xfrm>
          </p:grpSpPr>
          <p:sp>
            <p:nvSpPr>
              <p:cNvPr id="658" name="Google Shape;65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659" name="Google Shape;65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660" name="Google Shape;66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61" name="Google Shape;66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62" name="Google Shape;66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63" name="Google Shape;66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64" name="Google Shape;66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665" name="Google Shape;665;p26"/>
              <p:cNvGrpSpPr/>
              <p:nvPr/>
            </p:nvGrpSpPr>
            <p:grpSpPr>
              <a:xfrm>
                <a:off x="5592955" y="2047406"/>
                <a:ext cx="712986" cy="218400"/>
                <a:chOff x="4577530" y="2938752"/>
                <a:chExt cx="712986" cy="218400"/>
              </a:xfrm>
            </p:grpSpPr>
            <p:sp>
              <p:nvSpPr>
                <p:cNvPr id="666" name="Google Shape;66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669" name="Google Shape;66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70" name="Google Shape;67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671" name="Google Shape;67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72" name="Google Shape;67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673" name="Google Shape;67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74" name="Google Shape;67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675" name="Google Shape;67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76" name="Google Shape;676;p26"/>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677" name="Google Shape;677;p26"/>
            <p:cNvGrpSpPr/>
            <p:nvPr/>
          </p:nvGrpSpPr>
          <p:grpSpPr>
            <a:xfrm>
              <a:off x="4570887" y="2699699"/>
              <a:ext cx="902599" cy="1204172"/>
              <a:chOff x="5592955" y="2047406"/>
              <a:chExt cx="788020" cy="1051311"/>
            </a:xfrm>
          </p:grpSpPr>
          <p:sp>
            <p:nvSpPr>
              <p:cNvPr id="678" name="Google Shape;678;p2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679" name="Google Shape;679;p2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680" name="Google Shape;680;p2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81" name="Google Shape;681;p2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82" name="Google Shape;682;p2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83" name="Google Shape;683;p2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684" name="Google Shape;684;p26"/>
              <p:cNvSpPr txBox="1"/>
              <p:nvPr/>
            </p:nvSpPr>
            <p:spPr>
              <a:xfrm>
                <a:off x="5608475" y="2896817"/>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685" name="Google Shape;685;p26"/>
              <p:cNvGrpSpPr/>
              <p:nvPr/>
            </p:nvGrpSpPr>
            <p:grpSpPr>
              <a:xfrm>
                <a:off x="5592955" y="2047406"/>
                <a:ext cx="712986" cy="218400"/>
                <a:chOff x="4577530" y="2938752"/>
                <a:chExt cx="712986" cy="218400"/>
              </a:xfrm>
            </p:grpSpPr>
            <p:sp>
              <p:nvSpPr>
                <p:cNvPr id="686" name="Google Shape;686;p2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689" name="Google Shape;689;p2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90" name="Google Shape;690;p26"/>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691" name="Google Shape;691;p2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92" name="Google Shape;692;p26"/>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693" name="Google Shape;693;p2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94" name="Google Shape;694;p26"/>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695" name="Google Shape;695;p2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696" name="Google Shape;696;p26"/>
              <p:cNvPicPr preferRelativeResize="0"/>
              <p:nvPr/>
            </p:nvPicPr>
            <p:blipFill>
              <a:blip r:embed="rId3">
                <a:alphaModFix/>
              </a:blip>
              <a:stretch>
                <a:fillRect/>
              </a:stretch>
            </p:blipFill>
            <p:spPr>
              <a:xfrm>
                <a:off x="5753436" y="2611838"/>
                <a:ext cx="144291" cy="77700"/>
              </a:xfrm>
              <a:prstGeom prst="rect">
                <a:avLst/>
              </a:prstGeom>
              <a:noFill/>
              <a:ln>
                <a:noFill/>
              </a:ln>
            </p:spPr>
          </p:pic>
        </p:grpSp>
        <p:sp>
          <p:nvSpPr>
            <p:cNvPr id="697" name="Google Shape;697;p26"/>
            <p:cNvSpPr txBox="1"/>
            <p:nvPr/>
          </p:nvSpPr>
          <p:spPr>
            <a:xfrm>
              <a:off x="4691300" y="2166991"/>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698" name="Google Shape;698;p26"/>
            <p:cNvSpPr txBox="1"/>
            <p:nvPr/>
          </p:nvSpPr>
          <p:spPr>
            <a:xfrm>
              <a:off x="5093958" y="1791107"/>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699" name="Google Shape;699;p26"/>
            <p:cNvSpPr txBox="1"/>
            <p:nvPr/>
          </p:nvSpPr>
          <p:spPr>
            <a:xfrm>
              <a:off x="6054211" y="2166991"/>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0" name="Google Shape;700;p26"/>
            <p:cNvSpPr txBox="1"/>
            <p:nvPr/>
          </p:nvSpPr>
          <p:spPr>
            <a:xfrm>
              <a:off x="6611363" y="2166991"/>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1" name="Google Shape;701;p26"/>
            <p:cNvSpPr txBox="1"/>
            <p:nvPr/>
          </p:nvSpPr>
          <p:spPr>
            <a:xfrm>
              <a:off x="7005095" y="1791107"/>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2" name="Google Shape;702;p26"/>
            <p:cNvSpPr txBox="1"/>
            <p:nvPr/>
          </p:nvSpPr>
          <p:spPr>
            <a:xfrm>
              <a:off x="4691300" y="3379935"/>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3" name="Google Shape;703;p26"/>
            <p:cNvSpPr txBox="1"/>
            <p:nvPr/>
          </p:nvSpPr>
          <p:spPr>
            <a:xfrm>
              <a:off x="6611363" y="3004052"/>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4" name="Google Shape;704;p26"/>
            <p:cNvSpPr txBox="1"/>
            <p:nvPr/>
          </p:nvSpPr>
          <p:spPr>
            <a:xfrm>
              <a:off x="7014021" y="3004052"/>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5" name="Google Shape;705;p26"/>
            <p:cNvSpPr txBox="1"/>
            <p:nvPr/>
          </p:nvSpPr>
          <p:spPr>
            <a:xfrm>
              <a:off x="5651332" y="3004052"/>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706" name="Google Shape;706;p26"/>
            <p:cNvSpPr txBox="1"/>
            <p:nvPr/>
          </p:nvSpPr>
          <p:spPr>
            <a:xfrm>
              <a:off x="6053990" y="3004052"/>
              <a:ext cx="284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707" name="Google Shape;707;p26"/>
            <p:cNvPicPr preferRelativeResize="0"/>
            <p:nvPr/>
          </p:nvPicPr>
          <p:blipFill>
            <a:blip r:embed="rId4">
              <a:alphaModFix/>
            </a:blip>
            <a:stretch>
              <a:fillRect/>
            </a:stretch>
          </p:blipFill>
          <p:spPr>
            <a:xfrm>
              <a:off x="4753942" y="1891815"/>
              <a:ext cx="168939" cy="112503"/>
            </a:xfrm>
            <a:prstGeom prst="rect">
              <a:avLst/>
            </a:prstGeom>
            <a:noFill/>
            <a:ln>
              <a:noFill/>
            </a:ln>
          </p:spPr>
        </p:pic>
        <p:pic>
          <p:nvPicPr>
            <p:cNvPr id="708" name="Google Shape;708;p26"/>
            <p:cNvPicPr preferRelativeResize="0"/>
            <p:nvPr/>
          </p:nvPicPr>
          <p:blipFill>
            <a:blip r:embed="rId4">
              <a:alphaModFix/>
            </a:blip>
            <a:stretch>
              <a:fillRect/>
            </a:stretch>
          </p:blipFill>
          <p:spPr>
            <a:xfrm>
              <a:off x="5713974" y="1891815"/>
              <a:ext cx="168939" cy="112503"/>
            </a:xfrm>
            <a:prstGeom prst="rect">
              <a:avLst/>
            </a:prstGeom>
            <a:noFill/>
            <a:ln>
              <a:noFill/>
            </a:ln>
          </p:spPr>
        </p:pic>
        <p:pic>
          <p:nvPicPr>
            <p:cNvPr id="709" name="Google Shape;709;p26"/>
            <p:cNvPicPr preferRelativeResize="0"/>
            <p:nvPr/>
          </p:nvPicPr>
          <p:blipFill>
            <a:blip r:embed="rId4">
              <a:alphaModFix/>
            </a:blip>
            <a:stretch>
              <a:fillRect/>
            </a:stretch>
          </p:blipFill>
          <p:spPr>
            <a:xfrm>
              <a:off x="5149294" y="3496109"/>
              <a:ext cx="168939" cy="112503"/>
            </a:xfrm>
            <a:prstGeom prst="rect">
              <a:avLst/>
            </a:prstGeom>
            <a:noFill/>
            <a:ln>
              <a:noFill/>
            </a:ln>
          </p:spPr>
        </p:pic>
        <p:pic>
          <p:nvPicPr>
            <p:cNvPr id="710" name="Google Shape;710;p26"/>
            <p:cNvPicPr preferRelativeResize="0"/>
            <p:nvPr/>
          </p:nvPicPr>
          <p:blipFill>
            <a:blip r:embed="rId4">
              <a:alphaModFix/>
            </a:blip>
            <a:stretch>
              <a:fillRect/>
            </a:stretch>
          </p:blipFill>
          <p:spPr>
            <a:xfrm>
              <a:off x="5706266" y="3496109"/>
              <a:ext cx="168939" cy="112503"/>
            </a:xfrm>
            <a:prstGeom prst="rect">
              <a:avLst/>
            </a:prstGeom>
            <a:noFill/>
            <a:ln>
              <a:noFill/>
            </a:ln>
          </p:spPr>
        </p:pic>
        <p:pic>
          <p:nvPicPr>
            <p:cNvPr id="711" name="Google Shape;711;p26"/>
            <p:cNvPicPr preferRelativeResize="0"/>
            <p:nvPr/>
          </p:nvPicPr>
          <p:blipFill>
            <a:blip r:embed="rId5">
              <a:alphaModFix/>
            </a:blip>
            <a:stretch>
              <a:fillRect/>
            </a:stretch>
          </p:blipFill>
          <p:spPr>
            <a:xfrm>
              <a:off x="5716849" y="2265569"/>
              <a:ext cx="146891" cy="146892"/>
            </a:xfrm>
            <a:prstGeom prst="rect">
              <a:avLst/>
            </a:prstGeom>
            <a:noFill/>
            <a:ln>
              <a:noFill/>
            </a:ln>
          </p:spPr>
        </p:pic>
        <p:pic>
          <p:nvPicPr>
            <p:cNvPr id="712" name="Google Shape;712;p26"/>
            <p:cNvPicPr preferRelativeResize="0"/>
            <p:nvPr/>
          </p:nvPicPr>
          <p:blipFill>
            <a:blip r:embed="rId5">
              <a:alphaModFix/>
            </a:blip>
            <a:stretch>
              <a:fillRect/>
            </a:stretch>
          </p:blipFill>
          <p:spPr>
            <a:xfrm>
              <a:off x="5162363" y="2265569"/>
              <a:ext cx="146891" cy="146892"/>
            </a:xfrm>
            <a:prstGeom prst="rect">
              <a:avLst/>
            </a:prstGeom>
            <a:noFill/>
            <a:ln>
              <a:noFill/>
            </a:ln>
          </p:spPr>
        </p:pic>
        <p:pic>
          <p:nvPicPr>
            <p:cNvPr id="713" name="Google Shape;713;p26"/>
            <p:cNvPicPr preferRelativeResize="0"/>
            <p:nvPr/>
          </p:nvPicPr>
          <p:blipFill>
            <a:blip r:embed="rId5">
              <a:alphaModFix/>
            </a:blip>
            <a:stretch>
              <a:fillRect/>
            </a:stretch>
          </p:blipFill>
          <p:spPr>
            <a:xfrm>
              <a:off x="4760672" y="3097307"/>
              <a:ext cx="146891" cy="146892"/>
            </a:xfrm>
            <a:prstGeom prst="rect">
              <a:avLst/>
            </a:prstGeom>
            <a:noFill/>
            <a:ln>
              <a:noFill/>
            </a:ln>
          </p:spPr>
        </p:pic>
        <p:pic>
          <p:nvPicPr>
            <p:cNvPr id="714" name="Google Shape;714;p26"/>
            <p:cNvPicPr preferRelativeResize="0"/>
            <p:nvPr/>
          </p:nvPicPr>
          <p:blipFill>
            <a:blip r:embed="rId5">
              <a:alphaModFix/>
            </a:blip>
            <a:stretch>
              <a:fillRect/>
            </a:stretch>
          </p:blipFill>
          <p:spPr>
            <a:xfrm>
              <a:off x="6119910" y="3481100"/>
              <a:ext cx="146891" cy="146892"/>
            </a:xfrm>
            <a:prstGeom prst="rect">
              <a:avLst/>
            </a:prstGeom>
            <a:noFill/>
            <a:ln>
              <a:noFill/>
            </a:ln>
          </p:spPr>
        </p:pic>
        <p:pic>
          <p:nvPicPr>
            <p:cNvPr id="715" name="Google Shape;715;p26"/>
            <p:cNvPicPr preferRelativeResize="0"/>
            <p:nvPr/>
          </p:nvPicPr>
          <p:blipFill>
            <a:blip r:embed="rId6">
              <a:alphaModFix/>
            </a:blip>
            <a:stretch>
              <a:fillRect/>
            </a:stretch>
          </p:blipFill>
          <p:spPr>
            <a:xfrm>
              <a:off x="6705644" y="1895076"/>
              <a:ext cx="102167" cy="112500"/>
            </a:xfrm>
            <a:prstGeom prst="rect">
              <a:avLst/>
            </a:prstGeom>
            <a:noFill/>
            <a:ln>
              <a:noFill/>
            </a:ln>
          </p:spPr>
        </p:pic>
        <p:pic>
          <p:nvPicPr>
            <p:cNvPr id="716" name="Google Shape;716;p26"/>
            <p:cNvPicPr preferRelativeResize="0"/>
            <p:nvPr/>
          </p:nvPicPr>
          <p:blipFill>
            <a:blip r:embed="rId6">
              <a:alphaModFix/>
            </a:blip>
            <a:stretch>
              <a:fillRect/>
            </a:stretch>
          </p:blipFill>
          <p:spPr>
            <a:xfrm>
              <a:off x="6705644" y="3499370"/>
              <a:ext cx="102167" cy="112500"/>
            </a:xfrm>
            <a:prstGeom prst="rect">
              <a:avLst/>
            </a:prstGeom>
            <a:noFill/>
            <a:ln>
              <a:noFill/>
            </a:ln>
          </p:spPr>
        </p:pic>
        <p:pic>
          <p:nvPicPr>
            <p:cNvPr id="717" name="Google Shape;717;p26"/>
            <p:cNvPicPr preferRelativeResize="0"/>
            <p:nvPr/>
          </p:nvPicPr>
          <p:blipFill>
            <a:blip r:embed="rId7">
              <a:alphaModFix/>
            </a:blip>
            <a:stretch>
              <a:fillRect/>
            </a:stretch>
          </p:blipFill>
          <p:spPr>
            <a:xfrm>
              <a:off x="7060865" y="2292156"/>
              <a:ext cx="180995" cy="93720"/>
            </a:xfrm>
            <a:prstGeom prst="rect">
              <a:avLst/>
            </a:prstGeom>
            <a:noFill/>
            <a:ln>
              <a:noFill/>
            </a:ln>
          </p:spPr>
        </p:pic>
        <p:pic>
          <p:nvPicPr>
            <p:cNvPr id="718" name="Google Shape;718;p26"/>
            <p:cNvPicPr preferRelativeResize="0"/>
            <p:nvPr/>
          </p:nvPicPr>
          <p:blipFill>
            <a:blip r:embed="rId7">
              <a:alphaModFix/>
            </a:blip>
            <a:stretch>
              <a:fillRect/>
            </a:stretch>
          </p:blipFill>
          <p:spPr>
            <a:xfrm>
              <a:off x="7060865" y="3498609"/>
              <a:ext cx="180995" cy="93720"/>
            </a:xfrm>
            <a:prstGeom prst="rect">
              <a:avLst/>
            </a:prstGeom>
            <a:noFill/>
            <a:ln>
              <a:noFill/>
            </a:ln>
          </p:spPr>
        </p:pic>
        <p:pic>
          <p:nvPicPr>
            <p:cNvPr id="719" name="Google Shape;719;p26"/>
            <p:cNvPicPr preferRelativeResize="0"/>
            <p:nvPr/>
          </p:nvPicPr>
          <p:blipFill>
            <a:blip r:embed="rId8">
              <a:alphaModFix/>
            </a:blip>
            <a:stretch>
              <a:fillRect/>
            </a:stretch>
          </p:blipFill>
          <p:spPr>
            <a:xfrm>
              <a:off x="6141498" y="1902178"/>
              <a:ext cx="106003" cy="106003"/>
            </a:xfrm>
            <a:prstGeom prst="rect">
              <a:avLst/>
            </a:prstGeom>
            <a:noFill/>
            <a:ln>
              <a:noFill/>
            </a:ln>
          </p:spPr>
        </p:pic>
        <p:pic>
          <p:nvPicPr>
            <p:cNvPr id="720" name="Google Shape;720;p26"/>
            <p:cNvPicPr preferRelativeResize="0"/>
            <p:nvPr/>
          </p:nvPicPr>
          <p:blipFill>
            <a:blip r:embed="rId8">
              <a:alphaModFix/>
            </a:blip>
            <a:stretch>
              <a:fillRect/>
            </a:stretch>
          </p:blipFill>
          <p:spPr>
            <a:xfrm>
              <a:off x="5173798" y="3117748"/>
              <a:ext cx="106003" cy="106003"/>
            </a:xfrm>
            <a:prstGeom prst="rect">
              <a:avLst/>
            </a:prstGeom>
            <a:noFill/>
            <a:ln>
              <a:noFill/>
            </a:ln>
          </p:spPr>
        </p:pic>
      </p:grpSp>
      <p:sp>
        <p:nvSpPr>
          <p:cNvPr id="721" name="Google Shape;721;p26"/>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APPS RUN IN CONTAINERS</a:t>
            </a:r>
            <a:endParaRPr/>
          </a:p>
        </p:txBody>
      </p:sp>
      <p:sp>
        <p:nvSpPr>
          <p:cNvPr id="722" name="Google Shape;722;p2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3" name="Google Shape;723;p26"/>
          <p:cNvSpPr/>
          <p:nvPr/>
        </p:nvSpPr>
        <p:spPr>
          <a:xfrm>
            <a:off x="4499325" y="1566425"/>
            <a:ext cx="2822700" cy="2364000"/>
          </a:xfrm>
          <a:prstGeom prst="rect">
            <a:avLst/>
          </a:prstGeom>
          <a:solidFill>
            <a:srgbClr val="B3B3B3">
              <a:alpha val="7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1298050" y="1405137"/>
            <a:ext cx="2240100" cy="2571900"/>
          </a:xfrm>
          <a:prstGeom prst="rect">
            <a:avLst/>
          </a:prstGeom>
          <a:solidFill>
            <a:srgbClr val="6E6F71"/>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5" name="Google Shape;725;p26"/>
          <p:cNvPicPr preferRelativeResize="0"/>
          <p:nvPr/>
        </p:nvPicPr>
        <p:blipFill>
          <a:blip r:embed="rId9">
            <a:alphaModFix/>
          </a:blip>
          <a:stretch>
            <a:fillRect/>
          </a:stretch>
        </p:blipFill>
        <p:spPr>
          <a:xfrm>
            <a:off x="2656000" y="2488502"/>
            <a:ext cx="528234" cy="524036"/>
          </a:xfrm>
          <a:prstGeom prst="rect">
            <a:avLst/>
          </a:prstGeom>
          <a:noFill/>
          <a:ln>
            <a:noFill/>
          </a:ln>
        </p:spPr>
      </p:pic>
      <p:sp>
        <p:nvSpPr>
          <p:cNvPr id="726" name="Google Shape;726;p26"/>
          <p:cNvSpPr/>
          <p:nvPr/>
        </p:nvSpPr>
        <p:spPr>
          <a:xfrm>
            <a:off x="4507118" y="1707821"/>
            <a:ext cx="476700" cy="476700"/>
          </a:xfrm>
          <a:prstGeom prst="ellipse">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pic>
        <p:nvPicPr>
          <p:cNvPr id="727" name="Google Shape;727;p26"/>
          <p:cNvPicPr preferRelativeResize="0"/>
          <p:nvPr/>
        </p:nvPicPr>
        <p:blipFill>
          <a:blip r:embed="rId10">
            <a:alphaModFix/>
          </a:blip>
          <a:stretch>
            <a:fillRect/>
          </a:stretch>
        </p:blipFill>
        <p:spPr>
          <a:xfrm>
            <a:off x="2620826" y="1645479"/>
            <a:ext cx="598570" cy="639556"/>
          </a:xfrm>
          <a:prstGeom prst="rect">
            <a:avLst/>
          </a:prstGeom>
          <a:noFill/>
          <a:ln>
            <a:noFill/>
          </a:ln>
        </p:spPr>
      </p:pic>
      <p:pic>
        <p:nvPicPr>
          <p:cNvPr id="728" name="Google Shape;728;p26"/>
          <p:cNvPicPr preferRelativeResize="0"/>
          <p:nvPr/>
        </p:nvPicPr>
        <p:blipFill>
          <a:blip r:embed="rId9">
            <a:alphaModFix/>
          </a:blip>
          <a:stretch>
            <a:fillRect/>
          </a:stretch>
        </p:blipFill>
        <p:spPr>
          <a:xfrm>
            <a:off x="2711519" y="3309988"/>
            <a:ext cx="354927" cy="352108"/>
          </a:xfrm>
          <a:prstGeom prst="rect">
            <a:avLst/>
          </a:prstGeom>
          <a:noFill/>
          <a:ln>
            <a:noFill/>
          </a:ln>
        </p:spPr>
      </p:pic>
      <p:sp>
        <p:nvSpPr>
          <p:cNvPr id="729" name="Google Shape;729;p26"/>
          <p:cNvSpPr/>
          <p:nvPr/>
        </p:nvSpPr>
        <p:spPr>
          <a:xfrm>
            <a:off x="2655961" y="3215994"/>
            <a:ext cx="528300" cy="5283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txBox="1"/>
          <p:nvPr/>
        </p:nvSpPr>
        <p:spPr>
          <a:xfrm>
            <a:off x="1512091" y="1631137"/>
            <a:ext cx="14049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Container </a:t>
            </a:r>
            <a:br>
              <a:rPr lang="en">
                <a:solidFill>
                  <a:srgbClr val="FFFFFF"/>
                </a:solidFill>
                <a:latin typeface="Proxima Nova"/>
                <a:ea typeface="Proxima Nova"/>
                <a:cs typeface="Proxima Nova"/>
                <a:sym typeface="Proxima Nova"/>
              </a:rPr>
            </a:br>
            <a:r>
              <a:rPr lang="en">
                <a:solidFill>
                  <a:srgbClr val="FFFFFF"/>
                </a:solidFill>
                <a:latin typeface="Proxima Nova"/>
                <a:ea typeface="Proxima Nova"/>
                <a:cs typeface="Proxima Nova"/>
                <a:sym typeface="Proxima Nova"/>
              </a:rPr>
              <a:t>Image</a:t>
            </a:r>
            <a:endParaRPr>
              <a:solidFill>
                <a:srgbClr val="FFFFFF"/>
              </a:solidFill>
              <a:latin typeface="Proxima Nova"/>
              <a:ea typeface="Proxima Nova"/>
              <a:cs typeface="Proxima Nova"/>
              <a:sym typeface="Proxima Nova"/>
            </a:endParaRPr>
          </a:p>
        </p:txBody>
      </p:sp>
      <p:sp>
        <p:nvSpPr>
          <p:cNvPr id="731" name="Google Shape;731;p26"/>
          <p:cNvSpPr txBox="1"/>
          <p:nvPr/>
        </p:nvSpPr>
        <p:spPr>
          <a:xfrm>
            <a:off x="1512091" y="2528269"/>
            <a:ext cx="12570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Container </a:t>
            </a:r>
            <a:endParaRPr>
              <a:solidFill>
                <a:srgbClr val="FFFFFF"/>
              </a:solidFill>
              <a:latin typeface="Proxima Nova"/>
              <a:ea typeface="Proxima Nova"/>
              <a:cs typeface="Proxima Nova"/>
              <a:sym typeface="Proxima Nova"/>
            </a:endParaRPr>
          </a:p>
        </p:txBody>
      </p:sp>
      <p:sp>
        <p:nvSpPr>
          <p:cNvPr id="732" name="Google Shape;732;p26"/>
          <p:cNvSpPr txBox="1"/>
          <p:nvPr/>
        </p:nvSpPr>
        <p:spPr>
          <a:xfrm>
            <a:off x="1512091" y="3238722"/>
            <a:ext cx="12570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Pod</a:t>
            </a:r>
            <a:endParaRPr>
              <a:solidFill>
                <a:srgbClr val="FFFFFF"/>
              </a:solidFill>
              <a:latin typeface="Proxima Nova"/>
              <a:ea typeface="Proxima Nova"/>
              <a:cs typeface="Proxima Nova"/>
              <a:sym typeface="Proxima Nova"/>
            </a:endParaRPr>
          </a:p>
        </p:txBody>
      </p:sp>
      <p:cxnSp>
        <p:nvCxnSpPr>
          <p:cNvPr id="733" name="Google Shape;733;p26"/>
          <p:cNvCxnSpPr/>
          <p:nvPr/>
        </p:nvCxnSpPr>
        <p:spPr>
          <a:xfrm rot="10800000">
            <a:off x="3465786" y="1944769"/>
            <a:ext cx="1106100" cy="0"/>
          </a:xfrm>
          <a:prstGeom prst="straightConnector1">
            <a:avLst/>
          </a:prstGeom>
          <a:noFill/>
          <a:ln cap="flat" cmpd="sng" w="28575">
            <a:solidFill>
              <a:srgbClr val="CC0000"/>
            </a:solidFill>
            <a:prstDash val="solid"/>
            <a:round/>
            <a:headEnd len="med" w="med" type="oval"/>
            <a:tailEnd len="med" w="med" type="oval"/>
          </a:ln>
        </p:spPr>
      </p:cxnSp>
      <p:pic>
        <p:nvPicPr>
          <p:cNvPr id="734" name="Google Shape;734;p26"/>
          <p:cNvPicPr preferRelativeResize="0"/>
          <p:nvPr/>
        </p:nvPicPr>
        <p:blipFill>
          <a:blip r:embed="rId11">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27"/>
          <p:cNvSpPr/>
          <p:nvPr/>
        </p:nvSpPr>
        <p:spPr>
          <a:xfrm>
            <a:off x="2735400" y="1252100"/>
            <a:ext cx="3612900" cy="30879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740" name="Google Shape;740;p2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27"/>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PODS ARE THE UNIT OF ORCHESTRATION</a:t>
            </a:r>
            <a:endParaRPr/>
          </a:p>
        </p:txBody>
      </p:sp>
      <p:grpSp>
        <p:nvGrpSpPr>
          <p:cNvPr id="742" name="Google Shape;742;p27"/>
          <p:cNvGrpSpPr/>
          <p:nvPr/>
        </p:nvGrpSpPr>
        <p:grpSpPr>
          <a:xfrm>
            <a:off x="5150507" y="1291766"/>
            <a:ext cx="1092590" cy="1496471"/>
            <a:chOff x="5592955" y="2047406"/>
            <a:chExt cx="788020" cy="1079315"/>
          </a:xfrm>
        </p:grpSpPr>
        <p:sp>
          <p:nvSpPr>
            <p:cNvPr id="743" name="Google Shape;743;p2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744" name="Google Shape;744;p2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745" name="Google Shape;745;p2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46" name="Google Shape;746;p2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47" name="Google Shape;747;p2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48" name="Google Shape;748;p2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49" name="Google Shape;749;p27"/>
            <p:cNvSpPr txBox="1"/>
            <p:nvPr/>
          </p:nvSpPr>
          <p:spPr>
            <a:xfrm>
              <a:off x="5608475" y="2924821"/>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750" name="Google Shape;750;p27"/>
            <p:cNvGrpSpPr/>
            <p:nvPr/>
          </p:nvGrpSpPr>
          <p:grpSpPr>
            <a:xfrm>
              <a:off x="5592955" y="2047406"/>
              <a:ext cx="712986" cy="218400"/>
              <a:chOff x="4577530" y="2938752"/>
              <a:chExt cx="712986" cy="218400"/>
            </a:xfrm>
          </p:grpSpPr>
          <p:sp>
            <p:nvSpPr>
              <p:cNvPr id="751" name="Google Shape;751;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754" name="Google Shape;754;p2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55" name="Google Shape;755;p27"/>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756" name="Google Shape;756;p2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757" name="Google Shape;757;p27"/>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758" name="Google Shape;758;p2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59" name="Google Shape;759;p27"/>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760" name="Google Shape;760;p2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61" name="Google Shape;761;p27"/>
            <p:cNvPicPr preferRelativeResize="0"/>
            <p:nvPr/>
          </p:nvPicPr>
          <p:blipFill>
            <a:blip r:embed="rId3">
              <a:alphaModFix/>
            </a:blip>
            <a:stretch>
              <a:fillRect/>
            </a:stretch>
          </p:blipFill>
          <p:spPr>
            <a:xfrm>
              <a:off x="5753436" y="2611838"/>
              <a:ext cx="144291" cy="77700"/>
            </a:xfrm>
            <a:prstGeom prst="rect">
              <a:avLst/>
            </a:prstGeom>
            <a:noFill/>
            <a:ln>
              <a:noFill/>
            </a:ln>
          </p:spPr>
        </p:pic>
      </p:grpSp>
      <p:sp>
        <p:nvSpPr>
          <p:cNvPr id="762" name="Google Shape;762;p27"/>
          <p:cNvSpPr/>
          <p:nvPr/>
        </p:nvSpPr>
        <p:spPr>
          <a:xfrm>
            <a:off x="5172064" y="2830167"/>
            <a:ext cx="1071000" cy="13872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763" name="Google Shape;763;p27"/>
          <p:cNvSpPr/>
          <p:nvPr/>
        </p:nvSpPr>
        <p:spPr>
          <a:xfrm>
            <a:off x="5202367" y="2859819"/>
            <a:ext cx="1013700" cy="11721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764" name="Google Shape;764;p27"/>
          <p:cNvSpPr/>
          <p:nvPr/>
        </p:nvSpPr>
        <p:spPr>
          <a:xfrm>
            <a:off x="5742748" y="3552277"/>
            <a:ext cx="413400" cy="4134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65" name="Google Shape;765;p27"/>
          <p:cNvSpPr/>
          <p:nvPr/>
        </p:nvSpPr>
        <p:spPr>
          <a:xfrm>
            <a:off x="5285548" y="3552277"/>
            <a:ext cx="413400" cy="4134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66" name="Google Shape;766;p27"/>
          <p:cNvSpPr/>
          <p:nvPr/>
        </p:nvSpPr>
        <p:spPr>
          <a:xfrm>
            <a:off x="5285546" y="3083025"/>
            <a:ext cx="870600" cy="4134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67" name="Google Shape;767;p27"/>
          <p:cNvSpPr txBox="1"/>
          <p:nvPr/>
        </p:nvSpPr>
        <p:spPr>
          <a:xfrm>
            <a:off x="5172064" y="3979887"/>
            <a:ext cx="1071000" cy="27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768" name="Google Shape;768;p27"/>
          <p:cNvGrpSpPr/>
          <p:nvPr/>
        </p:nvGrpSpPr>
        <p:grpSpPr>
          <a:xfrm>
            <a:off x="5150514" y="2763325"/>
            <a:ext cx="988555" cy="302812"/>
            <a:chOff x="4577530" y="2938752"/>
            <a:chExt cx="712986" cy="218400"/>
          </a:xfrm>
        </p:grpSpPr>
        <p:sp>
          <p:nvSpPr>
            <p:cNvPr id="769" name="Google Shape;769;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772" name="Google Shape;772;p27"/>
          <p:cNvSpPr/>
          <p:nvPr/>
        </p:nvSpPr>
        <p:spPr>
          <a:xfrm>
            <a:off x="5341851" y="3195784"/>
            <a:ext cx="262500" cy="26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73" name="Google Shape;773;p27"/>
          <p:cNvSpPr/>
          <p:nvPr/>
        </p:nvSpPr>
        <p:spPr>
          <a:xfrm>
            <a:off x="5822687" y="3195784"/>
            <a:ext cx="262500" cy="26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74" name="Google Shape;774;p27"/>
          <p:cNvPicPr preferRelativeResize="0"/>
          <p:nvPr/>
        </p:nvPicPr>
        <p:blipFill>
          <a:blip r:embed="rId3">
            <a:alphaModFix/>
          </a:blip>
          <a:stretch>
            <a:fillRect/>
          </a:stretch>
        </p:blipFill>
        <p:spPr>
          <a:xfrm>
            <a:off x="5625289" y="3077405"/>
            <a:ext cx="200061" cy="107732"/>
          </a:xfrm>
          <a:prstGeom prst="rect">
            <a:avLst/>
          </a:prstGeom>
          <a:noFill/>
          <a:ln>
            <a:noFill/>
          </a:ln>
        </p:spPr>
      </p:pic>
      <p:sp>
        <p:nvSpPr>
          <p:cNvPr id="775" name="Google Shape;775;p27"/>
          <p:cNvSpPr/>
          <p:nvPr/>
        </p:nvSpPr>
        <p:spPr>
          <a:xfrm>
            <a:off x="5822687" y="3664313"/>
            <a:ext cx="262500" cy="26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76" name="Google Shape;776;p27"/>
          <p:cNvPicPr preferRelativeResize="0"/>
          <p:nvPr/>
        </p:nvPicPr>
        <p:blipFill>
          <a:blip r:embed="rId3">
            <a:alphaModFix/>
          </a:blip>
          <a:stretch>
            <a:fillRect/>
          </a:stretch>
        </p:blipFill>
        <p:spPr>
          <a:xfrm>
            <a:off x="5853889" y="3545935"/>
            <a:ext cx="200061" cy="107732"/>
          </a:xfrm>
          <a:prstGeom prst="rect">
            <a:avLst/>
          </a:prstGeom>
          <a:noFill/>
          <a:ln>
            <a:noFill/>
          </a:ln>
        </p:spPr>
      </p:pic>
      <p:sp>
        <p:nvSpPr>
          <p:cNvPr id="777" name="Google Shape;777;p27"/>
          <p:cNvSpPr/>
          <p:nvPr/>
        </p:nvSpPr>
        <p:spPr>
          <a:xfrm>
            <a:off x="5341851" y="3656062"/>
            <a:ext cx="262500" cy="26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grpSp>
        <p:nvGrpSpPr>
          <p:cNvPr id="778" name="Google Shape;778;p27"/>
          <p:cNvGrpSpPr/>
          <p:nvPr/>
        </p:nvGrpSpPr>
        <p:grpSpPr>
          <a:xfrm>
            <a:off x="3988389" y="1291766"/>
            <a:ext cx="1092590" cy="1496471"/>
            <a:chOff x="5592955" y="2047406"/>
            <a:chExt cx="788020" cy="1079315"/>
          </a:xfrm>
        </p:grpSpPr>
        <p:sp>
          <p:nvSpPr>
            <p:cNvPr id="779" name="Google Shape;779;p2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780" name="Google Shape;780;p2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781" name="Google Shape;781;p2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82" name="Google Shape;782;p2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83" name="Google Shape;783;p2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84" name="Google Shape;784;p2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785" name="Google Shape;785;p27"/>
            <p:cNvSpPr txBox="1"/>
            <p:nvPr/>
          </p:nvSpPr>
          <p:spPr>
            <a:xfrm>
              <a:off x="5608475" y="2924821"/>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786" name="Google Shape;786;p27"/>
            <p:cNvGrpSpPr/>
            <p:nvPr/>
          </p:nvGrpSpPr>
          <p:grpSpPr>
            <a:xfrm>
              <a:off x="5592955" y="2047406"/>
              <a:ext cx="712986" cy="218400"/>
              <a:chOff x="4577530" y="2938752"/>
              <a:chExt cx="712986" cy="218400"/>
            </a:xfrm>
          </p:grpSpPr>
          <p:sp>
            <p:nvSpPr>
              <p:cNvPr id="787" name="Google Shape;787;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790" name="Google Shape;790;p2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91" name="Google Shape;791;p27"/>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792" name="Google Shape;792;p2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93" name="Google Shape;793;p27"/>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794" name="Google Shape;794;p2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95" name="Google Shape;795;p27"/>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796" name="Google Shape;796;p2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797" name="Google Shape;797;p27"/>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798" name="Google Shape;798;p27"/>
          <p:cNvGrpSpPr/>
          <p:nvPr/>
        </p:nvGrpSpPr>
        <p:grpSpPr>
          <a:xfrm>
            <a:off x="3988389" y="2763331"/>
            <a:ext cx="1092590" cy="1496223"/>
            <a:chOff x="5592955" y="2047406"/>
            <a:chExt cx="788020" cy="1079136"/>
          </a:xfrm>
        </p:grpSpPr>
        <p:sp>
          <p:nvSpPr>
            <p:cNvPr id="799" name="Google Shape;799;p2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800" name="Google Shape;800;p2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801" name="Google Shape;801;p2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02" name="Google Shape;802;p2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03" name="Google Shape;803;p2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04" name="Google Shape;804;p2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05" name="Google Shape;805;p27"/>
            <p:cNvSpPr txBox="1"/>
            <p:nvPr/>
          </p:nvSpPr>
          <p:spPr>
            <a:xfrm>
              <a:off x="5608475" y="292464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806" name="Google Shape;806;p27"/>
            <p:cNvGrpSpPr/>
            <p:nvPr/>
          </p:nvGrpSpPr>
          <p:grpSpPr>
            <a:xfrm>
              <a:off x="5592955" y="2047406"/>
              <a:ext cx="712986" cy="218400"/>
              <a:chOff x="4577530" y="2938752"/>
              <a:chExt cx="712986" cy="218400"/>
            </a:xfrm>
          </p:grpSpPr>
          <p:sp>
            <p:nvSpPr>
              <p:cNvPr id="807" name="Google Shape;807;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810" name="Google Shape;810;p2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11" name="Google Shape;811;p27"/>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812" name="Google Shape;812;p2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13" name="Google Shape;813;p27"/>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814" name="Google Shape;814;p2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15" name="Google Shape;815;p27"/>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816" name="Google Shape;816;p2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17" name="Google Shape;817;p27"/>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818" name="Google Shape;818;p27"/>
          <p:cNvGrpSpPr/>
          <p:nvPr/>
        </p:nvGrpSpPr>
        <p:grpSpPr>
          <a:xfrm>
            <a:off x="2826270" y="1291766"/>
            <a:ext cx="1092590" cy="1496471"/>
            <a:chOff x="5592955" y="2047406"/>
            <a:chExt cx="788020" cy="1079315"/>
          </a:xfrm>
        </p:grpSpPr>
        <p:sp>
          <p:nvSpPr>
            <p:cNvPr id="819" name="Google Shape;819;p2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820" name="Google Shape;820;p2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821" name="Google Shape;821;p2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22" name="Google Shape;822;p2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23" name="Google Shape;823;p2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24" name="Google Shape;824;p2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25" name="Google Shape;825;p27"/>
            <p:cNvSpPr txBox="1"/>
            <p:nvPr/>
          </p:nvSpPr>
          <p:spPr>
            <a:xfrm>
              <a:off x="5608475" y="2924821"/>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826" name="Google Shape;826;p27"/>
            <p:cNvGrpSpPr/>
            <p:nvPr/>
          </p:nvGrpSpPr>
          <p:grpSpPr>
            <a:xfrm>
              <a:off x="5592955" y="2047406"/>
              <a:ext cx="712986" cy="218400"/>
              <a:chOff x="4577530" y="2938752"/>
              <a:chExt cx="712986" cy="218400"/>
            </a:xfrm>
          </p:grpSpPr>
          <p:sp>
            <p:nvSpPr>
              <p:cNvPr id="827" name="Google Shape;827;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830" name="Google Shape;830;p2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31" name="Google Shape;831;p27"/>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832" name="Google Shape;832;p2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33" name="Google Shape;833;p27"/>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834" name="Google Shape;834;p2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35" name="Google Shape;835;p27"/>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836" name="Google Shape;836;p2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37" name="Google Shape;837;p27"/>
            <p:cNvPicPr preferRelativeResize="0"/>
            <p:nvPr/>
          </p:nvPicPr>
          <p:blipFill>
            <a:blip r:embed="rId3">
              <a:alphaModFix/>
            </a:blip>
            <a:stretch>
              <a:fillRect/>
            </a:stretch>
          </p:blipFill>
          <p:spPr>
            <a:xfrm>
              <a:off x="5753436" y="2611838"/>
              <a:ext cx="144291" cy="77700"/>
            </a:xfrm>
            <a:prstGeom prst="rect">
              <a:avLst/>
            </a:prstGeom>
            <a:noFill/>
            <a:ln>
              <a:noFill/>
            </a:ln>
          </p:spPr>
        </p:pic>
      </p:grpSp>
      <p:grpSp>
        <p:nvGrpSpPr>
          <p:cNvPr id="838" name="Google Shape;838;p27"/>
          <p:cNvGrpSpPr/>
          <p:nvPr/>
        </p:nvGrpSpPr>
        <p:grpSpPr>
          <a:xfrm>
            <a:off x="2826270" y="2763331"/>
            <a:ext cx="1092590" cy="1496471"/>
            <a:chOff x="5592955" y="2047406"/>
            <a:chExt cx="788020" cy="1079315"/>
          </a:xfrm>
        </p:grpSpPr>
        <p:sp>
          <p:nvSpPr>
            <p:cNvPr id="839" name="Google Shape;839;p2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840" name="Google Shape;840;p2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841" name="Google Shape;841;p27"/>
            <p:cNvSpPr/>
            <p:nvPr/>
          </p:nvSpPr>
          <p:spPr>
            <a:xfrm>
              <a:off x="5675393" y="2616411"/>
              <a:ext cx="6429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42" name="Google Shape;842;p2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43" name="Google Shape;843;p2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844" name="Google Shape;844;p27"/>
            <p:cNvSpPr txBox="1"/>
            <p:nvPr/>
          </p:nvSpPr>
          <p:spPr>
            <a:xfrm>
              <a:off x="5608475" y="2924821"/>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845" name="Google Shape;845;p27"/>
            <p:cNvGrpSpPr/>
            <p:nvPr/>
          </p:nvGrpSpPr>
          <p:grpSpPr>
            <a:xfrm>
              <a:off x="5592955" y="2047406"/>
              <a:ext cx="712986" cy="218400"/>
              <a:chOff x="4577530" y="2938752"/>
              <a:chExt cx="712986" cy="218400"/>
            </a:xfrm>
          </p:grpSpPr>
          <p:sp>
            <p:nvSpPr>
              <p:cNvPr id="846" name="Google Shape;846;p2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849" name="Google Shape;849;p2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50" name="Google Shape;850;p27"/>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851" name="Google Shape;851;p2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52" name="Google Shape;852;p27"/>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853" name="Google Shape;853;p2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854" name="Google Shape;854;p27"/>
            <p:cNvPicPr preferRelativeResize="0"/>
            <p:nvPr/>
          </p:nvPicPr>
          <p:blipFill rotWithShape="1">
            <a:blip r:embed="rId3">
              <a:alphaModFix/>
            </a:blip>
            <a:srcRect b="0" l="0" r="0" t="0"/>
            <a:stretch/>
          </p:blipFill>
          <p:spPr>
            <a:xfrm>
              <a:off x="5927641" y="2611838"/>
              <a:ext cx="144291" cy="77700"/>
            </a:xfrm>
            <a:prstGeom prst="rect">
              <a:avLst/>
            </a:prstGeom>
            <a:noFill/>
            <a:ln>
              <a:noFill/>
            </a:ln>
          </p:spPr>
        </p:pic>
        <p:sp>
          <p:nvSpPr>
            <p:cNvPr id="855" name="Google Shape;855;p2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grpSp>
      <p:sp>
        <p:nvSpPr>
          <p:cNvPr id="856" name="Google Shape;856;p27"/>
          <p:cNvSpPr txBox="1"/>
          <p:nvPr/>
        </p:nvSpPr>
        <p:spPr>
          <a:xfrm>
            <a:off x="3014867" y="2177352"/>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57" name="Google Shape;857;p27"/>
          <p:cNvSpPr txBox="1"/>
          <p:nvPr/>
        </p:nvSpPr>
        <p:spPr>
          <a:xfrm>
            <a:off x="3502285" y="1706294"/>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58" name="Google Shape;858;p27"/>
          <p:cNvSpPr txBox="1"/>
          <p:nvPr/>
        </p:nvSpPr>
        <p:spPr>
          <a:xfrm>
            <a:off x="4659321" y="2166652"/>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59" name="Google Shape;859;p27"/>
          <p:cNvSpPr txBox="1"/>
          <p:nvPr/>
        </p:nvSpPr>
        <p:spPr>
          <a:xfrm>
            <a:off x="5339104" y="2188052"/>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0" name="Google Shape;860;p27"/>
          <p:cNvSpPr txBox="1"/>
          <p:nvPr/>
        </p:nvSpPr>
        <p:spPr>
          <a:xfrm>
            <a:off x="5815717" y="1706294"/>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1" name="Google Shape;861;p27"/>
          <p:cNvSpPr txBox="1"/>
          <p:nvPr/>
        </p:nvSpPr>
        <p:spPr>
          <a:xfrm>
            <a:off x="3026867" y="3662971"/>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2" name="Google Shape;862;p27"/>
          <p:cNvSpPr txBox="1"/>
          <p:nvPr/>
        </p:nvSpPr>
        <p:spPr>
          <a:xfrm>
            <a:off x="5349804" y="3174563"/>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3" name="Google Shape;863;p27"/>
          <p:cNvSpPr txBox="1"/>
          <p:nvPr/>
        </p:nvSpPr>
        <p:spPr>
          <a:xfrm>
            <a:off x="5837221" y="3174563"/>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4" name="Google Shape;864;p27"/>
          <p:cNvSpPr txBox="1"/>
          <p:nvPr/>
        </p:nvSpPr>
        <p:spPr>
          <a:xfrm>
            <a:off x="4187685" y="3174563"/>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865" name="Google Shape;865;p27"/>
          <p:cNvSpPr txBox="1"/>
          <p:nvPr/>
        </p:nvSpPr>
        <p:spPr>
          <a:xfrm>
            <a:off x="4675103" y="3174563"/>
            <a:ext cx="3447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866" name="Google Shape;866;p27"/>
          <p:cNvPicPr preferRelativeResize="0"/>
          <p:nvPr/>
        </p:nvPicPr>
        <p:blipFill>
          <a:blip r:embed="rId4">
            <a:alphaModFix/>
          </a:blip>
          <a:stretch>
            <a:fillRect/>
          </a:stretch>
        </p:blipFill>
        <p:spPr>
          <a:xfrm>
            <a:off x="3047896" y="1785401"/>
            <a:ext cx="204500" cy="136185"/>
          </a:xfrm>
          <a:prstGeom prst="rect">
            <a:avLst/>
          </a:prstGeom>
          <a:noFill/>
          <a:ln>
            <a:noFill/>
          </a:ln>
        </p:spPr>
      </p:pic>
      <p:pic>
        <p:nvPicPr>
          <p:cNvPr id="867" name="Google Shape;867;p27"/>
          <p:cNvPicPr preferRelativeResize="0"/>
          <p:nvPr/>
        </p:nvPicPr>
        <p:blipFill>
          <a:blip r:embed="rId4">
            <a:alphaModFix/>
          </a:blip>
          <a:stretch>
            <a:fillRect/>
          </a:stretch>
        </p:blipFill>
        <p:spPr>
          <a:xfrm>
            <a:off x="4210015" y="1785401"/>
            <a:ext cx="204500" cy="136185"/>
          </a:xfrm>
          <a:prstGeom prst="rect">
            <a:avLst/>
          </a:prstGeom>
          <a:noFill/>
          <a:ln>
            <a:noFill/>
          </a:ln>
        </p:spPr>
      </p:pic>
      <p:pic>
        <p:nvPicPr>
          <p:cNvPr id="868" name="Google Shape;868;p27"/>
          <p:cNvPicPr preferRelativeResize="0"/>
          <p:nvPr/>
        </p:nvPicPr>
        <p:blipFill>
          <a:blip r:embed="rId4">
            <a:alphaModFix/>
          </a:blip>
          <a:stretch>
            <a:fillRect/>
          </a:stretch>
        </p:blipFill>
        <p:spPr>
          <a:xfrm>
            <a:off x="3526470" y="3727399"/>
            <a:ext cx="204500" cy="136185"/>
          </a:xfrm>
          <a:prstGeom prst="rect">
            <a:avLst/>
          </a:prstGeom>
          <a:noFill/>
          <a:ln>
            <a:noFill/>
          </a:ln>
        </p:spPr>
      </p:pic>
      <p:pic>
        <p:nvPicPr>
          <p:cNvPr id="869" name="Google Shape;869;p27"/>
          <p:cNvPicPr preferRelativeResize="0"/>
          <p:nvPr/>
        </p:nvPicPr>
        <p:blipFill>
          <a:blip r:embed="rId4">
            <a:alphaModFix/>
          </a:blip>
          <a:stretch>
            <a:fillRect/>
          </a:stretch>
        </p:blipFill>
        <p:spPr>
          <a:xfrm>
            <a:off x="4200684" y="3727399"/>
            <a:ext cx="204500" cy="136185"/>
          </a:xfrm>
          <a:prstGeom prst="rect">
            <a:avLst/>
          </a:prstGeom>
          <a:noFill/>
          <a:ln>
            <a:noFill/>
          </a:ln>
        </p:spPr>
      </p:pic>
      <p:pic>
        <p:nvPicPr>
          <p:cNvPr id="870" name="Google Shape;870;p27"/>
          <p:cNvPicPr preferRelativeResize="0"/>
          <p:nvPr/>
        </p:nvPicPr>
        <p:blipFill>
          <a:blip r:embed="rId5">
            <a:alphaModFix/>
          </a:blip>
          <a:stretch>
            <a:fillRect/>
          </a:stretch>
        </p:blipFill>
        <p:spPr>
          <a:xfrm>
            <a:off x="4213495" y="2237830"/>
            <a:ext cx="177811" cy="177812"/>
          </a:xfrm>
          <a:prstGeom prst="rect">
            <a:avLst/>
          </a:prstGeom>
          <a:noFill/>
          <a:ln>
            <a:noFill/>
          </a:ln>
        </p:spPr>
      </p:pic>
      <p:pic>
        <p:nvPicPr>
          <p:cNvPr id="871" name="Google Shape;871;p27"/>
          <p:cNvPicPr preferRelativeResize="0"/>
          <p:nvPr/>
        </p:nvPicPr>
        <p:blipFill>
          <a:blip r:embed="rId5">
            <a:alphaModFix/>
          </a:blip>
          <a:stretch>
            <a:fillRect/>
          </a:stretch>
        </p:blipFill>
        <p:spPr>
          <a:xfrm>
            <a:off x="3542289" y="2237830"/>
            <a:ext cx="177811" cy="177812"/>
          </a:xfrm>
          <a:prstGeom prst="rect">
            <a:avLst/>
          </a:prstGeom>
          <a:noFill/>
          <a:ln>
            <a:noFill/>
          </a:ln>
        </p:spPr>
      </p:pic>
      <p:pic>
        <p:nvPicPr>
          <p:cNvPr id="872" name="Google Shape;872;p27"/>
          <p:cNvPicPr preferRelativeResize="0"/>
          <p:nvPr/>
        </p:nvPicPr>
        <p:blipFill>
          <a:blip r:embed="rId5">
            <a:alphaModFix/>
          </a:blip>
          <a:stretch>
            <a:fillRect/>
          </a:stretch>
        </p:blipFill>
        <p:spPr>
          <a:xfrm>
            <a:off x="3056042" y="3244649"/>
            <a:ext cx="177811" cy="177812"/>
          </a:xfrm>
          <a:prstGeom prst="rect">
            <a:avLst/>
          </a:prstGeom>
          <a:noFill/>
          <a:ln>
            <a:noFill/>
          </a:ln>
        </p:spPr>
      </p:pic>
      <p:pic>
        <p:nvPicPr>
          <p:cNvPr id="873" name="Google Shape;873;p27"/>
          <p:cNvPicPr preferRelativeResize="0"/>
          <p:nvPr/>
        </p:nvPicPr>
        <p:blipFill>
          <a:blip r:embed="rId5">
            <a:alphaModFix/>
          </a:blip>
          <a:stretch>
            <a:fillRect/>
          </a:stretch>
        </p:blipFill>
        <p:spPr>
          <a:xfrm>
            <a:off x="4701400" y="3709231"/>
            <a:ext cx="177811" cy="177812"/>
          </a:xfrm>
          <a:prstGeom prst="rect">
            <a:avLst/>
          </a:prstGeom>
          <a:noFill/>
          <a:ln>
            <a:noFill/>
          </a:ln>
        </p:spPr>
      </p:pic>
      <p:pic>
        <p:nvPicPr>
          <p:cNvPr id="874" name="Google Shape;874;p27"/>
          <p:cNvPicPr preferRelativeResize="0"/>
          <p:nvPr/>
        </p:nvPicPr>
        <p:blipFill>
          <a:blip r:embed="rId6">
            <a:alphaModFix/>
          </a:blip>
          <a:stretch>
            <a:fillRect/>
          </a:stretch>
        </p:blipFill>
        <p:spPr>
          <a:xfrm>
            <a:off x="5410431" y="1789348"/>
            <a:ext cx="123675" cy="136181"/>
          </a:xfrm>
          <a:prstGeom prst="rect">
            <a:avLst/>
          </a:prstGeom>
          <a:noFill/>
          <a:ln>
            <a:noFill/>
          </a:ln>
        </p:spPr>
      </p:pic>
      <p:pic>
        <p:nvPicPr>
          <p:cNvPr id="875" name="Google Shape;875;p27"/>
          <p:cNvPicPr preferRelativeResize="0"/>
          <p:nvPr/>
        </p:nvPicPr>
        <p:blipFill>
          <a:blip r:embed="rId6">
            <a:alphaModFix/>
          </a:blip>
          <a:stretch>
            <a:fillRect/>
          </a:stretch>
        </p:blipFill>
        <p:spPr>
          <a:xfrm>
            <a:off x="5410431" y="3723095"/>
            <a:ext cx="123675" cy="136181"/>
          </a:xfrm>
          <a:prstGeom prst="rect">
            <a:avLst/>
          </a:prstGeom>
          <a:noFill/>
          <a:ln>
            <a:noFill/>
          </a:ln>
        </p:spPr>
      </p:pic>
      <p:pic>
        <p:nvPicPr>
          <p:cNvPr id="876" name="Google Shape;876;p27"/>
          <p:cNvPicPr preferRelativeResize="0"/>
          <p:nvPr/>
        </p:nvPicPr>
        <p:blipFill>
          <a:blip r:embed="rId7">
            <a:alphaModFix/>
          </a:blip>
          <a:stretch>
            <a:fillRect/>
          </a:stretch>
        </p:blipFill>
        <p:spPr>
          <a:xfrm>
            <a:off x="5840426" y="2270013"/>
            <a:ext cx="219095" cy="113448"/>
          </a:xfrm>
          <a:prstGeom prst="rect">
            <a:avLst/>
          </a:prstGeom>
          <a:noFill/>
          <a:ln>
            <a:noFill/>
          </a:ln>
        </p:spPr>
      </p:pic>
      <p:pic>
        <p:nvPicPr>
          <p:cNvPr id="877" name="Google Shape;877;p27"/>
          <p:cNvPicPr preferRelativeResize="0"/>
          <p:nvPr/>
        </p:nvPicPr>
        <p:blipFill>
          <a:blip r:embed="rId7">
            <a:alphaModFix/>
          </a:blip>
          <a:stretch>
            <a:fillRect/>
          </a:stretch>
        </p:blipFill>
        <p:spPr>
          <a:xfrm>
            <a:off x="5840426" y="3730425"/>
            <a:ext cx="219095" cy="113448"/>
          </a:xfrm>
          <a:prstGeom prst="rect">
            <a:avLst/>
          </a:prstGeom>
          <a:noFill/>
          <a:ln>
            <a:noFill/>
          </a:ln>
        </p:spPr>
      </p:pic>
      <p:pic>
        <p:nvPicPr>
          <p:cNvPr id="878" name="Google Shape;878;p27"/>
          <p:cNvPicPr preferRelativeResize="0"/>
          <p:nvPr/>
        </p:nvPicPr>
        <p:blipFill>
          <a:blip r:embed="rId8">
            <a:alphaModFix/>
          </a:blip>
          <a:stretch>
            <a:fillRect/>
          </a:stretch>
        </p:blipFill>
        <p:spPr>
          <a:xfrm>
            <a:off x="4727532" y="1797945"/>
            <a:ext cx="128316" cy="128317"/>
          </a:xfrm>
          <a:prstGeom prst="rect">
            <a:avLst/>
          </a:prstGeom>
          <a:noFill/>
          <a:ln>
            <a:noFill/>
          </a:ln>
        </p:spPr>
      </p:pic>
      <p:pic>
        <p:nvPicPr>
          <p:cNvPr id="879" name="Google Shape;879;p27"/>
          <p:cNvPicPr preferRelativeResize="0"/>
          <p:nvPr/>
        </p:nvPicPr>
        <p:blipFill>
          <a:blip r:embed="rId8">
            <a:alphaModFix/>
          </a:blip>
          <a:stretch>
            <a:fillRect/>
          </a:stretch>
        </p:blipFill>
        <p:spPr>
          <a:xfrm>
            <a:off x="3556131" y="3269393"/>
            <a:ext cx="128316" cy="128318"/>
          </a:xfrm>
          <a:prstGeom prst="rect">
            <a:avLst/>
          </a:prstGeom>
          <a:noFill/>
          <a:ln>
            <a:noFill/>
          </a:ln>
        </p:spPr>
      </p:pic>
      <p:pic>
        <p:nvPicPr>
          <p:cNvPr id="880" name="Google Shape;880;p27"/>
          <p:cNvPicPr preferRelativeResize="0"/>
          <p:nvPr/>
        </p:nvPicPr>
        <p:blipFill>
          <a:blip r:embed="rId3">
            <a:alphaModFix/>
          </a:blip>
          <a:stretch>
            <a:fillRect/>
          </a:stretch>
        </p:blipFill>
        <p:spPr>
          <a:xfrm>
            <a:off x="5396689" y="3545935"/>
            <a:ext cx="200061" cy="107732"/>
          </a:xfrm>
          <a:prstGeom prst="rect">
            <a:avLst/>
          </a:prstGeom>
          <a:noFill/>
          <a:ln>
            <a:noFill/>
          </a:ln>
        </p:spPr>
      </p:pic>
      <p:pic>
        <p:nvPicPr>
          <p:cNvPr id="881" name="Google Shape;881;p27"/>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28"/>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887" name="Google Shape;887;p28"/>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888" name="Google Shape;888;p28"/>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889" name="Google Shape;889;p28"/>
          <p:cNvSpPr txBox="1"/>
          <p:nvPr/>
        </p:nvSpPr>
        <p:spPr>
          <a:xfrm>
            <a:off x="53481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890" name="Google Shape;890;p28"/>
          <p:cNvGrpSpPr/>
          <p:nvPr/>
        </p:nvGrpSpPr>
        <p:grpSpPr>
          <a:xfrm>
            <a:off x="5332590" y="1864953"/>
            <a:ext cx="712986" cy="218400"/>
            <a:chOff x="4577530" y="2938752"/>
            <a:chExt cx="712986" cy="218400"/>
          </a:xfrm>
        </p:grpSpPr>
        <p:sp>
          <p:nvSpPr>
            <p:cNvPr id="891" name="Google Shape;891;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894" name="Google Shape;894;p28"/>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895" name="Google Shape;895;p28"/>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896" name="Google Shape;896;p28"/>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897" name="Google Shape;897;p28"/>
          <p:cNvGrpSpPr/>
          <p:nvPr/>
        </p:nvGrpSpPr>
        <p:grpSpPr>
          <a:xfrm>
            <a:off x="5332590" y="2926337"/>
            <a:ext cx="712986" cy="218400"/>
            <a:chOff x="4577530" y="2938752"/>
            <a:chExt cx="712986" cy="218400"/>
          </a:xfrm>
        </p:grpSpPr>
        <p:sp>
          <p:nvSpPr>
            <p:cNvPr id="898" name="Google Shape;898;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01" name="Google Shape;901;p28"/>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02" name="Google Shape;902;p28"/>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03" name="Google Shape;903;p28"/>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04" name="Google Shape;904;p28"/>
          <p:cNvGrpSpPr/>
          <p:nvPr/>
        </p:nvGrpSpPr>
        <p:grpSpPr>
          <a:xfrm>
            <a:off x="4494390" y="1864953"/>
            <a:ext cx="712986" cy="218400"/>
            <a:chOff x="4577530" y="2938752"/>
            <a:chExt cx="712986" cy="218400"/>
          </a:xfrm>
        </p:grpSpPr>
        <p:sp>
          <p:nvSpPr>
            <p:cNvPr id="905" name="Google Shape;905;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08" name="Google Shape;908;p28"/>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09" name="Google Shape;909;p28"/>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10" name="Google Shape;910;p28"/>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11" name="Google Shape;911;p28"/>
          <p:cNvGrpSpPr/>
          <p:nvPr/>
        </p:nvGrpSpPr>
        <p:grpSpPr>
          <a:xfrm>
            <a:off x="4494390" y="2926337"/>
            <a:ext cx="712986" cy="218400"/>
            <a:chOff x="4577530" y="2938752"/>
            <a:chExt cx="712986" cy="218400"/>
          </a:xfrm>
        </p:grpSpPr>
        <p:sp>
          <p:nvSpPr>
            <p:cNvPr id="912" name="Google Shape;912;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15" name="Google Shape;915;p28"/>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16" name="Google Shape;916;p28"/>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17" name="Google Shape;917;p28"/>
          <p:cNvSpPr txBox="1"/>
          <p:nvPr/>
        </p:nvSpPr>
        <p:spPr>
          <a:xfrm>
            <a:off x="36717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18" name="Google Shape;918;p28"/>
          <p:cNvGrpSpPr/>
          <p:nvPr/>
        </p:nvGrpSpPr>
        <p:grpSpPr>
          <a:xfrm>
            <a:off x="3656190" y="1864953"/>
            <a:ext cx="712986" cy="218400"/>
            <a:chOff x="4577530" y="2938752"/>
            <a:chExt cx="712986" cy="218400"/>
          </a:xfrm>
        </p:grpSpPr>
        <p:sp>
          <p:nvSpPr>
            <p:cNvPr id="919" name="Google Shape;919;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22" name="Google Shape;922;p28"/>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23" name="Google Shape;923;p28"/>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24" name="Google Shape;924;p28"/>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25" name="Google Shape;925;p28"/>
          <p:cNvGrpSpPr/>
          <p:nvPr/>
        </p:nvGrpSpPr>
        <p:grpSpPr>
          <a:xfrm>
            <a:off x="3656190" y="2926337"/>
            <a:ext cx="712986" cy="218400"/>
            <a:chOff x="4577530" y="2938752"/>
            <a:chExt cx="712986" cy="218400"/>
          </a:xfrm>
        </p:grpSpPr>
        <p:sp>
          <p:nvSpPr>
            <p:cNvPr id="926" name="Google Shape;926;p2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29" name="Google Shape;929;p2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0" name="Google Shape;930;p28"/>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MASTERS ARE THE CONTROL PLANE</a:t>
            </a:r>
            <a:endParaRPr/>
          </a:p>
        </p:txBody>
      </p:sp>
      <p:sp>
        <p:nvSpPr>
          <p:cNvPr id="931" name="Google Shape;931;p28"/>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932" name="Google Shape;932;p28"/>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grpSp>
        <p:nvGrpSpPr>
          <p:cNvPr id="933" name="Google Shape;933;p28"/>
          <p:cNvGrpSpPr/>
          <p:nvPr/>
        </p:nvGrpSpPr>
        <p:grpSpPr>
          <a:xfrm>
            <a:off x="2223000" y="4065375"/>
            <a:ext cx="3978900" cy="509100"/>
            <a:chOff x="2223000" y="4065375"/>
            <a:chExt cx="3978900" cy="509100"/>
          </a:xfrm>
        </p:grpSpPr>
        <p:sp>
          <p:nvSpPr>
            <p:cNvPr id="934" name="Google Shape;934;p28"/>
            <p:cNvSpPr/>
            <p:nvPr/>
          </p:nvSpPr>
          <p:spPr>
            <a:xfrm>
              <a:off x="2223000" y="4065375"/>
              <a:ext cx="39789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grpSp>
          <p:nvGrpSpPr>
            <p:cNvPr id="935" name="Google Shape;935;p28"/>
            <p:cNvGrpSpPr/>
            <p:nvPr/>
          </p:nvGrpSpPr>
          <p:grpSpPr>
            <a:xfrm>
              <a:off x="2495812" y="4153188"/>
              <a:ext cx="3433275" cy="414606"/>
              <a:chOff x="2457715" y="4153188"/>
              <a:chExt cx="3433275" cy="414606"/>
            </a:xfrm>
          </p:grpSpPr>
          <p:pic>
            <p:nvPicPr>
              <p:cNvPr id="936" name="Google Shape;936;p28"/>
              <p:cNvPicPr preferRelativeResize="0"/>
              <p:nvPr/>
            </p:nvPicPr>
            <p:blipFill>
              <a:blip r:embed="rId3">
                <a:alphaModFix/>
              </a:blip>
              <a:stretch>
                <a:fillRect/>
              </a:stretch>
            </p:blipFill>
            <p:spPr>
              <a:xfrm>
                <a:off x="2735038" y="4201990"/>
                <a:ext cx="278300" cy="111096"/>
              </a:xfrm>
              <a:prstGeom prst="rect">
                <a:avLst/>
              </a:prstGeom>
              <a:noFill/>
              <a:ln>
                <a:noFill/>
              </a:ln>
            </p:spPr>
          </p:pic>
          <p:pic>
            <p:nvPicPr>
              <p:cNvPr id="937" name="Google Shape;937;p28"/>
              <p:cNvPicPr preferRelativeResize="0"/>
              <p:nvPr/>
            </p:nvPicPr>
            <p:blipFill>
              <a:blip r:embed="rId4">
                <a:alphaModFix/>
              </a:blip>
              <a:stretch>
                <a:fillRect/>
              </a:stretch>
            </p:blipFill>
            <p:spPr>
              <a:xfrm>
                <a:off x="4017093" y="4153188"/>
                <a:ext cx="301271" cy="208700"/>
              </a:xfrm>
              <a:prstGeom prst="rect">
                <a:avLst/>
              </a:prstGeom>
              <a:noFill/>
              <a:ln>
                <a:noFill/>
              </a:ln>
            </p:spPr>
          </p:pic>
          <p:pic>
            <p:nvPicPr>
              <p:cNvPr id="938" name="Google Shape;938;p28"/>
              <p:cNvPicPr preferRelativeResize="0"/>
              <p:nvPr/>
            </p:nvPicPr>
            <p:blipFill>
              <a:blip r:embed="rId5">
                <a:alphaModFix/>
              </a:blip>
              <a:stretch>
                <a:fillRect/>
              </a:stretch>
            </p:blipFill>
            <p:spPr>
              <a:xfrm>
                <a:off x="4660892" y="4153188"/>
                <a:ext cx="301271" cy="208700"/>
              </a:xfrm>
              <a:prstGeom prst="rect">
                <a:avLst/>
              </a:prstGeom>
              <a:noFill/>
              <a:ln>
                <a:noFill/>
              </a:ln>
            </p:spPr>
          </p:pic>
          <p:pic>
            <p:nvPicPr>
              <p:cNvPr id="939" name="Google Shape;939;p28"/>
              <p:cNvPicPr preferRelativeResize="0"/>
              <p:nvPr/>
            </p:nvPicPr>
            <p:blipFill>
              <a:blip r:embed="rId6">
                <a:alphaModFix/>
              </a:blip>
              <a:stretch>
                <a:fillRect/>
              </a:stretch>
            </p:blipFill>
            <p:spPr>
              <a:xfrm>
                <a:off x="5304692" y="4153188"/>
                <a:ext cx="301271" cy="208700"/>
              </a:xfrm>
              <a:prstGeom prst="rect">
                <a:avLst/>
              </a:prstGeom>
              <a:noFill/>
              <a:ln>
                <a:noFill/>
              </a:ln>
            </p:spPr>
          </p:pic>
          <p:pic>
            <p:nvPicPr>
              <p:cNvPr id="940" name="Google Shape;940;p28"/>
              <p:cNvPicPr preferRelativeResize="0"/>
              <p:nvPr/>
            </p:nvPicPr>
            <p:blipFill>
              <a:blip r:embed="rId7">
                <a:alphaModFix/>
              </a:blip>
              <a:stretch>
                <a:fillRect/>
              </a:stretch>
            </p:blipFill>
            <p:spPr>
              <a:xfrm>
                <a:off x="3355866" y="4181790"/>
                <a:ext cx="318698" cy="151495"/>
              </a:xfrm>
              <a:prstGeom prst="rect">
                <a:avLst/>
              </a:prstGeom>
              <a:noFill/>
              <a:ln>
                <a:noFill/>
              </a:ln>
            </p:spPr>
          </p:pic>
          <p:sp>
            <p:nvSpPr>
              <p:cNvPr id="941" name="Google Shape;941;p28"/>
              <p:cNvSpPr txBox="1"/>
              <p:nvPr/>
            </p:nvSpPr>
            <p:spPr>
              <a:xfrm>
                <a:off x="2457715"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942" name="Google Shape;942;p28"/>
              <p:cNvSpPr txBox="1"/>
              <p:nvPr/>
            </p:nvSpPr>
            <p:spPr>
              <a:xfrm>
                <a:off x="30967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943" name="Google Shape;943;p28"/>
              <p:cNvSpPr txBox="1"/>
              <p:nvPr/>
            </p:nvSpPr>
            <p:spPr>
              <a:xfrm>
                <a:off x="37435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944" name="Google Shape;944;p28"/>
              <p:cNvSpPr txBox="1"/>
              <p:nvPr/>
            </p:nvSpPr>
            <p:spPr>
              <a:xfrm>
                <a:off x="43921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945" name="Google Shape;945;p28"/>
              <p:cNvSpPr txBox="1"/>
              <p:nvPr/>
            </p:nvSpPr>
            <p:spPr>
              <a:xfrm>
                <a:off x="50389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946" name="Google Shape;946;p28"/>
              <p:cNvCxnSpPr/>
              <p:nvPr/>
            </p:nvCxnSpPr>
            <p:spPr>
              <a:xfrm rot="10800000">
                <a:off x="503488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947" name="Google Shape;947;p28"/>
              <p:cNvCxnSpPr/>
              <p:nvPr/>
            </p:nvCxnSpPr>
            <p:spPr>
              <a:xfrm rot="10800000">
                <a:off x="440190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948" name="Google Shape;948;p28"/>
              <p:cNvCxnSpPr/>
              <p:nvPr/>
            </p:nvCxnSpPr>
            <p:spPr>
              <a:xfrm rot="10800000">
                <a:off x="3745542"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949" name="Google Shape;949;p28"/>
              <p:cNvCxnSpPr/>
              <p:nvPr/>
            </p:nvCxnSpPr>
            <p:spPr>
              <a:xfrm rot="10800000">
                <a:off x="3089183" y="4262868"/>
                <a:ext cx="199800" cy="0"/>
              </a:xfrm>
              <a:prstGeom prst="straightConnector1">
                <a:avLst/>
              </a:prstGeom>
              <a:noFill/>
              <a:ln cap="flat" cmpd="sng" w="9525">
                <a:solidFill>
                  <a:srgbClr val="FFFFFF"/>
                </a:solidFill>
                <a:prstDash val="dot"/>
                <a:round/>
                <a:headEnd len="med" w="med" type="none"/>
                <a:tailEnd len="med" w="med" type="none"/>
              </a:ln>
            </p:spPr>
          </p:cxnSp>
        </p:grpSp>
      </p:grpSp>
      <p:pic>
        <p:nvPicPr>
          <p:cNvPr id="950" name="Google Shape;950;p28"/>
          <p:cNvPicPr preferRelativeResize="0"/>
          <p:nvPr/>
        </p:nvPicPr>
        <p:blipFill>
          <a:blip r:embed="rId8">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4" name="Shape 954"/>
        <p:cNvGrpSpPr/>
        <p:nvPr/>
      </p:nvGrpSpPr>
      <p:grpSpPr>
        <a:xfrm>
          <a:off x="0" y="0"/>
          <a:ext cx="0" cy="0"/>
          <a:chOff x="0" y="0"/>
          <a:chExt cx="0" cy="0"/>
        </a:xfrm>
      </p:grpSpPr>
      <p:sp>
        <p:nvSpPr>
          <p:cNvPr id="955" name="Google Shape;955;p29"/>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956" name="Google Shape;956;p29"/>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57" name="Google Shape;957;p29"/>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58" name="Google Shape;958;p29"/>
          <p:cNvSpPr txBox="1"/>
          <p:nvPr/>
        </p:nvSpPr>
        <p:spPr>
          <a:xfrm>
            <a:off x="53481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59" name="Google Shape;959;p29"/>
          <p:cNvGrpSpPr/>
          <p:nvPr/>
        </p:nvGrpSpPr>
        <p:grpSpPr>
          <a:xfrm>
            <a:off x="5332590" y="1864953"/>
            <a:ext cx="712986" cy="218400"/>
            <a:chOff x="4577530" y="2938752"/>
            <a:chExt cx="712986" cy="218400"/>
          </a:xfrm>
        </p:grpSpPr>
        <p:sp>
          <p:nvSpPr>
            <p:cNvPr id="960" name="Google Shape;960;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63" name="Google Shape;963;p29"/>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64" name="Google Shape;964;p29"/>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65" name="Google Shape;965;p29"/>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66" name="Google Shape;966;p29"/>
          <p:cNvGrpSpPr/>
          <p:nvPr/>
        </p:nvGrpSpPr>
        <p:grpSpPr>
          <a:xfrm>
            <a:off x="4494390" y="1864953"/>
            <a:ext cx="712986" cy="218400"/>
            <a:chOff x="4577530" y="2938752"/>
            <a:chExt cx="712986" cy="218400"/>
          </a:xfrm>
        </p:grpSpPr>
        <p:sp>
          <p:nvSpPr>
            <p:cNvPr id="967" name="Google Shape;967;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70" name="Google Shape;970;p29"/>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71" name="Google Shape;971;p29"/>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72" name="Google Shape;972;p29"/>
          <p:cNvSpPr txBox="1"/>
          <p:nvPr/>
        </p:nvSpPr>
        <p:spPr>
          <a:xfrm>
            <a:off x="36717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73" name="Google Shape;973;p29"/>
          <p:cNvGrpSpPr/>
          <p:nvPr/>
        </p:nvGrpSpPr>
        <p:grpSpPr>
          <a:xfrm>
            <a:off x="3656190" y="1864953"/>
            <a:ext cx="712986" cy="218400"/>
            <a:chOff x="4577530" y="2938752"/>
            <a:chExt cx="712986" cy="218400"/>
          </a:xfrm>
        </p:grpSpPr>
        <p:sp>
          <p:nvSpPr>
            <p:cNvPr id="974" name="Google Shape;974;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77" name="Google Shape;977;p29"/>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8" name="Google Shape;978;p29"/>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 AND AUTHENTICATION</a:t>
            </a:r>
            <a:endParaRPr/>
          </a:p>
        </p:txBody>
      </p:sp>
      <p:sp>
        <p:nvSpPr>
          <p:cNvPr id="979" name="Google Shape;979;p29"/>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80" name="Google Shape;980;p29"/>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81" name="Google Shape;981;p29"/>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82" name="Google Shape;982;p29"/>
          <p:cNvGrpSpPr/>
          <p:nvPr/>
        </p:nvGrpSpPr>
        <p:grpSpPr>
          <a:xfrm>
            <a:off x="5332590" y="2926337"/>
            <a:ext cx="712986" cy="218400"/>
            <a:chOff x="4577530" y="2938752"/>
            <a:chExt cx="712986" cy="218400"/>
          </a:xfrm>
        </p:grpSpPr>
        <p:sp>
          <p:nvSpPr>
            <p:cNvPr id="983" name="Google Shape;983;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86" name="Google Shape;986;p29"/>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87" name="Google Shape;987;p29"/>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88" name="Google Shape;988;p29"/>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89" name="Google Shape;989;p29"/>
          <p:cNvGrpSpPr/>
          <p:nvPr/>
        </p:nvGrpSpPr>
        <p:grpSpPr>
          <a:xfrm>
            <a:off x="4494390" y="2926337"/>
            <a:ext cx="712986" cy="218400"/>
            <a:chOff x="4577530" y="2938752"/>
            <a:chExt cx="712986" cy="218400"/>
          </a:xfrm>
        </p:grpSpPr>
        <p:sp>
          <p:nvSpPr>
            <p:cNvPr id="990" name="Google Shape;990;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993" name="Google Shape;993;p29"/>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994" name="Google Shape;994;p29"/>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995" name="Google Shape;995;p29"/>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996" name="Google Shape;996;p29"/>
          <p:cNvGrpSpPr/>
          <p:nvPr/>
        </p:nvGrpSpPr>
        <p:grpSpPr>
          <a:xfrm>
            <a:off x="3656190" y="2926337"/>
            <a:ext cx="712986" cy="218400"/>
            <a:chOff x="4577530" y="2938752"/>
            <a:chExt cx="712986" cy="218400"/>
          </a:xfrm>
        </p:grpSpPr>
        <p:sp>
          <p:nvSpPr>
            <p:cNvPr id="997" name="Google Shape;997;p29"/>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9"/>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9"/>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00" name="Google Shape;1000;p29"/>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001" name="Google Shape;1001;p29"/>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002" name="Google Shape;1002;p29"/>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grpSp>
        <p:nvGrpSpPr>
          <p:cNvPr id="1003" name="Google Shape;1003;p29"/>
          <p:cNvGrpSpPr/>
          <p:nvPr/>
        </p:nvGrpSpPr>
        <p:grpSpPr>
          <a:xfrm>
            <a:off x="2223000" y="4065375"/>
            <a:ext cx="3978900" cy="509100"/>
            <a:chOff x="2223000" y="4065375"/>
            <a:chExt cx="3978900" cy="509100"/>
          </a:xfrm>
        </p:grpSpPr>
        <p:sp>
          <p:nvSpPr>
            <p:cNvPr id="1004" name="Google Shape;1004;p29"/>
            <p:cNvSpPr/>
            <p:nvPr/>
          </p:nvSpPr>
          <p:spPr>
            <a:xfrm>
              <a:off x="2223000" y="4065375"/>
              <a:ext cx="39789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grpSp>
          <p:nvGrpSpPr>
            <p:cNvPr id="1005" name="Google Shape;1005;p29"/>
            <p:cNvGrpSpPr/>
            <p:nvPr/>
          </p:nvGrpSpPr>
          <p:grpSpPr>
            <a:xfrm>
              <a:off x="2495812" y="4153188"/>
              <a:ext cx="3433275" cy="414606"/>
              <a:chOff x="2457715" y="4153188"/>
              <a:chExt cx="3433275" cy="414606"/>
            </a:xfrm>
          </p:grpSpPr>
          <p:pic>
            <p:nvPicPr>
              <p:cNvPr id="1006" name="Google Shape;1006;p29"/>
              <p:cNvPicPr preferRelativeResize="0"/>
              <p:nvPr/>
            </p:nvPicPr>
            <p:blipFill>
              <a:blip r:embed="rId3">
                <a:alphaModFix/>
              </a:blip>
              <a:stretch>
                <a:fillRect/>
              </a:stretch>
            </p:blipFill>
            <p:spPr>
              <a:xfrm>
                <a:off x="2735038" y="4201990"/>
                <a:ext cx="278300" cy="111096"/>
              </a:xfrm>
              <a:prstGeom prst="rect">
                <a:avLst/>
              </a:prstGeom>
              <a:noFill/>
              <a:ln>
                <a:noFill/>
              </a:ln>
            </p:spPr>
          </p:pic>
          <p:pic>
            <p:nvPicPr>
              <p:cNvPr id="1007" name="Google Shape;1007;p29"/>
              <p:cNvPicPr preferRelativeResize="0"/>
              <p:nvPr/>
            </p:nvPicPr>
            <p:blipFill>
              <a:blip r:embed="rId4">
                <a:alphaModFix/>
              </a:blip>
              <a:stretch>
                <a:fillRect/>
              </a:stretch>
            </p:blipFill>
            <p:spPr>
              <a:xfrm>
                <a:off x="4017093" y="4153188"/>
                <a:ext cx="301271" cy="208700"/>
              </a:xfrm>
              <a:prstGeom prst="rect">
                <a:avLst/>
              </a:prstGeom>
              <a:noFill/>
              <a:ln>
                <a:noFill/>
              </a:ln>
            </p:spPr>
          </p:pic>
          <p:pic>
            <p:nvPicPr>
              <p:cNvPr id="1008" name="Google Shape;1008;p29"/>
              <p:cNvPicPr preferRelativeResize="0"/>
              <p:nvPr/>
            </p:nvPicPr>
            <p:blipFill>
              <a:blip r:embed="rId5">
                <a:alphaModFix/>
              </a:blip>
              <a:stretch>
                <a:fillRect/>
              </a:stretch>
            </p:blipFill>
            <p:spPr>
              <a:xfrm>
                <a:off x="4660892" y="4153188"/>
                <a:ext cx="301271" cy="208700"/>
              </a:xfrm>
              <a:prstGeom prst="rect">
                <a:avLst/>
              </a:prstGeom>
              <a:noFill/>
              <a:ln>
                <a:noFill/>
              </a:ln>
            </p:spPr>
          </p:pic>
          <p:pic>
            <p:nvPicPr>
              <p:cNvPr id="1009" name="Google Shape;1009;p29"/>
              <p:cNvPicPr preferRelativeResize="0"/>
              <p:nvPr/>
            </p:nvPicPr>
            <p:blipFill>
              <a:blip r:embed="rId6">
                <a:alphaModFix/>
              </a:blip>
              <a:stretch>
                <a:fillRect/>
              </a:stretch>
            </p:blipFill>
            <p:spPr>
              <a:xfrm>
                <a:off x="5304692" y="4153188"/>
                <a:ext cx="301271" cy="208700"/>
              </a:xfrm>
              <a:prstGeom prst="rect">
                <a:avLst/>
              </a:prstGeom>
              <a:noFill/>
              <a:ln>
                <a:noFill/>
              </a:ln>
            </p:spPr>
          </p:pic>
          <p:pic>
            <p:nvPicPr>
              <p:cNvPr id="1010" name="Google Shape;1010;p29"/>
              <p:cNvPicPr preferRelativeResize="0"/>
              <p:nvPr/>
            </p:nvPicPr>
            <p:blipFill>
              <a:blip r:embed="rId7">
                <a:alphaModFix/>
              </a:blip>
              <a:stretch>
                <a:fillRect/>
              </a:stretch>
            </p:blipFill>
            <p:spPr>
              <a:xfrm>
                <a:off x="3355866" y="4181790"/>
                <a:ext cx="318698" cy="151495"/>
              </a:xfrm>
              <a:prstGeom prst="rect">
                <a:avLst/>
              </a:prstGeom>
              <a:noFill/>
              <a:ln>
                <a:noFill/>
              </a:ln>
            </p:spPr>
          </p:pic>
          <p:sp>
            <p:nvSpPr>
              <p:cNvPr id="1011" name="Google Shape;1011;p29"/>
              <p:cNvSpPr txBox="1"/>
              <p:nvPr/>
            </p:nvSpPr>
            <p:spPr>
              <a:xfrm>
                <a:off x="2457715"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012" name="Google Shape;1012;p29"/>
              <p:cNvSpPr txBox="1"/>
              <p:nvPr/>
            </p:nvSpPr>
            <p:spPr>
              <a:xfrm>
                <a:off x="30967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013" name="Google Shape;1013;p29"/>
              <p:cNvSpPr txBox="1"/>
              <p:nvPr/>
            </p:nvSpPr>
            <p:spPr>
              <a:xfrm>
                <a:off x="37435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014" name="Google Shape;1014;p29"/>
              <p:cNvSpPr txBox="1"/>
              <p:nvPr/>
            </p:nvSpPr>
            <p:spPr>
              <a:xfrm>
                <a:off x="43921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015" name="Google Shape;1015;p29"/>
              <p:cNvSpPr txBox="1"/>
              <p:nvPr/>
            </p:nvSpPr>
            <p:spPr>
              <a:xfrm>
                <a:off x="50389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016" name="Google Shape;1016;p29"/>
              <p:cNvCxnSpPr/>
              <p:nvPr/>
            </p:nvCxnSpPr>
            <p:spPr>
              <a:xfrm rot="10800000">
                <a:off x="503488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17" name="Google Shape;1017;p29"/>
              <p:cNvCxnSpPr/>
              <p:nvPr/>
            </p:nvCxnSpPr>
            <p:spPr>
              <a:xfrm rot="10800000">
                <a:off x="440190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18" name="Google Shape;1018;p29"/>
              <p:cNvCxnSpPr/>
              <p:nvPr/>
            </p:nvCxnSpPr>
            <p:spPr>
              <a:xfrm rot="10800000">
                <a:off x="3745542"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19" name="Google Shape;1019;p29"/>
              <p:cNvCxnSpPr/>
              <p:nvPr/>
            </p:nvCxnSpPr>
            <p:spPr>
              <a:xfrm rot="10800000">
                <a:off x="3089183" y="4262868"/>
                <a:ext cx="199800" cy="0"/>
              </a:xfrm>
              <a:prstGeom prst="straightConnector1">
                <a:avLst/>
              </a:prstGeom>
              <a:noFill/>
              <a:ln cap="flat" cmpd="sng" w="9525">
                <a:solidFill>
                  <a:srgbClr val="FFFFFF"/>
                </a:solidFill>
                <a:prstDash val="dot"/>
                <a:round/>
                <a:headEnd len="med" w="med" type="none"/>
                <a:tailEnd len="med" w="med" type="none"/>
              </a:ln>
            </p:spPr>
          </p:cxnSp>
        </p:grpSp>
      </p:grpSp>
      <p:pic>
        <p:nvPicPr>
          <p:cNvPr id="1020" name="Google Shape;1020;p29"/>
          <p:cNvPicPr preferRelativeResize="0"/>
          <p:nvPr/>
        </p:nvPicPr>
        <p:blipFill>
          <a:blip r:embed="rId8">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2"/>
          <p:cNvSpPr txBox="1"/>
          <p:nvPr/>
        </p:nvSpPr>
        <p:spPr>
          <a:xfrm>
            <a:off x="1044024" y="724650"/>
            <a:ext cx="1683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Self-Service</a:t>
            </a:r>
            <a:endParaRPr sz="1800">
              <a:solidFill>
                <a:srgbClr val="434343"/>
              </a:solidFill>
              <a:latin typeface="Overpass"/>
              <a:ea typeface="Overpass"/>
              <a:cs typeface="Overpass"/>
              <a:sym typeface="Overpass"/>
            </a:endParaRPr>
          </a:p>
        </p:txBody>
      </p:sp>
      <p:sp>
        <p:nvSpPr>
          <p:cNvPr id="69" name="Google Shape;69;p12"/>
          <p:cNvSpPr txBox="1"/>
          <p:nvPr/>
        </p:nvSpPr>
        <p:spPr>
          <a:xfrm>
            <a:off x="307700" y="1480925"/>
            <a:ext cx="18120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Multi-language</a:t>
            </a:r>
            <a:endParaRPr sz="1800">
              <a:solidFill>
                <a:srgbClr val="434343"/>
              </a:solidFill>
              <a:latin typeface="Overpass"/>
              <a:ea typeface="Overpass"/>
              <a:cs typeface="Overpass"/>
              <a:sym typeface="Overpass"/>
            </a:endParaRPr>
          </a:p>
        </p:txBody>
      </p:sp>
      <p:sp>
        <p:nvSpPr>
          <p:cNvPr id="70" name="Google Shape;70;p12"/>
          <p:cNvSpPr txBox="1"/>
          <p:nvPr/>
        </p:nvSpPr>
        <p:spPr>
          <a:xfrm>
            <a:off x="573125" y="2254125"/>
            <a:ext cx="15465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Automation</a:t>
            </a:r>
            <a:endParaRPr sz="1800">
              <a:solidFill>
                <a:srgbClr val="434343"/>
              </a:solidFill>
              <a:latin typeface="Overpass"/>
              <a:ea typeface="Overpass"/>
              <a:cs typeface="Overpass"/>
              <a:sym typeface="Overpass"/>
            </a:endParaRPr>
          </a:p>
        </p:txBody>
      </p:sp>
      <p:sp>
        <p:nvSpPr>
          <p:cNvPr id="71" name="Google Shape;71;p12"/>
          <p:cNvSpPr txBox="1"/>
          <p:nvPr/>
        </p:nvSpPr>
        <p:spPr>
          <a:xfrm>
            <a:off x="248825" y="3163994"/>
            <a:ext cx="15915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Collaboration</a:t>
            </a:r>
            <a:endParaRPr sz="1800">
              <a:solidFill>
                <a:srgbClr val="434343"/>
              </a:solidFill>
              <a:latin typeface="Overpass"/>
              <a:ea typeface="Overpass"/>
              <a:cs typeface="Overpass"/>
              <a:sym typeface="Overpass"/>
            </a:endParaRPr>
          </a:p>
        </p:txBody>
      </p:sp>
      <p:sp>
        <p:nvSpPr>
          <p:cNvPr id="72" name="Google Shape;72;p12"/>
          <p:cNvSpPr txBox="1"/>
          <p:nvPr/>
        </p:nvSpPr>
        <p:spPr>
          <a:xfrm>
            <a:off x="1044025" y="3845475"/>
            <a:ext cx="1536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Multi-tenant</a:t>
            </a:r>
            <a:endParaRPr sz="1800">
              <a:solidFill>
                <a:srgbClr val="434343"/>
              </a:solidFill>
              <a:latin typeface="Overpass"/>
              <a:ea typeface="Overpass"/>
              <a:cs typeface="Overpass"/>
              <a:sym typeface="Overpass"/>
            </a:endParaRPr>
          </a:p>
        </p:txBody>
      </p:sp>
      <p:sp>
        <p:nvSpPr>
          <p:cNvPr id="73" name="Google Shape;73;p12"/>
          <p:cNvSpPr txBox="1"/>
          <p:nvPr/>
        </p:nvSpPr>
        <p:spPr>
          <a:xfrm>
            <a:off x="6744675" y="717225"/>
            <a:ext cx="19794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Standards-based</a:t>
            </a:r>
            <a:endParaRPr sz="1800">
              <a:solidFill>
                <a:srgbClr val="434343"/>
              </a:solidFill>
              <a:latin typeface="Overpass"/>
              <a:ea typeface="Overpass"/>
              <a:cs typeface="Overpass"/>
              <a:sym typeface="Overpass"/>
            </a:endParaRPr>
          </a:p>
        </p:txBody>
      </p:sp>
      <p:sp>
        <p:nvSpPr>
          <p:cNvPr id="74" name="Google Shape;74;p12"/>
          <p:cNvSpPr txBox="1"/>
          <p:nvPr/>
        </p:nvSpPr>
        <p:spPr>
          <a:xfrm>
            <a:off x="7227065" y="1509669"/>
            <a:ext cx="12807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Web-scale</a:t>
            </a:r>
            <a:endParaRPr sz="1800">
              <a:solidFill>
                <a:srgbClr val="434343"/>
              </a:solidFill>
              <a:latin typeface="Overpass"/>
              <a:ea typeface="Overpass"/>
              <a:cs typeface="Overpass"/>
              <a:sym typeface="Overpass"/>
            </a:endParaRPr>
          </a:p>
        </p:txBody>
      </p:sp>
      <p:sp>
        <p:nvSpPr>
          <p:cNvPr id="75" name="Google Shape;75;p12"/>
          <p:cNvSpPr txBox="1"/>
          <p:nvPr/>
        </p:nvSpPr>
        <p:spPr>
          <a:xfrm>
            <a:off x="7119052" y="2219590"/>
            <a:ext cx="15465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Open Source</a:t>
            </a:r>
            <a:endParaRPr sz="1800">
              <a:solidFill>
                <a:srgbClr val="434343"/>
              </a:solidFill>
              <a:latin typeface="Overpass"/>
              <a:ea typeface="Overpass"/>
              <a:cs typeface="Overpass"/>
              <a:sym typeface="Overpass"/>
            </a:endParaRPr>
          </a:p>
        </p:txBody>
      </p:sp>
      <p:sp>
        <p:nvSpPr>
          <p:cNvPr id="76" name="Google Shape;76;p12"/>
          <p:cNvSpPr txBox="1"/>
          <p:nvPr/>
        </p:nvSpPr>
        <p:spPr>
          <a:xfrm>
            <a:off x="7008976" y="3076900"/>
            <a:ext cx="20589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Enterprise Grade</a:t>
            </a:r>
            <a:endParaRPr sz="1800">
              <a:solidFill>
                <a:srgbClr val="434343"/>
              </a:solidFill>
              <a:latin typeface="Overpass"/>
              <a:ea typeface="Overpass"/>
              <a:cs typeface="Overpass"/>
              <a:sym typeface="Overpass"/>
            </a:endParaRPr>
          </a:p>
        </p:txBody>
      </p:sp>
      <p:sp>
        <p:nvSpPr>
          <p:cNvPr id="77" name="Google Shape;77;p12"/>
          <p:cNvSpPr txBox="1"/>
          <p:nvPr/>
        </p:nvSpPr>
        <p:spPr>
          <a:xfrm>
            <a:off x="6490960" y="3883138"/>
            <a:ext cx="9594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latin typeface="Overpass"/>
                <a:ea typeface="Overpass"/>
                <a:cs typeface="Overpass"/>
                <a:sym typeface="Overpass"/>
              </a:rPr>
              <a:t>Secure</a:t>
            </a:r>
            <a:endParaRPr sz="1800">
              <a:solidFill>
                <a:srgbClr val="434343"/>
              </a:solidFill>
              <a:latin typeface="Overpass"/>
              <a:ea typeface="Overpass"/>
              <a:cs typeface="Overpass"/>
              <a:sym typeface="Overpass"/>
            </a:endParaRPr>
          </a:p>
        </p:txBody>
      </p:sp>
      <p:pic>
        <p:nvPicPr>
          <p:cNvPr id="78" name="Google Shape;78;p12"/>
          <p:cNvPicPr preferRelativeResize="0"/>
          <p:nvPr/>
        </p:nvPicPr>
        <p:blipFill>
          <a:blip r:embed="rId3">
            <a:alphaModFix/>
          </a:blip>
          <a:stretch>
            <a:fillRect/>
          </a:stretch>
        </p:blipFill>
        <p:spPr>
          <a:xfrm>
            <a:off x="1943503" y="679153"/>
            <a:ext cx="5154699" cy="3703801"/>
          </a:xfrm>
          <a:prstGeom prst="rect">
            <a:avLst/>
          </a:prstGeom>
          <a:noFill/>
          <a:ln>
            <a:noFill/>
          </a:ln>
        </p:spPr>
      </p:pic>
      <p:pic>
        <p:nvPicPr>
          <p:cNvPr id="79" name="Google Shape;79;p12"/>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30"/>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026" name="Google Shape;1026;p30"/>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27" name="Google Shape;1027;p30"/>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28" name="Google Shape;1028;p30"/>
          <p:cNvSpPr txBox="1"/>
          <p:nvPr/>
        </p:nvSpPr>
        <p:spPr>
          <a:xfrm>
            <a:off x="53481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29" name="Google Shape;1029;p30"/>
          <p:cNvGrpSpPr/>
          <p:nvPr/>
        </p:nvGrpSpPr>
        <p:grpSpPr>
          <a:xfrm>
            <a:off x="5332590" y="1864953"/>
            <a:ext cx="712986" cy="218400"/>
            <a:chOff x="4577530" y="2938752"/>
            <a:chExt cx="712986" cy="218400"/>
          </a:xfrm>
        </p:grpSpPr>
        <p:sp>
          <p:nvSpPr>
            <p:cNvPr id="1030" name="Google Shape;1030;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33" name="Google Shape;1033;p30"/>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34" name="Google Shape;1034;p30"/>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35" name="Google Shape;1035;p30"/>
          <p:cNvSpPr txBox="1"/>
          <p:nvPr/>
        </p:nvSpPr>
        <p:spPr>
          <a:xfrm>
            <a:off x="45099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36" name="Google Shape;1036;p30"/>
          <p:cNvGrpSpPr/>
          <p:nvPr/>
        </p:nvGrpSpPr>
        <p:grpSpPr>
          <a:xfrm>
            <a:off x="4494390" y="1864953"/>
            <a:ext cx="712986" cy="218400"/>
            <a:chOff x="4577530" y="2938752"/>
            <a:chExt cx="712986" cy="218400"/>
          </a:xfrm>
        </p:grpSpPr>
        <p:sp>
          <p:nvSpPr>
            <p:cNvPr id="1037" name="Google Shape;1037;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40" name="Google Shape;1040;p30"/>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41" name="Google Shape;1041;p30"/>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42" name="Google Shape;1042;p30"/>
          <p:cNvSpPr txBox="1"/>
          <p:nvPr/>
        </p:nvSpPr>
        <p:spPr>
          <a:xfrm>
            <a:off x="36717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43" name="Google Shape;1043;p30"/>
          <p:cNvGrpSpPr/>
          <p:nvPr/>
        </p:nvGrpSpPr>
        <p:grpSpPr>
          <a:xfrm>
            <a:off x="3656190" y="1864953"/>
            <a:ext cx="712986" cy="218400"/>
            <a:chOff x="4577530" y="2938752"/>
            <a:chExt cx="712986" cy="218400"/>
          </a:xfrm>
        </p:grpSpPr>
        <p:sp>
          <p:nvSpPr>
            <p:cNvPr id="1044" name="Google Shape;1044;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47" name="Google Shape;1047;p3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30"/>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DESIRED AND CURRENT STATE</a:t>
            </a:r>
            <a:endParaRPr/>
          </a:p>
        </p:txBody>
      </p:sp>
      <p:sp>
        <p:nvSpPr>
          <p:cNvPr id="1049" name="Google Shape;1049;p30"/>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50" name="Google Shape;1050;p30"/>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51" name="Google Shape;1051;p30"/>
          <p:cNvSpPr txBox="1"/>
          <p:nvPr/>
        </p:nvSpPr>
        <p:spPr>
          <a:xfrm>
            <a:off x="53481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52" name="Google Shape;1052;p30"/>
          <p:cNvGrpSpPr/>
          <p:nvPr/>
        </p:nvGrpSpPr>
        <p:grpSpPr>
          <a:xfrm>
            <a:off x="5332590" y="2926337"/>
            <a:ext cx="712986" cy="218400"/>
            <a:chOff x="4577530" y="2938752"/>
            <a:chExt cx="712986" cy="218400"/>
          </a:xfrm>
        </p:grpSpPr>
        <p:sp>
          <p:nvSpPr>
            <p:cNvPr id="1053" name="Google Shape;1053;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56" name="Google Shape;1056;p30"/>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57" name="Google Shape;1057;p30"/>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58" name="Google Shape;1058;p30"/>
          <p:cNvSpPr txBox="1"/>
          <p:nvPr/>
        </p:nvSpPr>
        <p:spPr>
          <a:xfrm>
            <a:off x="45099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59" name="Google Shape;1059;p30"/>
          <p:cNvGrpSpPr/>
          <p:nvPr/>
        </p:nvGrpSpPr>
        <p:grpSpPr>
          <a:xfrm>
            <a:off x="4494390" y="2926337"/>
            <a:ext cx="712986" cy="218400"/>
            <a:chOff x="4577530" y="2938752"/>
            <a:chExt cx="712986" cy="218400"/>
          </a:xfrm>
        </p:grpSpPr>
        <p:sp>
          <p:nvSpPr>
            <p:cNvPr id="1060" name="Google Shape;1060;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063" name="Google Shape;1063;p30"/>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064" name="Google Shape;1064;p30"/>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065" name="Google Shape;1065;p30"/>
          <p:cNvSpPr txBox="1"/>
          <p:nvPr/>
        </p:nvSpPr>
        <p:spPr>
          <a:xfrm>
            <a:off x="36717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066" name="Google Shape;1066;p30"/>
          <p:cNvGrpSpPr/>
          <p:nvPr/>
        </p:nvGrpSpPr>
        <p:grpSpPr>
          <a:xfrm>
            <a:off x="3656190" y="2926337"/>
            <a:ext cx="712986" cy="218400"/>
            <a:chOff x="4577530" y="2938752"/>
            <a:chExt cx="712986" cy="218400"/>
          </a:xfrm>
        </p:grpSpPr>
        <p:sp>
          <p:nvSpPr>
            <p:cNvPr id="1067" name="Google Shape;1067;p3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0"/>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070" name="Google Shape;1070;p30"/>
          <p:cNvGrpSpPr/>
          <p:nvPr/>
        </p:nvGrpSpPr>
        <p:grpSpPr>
          <a:xfrm>
            <a:off x="2838715" y="4153188"/>
            <a:ext cx="3433275" cy="414606"/>
            <a:chOff x="3161427" y="4153188"/>
            <a:chExt cx="3433275" cy="414606"/>
          </a:xfrm>
        </p:grpSpPr>
        <p:pic>
          <p:nvPicPr>
            <p:cNvPr id="1071" name="Google Shape;1071;p30"/>
            <p:cNvPicPr preferRelativeResize="0"/>
            <p:nvPr/>
          </p:nvPicPr>
          <p:blipFill>
            <a:blip r:embed="rId3">
              <a:alphaModFix/>
            </a:blip>
            <a:stretch>
              <a:fillRect/>
            </a:stretch>
          </p:blipFill>
          <p:spPr>
            <a:xfrm>
              <a:off x="3438750" y="4201990"/>
              <a:ext cx="278300" cy="111096"/>
            </a:xfrm>
            <a:prstGeom prst="rect">
              <a:avLst/>
            </a:prstGeom>
            <a:noFill/>
            <a:ln>
              <a:noFill/>
            </a:ln>
          </p:spPr>
        </p:pic>
        <p:pic>
          <p:nvPicPr>
            <p:cNvPr id="1072" name="Google Shape;1072;p30"/>
            <p:cNvPicPr preferRelativeResize="0"/>
            <p:nvPr/>
          </p:nvPicPr>
          <p:blipFill>
            <a:blip r:embed="rId4">
              <a:alphaModFix/>
            </a:blip>
            <a:stretch>
              <a:fillRect/>
            </a:stretch>
          </p:blipFill>
          <p:spPr>
            <a:xfrm>
              <a:off x="4720805" y="4153188"/>
              <a:ext cx="301271" cy="208700"/>
            </a:xfrm>
            <a:prstGeom prst="rect">
              <a:avLst/>
            </a:prstGeom>
            <a:noFill/>
            <a:ln>
              <a:noFill/>
            </a:ln>
          </p:spPr>
        </p:pic>
        <p:pic>
          <p:nvPicPr>
            <p:cNvPr id="1073" name="Google Shape;1073;p30"/>
            <p:cNvPicPr preferRelativeResize="0"/>
            <p:nvPr/>
          </p:nvPicPr>
          <p:blipFill>
            <a:blip r:embed="rId5">
              <a:alphaModFix/>
            </a:blip>
            <a:stretch>
              <a:fillRect/>
            </a:stretch>
          </p:blipFill>
          <p:spPr>
            <a:xfrm>
              <a:off x="5364605" y="4153188"/>
              <a:ext cx="301271" cy="208700"/>
            </a:xfrm>
            <a:prstGeom prst="rect">
              <a:avLst/>
            </a:prstGeom>
            <a:noFill/>
            <a:ln>
              <a:noFill/>
            </a:ln>
          </p:spPr>
        </p:pic>
        <p:pic>
          <p:nvPicPr>
            <p:cNvPr id="1074" name="Google Shape;1074;p30"/>
            <p:cNvPicPr preferRelativeResize="0"/>
            <p:nvPr/>
          </p:nvPicPr>
          <p:blipFill>
            <a:blip r:embed="rId6">
              <a:alphaModFix/>
            </a:blip>
            <a:stretch>
              <a:fillRect/>
            </a:stretch>
          </p:blipFill>
          <p:spPr>
            <a:xfrm>
              <a:off x="6008404" y="4153188"/>
              <a:ext cx="301271" cy="208700"/>
            </a:xfrm>
            <a:prstGeom prst="rect">
              <a:avLst/>
            </a:prstGeom>
            <a:noFill/>
            <a:ln>
              <a:noFill/>
            </a:ln>
          </p:spPr>
        </p:pic>
        <p:pic>
          <p:nvPicPr>
            <p:cNvPr id="1075" name="Google Shape;1075;p30"/>
            <p:cNvPicPr preferRelativeResize="0"/>
            <p:nvPr/>
          </p:nvPicPr>
          <p:blipFill>
            <a:blip r:embed="rId7">
              <a:alphaModFix/>
            </a:blip>
            <a:stretch>
              <a:fillRect/>
            </a:stretch>
          </p:blipFill>
          <p:spPr>
            <a:xfrm>
              <a:off x="4059578" y="4181790"/>
              <a:ext cx="318698" cy="151495"/>
            </a:xfrm>
            <a:prstGeom prst="rect">
              <a:avLst/>
            </a:prstGeom>
            <a:noFill/>
            <a:ln>
              <a:noFill/>
            </a:ln>
          </p:spPr>
        </p:pic>
        <p:sp>
          <p:nvSpPr>
            <p:cNvPr id="1076" name="Google Shape;1076;p30"/>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077" name="Google Shape;1077;p30"/>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078" name="Google Shape;1078;p30"/>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079" name="Google Shape;1079;p30"/>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080" name="Google Shape;1080;p30"/>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081" name="Google Shape;1081;p30"/>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82" name="Google Shape;1082;p30"/>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83" name="Google Shape;1083;p30"/>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084" name="Google Shape;1084;p30"/>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
        <p:nvSpPr>
          <p:cNvPr id="1085" name="Google Shape;1085;p30"/>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086" name="Google Shape;1086;p30"/>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087" name="Google Shape;1087;p30"/>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088" name="Google Shape;1088;p30"/>
          <p:cNvSpPr/>
          <p:nvPr/>
        </p:nvSpPr>
        <p:spPr>
          <a:xfrm>
            <a:off x="2347188"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grpSp>
        <p:nvGrpSpPr>
          <p:cNvPr id="1089" name="Google Shape;1089;p30"/>
          <p:cNvGrpSpPr/>
          <p:nvPr/>
        </p:nvGrpSpPr>
        <p:grpSpPr>
          <a:xfrm>
            <a:off x="2223000" y="4065375"/>
            <a:ext cx="3978900" cy="509100"/>
            <a:chOff x="2223000" y="4065375"/>
            <a:chExt cx="3978900" cy="509100"/>
          </a:xfrm>
        </p:grpSpPr>
        <p:sp>
          <p:nvSpPr>
            <p:cNvPr id="1090" name="Google Shape;1090;p30"/>
            <p:cNvSpPr/>
            <p:nvPr/>
          </p:nvSpPr>
          <p:spPr>
            <a:xfrm>
              <a:off x="2223000" y="4065375"/>
              <a:ext cx="39789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grpSp>
          <p:nvGrpSpPr>
            <p:cNvPr id="1091" name="Google Shape;1091;p30"/>
            <p:cNvGrpSpPr/>
            <p:nvPr/>
          </p:nvGrpSpPr>
          <p:grpSpPr>
            <a:xfrm>
              <a:off x="2495812" y="4153188"/>
              <a:ext cx="3433275" cy="414606"/>
              <a:chOff x="2457715" y="4153188"/>
              <a:chExt cx="3433275" cy="414606"/>
            </a:xfrm>
          </p:grpSpPr>
          <p:pic>
            <p:nvPicPr>
              <p:cNvPr id="1092" name="Google Shape;1092;p30"/>
              <p:cNvPicPr preferRelativeResize="0"/>
              <p:nvPr/>
            </p:nvPicPr>
            <p:blipFill>
              <a:blip r:embed="rId3">
                <a:alphaModFix/>
              </a:blip>
              <a:stretch>
                <a:fillRect/>
              </a:stretch>
            </p:blipFill>
            <p:spPr>
              <a:xfrm>
                <a:off x="2735038" y="4201990"/>
                <a:ext cx="278300" cy="111096"/>
              </a:xfrm>
              <a:prstGeom prst="rect">
                <a:avLst/>
              </a:prstGeom>
              <a:noFill/>
              <a:ln>
                <a:noFill/>
              </a:ln>
            </p:spPr>
          </p:pic>
          <p:pic>
            <p:nvPicPr>
              <p:cNvPr id="1093" name="Google Shape;1093;p30"/>
              <p:cNvPicPr preferRelativeResize="0"/>
              <p:nvPr/>
            </p:nvPicPr>
            <p:blipFill>
              <a:blip r:embed="rId4">
                <a:alphaModFix/>
              </a:blip>
              <a:stretch>
                <a:fillRect/>
              </a:stretch>
            </p:blipFill>
            <p:spPr>
              <a:xfrm>
                <a:off x="4017093" y="4153188"/>
                <a:ext cx="301271" cy="208700"/>
              </a:xfrm>
              <a:prstGeom prst="rect">
                <a:avLst/>
              </a:prstGeom>
              <a:noFill/>
              <a:ln>
                <a:noFill/>
              </a:ln>
            </p:spPr>
          </p:pic>
          <p:pic>
            <p:nvPicPr>
              <p:cNvPr id="1094" name="Google Shape;1094;p30"/>
              <p:cNvPicPr preferRelativeResize="0"/>
              <p:nvPr/>
            </p:nvPicPr>
            <p:blipFill>
              <a:blip r:embed="rId5">
                <a:alphaModFix/>
              </a:blip>
              <a:stretch>
                <a:fillRect/>
              </a:stretch>
            </p:blipFill>
            <p:spPr>
              <a:xfrm>
                <a:off x="4660892" y="4153188"/>
                <a:ext cx="301271" cy="208700"/>
              </a:xfrm>
              <a:prstGeom prst="rect">
                <a:avLst/>
              </a:prstGeom>
              <a:noFill/>
              <a:ln>
                <a:noFill/>
              </a:ln>
            </p:spPr>
          </p:pic>
          <p:pic>
            <p:nvPicPr>
              <p:cNvPr id="1095" name="Google Shape;1095;p30"/>
              <p:cNvPicPr preferRelativeResize="0"/>
              <p:nvPr/>
            </p:nvPicPr>
            <p:blipFill>
              <a:blip r:embed="rId6">
                <a:alphaModFix/>
              </a:blip>
              <a:stretch>
                <a:fillRect/>
              </a:stretch>
            </p:blipFill>
            <p:spPr>
              <a:xfrm>
                <a:off x="5304692" y="4153188"/>
                <a:ext cx="301271" cy="208700"/>
              </a:xfrm>
              <a:prstGeom prst="rect">
                <a:avLst/>
              </a:prstGeom>
              <a:noFill/>
              <a:ln>
                <a:noFill/>
              </a:ln>
            </p:spPr>
          </p:pic>
          <p:pic>
            <p:nvPicPr>
              <p:cNvPr id="1096" name="Google Shape;1096;p30"/>
              <p:cNvPicPr preferRelativeResize="0"/>
              <p:nvPr/>
            </p:nvPicPr>
            <p:blipFill>
              <a:blip r:embed="rId7">
                <a:alphaModFix/>
              </a:blip>
              <a:stretch>
                <a:fillRect/>
              </a:stretch>
            </p:blipFill>
            <p:spPr>
              <a:xfrm>
                <a:off x="3355866" y="4181790"/>
                <a:ext cx="318698" cy="151495"/>
              </a:xfrm>
              <a:prstGeom prst="rect">
                <a:avLst/>
              </a:prstGeom>
              <a:noFill/>
              <a:ln>
                <a:noFill/>
              </a:ln>
            </p:spPr>
          </p:pic>
          <p:sp>
            <p:nvSpPr>
              <p:cNvPr id="1097" name="Google Shape;1097;p30"/>
              <p:cNvSpPr txBox="1"/>
              <p:nvPr/>
            </p:nvSpPr>
            <p:spPr>
              <a:xfrm>
                <a:off x="2457715"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098" name="Google Shape;1098;p30"/>
              <p:cNvSpPr txBox="1"/>
              <p:nvPr/>
            </p:nvSpPr>
            <p:spPr>
              <a:xfrm>
                <a:off x="30967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099" name="Google Shape;1099;p30"/>
              <p:cNvSpPr txBox="1"/>
              <p:nvPr/>
            </p:nvSpPr>
            <p:spPr>
              <a:xfrm>
                <a:off x="37435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100" name="Google Shape;1100;p30"/>
              <p:cNvSpPr txBox="1"/>
              <p:nvPr/>
            </p:nvSpPr>
            <p:spPr>
              <a:xfrm>
                <a:off x="4392156"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101" name="Google Shape;1101;p30"/>
              <p:cNvSpPr txBox="1"/>
              <p:nvPr/>
            </p:nvSpPr>
            <p:spPr>
              <a:xfrm>
                <a:off x="5038990"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102" name="Google Shape;1102;p30"/>
              <p:cNvCxnSpPr/>
              <p:nvPr/>
            </p:nvCxnSpPr>
            <p:spPr>
              <a:xfrm rot="10800000">
                <a:off x="503488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03" name="Google Shape;1103;p30"/>
              <p:cNvCxnSpPr/>
              <p:nvPr/>
            </p:nvCxnSpPr>
            <p:spPr>
              <a:xfrm rot="10800000">
                <a:off x="4401901"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04" name="Google Shape;1104;p30"/>
              <p:cNvCxnSpPr/>
              <p:nvPr/>
            </p:nvCxnSpPr>
            <p:spPr>
              <a:xfrm rot="10800000">
                <a:off x="3745542"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05" name="Google Shape;1105;p30"/>
              <p:cNvCxnSpPr/>
              <p:nvPr/>
            </p:nvCxnSpPr>
            <p:spPr>
              <a:xfrm rot="10800000">
                <a:off x="3089183" y="4262868"/>
                <a:ext cx="199800" cy="0"/>
              </a:xfrm>
              <a:prstGeom prst="straightConnector1">
                <a:avLst/>
              </a:prstGeom>
              <a:noFill/>
              <a:ln cap="flat" cmpd="sng" w="9525">
                <a:solidFill>
                  <a:srgbClr val="FFFFFF"/>
                </a:solidFill>
                <a:prstDash val="dot"/>
                <a:round/>
                <a:headEnd len="med" w="med" type="none"/>
                <a:tailEnd len="med" w="med" type="none"/>
              </a:ln>
            </p:spPr>
          </p:cxnSp>
        </p:grpSp>
      </p:grpSp>
      <p:pic>
        <p:nvPicPr>
          <p:cNvPr id="1106" name="Google Shape;1106;p30"/>
          <p:cNvPicPr preferRelativeResize="0"/>
          <p:nvPr/>
        </p:nvPicPr>
        <p:blipFill>
          <a:blip r:embed="rId8">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3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2" name="Google Shape;1112;p31"/>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INTEGRATED CONTAINER REGISTRY</a:t>
            </a:r>
            <a:endParaRPr/>
          </a:p>
        </p:txBody>
      </p:sp>
      <p:sp>
        <p:nvSpPr>
          <p:cNvPr id="1113" name="Google Shape;1113;p31"/>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114" name="Google Shape;1114;p31"/>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15" name="Google Shape;1115;p31"/>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16" name="Google Shape;1116;p31"/>
          <p:cNvSpPr txBox="1"/>
          <p:nvPr/>
        </p:nvSpPr>
        <p:spPr>
          <a:xfrm>
            <a:off x="53481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17" name="Google Shape;1117;p31"/>
          <p:cNvGrpSpPr/>
          <p:nvPr/>
        </p:nvGrpSpPr>
        <p:grpSpPr>
          <a:xfrm>
            <a:off x="5332590" y="1864953"/>
            <a:ext cx="712986" cy="218400"/>
            <a:chOff x="4577530" y="2938752"/>
            <a:chExt cx="712986" cy="218400"/>
          </a:xfrm>
        </p:grpSpPr>
        <p:sp>
          <p:nvSpPr>
            <p:cNvPr id="1118" name="Google Shape;1118;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121" name="Google Shape;1121;p31"/>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22" name="Google Shape;1122;p31"/>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23" name="Google Shape;1123;p31"/>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24" name="Google Shape;1124;p31"/>
          <p:cNvGrpSpPr/>
          <p:nvPr/>
        </p:nvGrpSpPr>
        <p:grpSpPr>
          <a:xfrm>
            <a:off x="4494390" y="1864953"/>
            <a:ext cx="712986" cy="218400"/>
            <a:chOff x="4577530" y="2938752"/>
            <a:chExt cx="712986" cy="218400"/>
          </a:xfrm>
        </p:grpSpPr>
        <p:sp>
          <p:nvSpPr>
            <p:cNvPr id="1125" name="Google Shape;1125;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128" name="Google Shape;1128;p31"/>
          <p:cNvSpPr txBox="1"/>
          <p:nvPr/>
        </p:nvSpPr>
        <p:spPr>
          <a:xfrm>
            <a:off x="3671710" y="2693183"/>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sp>
        <p:nvSpPr>
          <p:cNvPr id="1129" name="Google Shape;1129;p31"/>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30" name="Google Shape;1130;p31"/>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31" name="Google Shape;1131;p31"/>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32" name="Google Shape;1132;p31"/>
          <p:cNvGrpSpPr/>
          <p:nvPr/>
        </p:nvGrpSpPr>
        <p:grpSpPr>
          <a:xfrm>
            <a:off x="5332590" y="2926337"/>
            <a:ext cx="712986" cy="218400"/>
            <a:chOff x="4577530" y="2938752"/>
            <a:chExt cx="712986" cy="218400"/>
          </a:xfrm>
        </p:grpSpPr>
        <p:sp>
          <p:nvSpPr>
            <p:cNvPr id="1133" name="Google Shape;1133;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136" name="Google Shape;1136;p31"/>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37" name="Google Shape;1137;p31"/>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38" name="Google Shape;1138;p31"/>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39" name="Google Shape;1139;p31"/>
          <p:cNvGrpSpPr/>
          <p:nvPr/>
        </p:nvGrpSpPr>
        <p:grpSpPr>
          <a:xfrm>
            <a:off x="4494390" y="2926337"/>
            <a:ext cx="712986" cy="218400"/>
            <a:chOff x="4577530" y="2938752"/>
            <a:chExt cx="712986" cy="218400"/>
          </a:xfrm>
        </p:grpSpPr>
        <p:sp>
          <p:nvSpPr>
            <p:cNvPr id="1140" name="Google Shape;1140;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143" name="Google Shape;1143;p31"/>
          <p:cNvSpPr txBox="1"/>
          <p:nvPr/>
        </p:nvSpPr>
        <p:spPr>
          <a:xfrm>
            <a:off x="3671710" y="2693183"/>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sp>
        <p:nvSpPr>
          <p:cNvPr id="1144" name="Google Shape;1144;p31"/>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45" name="Google Shape;1145;p31"/>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46" name="Google Shape;1146;p31"/>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47" name="Google Shape;1147;p31"/>
          <p:cNvGrpSpPr/>
          <p:nvPr/>
        </p:nvGrpSpPr>
        <p:grpSpPr>
          <a:xfrm>
            <a:off x="3656190" y="2926337"/>
            <a:ext cx="712986" cy="218400"/>
            <a:chOff x="4577530" y="2938752"/>
            <a:chExt cx="712986" cy="218400"/>
          </a:xfrm>
        </p:grpSpPr>
        <p:sp>
          <p:nvSpPr>
            <p:cNvPr id="1148" name="Google Shape;1148;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151" name="Google Shape;1151;p31"/>
          <p:cNvGrpSpPr/>
          <p:nvPr/>
        </p:nvGrpSpPr>
        <p:grpSpPr>
          <a:xfrm>
            <a:off x="2222988" y="4065375"/>
            <a:ext cx="4668000" cy="509100"/>
            <a:chOff x="2545700" y="4065375"/>
            <a:chExt cx="4668000" cy="509100"/>
          </a:xfrm>
        </p:grpSpPr>
        <p:sp>
          <p:nvSpPr>
            <p:cNvPr id="1152" name="Google Shape;1152;p31"/>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153" name="Google Shape;1153;p31"/>
            <p:cNvPicPr preferRelativeResize="0"/>
            <p:nvPr/>
          </p:nvPicPr>
          <p:blipFill>
            <a:blip r:embed="rId3">
              <a:alphaModFix/>
            </a:blip>
            <a:stretch>
              <a:fillRect/>
            </a:stretch>
          </p:blipFill>
          <p:spPr>
            <a:xfrm>
              <a:off x="3438750" y="4201990"/>
              <a:ext cx="278300" cy="111096"/>
            </a:xfrm>
            <a:prstGeom prst="rect">
              <a:avLst/>
            </a:prstGeom>
            <a:noFill/>
            <a:ln>
              <a:noFill/>
            </a:ln>
          </p:spPr>
        </p:pic>
        <p:pic>
          <p:nvPicPr>
            <p:cNvPr id="1154" name="Google Shape;1154;p31"/>
            <p:cNvPicPr preferRelativeResize="0"/>
            <p:nvPr/>
          </p:nvPicPr>
          <p:blipFill>
            <a:blip r:embed="rId4">
              <a:alphaModFix/>
            </a:blip>
            <a:stretch>
              <a:fillRect/>
            </a:stretch>
          </p:blipFill>
          <p:spPr>
            <a:xfrm>
              <a:off x="4720805" y="4153188"/>
              <a:ext cx="301271" cy="208700"/>
            </a:xfrm>
            <a:prstGeom prst="rect">
              <a:avLst/>
            </a:prstGeom>
            <a:noFill/>
            <a:ln>
              <a:noFill/>
            </a:ln>
          </p:spPr>
        </p:pic>
        <p:pic>
          <p:nvPicPr>
            <p:cNvPr id="1155" name="Google Shape;1155;p31"/>
            <p:cNvPicPr preferRelativeResize="0"/>
            <p:nvPr/>
          </p:nvPicPr>
          <p:blipFill>
            <a:blip r:embed="rId5">
              <a:alphaModFix/>
            </a:blip>
            <a:stretch>
              <a:fillRect/>
            </a:stretch>
          </p:blipFill>
          <p:spPr>
            <a:xfrm>
              <a:off x="5364605" y="4153188"/>
              <a:ext cx="301271" cy="208700"/>
            </a:xfrm>
            <a:prstGeom prst="rect">
              <a:avLst/>
            </a:prstGeom>
            <a:noFill/>
            <a:ln>
              <a:noFill/>
            </a:ln>
          </p:spPr>
        </p:pic>
        <p:pic>
          <p:nvPicPr>
            <p:cNvPr id="1156" name="Google Shape;1156;p31"/>
            <p:cNvPicPr preferRelativeResize="0"/>
            <p:nvPr/>
          </p:nvPicPr>
          <p:blipFill>
            <a:blip r:embed="rId6">
              <a:alphaModFix/>
            </a:blip>
            <a:stretch>
              <a:fillRect/>
            </a:stretch>
          </p:blipFill>
          <p:spPr>
            <a:xfrm>
              <a:off x="6008404" y="4153188"/>
              <a:ext cx="301271" cy="208700"/>
            </a:xfrm>
            <a:prstGeom prst="rect">
              <a:avLst/>
            </a:prstGeom>
            <a:noFill/>
            <a:ln>
              <a:noFill/>
            </a:ln>
          </p:spPr>
        </p:pic>
        <p:pic>
          <p:nvPicPr>
            <p:cNvPr id="1157" name="Google Shape;1157;p31"/>
            <p:cNvPicPr preferRelativeResize="0"/>
            <p:nvPr/>
          </p:nvPicPr>
          <p:blipFill>
            <a:blip r:embed="rId7">
              <a:alphaModFix/>
            </a:blip>
            <a:stretch>
              <a:fillRect/>
            </a:stretch>
          </p:blipFill>
          <p:spPr>
            <a:xfrm>
              <a:off x="4059578" y="4181790"/>
              <a:ext cx="318698" cy="151495"/>
            </a:xfrm>
            <a:prstGeom prst="rect">
              <a:avLst/>
            </a:prstGeom>
            <a:noFill/>
            <a:ln>
              <a:noFill/>
            </a:ln>
          </p:spPr>
        </p:pic>
        <p:sp>
          <p:nvSpPr>
            <p:cNvPr id="1158" name="Google Shape;1158;p31"/>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159" name="Google Shape;1159;p31"/>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160" name="Google Shape;1160;p31"/>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161" name="Google Shape;1161;p31"/>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162" name="Google Shape;1162;p31"/>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163" name="Google Shape;1163;p31"/>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64" name="Google Shape;1164;p31"/>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65" name="Google Shape;1165;p31"/>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166" name="Google Shape;1166;p31"/>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
        <p:nvSpPr>
          <p:cNvPr id="1167" name="Google Shape;1167;p31"/>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168" name="Google Shape;1168;p31"/>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169" name="Google Shape;1169;p31"/>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170" name="Google Shape;1170;p31"/>
          <p:cNvSpPr/>
          <p:nvPr/>
        </p:nvSpPr>
        <p:spPr>
          <a:xfrm>
            <a:off x="2347188"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171" name="Google Shape;1171;p31"/>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72" name="Google Shape;1172;p31"/>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grpSp>
        <p:nvGrpSpPr>
          <p:cNvPr id="1173" name="Google Shape;1173;p31"/>
          <p:cNvGrpSpPr/>
          <p:nvPr/>
        </p:nvGrpSpPr>
        <p:grpSpPr>
          <a:xfrm>
            <a:off x="3656190" y="1864953"/>
            <a:ext cx="712986" cy="218400"/>
            <a:chOff x="4577530" y="2938752"/>
            <a:chExt cx="712986" cy="218400"/>
          </a:xfrm>
        </p:grpSpPr>
        <p:sp>
          <p:nvSpPr>
            <p:cNvPr id="1174" name="Google Shape;1174;p3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1"/>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177" name="Google Shape;1177;p31"/>
          <p:cNvGrpSpPr/>
          <p:nvPr/>
        </p:nvGrpSpPr>
        <p:grpSpPr>
          <a:xfrm>
            <a:off x="6232713" y="2956375"/>
            <a:ext cx="657600" cy="1075200"/>
            <a:chOff x="6555425" y="2956375"/>
            <a:chExt cx="657600" cy="1075200"/>
          </a:xfrm>
        </p:grpSpPr>
        <p:sp>
          <p:nvSpPr>
            <p:cNvPr id="1178" name="Google Shape;1178;p31"/>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179" name="Google Shape;1179;p31"/>
            <p:cNvPicPr preferRelativeResize="0"/>
            <p:nvPr/>
          </p:nvPicPr>
          <p:blipFill>
            <a:blip r:embed="rId8">
              <a:alphaModFix/>
            </a:blip>
            <a:stretch>
              <a:fillRect/>
            </a:stretch>
          </p:blipFill>
          <p:spPr>
            <a:xfrm>
              <a:off x="6704648" y="3365971"/>
              <a:ext cx="343325" cy="410380"/>
            </a:xfrm>
            <a:prstGeom prst="rect">
              <a:avLst/>
            </a:prstGeom>
            <a:noFill/>
            <a:ln>
              <a:noFill/>
            </a:ln>
          </p:spPr>
        </p:pic>
      </p:grpSp>
      <p:sp>
        <p:nvSpPr>
          <p:cNvPr id="1180" name="Google Shape;1180;p31"/>
          <p:cNvSpPr txBox="1"/>
          <p:nvPr/>
        </p:nvSpPr>
        <p:spPr>
          <a:xfrm>
            <a:off x="36717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pic>
        <p:nvPicPr>
          <p:cNvPr id="1181" name="Google Shape;1181;p31"/>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5" name="Shape 1185"/>
        <p:cNvGrpSpPr/>
        <p:nvPr/>
      </p:nvGrpSpPr>
      <p:grpSpPr>
        <a:xfrm>
          <a:off x="0" y="0"/>
          <a:ext cx="0" cy="0"/>
          <a:chOff x="0" y="0"/>
          <a:chExt cx="0" cy="0"/>
        </a:xfrm>
      </p:grpSpPr>
      <p:sp>
        <p:nvSpPr>
          <p:cNvPr id="1186" name="Google Shape;1186;p3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7" name="Google Shape;1187;p32"/>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ORCHESTRATION AND SCHEDULING</a:t>
            </a:r>
            <a:endParaRPr/>
          </a:p>
        </p:txBody>
      </p:sp>
      <p:sp>
        <p:nvSpPr>
          <p:cNvPr id="1188" name="Google Shape;1188;p32"/>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189" name="Google Shape;1189;p32"/>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90" name="Google Shape;1190;p32"/>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91" name="Google Shape;1191;p32"/>
          <p:cNvSpPr txBox="1"/>
          <p:nvPr/>
        </p:nvSpPr>
        <p:spPr>
          <a:xfrm>
            <a:off x="53481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92" name="Google Shape;1192;p32"/>
          <p:cNvGrpSpPr/>
          <p:nvPr/>
        </p:nvGrpSpPr>
        <p:grpSpPr>
          <a:xfrm>
            <a:off x="5332590" y="1864953"/>
            <a:ext cx="712986" cy="218400"/>
            <a:chOff x="4577530" y="2938752"/>
            <a:chExt cx="712986" cy="218400"/>
          </a:xfrm>
        </p:grpSpPr>
        <p:sp>
          <p:nvSpPr>
            <p:cNvPr id="1193" name="Google Shape;1193;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196" name="Google Shape;1196;p32"/>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197" name="Google Shape;1197;p32"/>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198" name="Google Shape;1198;p32"/>
          <p:cNvSpPr txBox="1"/>
          <p:nvPr/>
        </p:nvSpPr>
        <p:spPr>
          <a:xfrm>
            <a:off x="45099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199" name="Google Shape;1199;p32"/>
          <p:cNvGrpSpPr/>
          <p:nvPr/>
        </p:nvGrpSpPr>
        <p:grpSpPr>
          <a:xfrm>
            <a:off x="4494390" y="1864953"/>
            <a:ext cx="712986" cy="218400"/>
            <a:chOff x="4577530" y="2938752"/>
            <a:chExt cx="712986" cy="218400"/>
          </a:xfrm>
        </p:grpSpPr>
        <p:sp>
          <p:nvSpPr>
            <p:cNvPr id="1200" name="Google Shape;1200;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03" name="Google Shape;1203;p32"/>
          <p:cNvSpPr txBox="1"/>
          <p:nvPr/>
        </p:nvSpPr>
        <p:spPr>
          <a:xfrm>
            <a:off x="3671710" y="2693183"/>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sp>
        <p:nvSpPr>
          <p:cNvPr id="1204" name="Google Shape;1204;p32"/>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05" name="Google Shape;1205;p32"/>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06" name="Google Shape;1206;p32"/>
          <p:cNvSpPr txBox="1"/>
          <p:nvPr/>
        </p:nvSpPr>
        <p:spPr>
          <a:xfrm>
            <a:off x="53481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07" name="Google Shape;1207;p32"/>
          <p:cNvGrpSpPr/>
          <p:nvPr/>
        </p:nvGrpSpPr>
        <p:grpSpPr>
          <a:xfrm>
            <a:off x="5332590" y="2926337"/>
            <a:ext cx="712986" cy="218400"/>
            <a:chOff x="4577530" y="2938752"/>
            <a:chExt cx="712986" cy="218400"/>
          </a:xfrm>
        </p:grpSpPr>
        <p:sp>
          <p:nvSpPr>
            <p:cNvPr id="1208" name="Google Shape;1208;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11" name="Google Shape;1211;p32"/>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12" name="Google Shape;1212;p32"/>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13" name="Google Shape;1213;p32"/>
          <p:cNvSpPr txBox="1"/>
          <p:nvPr/>
        </p:nvSpPr>
        <p:spPr>
          <a:xfrm>
            <a:off x="45099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14" name="Google Shape;1214;p32"/>
          <p:cNvGrpSpPr/>
          <p:nvPr/>
        </p:nvGrpSpPr>
        <p:grpSpPr>
          <a:xfrm>
            <a:off x="4494390" y="2926337"/>
            <a:ext cx="712986" cy="218400"/>
            <a:chOff x="4577530" y="2938752"/>
            <a:chExt cx="712986" cy="218400"/>
          </a:xfrm>
        </p:grpSpPr>
        <p:sp>
          <p:nvSpPr>
            <p:cNvPr id="1215" name="Google Shape;1215;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18" name="Google Shape;1218;p32"/>
          <p:cNvSpPr txBox="1"/>
          <p:nvPr/>
        </p:nvSpPr>
        <p:spPr>
          <a:xfrm>
            <a:off x="3671710" y="2693183"/>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sp>
        <p:nvSpPr>
          <p:cNvPr id="1219" name="Google Shape;1219;p32"/>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20" name="Google Shape;1220;p32"/>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21" name="Google Shape;1221;p32"/>
          <p:cNvSpPr txBox="1"/>
          <p:nvPr/>
        </p:nvSpPr>
        <p:spPr>
          <a:xfrm>
            <a:off x="3671710" y="37634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22" name="Google Shape;1222;p32"/>
          <p:cNvGrpSpPr/>
          <p:nvPr/>
        </p:nvGrpSpPr>
        <p:grpSpPr>
          <a:xfrm>
            <a:off x="3656190" y="2926337"/>
            <a:ext cx="712986" cy="218400"/>
            <a:chOff x="4577530" y="2938752"/>
            <a:chExt cx="712986" cy="218400"/>
          </a:xfrm>
        </p:grpSpPr>
        <p:sp>
          <p:nvSpPr>
            <p:cNvPr id="1223" name="Google Shape;1223;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226" name="Google Shape;1226;p32"/>
          <p:cNvGrpSpPr/>
          <p:nvPr/>
        </p:nvGrpSpPr>
        <p:grpSpPr>
          <a:xfrm>
            <a:off x="2222988" y="4065375"/>
            <a:ext cx="4668000" cy="509100"/>
            <a:chOff x="2545700" y="4065375"/>
            <a:chExt cx="4668000" cy="509100"/>
          </a:xfrm>
        </p:grpSpPr>
        <p:sp>
          <p:nvSpPr>
            <p:cNvPr id="1227" name="Google Shape;1227;p32"/>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228" name="Google Shape;1228;p32"/>
            <p:cNvPicPr preferRelativeResize="0"/>
            <p:nvPr/>
          </p:nvPicPr>
          <p:blipFill>
            <a:blip r:embed="rId3">
              <a:alphaModFix/>
            </a:blip>
            <a:stretch>
              <a:fillRect/>
            </a:stretch>
          </p:blipFill>
          <p:spPr>
            <a:xfrm>
              <a:off x="3438750" y="4201990"/>
              <a:ext cx="278300" cy="111096"/>
            </a:xfrm>
            <a:prstGeom prst="rect">
              <a:avLst/>
            </a:prstGeom>
            <a:noFill/>
            <a:ln>
              <a:noFill/>
            </a:ln>
          </p:spPr>
        </p:pic>
        <p:pic>
          <p:nvPicPr>
            <p:cNvPr id="1229" name="Google Shape;1229;p32"/>
            <p:cNvPicPr preferRelativeResize="0"/>
            <p:nvPr/>
          </p:nvPicPr>
          <p:blipFill>
            <a:blip r:embed="rId4">
              <a:alphaModFix/>
            </a:blip>
            <a:stretch>
              <a:fillRect/>
            </a:stretch>
          </p:blipFill>
          <p:spPr>
            <a:xfrm>
              <a:off x="4720805" y="4153188"/>
              <a:ext cx="301271" cy="208700"/>
            </a:xfrm>
            <a:prstGeom prst="rect">
              <a:avLst/>
            </a:prstGeom>
            <a:noFill/>
            <a:ln>
              <a:noFill/>
            </a:ln>
          </p:spPr>
        </p:pic>
        <p:pic>
          <p:nvPicPr>
            <p:cNvPr id="1230" name="Google Shape;1230;p32"/>
            <p:cNvPicPr preferRelativeResize="0"/>
            <p:nvPr/>
          </p:nvPicPr>
          <p:blipFill>
            <a:blip r:embed="rId5">
              <a:alphaModFix/>
            </a:blip>
            <a:stretch>
              <a:fillRect/>
            </a:stretch>
          </p:blipFill>
          <p:spPr>
            <a:xfrm>
              <a:off x="5364605" y="4153188"/>
              <a:ext cx="301271" cy="208700"/>
            </a:xfrm>
            <a:prstGeom prst="rect">
              <a:avLst/>
            </a:prstGeom>
            <a:noFill/>
            <a:ln>
              <a:noFill/>
            </a:ln>
          </p:spPr>
        </p:pic>
        <p:pic>
          <p:nvPicPr>
            <p:cNvPr id="1231" name="Google Shape;1231;p32"/>
            <p:cNvPicPr preferRelativeResize="0"/>
            <p:nvPr/>
          </p:nvPicPr>
          <p:blipFill>
            <a:blip r:embed="rId6">
              <a:alphaModFix/>
            </a:blip>
            <a:stretch>
              <a:fillRect/>
            </a:stretch>
          </p:blipFill>
          <p:spPr>
            <a:xfrm>
              <a:off x="6008404" y="4153188"/>
              <a:ext cx="301271" cy="208700"/>
            </a:xfrm>
            <a:prstGeom prst="rect">
              <a:avLst/>
            </a:prstGeom>
            <a:noFill/>
            <a:ln>
              <a:noFill/>
            </a:ln>
          </p:spPr>
        </p:pic>
        <p:pic>
          <p:nvPicPr>
            <p:cNvPr id="1232" name="Google Shape;1232;p32"/>
            <p:cNvPicPr preferRelativeResize="0"/>
            <p:nvPr/>
          </p:nvPicPr>
          <p:blipFill>
            <a:blip r:embed="rId7">
              <a:alphaModFix/>
            </a:blip>
            <a:stretch>
              <a:fillRect/>
            </a:stretch>
          </p:blipFill>
          <p:spPr>
            <a:xfrm>
              <a:off x="4059578" y="4181790"/>
              <a:ext cx="318698" cy="151495"/>
            </a:xfrm>
            <a:prstGeom prst="rect">
              <a:avLst/>
            </a:prstGeom>
            <a:noFill/>
            <a:ln>
              <a:noFill/>
            </a:ln>
          </p:spPr>
        </p:pic>
        <p:sp>
          <p:nvSpPr>
            <p:cNvPr id="1233" name="Google Shape;1233;p32"/>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234" name="Google Shape;1234;p32"/>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235" name="Google Shape;1235;p32"/>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236" name="Google Shape;1236;p32"/>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237" name="Google Shape;1237;p32"/>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238" name="Google Shape;1238;p32"/>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239" name="Google Shape;1239;p32"/>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240" name="Google Shape;1240;p32"/>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241" name="Google Shape;1241;p32"/>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
        <p:nvSpPr>
          <p:cNvPr id="1242" name="Google Shape;1242;p32"/>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243" name="Google Shape;1243;p32"/>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244" name="Google Shape;1244;p32"/>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245" name="Google Shape;1245;p32"/>
          <p:cNvSpPr/>
          <p:nvPr/>
        </p:nvSpPr>
        <p:spPr>
          <a:xfrm>
            <a:off x="2347188"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246" name="Google Shape;1246;p32"/>
          <p:cNvSpPr/>
          <p:nvPr/>
        </p:nvSpPr>
        <p:spPr>
          <a:xfrm>
            <a:off x="2347188"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grpSp>
        <p:nvGrpSpPr>
          <p:cNvPr id="1247" name="Google Shape;1247;p32"/>
          <p:cNvGrpSpPr/>
          <p:nvPr/>
        </p:nvGrpSpPr>
        <p:grpSpPr>
          <a:xfrm>
            <a:off x="3656190" y="1864953"/>
            <a:ext cx="788020" cy="1048694"/>
            <a:chOff x="3656190" y="1864953"/>
            <a:chExt cx="788020" cy="1048694"/>
          </a:xfrm>
        </p:grpSpPr>
        <p:sp>
          <p:nvSpPr>
            <p:cNvPr id="1248" name="Google Shape;1248;p32"/>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49" name="Google Shape;1249;p32"/>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grpSp>
          <p:nvGrpSpPr>
            <p:cNvPr id="1250" name="Google Shape;1250;p32"/>
            <p:cNvGrpSpPr/>
            <p:nvPr/>
          </p:nvGrpSpPr>
          <p:grpSpPr>
            <a:xfrm>
              <a:off x="3656190" y="1864953"/>
              <a:ext cx="712986" cy="218400"/>
              <a:chOff x="4577530" y="2938752"/>
              <a:chExt cx="712986" cy="218400"/>
            </a:xfrm>
          </p:grpSpPr>
          <p:sp>
            <p:nvSpPr>
              <p:cNvPr id="1251" name="Google Shape;1251;p3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2"/>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54" name="Google Shape;1254;p32"/>
            <p:cNvSpPr/>
            <p:nvPr/>
          </p:nvSpPr>
          <p:spPr>
            <a:xfrm>
              <a:off x="4083309"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255" name="Google Shape;1255;p32"/>
            <p:cNvSpPr/>
            <p:nvPr/>
          </p:nvSpPr>
          <p:spPr>
            <a:xfrm>
              <a:off x="3738631" y="2095525"/>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256" name="Google Shape;1256;p32"/>
            <p:cNvSpPr/>
            <p:nvPr/>
          </p:nvSpPr>
          <p:spPr>
            <a:xfrm>
              <a:off x="3794167"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257" name="Google Shape;1257;p32"/>
            <p:cNvPicPr preferRelativeResize="0"/>
            <p:nvPr/>
          </p:nvPicPr>
          <p:blipFill>
            <a:blip r:embed="rId8">
              <a:alphaModFix/>
            </a:blip>
            <a:stretch>
              <a:fillRect/>
            </a:stretch>
          </p:blipFill>
          <p:spPr>
            <a:xfrm>
              <a:off x="3816671" y="2091465"/>
              <a:ext cx="144291" cy="77700"/>
            </a:xfrm>
            <a:prstGeom prst="rect">
              <a:avLst/>
            </a:prstGeom>
            <a:noFill/>
            <a:ln>
              <a:noFill/>
            </a:ln>
          </p:spPr>
        </p:pic>
        <p:pic>
          <p:nvPicPr>
            <p:cNvPr id="1258" name="Google Shape;1258;p32"/>
            <p:cNvPicPr preferRelativeResize="0"/>
            <p:nvPr/>
          </p:nvPicPr>
          <p:blipFill>
            <a:blip r:embed="rId8">
              <a:alphaModFix/>
            </a:blip>
            <a:stretch>
              <a:fillRect/>
            </a:stretch>
          </p:blipFill>
          <p:spPr>
            <a:xfrm>
              <a:off x="4163468" y="2429386"/>
              <a:ext cx="144291" cy="77700"/>
            </a:xfrm>
            <a:prstGeom prst="rect">
              <a:avLst/>
            </a:prstGeom>
            <a:noFill/>
            <a:ln>
              <a:noFill/>
            </a:ln>
          </p:spPr>
        </p:pic>
        <p:pic>
          <p:nvPicPr>
            <p:cNvPr id="1259" name="Google Shape;1259;p32"/>
            <p:cNvPicPr preferRelativeResize="0"/>
            <p:nvPr/>
          </p:nvPicPr>
          <p:blipFill>
            <a:blip r:embed="rId9">
              <a:alphaModFix/>
            </a:blip>
            <a:stretch>
              <a:fillRect/>
            </a:stretch>
          </p:blipFill>
          <p:spPr>
            <a:xfrm>
              <a:off x="3816262" y="2221055"/>
              <a:ext cx="147500" cy="98225"/>
            </a:xfrm>
            <a:prstGeom prst="rect">
              <a:avLst/>
            </a:prstGeom>
            <a:noFill/>
            <a:ln>
              <a:noFill/>
            </a:ln>
          </p:spPr>
        </p:pic>
        <p:sp>
          <p:nvSpPr>
            <p:cNvPr id="1260" name="Google Shape;1260;p32"/>
            <p:cNvSpPr/>
            <p:nvPr/>
          </p:nvSpPr>
          <p:spPr>
            <a:xfrm>
              <a:off x="4140964"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261" name="Google Shape;1261;p32"/>
            <p:cNvPicPr preferRelativeResize="0"/>
            <p:nvPr/>
          </p:nvPicPr>
          <p:blipFill>
            <a:blip r:embed="rId10">
              <a:alphaModFix/>
            </a:blip>
            <a:stretch>
              <a:fillRect/>
            </a:stretch>
          </p:blipFill>
          <p:spPr>
            <a:xfrm>
              <a:off x="4172852" y="2547375"/>
              <a:ext cx="128250" cy="128250"/>
            </a:xfrm>
            <a:prstGeom prst="rect">
              <a:avLst/>
            </a:prstGeom>
            <a:noFill/>
            <a:ln>
              <a:noFill/>
            </a:ln>
          </p:spPr>
        </p:pic>
      </p:grpSp>
      <p:grpSp>
        <p:nvGrpSpPr>
          <p:cNvPr id="1262" name="Google Shape;1262;p32"/>
          <p:cNvGrpSpPr/>
          <p:nvPr/>
        </p:nvGrpSpPr>
        <p:grpSpPr>
          <a:xfrm>
            <a:off x="6232713" y="2956375"/>
            <a:ext cx="657600" cy="1075200"/>
            <a:chOff x="6555425" y="2956375"/>
            <a:chExt cx="657600" cy="1075200"/>
          </a:xfrm>
        </p:grpSpPr>
        <p:sp>
          <p:nvSpPr>
            <p:cNvPr id="1263" name="Google Shape;1263;p32"/>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264" name="Google Shape;1264;p32"/>
            <p:cNvPicPr preferRelativeResize="0"/>
            <p:nvPr/>
          </p:nvPicPr>
          <p:blipFill>
            <a:blip r:embed="rId11">
              <a:alphaModFix/>
            </a:blip>
            <a:stretch>
              <a:fillRect/>
            </a:stretch>
          </p:blipFill>
          <p:spPr>
            <a:xfrm>
              <a:off x="6704648" y="3365971"/>
              <a:ext cx="343325" cy="410380"/>
            </a:xfrm>
            <a:prstGeom prst="rect">
              <a:avLst/>
            </a:prstGeom>
            <a:noFill/>
            <a:ln>
              <a:noFill/>
            </a:ln>
          </p:spPr>
        </p:pic>
      </p:grpSp>
      <p:sp>
        <p:nvSpPr>
          <p:cNvPr id="1265" name="Google Shape;1265;p32"/>
          <p:cNvSpPr txBox="1"/>
          <p:nvPr/>
        </p:nvSpPr>
        <p:spPr>
          <a:xfrm>
            <a:off x="3671710" y="2702086"/>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pic>
        <p:nvPicPr>
          <p:cNvPr id="1266" name="Google Shape;1266;p32"/>
          <p:cNvPicPr preferRelativeResize="0"/>
          <p:nvPr/>
        </p:nvPicPr>
        <p:blipFill>
          <a:blip r:embed="rId12">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0" name="Shape 1270"/>
        <p:cNvGrpSpPr/>
        <p:nvPr/>
      </p:nvGrpSpPr>
      <p:grpSpPr>
        <a:xfrm>
          <a:off x="0" y="0"/>
          <a:ext cx="0" cy="0"/>
          <a:chOff x="0" y="0"/>
          <a:chExt cx="0" cy="0"/>
        </a:xfrm>
      </p:grpSpPr>
      <p:sp>
        <p:nvSpPr>
          <p:cNvPr id="1271" name="Google Shape;1271;p3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2" name="Google Shape;1272;p33"/>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PLACEMENT BY POLICY</a:t>
            </a:r>
            <a:endParaRPr/>
          </a:p>
        </p:txBody>
      </p:sp>
      <p:sp>
        <p:nvSpPr>
          <p:cNvPr id="1273" name="Google Shape;1273;p33"/>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274" name="Google Shape;1274;p33"/>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75" name="Google Shape;1275;p33"/>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76" name="Google Shape;1276;p33"/>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77" name="Google Shape;1277;p33"/>
          <p:cNvGrpSpPr/>
          <p:nvPr/>
        </p:nvGrpSpPr>
        <p:grpSpPr>
          <a:xfrm>
            <a:off x="5332590" y="2926337"/>
            <a:ext cx="712986" cy="218400"/>
            <a:chOff x="4577530" y="2938752"/>
            <a:chExt cx="712986" cy="218400"/>
          </a:xfrm>
        </p:grpSpPr>
        <p:sp>
          <p:nvSpPr>
            <p:cNvPr id="1278" name="Google Shape;1278;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81" name="Google Shape;1281;p33"/>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82" name="Google Shape;1282;p33"/>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83" name="Google Shape;1283;p33"/>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84" name="Google Shape;1284;p33"/>
          <p:cNvGrpSpPr/>
          <p:nvPr/>
        </p:nvGrpSpPr>
        <p:grpSpPr>
          <a:xfrm>
            <a:off x="4494390" y="2926337"/>
            <a:ext cx="712986" cy="218400"/>
            <a:chOff x="4577530" y="2938752"/>
            <a:chExt cx="712986" cy="218400"/>
          </a:xfrm>
        </p:grpSpPr>
        <p:sp>
          <p:nvSpPr>
            <p:cNvPr id="1285" name="Google Shape;1285;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288" name="Google Shape;1288;p33"/>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289" name="Google Shape;1289;p33"/>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290" name="Google Shape;1290;p33"/>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291" name="Google Shape;1291;p33"/>
          <p:cNvGrpSpPr/>
          <p:nvPr/>
        </p:nvGrpSpPr>
        <p:grpSpPr>
          <a:xfrm>
            <a:off x="3656190" y="2926337"/>
            <a:ext cx="712986" cy="218400"/>
            <a:chOff x="4577530" y="2938752"/>
            <a:chExt cx="712986" cy="218400"/>
          </a:xfrm>
        </p:grpSpPr>
        <p:sp>
          <p:nvSpPr>
            <p:cNvPr id="1292" name="Google Shape;1292;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295" name="Google Shape;1295;p33"/>
          <p:cNvGrpSpPr/>
          <p:nvPr/>
        </p:nvGrpSpPr>
        <p:grpSpPr>
          <a:xfrm>
            <a:off x="2222988" y="4065375"/>
            <a:ext cx="4668000" cy="509100"/>
            <a:chOff x="2545700" y="4065375"/>
            <a:chExt cx="4668000" cy="509100"/>
          </a:xfrm>
        </p:grpSpPr>
        <p:sp>
          <p:nvSpPr>
            <p:cNvPr id="1296" name="Google Shape;1296;p33"/>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297" name="Google Shape;1297;p33"/>
            <p:cNvPicPr preferRelativeResize="0"/>
            <p:nvPr/>
          </p:nvPicPr>
          <p:blipFill>
            <a:blip r:embed="rId3">
              <a:alphaModFix/>
            </a:blip>
            <a:stretch>
              <a:fillRect/>
            </a:stretch>
          </p:blipFill>
          <p:spPr>
            <a:xfrm>
              <a:off x="3438750" y="4201990"/>
              <a:ext cx="278300" cy="111096"/>
            </a:xfrm>
            <a:prstGeom prst="rect">
              <a:avLst/>
            </a:prstGeom>
            <a:noFill/>
            <a:ln>
              <a:noFill/>
            </a:ln>
          </p:spPr>
        </p:pic>
        <p:pic>
          <p:nvPicPr>
            <p:cNvPr id="1298" name="Google Shape;1298;p33"/>
            <p:cNvPicPr preferRelativeResize="0"/>
            <p:nvPr/>
          </p:nvPicPr>
          <p:blipFill>
            <a:blip r:embed="rId4">
              <a:alphaModFix/>
            </a:blip>
            <a:stretch>
              <a:fillRect/>
            </a:stretch>
          </p:blipFill>
          <p:spPr>
            <a:xfrm>
              <a:off x="4720805" y="4153188"/>
              <a:ext cx="301271" cy="208700"/>
            </a:xfrm>
            <a:prstGeom prst="rect">
              <a:avLst/>
            </a:prstGeom>
            <a:noFill/>
            <a:ln>
              <a:noFill/>
            </a:ln>
          </p:spPr>
        </p:pic>
        <p:pic>
          <p:nvPicPr>
            <p:cNvPr id="1299" name="Google Shape;1299;p33"/>
            <p:cNvPicPr preferRelativeResize="0"/>
            <p:nvPr/>
          </p:nvPicPr>
          <p:blipFill>
            <a:blip r:embed="rId5">
              <a:alphaModFix/>
            </a:blip>
            <a:stretch>
              <a:fillRect/>
            </a:stretch>
          </p:blipFill>
          <p:spPr>
            <a:xfrm>
              <a:off x="5364605" y="4153188"/>
              <a:ext cx="301271" cy="208700"/>
            </a:xfrm>
            <a:prstGeom prst="rect">
              <a:avLst/>
            </a:prstGeom>
            <a:noFill/>
            <a:ln>
              <a:noFill/>
            </a:ln>
          </p:spPr>
        </p:pic>
        <p:pic>
          <p:nvPicPr>
            <p:cNvPr id="1300" name="Google Shape;1300;p33"/>
            <p:cNvPicPr preferRelativeResize="0"/>
            <p:nvPr/>
          </p:nvPicPr>
          <p:blipFill>
            <a:blip r:embed="rId6">
              <a:alphaModFix/>
            </a:blip>
            <a:stretch>
              <a:fillRect/>
            </a:stretch>
          </p:blipFill>
          <p:spPr>
            <a:xfrm>
              <a:off x="6008404" y="4153188"/>
              <a:ext cx="301271" cy="208700"/>
            </a:xfrm>
            <a:prstGeom prst="rect">
              <a:avLst/>
            </a:prstGeom>
            <a:noFill/>
            <a:ln>
              <a:noFill/>
            </a:ln>
          </p:spPr>
        </p:pic>
        <p:pic>
          <p:nvPicPr>
            <p:cNvPr id="1301" name="Google Shape;1301;p33"/>
            <p:cNvPicPr preferRelativeResize="0"/>
            <p:nvPr/>
          </p:nvPicPr>
          <p:blipFill>
            <a:blip r:embed="rId7">
              <a:alphaModFix/>
            </a:blip>
            <a:stretch>
              <a:fillRect/>
            </a:stretch>
          </p:blipFill>
          <p:spPr>
            <a:xfrm>
              <a:off x="4059578" y="4181790"/>
              <a:ext cx="318698" cy="151495"/>
            </a:xfrm>
            <a:prstGeom prst="rect">
              <a:avLst/>
            </a:prstGeom>
            <a:noFill/>
            <a:ln>
              <a:noFill/>
            </a:ln>
          </p:spPr>
        </p:pic>
        <p:sp>
          <p:nvSpPr>
            <p:cNvPr id="1302" name="Google Shape;1302;p33"/>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303" name="Google Shape;1303;p33"/>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304" name="Google Shape;1304;p33"/>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305" name="Google Shape;1305;p33"/>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306" name="Google Shape;1306;p33"/>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307" name="Google Shape;1307;p33"/>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308" name="Google Shape;1308;p33"/>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309" name="Google Shape;1309;p33"/>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310" name="Google Shape;1310;p33"/>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
        <p:nvSpPr>
          <p:cNvPr id="1311" name="Google Shape;1311;p33"/>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312" name="Google Shape;1312;p33"/>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313" name="Google Shape;1313;p33"/>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314" name="Google Shape;1314;p33"/>
          <p:cNvSpPr/>
          <p:nvPr/>
        </p:nvSpPr>
        <p:spPr>
          <a:xfrm>
            <a:off x="2347188"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315" name="Google Shape;1315;p33"/>
          <p:cNvSpPr/>
          <p:nvPr/>
        </p:nvSpPr>
        <p:spPr>
          <a:xfrm>
            <a:off x="2347188"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grpSp>
        <p:nvGrpSpPr>
          <p:cNvPr id="1316" name="Google Shape;1316;p33"/>
          <p:cNvGrpSpPr/>
          <p:nvPr/>
        </p:nvGrpSpPr>
        <p:grpSpPr>
          <a:xfrm>
            <a:off x="6232713" y="2956375"/>
            <a:ext cx="657600" cy="1075200"/>
            <a:chOff x="6555425" y="2956375"/>
            <a:chExt cx="657600" cy="1075200"/>
          </a:xfrm>
        </p:grpSpPr>
        <p:sp>
          <p:nvSpPr>
            <p:cNvPr id="1317" name="Google Shape;1317;p33"/>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318" name="Google Shape;1318;p33"/>
            <p:cNvPicPr preferRelativeResize="0"/>
            <p:nvPr/>
          </p:nvPicPr>
          <p:blipFill>
            <a:blip r:embed="rId8">
              <a:alphaModFix/>
            </a:blip>
            <a:stretch>
              <a:fillRect/>
            </a:stretch>
          </p:blipFill>
          <p:spPr>
            <a:xfrm>
              <a:off x="6704648" y="3365971"/>
              <a:ext cx="343325" cy="410380"/>
            </a:xfrm>
            <a:prstGeom prst="rect">
              <a:avLst/>
            </a:prstGeom>
            <a:noFill/>
            <a:ln>
              <a:noFill/>
            </a:ln>
          </p:spPr>
        </p:pic>
      </p:grpSp>
      <p:sp>
        <p:nvSpPr>
          <p:cNvPr id="1319" name="Google Shape;1319;p33"/>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20" name="Google Shape;1320;p33"/>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21" name="Google Shape;1321;p33"/>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22" name="Google Shape;1322;p33"/>
          <p:cNvGrpSpPr/>
          <p:nvPr/>
        </p:nvGrpSpPr>
        <p:grpSpPr>
          <a:xfrm>
            <a:off x="4494390" y="1864953"/>
            <a:ext cx="712986" cy="218400"/>
            <a:chOff x="4577530" y="2938752"/>
            <a:chExt cx="712986" cy="218400"/>
          </a:xfrm>
        </p:grpSpPr>
        <p:sp>
          <p:nvSpPr>
            <p:cNvPr id="1323" name="Google Shape;1323;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326" name="Google Shape;1326;p33"/>
          <p:cNvGrpSpPr/>
          <p:nvPr/>
        </p:nvGrpSpPr>
        <p:grpSpPr>
          <a:xfrm>
            <a:off x="3656190" y="1864953"/>
            <a:ext cx="788020" cy="1048694"/>
            <a:chOff x="5592955" y="2047406"/>
            <a:chExt cx="788020" cy="1048694"/>
          </a:xfrm>
        </p:grpSpPr>
        <p:sp>
          <p:nvSpPr>
            <p:cNvPr id="1327" name="Google Shape;1327;p33"/>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28" name="Google Shape;1328;p33"/>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29" name="Google Shape;1329;p33"/>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30" name="Google Shape;1330;p33"/>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31" name="Google Shape;1331;p33"/>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32" name="Google Shape;1332;p33"/>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33" name="Google Shape;1333;p33"/>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34" name="Google Shape;1334;p33"/>
            <p:cNvGrpSpPr/>
            <p:nvPr/>
          </p:nvGrpSpPr>
          <p:grpSpPr>
            <a:xfrm>
              <a:off x="5592955" y="2047406"/>
              <a:ext cx="712986" cy="218400"/>
              <a:chOff x="4577530" y="2938752"/>
              <a:chExt cx="712986" cy="218400"/>
            </a:xfrm>
          </p:grpSpPr>
          <p:sp>
            <p:nvSpPr>
              <p:cNvPr id="1335" name="Google Shape;1335;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338" name="Google Shape;1338;p33"/>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39" name="Google Shape;1339;p33"/>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340" name="Google Shape;1340;p33"/>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41" name="Google Shape;1341;p33"/>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342" name="Google Shape;1342;p33"/>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43" name="Google Shape;1343;p33"/>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344" name="Google Shape;1344;p33"/>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45" name="Google Shape;1345;p33"/>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346" name="Google Shape;1346;p33"/>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347" name="Google Shape;1347;p33"/>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348" name="Google Shape;1348;p33"/>
          <p:cNvPicPr preferRelativeResize="0"/>
          <p:nvPr/>
        </p:nvPicPr>
        <p:blipFill>
          <a:blip r:embed="rId10">
            <a:alphaModFix/>
          </a:blip>
          <a:stretch>
            <a:fillRect/>
          </a:stretch>
        </p:blipFill>
        <p:spPr>
          <a:xfrm>
            <a:off x="3816262" y="2221055"/>
            <a:ext cx="147500" cy="98225"/>
          </a:xfrm>
          <a:prstGeom prst="rect">
            <a:avLst/>
          </a:prstGeom>
          <a:noFill/>
          <a:ln>
            <a:noFill/>
          </a:ln>
        </p:spPr>
      </p:pic>
      <p:pic>
        <p:nvPicPr>
          <p:cNvPr id="1349" name="Google Shape;1349;p33"/>
          <p:cNvPicPr preferRelativeResize="0"/>
          <p:nvPr/>
        </p:nvPicPr>
        <p:blipFill>
          <a:blip r:embed="rId11">
            <a:alphaModFix/>
          </a:blip>
          <a:stretch>
            <a:fillRect/>
          </a:stretch>
        </p:blipFill>
        <p:spPr>
          <a:xfrm>
            <a:off x="4172852" y="2547375"/>
            <a:ext cx="128250" cy="128250"/>
          </a:xfrm>
          <a:prstGeom prst="rect">
            <a:avLst/>
          </a:prstGeom>
          <a:noFill/>
          <a:ln>
            <a:noFill/>
          </a:ln>
        </p:spPr>
      </p:pic>
      <p:grpSp>
        <p:nvGrpSpPr>
          <p:cNvPr id="1350" name="Google Shape;1350;p33"/>
          <p:cNvGrpSpPr/>
          <p:nvPr/>
        </p:nvGrpSpPr>
        <p:grpSpPr>
          <a:xfrm>
            <a:off x="5332590" y="1864953"/>
            <a:ext cx="788020" cy="1048694"/>
            <a:chOff x="5592955" y="2047406"/>
            <a:chExt cx="788020" cy="1048694"/>
          </a:xfrm>
        </p:grpSpPr>
        <p:sp>
          <p:nvSpPr>
            <p:cNvPr id="1351" name="Google Shape;1351;p33"/>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52" name="Google Shape;1352;p33"/>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53" name="Google Shape;1353;p33"/>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54" name="Google Shape;1354;p33"/>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55" name="Google Shape;1355;p33"/>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56" name="Google Shape;1356;p33"/>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357" name="Google Shape;1357;p33"/>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58" name="Google Shape;1358;p33"/>
            <p:cNvGrpSpPr/>
            <p:nvPr/>
          </p:nvGrpSpPr>
          <p:grpSpPr>
            <a:xfrm>
              <a:off x="5592955" y="2047406"/>
              <a:ext cx="712986" cy="218400"/>
              <a:chOff x="4577530" y="2938752"/>
              <a:chExt cx="712986" cy="218400"/>
            </a:xfrm>
          </p:grpSpPr>
          <p:sp>
            <p:nvSpPr>
              <p:cNvPr id="1359" name="Google Shape;1359;p3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3"/>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362" name="Google Shape;1362;p33"/>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63" name="Google Shape;1363;p33"/>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364" name="Google Shape;1364;p33"/>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1365" name="Google Shape;1365;p33"/>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366" name="Google Shape;1366;p33"/>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67" name="Google Shape;1367;p33"/>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368" name="Google Shape;1368;p33"/>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369" name="Google Shape;1369;p33"/>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370" name="Google Shape;1370;p33"/>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371" name="Google Shape;1371;p33"/>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372" name="Google Shape;1372;p33"/>
          <p:cNvPicPr preferRelativeResize="0"/>
          <p:nvPr/>
        </p:nvPicPr>
        <p:blipFill>
          <a:blip r:embed="rId12">
            <a:alphaModFix/>
          </a:blip>
          <a:stretch>
            <a:fillRect/>
          </a:stretch>
        </p:blipFill>
        <p:spPr>
          <a:xfrm>
            <a:off x="5520286" y="2223902"/>
            <a:ext cx="89205" cy="98225"/>
          </a:xfrm>
          <a:prstGeom prst="rect">
            <a:avLst/>
          </a:prstGeom>
          <a:noFill/>
          <a:ln>
            <a:noFill/>
          </a:ln>
        </p:spPr>
      </p:pic>
      <p:pic>
        <p:nvPicPr>
          <p:cNvPr id="1373" name="Google Shape;1373;p33"/>
          <p:cNvPicPr preferRelativeResize="0"/>
          <p:nvPr/>
        </p:nvPicPr>
        <p:blipFill>
          <a:blip r:embed="rId13">
            <a:alphaModFix/>
          </a:blip>
          <a:stretch>
            <a:fillRect/>
          </a:stretch>
        </p:blipFill>
        <p:spPr>
          <a:xfrm>
            <a:off x="5830428" y="2570588"/>
            <a:ext cx="158026" cy="81825"/>
          </a:xfrm>
          <a:prstGeom prst="rect">
            <a:avLst/>
          </a:prstGeom>
          <a:noFill/>
          <a:ln>
            <a:noFill/>
          </a:ln>
        </p:spPr>
      </p:pic>
      <p:pic>
        <p:nvPicPr>
          <p:cNvPr id="1374" name="Google Shape;1374;p33"/>
          <p:cNvPicPr preferRelativeResize="0"/>
          <p:nvPr/>
        </p:nvPicPr>
        <p:blipFill>
          <a:blip r:embed="rId1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8" name="Shape 1378"/>
        <p:cNvGrpSpPr/>
        <p:nvPr/>
      </p:nvGrpSpPr>
      <p:grpSpPr>
        <a:xfrm>
          <a:off x="0" y="0"/>
          <a:ext cx="0" cy="0"/>
          <a:chOff x="0" y="0"/>
          <a:chExt cx="0" cy="0"/>
        </a:xfrm>
      </p:grpSpPr>
      <p:sp>
        <p:nvSpPr>
          <p:cNvPr id="1379" name="Google Shape;1379;p34"/>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380" name="Google Shape;1380;p34"/>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81" name="Google Shape;1381;p34"/>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82" name="Google Shape;1382;p34"/>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83" name="Google Shape;1383;p34"/>
          <p:cNvGrpSpPr/>
          <p:nvPr/>
        </p:nvGrpSpPr>
        <p:grpSpPr>
          <a:xfrm>
            <a:off x="5332590" y="2926337"/>
            <a:ext cx="712986" cy="218400"/>
            <a:chOff x="4577530" y="2938752"/>
            <a:chExt cx="712986" cy="218400"/>
          </a:xfrm>
        </p:grpSpPr>
        <p:sp>
          <p:nvSpPr>
            <p:cNvPr id="1384" name="Google Shape;1384;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387" name="Google Shape;1387;p34"/>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88" name="Google Shape;1388;p34"/>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89" name="Google Shape;1389;p34"/>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90" name="Google Shape;1390;p34"/>
          <p:cNvGrpSpPr/>
          <p:nvPr/>
        </p:nvGrpSpPr>
        <p:grpSpPr>
          <a:xfrm>
            <a:off x="4494390" y="2926337"/>
            <a:ext cx="712986" cy="218400"/>
            <a:chOff x="4577530" y="2938752"/>
            <a:chExt cx="712986" cy="218400"/>
          </a:xfrm>
        </p:grpSpPr>
        <p:sp>
          <p:nvSpPr>
            <p:cNvPr id="1391" name="Google Shape;1391;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394" name="Google Shape;1394;p34"/>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395" name="Google Shape;1395;p34"/>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396" name="Google Shape;1396;p34"/>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397" name="Google Shape;1397;p34"/>
          <p:cNvGrpSpPr/>
          <p:nvPr/>
        </p:nvGrpSpPr>
        <p:grpSpPr>
          <a:xfrm>
            <a:off x="3656190" y="2926337"/>
            <a:ext cx="712986" cy="218400"/>
            <a:chOff x="4577530" y="2938752"/>
            <a:chExt cx="712986" cy="218400"/>
          </a:xfrm>
        </p:grpSpPr>
        <p:sp>
          <p:nvSpPr>
            <p:cNvPr id="1398" name="Google Shape;1398;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401" name="Google Shape;1401;p34"/>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402" name="Google Shape;1402;p34"/>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403" name="Google Shape;1403;p34"/>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404" name="Google Shape;1404;p34"/>
          <p:cNvGrpSpPr/>
          <p:nvPr/>
        </p:nvGrpSpPr>
        <p:grpSpPr>
          <a:xfrm>
            <a:off x="4494390" y="1864953"/>
            <a:ext cx="712986" cy="218400"/>
            <a:chOff x="4577530" y="2938752"/>
            <a:chExt cx="712986" cy="218400"/>
          </a:xfrm>
        </p:grpSpPr>
        <p:sp>
          <p:nvSpPr>
            <p:cNvPr id="1405" name="Google Shape;1405;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grpSp>
        <p:nvGrpSpPr>
          <p:cNvPr id="1408" name="Google Shape;1408;p34"/>
          <p:cNvGrpSpPr/>
          <p:nvPr/>
        </p:nvGrpSpPr>
        <p:grpSpPr>
          <a:xfrm>
            <a:off x="3656190" y="1864953"/>
            <a:ext cx="788020" cy="1048694"/>
            <a:chOff x="5592955" y="2047406"/>
            <a:chExt cx="788020" cy="1048694"/>
          </a:xfrm>
        </p:grpSpPr>
        <p:sp>
          <p:nvSpPr>
            <p:cNvPr id="1409" name="Google Shape;1409;p34"/>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410" name="Google Shape;1410;p34"/>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411" name="Google Shape;1411;p34"/>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12" name="Google Shape;1412;p34"/>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13" name="Google Shape;1413;p34"/>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14" name="Google Shape;1414;p34"/>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15" name="Google Shape;1415;p34"/>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416" name="Google Shape;1416;p34"/>
            <p:cNvGrpSpPr/>
            <p:nvPr/>
          </p:nvGrpSpPr>
          <p:grpSpPr>
            <a:xfrm>
              <a:off x="5592955" y="2047406"/>
              <a:ext cx="712986" cy="218400"/>
              <a:chOff x="4577530" y="2938752"/>
              <a:chExt cx="712986" cy="218400"/>
            </a:xfrm>
          </p:grpSpPr>
          <p:sp>
            <p:nvSpPr>
              <p:cNvPr id="1417" name="Google Shape;1417;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420" name="Google Shape;1420;p34"/>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21" name="Google Shape;1421;p34"/>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1422" name="Google Shape;1422;p34"/>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23" name="Google Shape;1423;p34"/>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1424" name="Google Shape;1424;p34"/>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25" name="Google Shape;1425;p34"/>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1426" name="Google Shape;1426;p34"/>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27" name="Google Shape;1427;p34"/>
            <p:cNvPicPr preferRelativeResize="0"/>
            <p:nvPr/>
          </p:nvPicPr>
          <p:blipFill>
            <a:blip r:embed="rId3">
              <a:alphaModFix/>
            </a:blip>
            <a:stretch>
              <a:fillRect/>
            </a:stretch>
          </p:blipFill>
          <p:spPr>
            <a:xfrm>
              <a:off x="5753436" y="2611838"/>
              <a:ext cx="144291" cy="77700"/>
            </a:xfrm>
            <a:prstGeom prst="rect">
              <a:avLst/>
            </a:prstGeom>
            <a:noFill/>
            <a:ln>
              <a:noFill/>
            </a:ln>
          </p:spPr>
        </p:pic>
      </p:grpSp>
      <p:sp>
        <p:nvSpPr>
          <p:cNvPr id="1428" name="Google Shape;1428;p34"/>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429" name="Google Shape;1429;p34"/>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430" name="Google Shape;1430;p34"/>
          <p:cNvPicPr preferRelativeResize="0"/>
          <p:nvPr/>
        </p:nvPicPr>
        <p:blipFill>
          <a:blip r:embed="rId4">
            <a:alphaModFix/>
          </a:blip>
          <a:stretch>
            <a:fillRect/>
          </a:stretch>
        </p:blipFill>
        <p:spPr>
          <a:xfrm>
            <a:off x="3816262" y="2221055"/>
            <a:ext cx="147500" cy="98225"/>
          </a:xfrm>
          <a:prstGeom prst="rect">
            <a:avLst/>
          </a:prstGeom>
          <a:noFill/>
          <a:ln>
            <a:noFill/>
          </a:ln>
        </p:spPr>
      </p:pic>
      <p:pic>
        <p:nvPicPr>
          <p:cNvPr id="1431" name="Google Shape;1431;p34"/>
          <p:cNvPicPr preferRelativeResize="0"/>
          <p:nvPr/>
        </p:nvPicPr>
        <p:blipFill>
          <a:blip r:embed="rId5">
            <a:alphaModFix/>
          </a:blip>
          <a:stretch>
            <a:fillRect/>
          </a:stretch>
        </p:blipFill>
        <p:spPr>
          <a:xfrm>
            <a:off x="4172852" y="2547375"/>
            <a:ext cx="128250" cy="128250"/>
          </a:xfrm>
          <a:prstGeom prst="rect">
            <a:avLst/>
          </a:prstGeom>
          <a:noFill/>
          <a:ln>
            <a:noFill/>
          </a:ln>
        </p:spPr>
      </p:pic>
      <p:grpSp>
        <p:nvGrpSpPr>
          <p:cNvPr id="1432" name="Google Shape;1432;p34"/>
          <p:cNvGrpSpPr/>
          <p:nvPr/>
        </p:nvGrpSpPr>
        <p:grpSpPr>
          <a:xfrm>
            <a:off x="5332590" y="1864953"/>
            <a:ext cx="788020" cy="1048694"/>
            <a:chOff x="5592955" y="2047406"/>
            <a:chExt cx="788020" cy="1048694"/>
          </a:xfrm>
        </p:grpSpPr>
        <p:sp>
          <p:nvSpPr>
            <p:cNvPr id="1433" name="Google Shape;1433;p34"/>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434" name="Google Shape;1434;p34"/>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435" name="Google Shape;1435;p34"/>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36" name="Google Shape;1436;p34"/>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37" name="Google Shape;1437;p34"/>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38" name="Google Shape;1438;p34"/>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39" name="Google Shape;1439;p34"/>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440" name="Google Shape;1440;p34"/>
            <p:cNvGrpSpPr/>
            <p:nvPr/>
          </p:nvGrpSpPr>
          <p:grpSpPr>
            <a:xfrm>
              <a:off x="5592955" y="2047406"/>
              <a:ext cx="712986" cy="218400"/>
              <a:chOff x="4577530" y="2938752"/>
              <a:chExt cx="712986" cy="218400"/>
            </a:xfrm>
          </p:grpSpPr>
          <p:sp>
            <p:nvSpPr>
              <p:cNvPr id="1441" name="Google Shape;1441;p3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4"/>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444" name="Google Shape;1444;p34"/>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45" name="Google Shape;1445;p34"/>
            <p:cNvPicPr preferRelativeResize="0"/>
            <p:nvPr/>
          </p:nvPicPr>
          <p:blipFill>
            <a:blip r:embed="rId3">
              <a:alphaModFix/>
            </a:blip>
            <a:stretch>
              <a:fillRect/>
            </a:stretch>
          </p:blipFill>
          <p:spPr>
            <a:xfrm>
              <a:off x="5753436" y="2273917"/>
              <a:ext cx="144291" cy="77700"/>
            </a:xfrm>
            <a:prstGeom prst="rect">
              <a:avLst/>
            </a:prstGeom>
            <a:noFill/>
            <a:ln>
              <a:noFill/>
            </a:ln>
          </p:spPr>
        </p:pic>
        <p:sp>
          <p:nvSpPr>
            <p:cNvPr id="1446" name="Google Shape;1446;p34"/>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1447" name="Google Shape;1447;p34"/>
            <p:cNvPicPr preferRelativeResize="0"/>
            <p:nvPr/>
          </p:nvPicPr>
          <p:blipFill>
            <a:blip r:embed="rId3">
              <a:alphaModFix/>
            </a:blip>
            <a:stretch>
              <a:fillRect/>
            </a:stretch>
          </p:blipFill>
          <p:spPr>
            <a:xfrm>
              <a:off x="6100233" y="2273917"/>
              <a:ext cx="144291" cy="77700"/>
            </a:xfrm>
            <a:prstGeom prst="rect">
              <a:avLst/>
            </a:prstGeom>
            <a:noFill/>
            <a:ln>
              <a:noFill/>
            </a:ln>
          </p:spPr>
        </p:pic>
        <p:sp>
          <p:nvSpPr>
            <p:cNvPr id="1448" name="Google Shape;1448;p34"/>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49" name="Google Shape;1449;p34"/>
            <p:cNvPicPr preferRelativeResize="0"/>
            <p:nvPr/>
          </p:nvPicPr>
          <p:blipFill>
            <a:blip r:embed="rId3">
              <a:alphaModFix/>
            </a:blip>
            <a:stretch>
              <a:fillRect/>
            </a:stretch>
          </p:blipFill>
          <p:spPr>
            <a:xfrm>
              <a:off x="6100233" y="2611838"/>
              <a:ext cx="144291" cy="77700"/>
            </a:xfrm>
            <a:prstGeom prst="rect">
              <a:avLst/>
            </a:prstGeom>
            <a:noFill/>
            <a:ln>
              <a:noFill/>
            </a:ln>
          </p:spPr>
        </p:pic>
        <p:sp>
          <p:nvSpPr>
            <p:cNvPr id="1450" name="Google Shape;1450;p34"/>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451" name="Google Shape;1451;p34"/>
            <p:cNvPicPr preferRelativeResize="0"/>
            <p:nvPr/>
          </p:nvPicPr>
          <p:blipFill>
            <a:blip r:embed="rId3">
              <a:alphaModFix/>
            </a:blip>
            <a:stretch>
              <a:fillRect/>
            </a:stretch>
          </p:blipFill>
          <p:spPr>
            <a:xfrm>
              <a:off x="5753436" y="2611838"/>
              <a:ext cx="144291" cy="77700"/>
            </a:xfrm>
            <a:prstGeom prst="rect">
              <a:avLst/>
            </a:prstGeom>
            <a:noFill/>
            <a:ln>
              <a:noFill/>
            </a:ln>
          </p:spPr>
        </p:pic>
      </p:grpSp>
      <p:sp>
        <p:nvSpPr>
          <p:cNvPr id="1452" name="Google Shape;1452;p34"/>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453" name="Google Shape;1453;p34"/>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454" name="Google Shape;1454;p34"/>
          <p:cNvPicPr preferRelativeResize="0"/>
          <p:nvPr/>
        </p:nvPicPr>
        <p:blipFill>
          <a:blip r:embed="rId6">
            <a:alphaModFix/>
          </a:blip>
          <a:stretch>
            <a:fillRect/>
          </a:stretch>
        </p:blipFill>
        <p:spPr>
          <a:xfrm>
            <a:off x="5520286" y="2223902"/>
            <a:ext cx="89205" cy="98225"/>
          </a:xfrm>
          <a:prstGeom prst="rect">
            <a:avLst/>
          </a:prstGeom>
          <a:noFill/>
          <a:ln>
            <a:noFill/>
          </a:ln>
        </p:spPr>
      </p:pic>
      <p:pic>
        <p:nvPicPr>
          <p:cNvPr id="1455" name="Google Shape;1455;p34"/>
          <p:cNvPicPr preferRelativeResize="0"/>
          <p:nvPr/>
        </p:nvPicPr>
        <p:blipFill>
          <a:blip r:embed="rId7">
            <a:alphaModFix/>
          </a:blip>
          <a:stretch>
            <a:fillRect/>
          </a:stretch>
        </p:blipFill>
        <p:spPr>
          <a:xfrm>
            <a:off x="5830428" y="2570588"/>
            <a:ext cx="158026" cy="81825"/>
          </a:xfrm>
          <a:prstGeom prst="rect">
            <a:avLst/>
          </a:prstGeom>
          <a:noFill/>
          <a:ln>
            <a:noFill/>
          </a:ln>
        </p:spPr>
      </p:pic>
      <p:sp>
        <p:nvSpPr>
          <p:cNvPr id="1456" name="Google Shape;1456;p3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7" name="Google Shape;1457;p34"/>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AUTOSCALING PODS</a:t>
            </a:r>
            <a:endParaRPr/>
          </a:p>
        </p:txBody>
      </p:sp>
      <p:grpSp>
        <p:nvGrpSpPr>
          <p:cNvPr id="1458" name="Google Shape;1458;p34"/>
          <p:cNvGrpSpPr/>
          <p:nvPr/>
        </p:nvGrpSpPr>
        <p:grpSpPr>
          <a:xfrm>
            <a:off x="2222988" y="4065375"/>
            <a:ext cx="4668000" cy="509100"/>
            <a:chOff x="2545700" y="4065375"/>
            <a:chExt cx="4668000" cy="509100"/>
          </a:xfrm>
        </p:grpSpPr>
        <p:sp>
          <p:nvSpPr>
            <p:cNvPr id="1459" name="Google Shape;1459;p34"/>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460" name="Google Shape;1460;p34"/>
            <p:cNvPicPr preferRelativeResize="0"/>
            <p:nvPr/>
          </p:nvPicPr>
          <p:blipFill>
            <a:blip r:embed="rId8">
              <a:alphaModFix/>
            </a:blip>
            <a:stretch>
              <a:fillRect/>
            </a:stretch>
          </p:blipFill>
          <p:spPr>
            <a:xfrm>
              <a:off x="3438750" y="4201990"/>
              <a:ext cx="278300" cy="111096"/>
            </a:xfrm>
            <a:prstGeom prst="rect">
              <a:avLst/>
            </a:prstGeom>
            <a:noFill/>
            <a:ln>
              <a:noFill/>
            </a:ln>
          </p:spPr>
        </p:pic>
        <p:pic>
          <p:nvPicPr>
            <p:cNvPr id="1461" name="Google Shape;1461;p34"/>
            <p:cNvPicPr preferRelativeResize="0"/>
            <p:nvPr/>
          </p:nvPicPr>
          <p:blipFill>
            <a:blip r:embed="rId9">
              <a:alphaModFix/>
            </a:blip>
            <a:stretch>
              <a:fillRect/>
            </a:stretch>
          </p:blipFill>
          <p:spPr>
            <a:xfrm>
              <a:off x="4720805" y="4153188"/>
              <a:ext cx="301271" cy="208700"/>
            </a:xfrm>
            <a:prstGeom prst="rect">
              <a:avLst/>
            </a:prstGeom>
            <a:noFill/>
            <a:ln>
              <a:noFill/>
            </a:ln>
          </p:spPr>
        </p:pic>
        <p:pic>
          <p:nvPicPr>
            <p:cNvPr id="1462" name="Google Shape;1462;p34"/>
            <p:cNvPicPr preferRelativeResize="0"/>
            <p:nvPr/>
          </p:nvPicPr>
          <p:blipFill>
            <a:blip r:embed="rId10">
              <a:alphaModFix/>
            </a:blip>
            <a:stretch>
              <a:fillRect/>
            </a:stretch>
          </p:blipFill>
          <p:spPr>
            <a:xfrm>
              <a:off x="5364605" y="4153188"/>
              <a:ext cx="301271" cy="208700"/>
            </a:xfrm>
            <a:prstGeom prst="rect">
              <a:avLst/>
            </a:prstGeom>
            <a:noFill/>
            <a:ln>
              <a:noFill/>
            </a:ln>
          </p:spPr>
        </p:pic>
        <p:pic>
          <p:nvPicPr>
            <p:cNvPr id="1463" name="Google Shape;1463;p34"/>
            <p:cNvPicPr preferRelativeResize="0"/>
            <p:nvPr/>
          </p:nvPicPr>
          <p:blipFill>
            <a:blip r:embed="rId11">
              <a:alphaModFix/>
            </a:blip>
            <a:stretch>
              <a:fillRect/>
            </a:stretch>
          </p:blipFill>
          <p:spPr>
            <a:xfrm>
              <a:off x="6008404" y="4153188"/>
              <a:ext cx="301271" cy="208700"/>
            </a:xfrm>
            <a:prstGeom prst="rect">
              <a:avLst/>
            </a:prstGeom>
            <a:noFill/>
            <a:ln>
              <a:noFill/>
            </a:ln>
          </p:spPr>
        </p:pic>
        <p:pic>
          <p:nvPicPr>
            <p:cNvPr id="1464" name="Google Shape;1464;p34"/>
            <p:cNvPicPr preferRelativeResize="0"/>
            <p:nvPr/>
          </p:nvPicPr>
          <p:blipFill>
            <a:blip r:embed="rId12">
              <a:alphaModFix/>
            </a:blip>
            <a:stretch>
              <a:fillRect/>
            </a:stretch>
          </p:blipFill>
          <p:spPr>
            <a:xfrm>
              <a:off x="4059578" y="4181790"/>
              <a:ext cx="318698" cy="151495"/>
            </a:xfrm>
            <a:prstGeom prst="rect">
              <a:avLst/>
            </a:prstGeom>
            <a:noFill/>
            <a:ln>
              <a:noFill/>
            </a:ln>
          </p:spPr>
        </p:pic>
        <p:sp>
          <p:nvSpPr>
            <p:cNvPr id="1465" name="Google Shape;1465;p34"/>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466" name="Google Shape;1466;p34"/>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467" name="Google Shape;1467;p34"/>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468" name="Google Shape;1468;p34"/>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469" name="Google Shape;1469;p34"/>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470" name="Google Shape;1470;p34"/>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471" name="Google Shape;1471;p34"/>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472" name="Google Shape;1472;p34"/>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473" name="Google Shape;1473;p34"/>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
        <p:nvSpPr>
          <p:cNvPr id="1474" name="Google Shape;1474;p34"/>
          <p:cNvSpPr/>
          <p:nvPr/>
        </p:nvSpPr>
        <p:spPr>
          <a:xfrm>
            <a:off x="2284400"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475" name="Google Shape;1475;p34"/>
          <p:cNvSpPr/>
          <p:nvPr/>
        </p:nvSpPr>
        <p:spPr>
          <a:xfrm>
            <a:off x="2306985"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476" name="Google Shape;1476;p34"/>
          <p:cNvSpPr/>
          <p:nvPr/>
        </p:nvSpPr>
        <p:spPr>
          <a:xfrm>
            <a:off x="2347188"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477" name="Google Shape;1477;p34"/>
          <p:cNvSpPr/>
          <p:nvPr/>
        </p:nvSpPr>
        <p:spPr>
          <a:xfrm>
            <a:off x="2347188"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478" name="Google Shape;1478;p34"/>
          <p:cNvSpPr/>
          <p:nvPr/>
        </p:nvSpPr>
        <p:spPr>
          <a:xfrm>
            <a:off x="2347188"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grpSp>
        <p:nvGrpSpPr>
          <p:cNvPr id="1479" name="Google Shape;1479;p34"/>
          <p:cNvGrpSpPr/>
          <p:nvPr/>
        </p:nvGrpSpPr>
        <p:grpSpPr>
          <a:xfrm>
            <a:off x="6232713" y="2956375"/>
            <a:ext cx="657600" cy="1075200"/>
            <a:chOff x="6555425" y="2956375"/>
            <a:chExt cx="657600" cy="1075200"/>
          </a:xfrm>
        </p:grpSpPr>
        <p:sp>
          <p:nvSpPr>
            <p:cNvPr id="1480" name="Google Shape;1480;p34"/>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481" name="Google Shape;1481;p34"/>
            <p:cNvPicPr preferRelativeResize="0"/>
            <p:nvPr/>
          </p:nvPicPr>
          <p:blipFill>
            <a:blip r:embed="rId13">
              <a:alphaModFix/>
            </a:blip>
            <a:stretch>
              <a:fillRect/>
            </a:stretch>
          </p:blipFill>
          <p:spPr>
            <a:xfrm>
              <a:off x="6704648" y="3365971"/>
              <a:ext cx="343325" cy="410380"/>
            </a:xfrm>
            <a:prstGeom prst="rect">
              <a:avLst/>
            </a:prstGeom>
            <a:noFill/>
            <a:ln>
              <a:noFill/>
            </a:ln>
          </p:spPr>
        </p:pic>
      </p:grpSp>
      <p:sp>
        <p:nvSpPr>
          <p:cNvPr id="1482" name="Google Shape;1482;p34"/>
          <p:cNvSpPr/>
          <p:nvPr/>
        </p:nvSpPr>
        <p:spPr>
          <a:xfrm>
            <a:off x="2347188"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6" name="Shape 1486"/>
        <p:cNvGrpSpPr/>
        <p:nvPr/>
      </p:nvGrpSpPr>
      <p:grpSpPr>
        <a:xfrm>
          <a:off x="0" y="0"/>
          <a:ext cx="0" cy="0"/>
          <a:chOff x="0" y="0"/>
          <a:chExt cx="0" cy="0"/>
        </a:xfrm>
      </p:grpSpPr>
      <p:sp>
        <p:nvSpPr>
          <p:cNvPr id="1487" name="Google Shape;1487;p3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8" name="Google Shape;1488;p35"/>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SERVICE DISCOVERY</a:t>
            </a:r>
            <a:endParaRPr/>
          </a:p>
        </p:txBody>
      </p:sp>
      <p:sp>
        <p:nvSpPr>
          <p:cNvPr id="1489" name="Google Shape;1489;p35"/>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490" name="Google Shape;1490;p35"/>
          <p:cNvSpPr/>
          <p:nvPr/>
        </p:nvSpPr>
        <p:spPr>
          <a:xfrm>
            <a:off x="2223000" y="1482350"/>
            <a:ext cx="3977400" cy="320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SERVICE LAYER</a:t>
            </a:r>
            <a:endParaRPr b="1" sz="700">
              <a:solidFill>
                <a:srgbClr val="FFFFFF"/>
              </a:solidFill>
              <a:latin typeface="Proxima Nova"/>
              <a:ea typeface="Proxima Nova"/>
              <a:cs typeface="Proxima Nova"/>
              <a:sym typeface="Proxima Nova"/>
            </a:endParaRPr>
          </a:p>
        </p:txBody>
      </p:sp>
      <p:grpSp>
        <p:nvGrpSpPr>
          <p:cNvPr id="1491" name="Google Shape;1491;p35"/>
          <p:cNvGrpSpPr/>
          <p:nvPr/>
        </p:nvGrpSpPr>
        <p:grpSpPr>
          <a:xfrm>
            <a:off x="6232713" y="2956375"/>
            <a:ext cx="657600" cy="1075200"/>
            <a:chOff x="6555425" y="2956375"/>
            <a:chExt cx="657600" cy="1075200"/>
          </a:xfrm>
        </p:grpSpPr>
        <p:sp>
          <p:nvSpPr>
            <p:cNvPr id="1492" name="Google Shape;1492;p35"/>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493" name="Google Shape;1493;p35"/>
            <p:cNvPicPr preferRelativeResize="0"/>
            <p:nvPr/>
          </p:nvPicPr>
          <p:blipFill>
            <a:blip r:embed="rId3">
              <a:alphaModFix/>
            </a:blip>
            <a:stretch>
              <a:fillRect/>
            </a:stretch>
          </p:blipFill>
          <p:spPr>
            <a:xfrm>
              <a:off x="6704648" y="3365971"/>
              <a:ext cx="343325" cy="410380"/>
            </a:xfrm>
            <a:prstGeom prst="rect">
              <a:avLst/>
            </a:prstGeom>
            <a:noFill/>
            <a:ln>
              <a:noFill/>
            </a:ln>
          </p:spPr>
        </p:pic>
      </p:grpSp>
      <p:sp>
        <p:nvSpPr>
          <p:cNvPr id="1494" name="Google Shape;1494;p35"/>
          <p:cNvSpPr/>
          <p:nvPr/>
        </p:nvSpPr>
        <p:spPr>
          <a:xfrm>
            <a:off x="36717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495" name="Google Shape;1495;p35"/>
          <p:cNvSpPr/>
          <p:nvPr/>
        </p:nvSpPr>
        <p:spPr>
          <a:xfrm>
            <a:off x="36935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496" name="Google Shape;1496;p35"/>
          <p:cNvSpPr/>
          <p:nvPr/>
        </p:nvSpPr>
        <p:spPr>
          <a:xfrm>
            <a:off x="3739688"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97" name="Google Shape;1497;p35"/>
          <p:cNvSpPr/>
          <p:nvPr/>
        </p:nvSpPr>
        <p:spPr>
          <a:xfrm>
            <a:off x="4083309" y="2433960"/>
            <a:ext cx="298200" cy="298200"/>
          </a:xfrm>
          <a:prstGeom prst="rect">
            <a:avLst/>
          </a:prstGeom>
          <a:solidFill>
            <a:srgbClr val="3F9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98" name="Google Shape;1498;p35"/>
          <p:cNvSpPr/>
          <p:nvPr/>
        </p:nvSpPr>
        <p:spPr>
          <a:xfrm>
            <a:off x="4083309" y="2095525"/>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499" name="Google Shape;1499;p35"/>
          <p:cNvSpPr/>
          <p:nvPr/>
        </p:nvSpPr>
        <p:spPr>
          <a:xfrm>
            <a:off x="3738631" y="2095525"/>
            <a:ext cx="298200" cy="298200"/>
          </a:xfrm>
          <a:prstGeom prst="rect">
            <a:avLst/>
          </a:prstGeom>
          <a:solidFill>
            <a:srgbClr val="E687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00" name="Google Shape;1500;p35"/>
          <p:cNvSpPr txBox="1"/>
          <p:nvPr/>
        </p:nvSpPr>
        <p:spPr>
          <a:xfrm>
            <a:off x="36717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01" name="Google Shape;1501;p35"/>
          <p:cNvGrpSpPr/>
          <p:nvPr/>
        </p:nvGrpSpPr>
        <p:grpSpPr>
          <a:xfrm>
            <a:off x="3656190" y="1864953"/>
            <a:ext cx="712986" cy="218400"/>
            <a:chOff x="4577530" y="2938752"/>
            <a:chExt cx="712986" cy="218400"/>
          </a:xfrm>
        </p:grpSpPr>
        <p:sp>
          <p:nvSpPr>
            <p:cNvPr id="1502" name="Google Shape;1502;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05" name="Google Shape;1505;p35"/>
          <p:cNvSpPr/>
          <p:nvPr/>
        </p:nvSpPr>
        <p:spPr>
          <a:xfrm>
            <a:off x="3794167"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06" name="Google Shape;1506;p35"/>
          <p:cNvPicPr preferRelativeResize="0"/>
          <p:nvPr/>
        </p:nvPicPr>
        <p:blipFill>
          <a:blip r:embed="rId4">
            <a:alphaModFix/>
          </a:blip>
          <a:stretch>
            <a:fillRect/>
          </a:stretch>
        </p:blipFill>
        <p:spPr>
          <a:xfrm>
            <a:off x="3816671" y="2091465"/>
            <a:ext cx="144291" cy="77700"/>
          </a:xfrm>
          <a:prstGeom prst="rect">
            <a:avLst/>
          </a:prstGeom>
          <a:noFill/>
          <a:ln>
            <a:noFill/>
          </a:ln>
        </p:spPr>
      </p:pic>
      <p:sp>
        <p:nvSpPr>
          <p:cNvPr id="1507" name="Google Shape;1507;p35"/>
          <p:cNvSpPr/>
          <p:nvPr/>
        </p:nvSpPr>
        <p:spPr>
          <a:xfrm>
            <a:off x="4140964"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08" name="Google Shape;1508;p35"/>
          <p:cNvPicPr preferRelativeResize="0"/>
          <p:nvPr/>
        </p:nvPicPr>
        <p:blipFill>
          <a:blip r:embed="rId4">
            <a:alphaModFix/>
          </a:blip>
          <a:stretch>
            <a:fillRect/>
          </a:stretch>
        </p:blipFill>
        <p:spPr>
          <a:xfrm>
            <a:off x="4163468" y="2091465"/>
            <a:ext cx="144291" cy="77700"/>
          </a:xfrm>
          <a:prstGeom prst="rect">
            <a:avLst/>
          </a:prstGeom>
          <a:noFill/>
          <a:ln>
            <a:noFill/>
          </a:ln>
        </p:spPr>
      </p:pic>
      <p:sp>
        <p:nvSpPr>
          <p:cNvPr id="1509" name="Google Shape;1509;p35"/>
          <p:cNvSpPr/>
          <p:nvPr/>
        </p:nvSpPr>
        <p:spPr>
          <a:xfrm>
            <a:off x="4140964"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10" name="Google Shape;1510;p35"/>
          <p:cNvPicPr preferRelativeResize="0"/>
          <p:nvPr/>
        </p:nvPicPr>
        <p:blipFill>
          <a:blip r:embed="rId4">
            <a:alphaModFix/>
          </a:blip>
          <a:stretch>
            <a:fillRect/>
          </a:stretch>
        </p:blipFill>
        <p:spPr>
          <a:xfrm>
            <a:off x="4163468" y="2429386"/>
            <a:ext cx="144291" cy="77700"/>
          </a:xfrm>
          <a:prstGeom prst="rect">
            <a:avLst/>
          </a:prstGeom>
          <a:noFill/>
          <a:ln>
            <a:noFill/>
          </a:ln>
        </p:spPr>
      </p:pic>
      <p:sp>
        <p:nvSpPr>
          <p:cNvPr id="1511" name="Google Shape;1511;p35"/>
          <p:cNvSpPr/>
          <p:nvPr/>
        </p:nvSpPr>
        <p:spPr>
          <a:xfrm>
            <a:off x="3794167"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12" name="Google Shape;1512;p35"/>
          <p:cNvPicPr preferRelativeResize="0"/>
          <p:nvPr/>
        </p:nvPicPr>
        <p:blipFill>
          <a:blip r:embed="rId4">
            <a:alphaModFix/>
          </a:blip>
          <a:stretch>
            <a:fillRect/>
          </a:stretch>
        </p:blipFill>
        <p:spPr>
          <a:xfrm>
            <a:off x="3816671" y="2429386"/>
            <a:ext cx="144291" cy="77700"/>
          </a:xfrm>
          <a:prstGeom prst="rect">
            <a:avLst/>
          </a:prstGeom>
          <a:noFill/>
          <a:ln>
            <a:noFill/>
          </a:ln>
        </p:spPr>
      </p:pic>
      <p:sp>
        <p:nvSpPr>
          <p:cNvPr id="1513" name="Google Shape;1513;p35"/>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514" name="Google Shape;1514;p35"/>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515" name="Google Shape;1515;p35"/>
          <p:cNvPicPr preferRelativeResize="0"/>
          <p:nvPr/>
        </p:nvPicPr>
        <p:blipFill>
          <a:blip r:embed="rId5">
            <a:alphaModFix/>
          </a:blip>
          <a:stretch>
            <a:fillRect/>
          </a:stretch>
        </p:blipFill>
        <p:spPr>
          <a:xfrm>
            <a:off x="3816262" y="2221055"/>
            <a:ext cx="147500" cy="98225"/>
          </a:xfrm>
          <a:prstGeom prst="rect">
            <a:avLst/>
          </a:prstGeom>
          <a:noFill/>
          <a:ln>
            <a:noFill/>
          </a:ln>
        </p:spPr>
      </p:pic>
      <p:pic>
        <p:nvPicPr>
          <p:cNvPr id="1516" name="Google Shape;1516;p35"/>
          <p:cNvPicPr preferRelativeResize="0"/>
          <p:nvPr/>
        </p:nvPicPr>
        <p:blipFill>
          <a:blip r:embed="rId6">
            <a:alphaModFix/>
          </a:blip>
          <a:stretch>
            <a:fillRect/>
          </a:stretch>
        </p:blipFill>
        <p:spPr>
          <a:xfrm>
            <a:off x="4172852" y="2547375"/>
            <a:ext cx="128250" cy="128250"/>
          </a:xfrm>
          <a:prstGeom prst="rect">
            <a:avLst/>
          </a:prstGeom>
          <a:noFill/>
          <a:ln>
            <a:noFill/>
          </a:ln>
        </p:spPr>
      </p:pic>
      <p:sp>
        <p:nvSpPr>
          <p:cNvPr id="1517" name="Google Shape;1517;p35"/>
          <p:cNvSpPr/>
          <p:nvPr/>
        </p:nvSpPr>
        <p:spPr>
          <a:xfrm>
            <a:off x="45099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518" name="Google Shape;1518;p35"/>
          <p:cNvSpPr/>
          <p:nvPr/>
        </p:nvSpPr>
        <p:spPr>
          <a:xfrm>
            <a:off x="45317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519" name="Google Shape;1519;p35"/>
          <p:cNvSpPr/>
          <p:nvPr/>
        </p:nvSpPr>
        <p:spPr>
          <a:xfrm>
            <a:off x="4577888" y="3495344"/>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20" name="Google Shape;1520;p35"/>
          <p:cNvSpPr/>
          <p:nvPr/>
        </p:nvSpPr>
        <p:spPr>
          <a:xfrm>
            <a:off x="4921509" y="3495344"/>
            <a:ext cx="298200" cy="298200"/>
          </a:xfrm>
          <a:prstGeom prst="rect">
            <a:avLst/>
          </a:prstGeom>
          <a:solidFill>
            <a:srgbClr val="3F9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21" name="Google Shape;1521;p35"/>
          <p:cNvSpPr/>
          <p:nvPr/>
        </p:nvSpPr>
        <p:spPr>
          <a:xfrm>
            <a:off x="4921509" y="3156909"/>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22" name="Google Shape;1522;p35"/>
          <p:cNvSpPr/>
          <p:nvPr/>
        </p:nvSpPr>
        <p:spPr>
          <a:xfrm>
            <a:off x="4576831" y="3156909"/>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23" name="Google Shape;1523;p35"/>
          <p:cNvSpPr txBox="1"/>
          <p:nvPr/>
        </p:nvSpPr>
        <p:spPr>
          <a:xfrm>
            <a:off x="45099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24" name="Google Shape;1524;p35"/>
          <p:cNvGrpSpPr/>
          <p:nvPr/>
        </p:nvGrpSpPr>
        <p:grpSpPr>
          <a:xfrm>
            <a:off x="4494390" y="2926337"/>
            <a:ext cx="712986" cy="218400"/>
            <a:chOff x="4577530" y="2938752"/>
            <a:chExt cx="712986" cy="218400"/>
          </a:xfrm>
        </p:grpSpPr>
        <p:sp>
          <p:nvSpPr>
            <p:cNvPr id="1525" name="Google Shape;1525;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28" name="Google Shape;1528;p35"/>
          <p:cNvSpPr/>
          <p:nvPr/>
        </p:nvSpPr>
        <p:spPr>
          <a:xfrm>
            <a:off x="4632367"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29" name="Google Shape;1529;p35"/>
          <p:cNvPicPr preferRelativeResize="0"/>
          <p:nvPr/>
        </p:nvPicPr>
        <p:blipFill>
          <a:blip r:embed="rId4">
            <a:alphaModFix/>
          </a:blip>
          <a:stretch>
            <a:fillRect/>
          </a:stretch>
        </p:blipFill>
        <p:spPr>
          <a:xfrm>
            <a:off x="4654871" y="3152849"/>
            <a:ext cx="144291" cy="77700"/>
          </a:xfrm>
          <a:prstGeom prst="rect">
            <a:avLst/>
          </a:prstGeom>
          <a:noFill/>
          <a:ln>
            <a:noFill/>
          </a:ln>
        </p:spPr>
      </p:pic>
      <p:sp>
        <p:nvSpPr>
          <p:cNvPr id="1530" name="Google Shape;1530;p35"/>
          <p:cNvSpPr/>
          <p:nvPr/>
        </p:nvSpPr>
        <p:spPr>
          <a:xfrm>
            <a:off x="4979164"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31" name="Google Shape;1531;p35"/>
          <p:cNvPicPr preferRelativeResize="0"/>
          <p:nvPr/>
        </p:nvPicPr>
        <p:blipFill>
          <a:blip r:embed="rId4">
            <a:alphaModFix/>
          </a:blip>
          <a:stretch>
            <a:fillRect/>
          </a:stretch>
        </p:blipFill>
        <p:spPr>
          <a:xfrm>
            <a:off x="5001668" y="3152849"/>
            <a:ext cx="144291" cy="77700"/>
          </a:xfrm>
          <a:prstGeom prst="rect">
            <a:avLst/>
          </a:prstGeom>
          <a:noFill/>
          <a:ln>
            <a:noFill/>
          </a:ln>
        </p:spPr>
      </p:pic>
      <p:sp>
        <p:nvSpPr>
          <p:cNvPr id="1532" name="Google Shape;1532;p35"/>
          <p:cNvSpPr/>
          <p:nvPr/>
        </p:nvSpPr>
        <p:spPr>
          <a:xfrm>
            <a:off x="4979164"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33" name="Google Shape;1533;p35"/>
          <p:cNvPicPr preferRelativeResize="0"/>
          <p:nvPr/>
        </p:nvPicPr>
        <p:blipFill>
          <a:blip r:embed="rId4">
            <a:alphaModFix/>
          </a:blip>
          <a:stretch>
            <a:fillRect/>
          </a:stretch>
        </p:blipFill>
        <p:spPr>
          <a:xfrm>
            <a:off x="5001668" y="3490770"/>
            <a:ext cx="144291" cy="77700"/>
          </a:xfrm>
          <a:prstGeom prst="rect">
            <a:avLst/>
          </a:prstGeom>
          <a:noFill/>
          <a:ln>
            <a:noFill/>
          </a:ln>
        </p:spPr>
      </p:pic>
      <p:sp>
        <p:nvSpPr>
          <p:cNvPr id="1534" name="Google Shape;1534;p35"/>
          <p:cNvSpPr/>
          <p:nvPr/>
        </p:nvSpPr>
        <p:spPr>
          <a:xfrm>
            <a:off x="4632367"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35" name="Google Shape;1535;p35"/>
          <p:cNvPicPr preferRelativeResize="0"/>
          <p:nvPr/>
        </p:nvPicPr>
        <p:blipFill>
          <a:blip r:embed="rId4">
            <a:alphaModFix/>
          </a:blip>
          <a:stretch>
            <a:fillRect/>
          </a:stretch>
        </p:blipFill>
        <p:spPr>
          <a:xfrm>
            <a:off x="4654871" y="3490770"/>
            <a:ext cx="144291" cy="77700"/>
          </a:xfrm>
          <a:prstGeom prst="rect">
            <a:avLst/>
          </a:prstGeom>
          <a:noFill/>
          <a:ln>
            <a:noFill/>
          </a:ln>
        </p:spPr>
      </p:pic>
      <p:sp>
        <p:nvSpPr>
          <p:cNvPr id="1536" name="Google Shape;1536;p35"/>
          <p:cNvSpPr txBox="1"/>
          <p:nvPr/>
        </p:nvSpPr>
        <p:spPr>
          <a:xfrm>
            <a:off x="45997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537" name="Google Shape;1537;p35"/>
          <p:cNvSpPr txBox="1"/>
          <p:nvPr/>
        </p:nvSpPr>
        <p:spPr>
          <a:xfrm>
            <a:off x="49513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538" name="Google Shape;1538;p35"/>
          <p:cNvPicPr preferRelativeResize="0"/>
          <p:nvPr/>
        </p:nvPicPr>
        <p:blipFill>
          <a:blip r:embed="rId5">
            <a:alphaModFix/>
          </a:blip>
          <a:stretch>
            <a:fillRect/>
          </a:stretch>
        </p:blipFill>
        <p:spPr>
          <a:xfrm>
            <a:off x="4647732" y="3621745"/>
            <a:ext cx="147500" cy="98225"/>
          </a:xfrm>
          <a:prstGeom prst="rect">
            <a:avLst/>
          </a:prstGeom>
          <a:noFill/>
          <a:ln>
            <a:noFill/>
          </a:ln>
        </p:spPr>
      </p:pic>
      <p:pic>
        <p:nvPicPr>
          <p:cNvPr id="1539" name="Google Shape;1539;p35"/>
          <p:cNvPicPr preferRelativeResize="0"/>
          <p:nvPr/>
        </p:nvPicPr>
        <p:blipFill>
          <a:blip r:embed="rId6">
            <a:alphaModFix/>
          </a:blip>
          <a:stretch>
            <a:fillRect/>
          </a:stretch>
        </p:blipFill>
        <p:spPr>
          <a:xfrm>
            <a:off x="5008883" y="3608641"/>
            <a:ext cx="128250" cy="128250"/>
          </a:xfrm>
          <a:prstGeom prst="rect">
            <a:avLst/>
          </a:prstGeom>
          <a:noFill/>
          <a:ln>
            <a:noFill/>
          </a:ln>
        </p:spPr>
      </p:pic>
      <p:sp>
        <p:nvSpPr>
          <p:cNvPr id="1540" name="Google Shape;1540;p35"/>
          <p:cNvSpPr/>
          <p:nvPr/>
        </p:nvSpPr>
        <p:spPr>
          <a:xfrm>
            <a:off x="53481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541" name="Google Shape;1541;p35"/>
          <p:cNvSpPr/>
          <p:nvPr/>
        </p:nvSpPr>
        <p:spPr>
          <a:xfrm>
            <a:off x="53699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542" name="Google Shape;1542;p35"/>
          <p:cNvSpPr/>
          <p:nvPr/>
        </p:nvSpPr>
        <p:spPr>
          <a:xfrm>
            <a:off x="5416088"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43" name="Google Shape;1543;p35"/>
          <p:cNvSpPr/>
          <p:nvPr/>
        </p:nvSpPr>
        <p:spPr>
          <a:xfrm>
            <a:off x="5759709"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44" name="Google Shape;1544;p35"/>
          <p:cNvSpPr/>
          <p:nvPr/>
        </p:nvSpPr>
        <p:spPr>
          <a:xfrm>
            <a:off x="5759709" y="2095525"/>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45" name="Google Shape;1545;p35"/>
          <p:cNvSpPr/>
          <p:nvPr/>
        </p:nvSpPr>
        <p:spPr>
          <a:xfrm>
            <a:off x="5415031" y="2095525"/>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46" name="Google Shape;1546;p35"/>
          <p:cNvSpPr txBox="1"/>
          <p:nvPr/>
        </p:nvSpPr>
        <p:spPr>
          <a:xfrm>
            <a:off x="53481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47" name="Google Shape;1547;p35"/>
          <p:cNvGrpSpPr/>
          <p:nvPr/>
        </p:nvGrpSpPr>
        <p:grpSpPr>
          <a:xfrm>
            <a:off x="5332590" y="1864953"/>
            <a:ext cx="712986" cy="218400"/>
            <a:chOff x="4577530" y="2938752"/>
            <a:chExt cx="712986" cy="218400"/>
          </a:xfrm>
        </p:grpSpPr>
        <p:sp>
          <p:nvSpPr>
            <p:cNvPr id="1548" name="Google Shape;1548;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51" name="Google Shape;1551;p35"/>
          <p:cNvSpPr/>
          <p:nvPr/>
        </p:nvSpPr>
        <p:spPr>
          <a:xfrm>
            <a:off x="5470567"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52" name="Google Shape;1552;p35"/>
          <p:cNvPicPr preferRelativeResize="0"/>
          <p:nvPr/>
        </p:nvPicPr>
        <p:blipFill>
          <a:blip r:embed="rId4">
            <a:alphaModFix/>
          </a:blip>
          <a:stretch>
            <a:fillRect/>
          </a:stretch>
        </p:blipFill>
        <p:spPr>
          <a:xfrm>
            <a:off x="5493071" y="2091465"/>
            <a:ext cx="144291" cy="77700"/>
          </a:xfrm>
          <a:prstGeom prst="rect">
            <a:avLst/>
          </a:prstGeom>
          <a:noFill/>
          <a:ln>
            <a:noFill/>
          </a:ln>
        </p:spPr>
      </p:pic>
      <p:sp>
        <p:nvSpPr>
          <p:cNvPr id="1553" name="Google Shape;1553;p35"/>
          <p:cNvSpPr/>
          <p:nvPr/>
        </p:nvSpPr>
        <p:spPr>
          <a:xfrm>
            <a:off x="5817364"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1554" name="Google Shape;1554;p35"/>
          <p:cNvPicPr preferRelativeResize="0"/>
          <p:nvPr/>
        </p:nvPicPr>
        <p:blipFill>
          <a:blip r:embed="rId4">
            <a:alphaModFix/>
          </a:blip>
          <a:stretch>
            <a:fillRect/>
          </a:stretch>
        </p:blipFill>
        <p:spPr>
          <a:xfrm>
            <a:off x="5839868" y="2091465"/>
            <a:ext cx="144291" cy="77700"/>
          </a:xfrm>
          <a:prstGeom prst="rect">
            <a:avLst/>
          </a:prstGeom>
          <a:noFill/>
          <a:ln>
            <a:noFill/>
          </a:ln>
        </p:spPr>
      </p:pic>
      <p:sp>
        <p:nvSpPr>
          <p:cNvPr id="1555" name="Google Shape;1555;p35"/>
          <p:cNvSpPr/>
          <p:nvPr/>
        </p:nvSpPr>
        <p:spPr>
          <a:xfrm>
            <a:off x="5817364"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56" name="Google Shape;1556;p35"/>
          <p:cNvPicPr preferRelativeResize="0"/>
          <p:nvPr/>
        </p:nvPicPr>
        <p:blipFill>
          <a:blip r:embed="rId4">
            <a:alphaModFix/>
          </a:blip>
          <a:stretch>
            <a:fillRect/>
          </a:stretch>
        </p:blipFill>
        <p:spPr>
          <a:xfrm>
            <a:off x="5839868" y="2429386"/>
            <a:ext cx="144291" cy="77700"/>
          </a:xfrm>
          <a:prstGeom prst="rect">
            <a:avLst/>
          </a:prstGeom>
          <a:noFill/>
          <a:ln>
            <a:noFill/>
          </a:ln>
        </p:spPr>
      </p:pic>
      <p:sp>
        <p:nvSpPr>
          <p:cNvPr id="1557" name="Google Shape;1557;p35"/>
          <p:cNvSpPr/>
          <p:nvPr/>
        </p:nvSpPr>
        <p:spPr>
          <a:xfrm>
            <a:off x="5470567"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58" name="Google Shape;1558;p35"/>
          <p:cNvPicPr preferRelativeResize="0"/>
          <p:nvPr/>
        </p:nvPicPr>
        <p:blipFill>
          <a:blip r:embed="rId4">
            <a:alphaModFix/>
          </a:blip>
          <a:stretch>
            <a:fillRect/>
          </a:stretch>
        </p:blipFill>
        <p:spPr>
          <a:xfrm>
            <a:off x="5493071" y="2429386"/>
            <a:ext cx="144291" cy="77700"/>
          </a:xfrm>
          <a:prstGeom prst="rect">
            <a:avLst/>
          </a:prstGeom>
          <a:noFill/>
          <a:ln>
            <a:noFill/>
          </a:ln>
        </p:spPr>
      </p:pic>
      <p:sp>
        <p:nvSpPr>
          <p:cNvPr id="1559" name="Google Shape;1559;p35"/>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560" name="Google Shape;1560;p35"/>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561" name="Google Shape;1561;p35"/>
          <p:cNvPicPr preferRelativeResize="0"/>
          <p:nvPr/>
        </p:nvPicPr>
        <p:blipFill>
          <a:blip r:embed="rId7">
            <a:alphaModFix/>
          </a:blip>
          <a:stretch>
            <a:fillRect/>
          </a:stretch>
        </p:blipFill>
        <p:spPr>
          <a:xfrm>
            <a:off x="5520286" y="2223902"/>
            <a:ext cx="89205" cy="98225"/>
          </a:xfrm>
          <a:prstGeom prst="rect">
            <a:avLst/>
          </a:prstGeom>
          <a:noFill/>
          <a:ln>
            <a:noFill/>
          </a:ln>
        </p:spPr>
      </p:pic>
      <p:pic>
        <p:nvPicPr>
          <p:cNvPr id="1562" name="Google Shape;1562;p35"/>
          <p:cNvPicPr preferRelativeResize="0"/>
          <p:nvPr/>
        </p:nvPicPr>
        <p:blipFill>
          <a:blip r:embed="rId8">
            <a:alphaModFix/>
          </a:blip>
          <a:stretch>
            <a:fillRect/>
          </a:stretch>
        </p:blipFill>
        <p:spPr>
          <a:xfrm>
            <a:off x="5830428" y="2570588"/>
            <a:ext cx="158026" cy="81825"/>
          </a:xfrm>
          <a:prstGeom prst="rect">
            <a:avLst/>
          </a:prstGeom>
          <a:noFill/>
          <a:ln>
            <a:noFill/>
          </a:ln>
        </p:spPr>
      </p:pic>
      <p:sp>
        <p:nvSpPr>
          <p:cNvPr id="1563" name="Google Shape;1563;p35"/>
          <p:cNvSpPr/>
          <p:nvPr/>
        </p:nvSpPr>
        <p:spPr>
          <a:xfrm>
            <a:off x="53481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564" name="Google Shape;1564;p35"/>
          <p:cNvSpPr/>
          <p:nvPr/>
        </p:nvSpPr>
        <p:spPr>
          <a:xfrm>
            <a:off x="53699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565" name="Google Shape;1565;p35"/>
          <p:cNvSpPr/>
          <p:nvPr/>
        </p:nvSpPr>
        <p:spPr>
          <a:xfrm>
            <a:off x="5416088" y="3495344"/>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66" name="Google Shape;1566;p35"/>
          <p:cNvSpPr/>
          <p:nvPr/>
        </p:nvSpPr>
        <p:spPr>
          <a:xfrm>
            <a:off x="5759709" y="3495344"/>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67" name="Google Shape;1567;p35"/>
          <p:cNvSpPr/>
          <p:nvPr/>
        </p:nvSpPr>
        <p:spPr>
          <a:xfrm>
            <a:off x="5759709" y="3156909"/>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68" name="Google Shape;1568;p35"/>
          <p:cNvSpPr/>
          <p:nvPr/>
        </p:nvSpPr>
        <p:spPr>
          <a:xfrm>
            <a:off x="5415031" y="3156909"/>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69" name="Google Shape;1569;p35"/>
          <p:cNvSpPr txBox="1"/>
          <p:nvPr/>
        </p:nvSpPr>
        <p:spPr>
          <a:xfrm>
            <a:off x="53481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70" name="Google Shape;1570;p35"/>
          <p:cNvGrpSpPr/>
          <p:nvPr/>
        </p:nvGrpSpPr>
        <p:grpSpPr>
          <a:xfrm>
            <a:off x="5332590" y="2926337"/>
            <a:ext cx="712986" cy="218400"/>
            <a:chOff x="4577530" y="2938752"/>
            <a:chExt cx="712986" cy="218400"/>
          </a:xfrm>
        </p:grpSpPr>
        <p:sp>
          <p:nvSpPr>
            <p:cNvPr id="1571" name="Google Shape;1571;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74" name="Google Shape;1574;p35"/>
          <p:cNvSpPr/>
          <p:nvPr/>
        </p:nvSpPr>
        <p:spPr>
          <a:xfrm>
            <a:off x="5470567"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75" name="Google Shape;1575;p35"/>
          <p:cNvPicPr preferRelativeResize="0"/>
          <p:nvPr/>
        </p:nvPicPr>
        <p:blipFill>
          <a:blip r:embed="rId4">
            <a:alphaModFix/>
          </a:blip>
          <a:stretch>
            <a:fillRect/>
          </a:stretch>
        </p:blipFill>
        <p:spPr>
          <a:xfrm>
            <a:off x="5493071" y="3152849"/>
            <a:ext cx="144291" cy="77700"/>
          </a:xfrm>
          <a:prstGeom prst="rect">
            <a:avLst/>
          </a:prstGeom>
          <a:noFill/>
          <a:ln>
            <a:noFill/>
          </a:ln>
        </p:spPr>
      </p:pic>
      <p:sp>
        <p:nvSpPr>
          <p:cNvPr id="1576" name="Google Shape;1576;p35"/>
          <p:cNvSpPr/>
          <p:nvPr/>
        </p:nvSpPr>
        <p:spPr>
          <a:xfrm>
            <a:off x="5817364"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77" name="Google Shape;1577;p35"/>
          <p:cNvPicPr preferRelativeResize="0"/>
          <p:nvPr/>
        </p:nvPicPr>
        <p:blipFill>
          <a:blip r:embed="rId4">
            <a:alphaModFix/>
          </a:blip>
          <a:stretch>
            <a:fillRect/>
          </a:stretch>
        </p:blipFill>
        <p:spPr>
          <a:xfrm>
            <a:off x="5839868" y="3152849"/>
            <a:ext cx="144291" cy="77700"/>
          </a:xfrm>
          <a:prstGeom prst="rect">
            <a:avLst/>
          </a:prstGeom>
          <a:noFill/>
          <a:ln>
            <a:noFill/>
          </a:ln>
        </p:spPr>
      </p:pic>
      <p:sp>
        <p:nvSpPr>
          <p:cNvPr id="1578" name="Google Shape;1578;p35"/>
          <p:cNvSpPr/>
          <p:nvPr/>
        </p:nvSpPr>
        <p:spPr>
          <a:xfrm>
            <a:off x="5817364"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79" name="Google Shape;1579;p35"/>
          <p:cNvPicPr preferRelativeResize="0"/>
          <p:nvPr/>
        </p:nvPicPr>
        <p:blipFill>
          <a:blip r:embed="rId4">
            <a:alphaModFix/>
          </a:blip>
          <a:stretch>
            <a:fillRect/>
          </a:stretch>
        </p:blipFill>
        <p:spPr>
          <a:xfrm>
            <a:off x="5839868" y="3490770"/>
            <a:ext cx="144291" cy="77700"/>
          </a:xfrm>
          <a:prstGeom prst="rect">
            <a:avLst/>
          </a:prstGeom>
          <a:noFill/>
          <a:ln>
            <a:noFill/>
          </a:ln>
        </p:spPr>
      </p:pic>
      <p:sp>
        <p:nvSpPr>
          <p:cNvPr id="1580" name="Google Shape;1580;p35"/>
          <p:cNvSpPr/>
          <p:nvPr/>
        </p:nvSpPr>
        <p:spPr>
          <a:xfrm>
            <a:off x="5470567"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81" name="Google Shape;1581;p35"/>
          <p:cNvPicPr preferRelativeResize="0"/>
          <p:nvPr/>
        </p:nvPicPr>
        <p:blipFill>
          <a:blip r:embed="rId4">
            <a:alphaModFix/>
          </a:blip>
          <a:stretch>
            <a:fillRect/>
          </a:stretch>
        </p:blipFill>
        <p:spPr>
          <a:xfrm>
            <a:off x="5493071" y="3490770"/>
            <a:ext cx="144291" cy="77700"/>
          </a:xfrm>
          <a:prstGeom prst="rect">
            <a:avLst/>
          </a:prstGeom>
          <a:noFill/>
          <a:ln>
            <a:noFill/>
          </a:ln>
        </p:spPr>
      </p:pic>
      <p:sp>
        <p:nvSpPr>
          <p:cNvPr id="1582" name="Google Shape;1582;p35"/>
          <p:cNvSpPr txBox="1"/>
          <p:nvPr/>
        </p:nvSpPr>
        <p:spPr>
          <a:xfrm>
            <a:off x="54379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583" name="Google Shape;1583;p35"/>
          <p:cNvSpPr txBox="1"/>
          <p:nvPr/>
        </p:nvSpPr>
        <p:spPr>
          <a:xfrm>
            <a:off x="57895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584" name="Google Shape;1584;p35"/>
          <p:cNvPicPr preferRelativeResize="0"/>
          <p:nvPr/>
        </p:nvPicPr>
        <p:blipFill>
          <a:blip r:embed="rId7">
            <a:alphaModFix/>
          </a:blip>
          <a:stretch>
            <a:fillRect/>
          </a:stretch>
        </p:blipFill>
        <p:spPr>
          <a:xfrm>
            <a:off x="5520286" y="3624591"/>
            <a:ext cx="89205" cy="98225"/>
          </a:xfrm>
          <a:prstGeom prst="rect">
            <a:avLst/>
          </a:prstGeom>
          <a:noFill/>
          <a:ln>
            <a:noFill/>
          </a:ln>
        </p:spPr>
      </p:pic>
      <p:pic>
        <p:nvPicPr>
          <p:cNvPr id="1585" name="Google Shape;1585;p35"/>
          <p:cNvPicPr preferRelativeResize="0"/>
          <p:nvPr/>
        </p:nvPicPr>
        <p:blipFill>
          <a:blip r:embed="rId8">
            <a:alphaModFix/>
          </a:blip>
          <a:stretch>
            <a:fillRect/>
          </a:stretch>
        </p:blipFill>
        <p:spPr>
          <a:xfrm>
            <a:off x="5830428" y="3623927"/>
            <a:ext cx="158026" cy="81825"/>
          </a:xfrm>
          <a:prstGeom prst="rect">
            <a:avLst/>
          </a:prstGeom>
          <a:noFill/>
          <a:ln>
            <a:noFill/>
          </a:ln>
        </p:spPr>
      </p:pic>
      <p:sp>
        <p:nvSpPr>
          <p:cNvPr id="1586" name="Google Shape;1586;p35"/>
          <p:cNvSpPr/>
          <p:nvPr/>
        </p:nvSpPr>
        <p:spPr>
          <a:xfrm>
            <a:off x="4509910" y="1913148"/>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587" name="Google Shape;1587;p35"/>
          <p:cNvSpPr/>
          <p:nvPr/>
        </p:nvSpPr>
        <p:spPr>
          <a:xfrm>
            <a:off x="4531766" y="1934534"/>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588" name="Google Shape;1588;p35"/>
          <p:cNvSpPr/>
          <p:nvPr/>
        </p:nvSpPr>
        <p:spPr>
          <a:xfrm>
            <a:off x="4577888"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89" name="Google Shape;1589;p35"/>
          <p:cNvSpPr/>
          <p:nvPr/>
        </p:nvSpPr>
        <p:spPr>
          <a:xfrm>
            <a:off x="4921509" y="2433960"/>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90" name="Google Shape;1590;p35"/>
          <p:cNvSpPr/>
          <p:nvPr/>
        </p:nvSpPr>
        <p:spPr>
          <a:xfrm>
            <a:off x="4921509" y="2095525"/>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91" name="Google Shape;1591;p35"/>
          <p:cNvSpPr/>
          <p:nvPr/>
        </p:nvSpPr>
        <p:spPr>
          <a:xfrm>
            <a:off x="4576831" y="2095525"/>
            <a:ext cx="298200" cy="298200"/>
          </a:xfrm>
          <a:prstGeom prst="rect">
            <a:avLst/>
          </a:prstGeom>
          <a:solidFill>
            <a:srgbClr val="E687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592" name="Google Shape;1592;p35"/>
          <p:cNvSpPr txBox="1"/>
          <p:nvPr/>
        </p:nvSpPr>
        <p:spPr>
          <a:xfrm>
            <a:off x="4509910" y="2701270"/>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593" name="Google Shape;1593;p35"/>
          <p:cNvGrpSpPr/>
          <p:nvPr/>
        </p:nvGrpSpPr>
        <p:grpSpPr>
          <a:xfrm>
            <a:off x="4494390" y="1864953"/>
            <a:ext cx="712986" cy="218400"/>
            <a:chOff x="4577530" y="2938752"/>
            <a:chExt cx="712986" cy="218400"/>
          </a:xfrm>
        </p:grpSpPr>
        <p:sp>
          <p:nvSpPr>
            <p:cNvPr id="1594" name="Google Shape;1594;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597" name="Google Shape;1597;p35"/>
          <p:cNvSpPr/>
          <p:nvPr/>
        </p:nvSpPr>
        <p:spPr>
          <a:xfrm>
            <a:off x="4632367"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598" name="Google Shape;1598;p35"/>
          <p:cNvPicPr preferRelativeResize="0"/>
          <p:nvPr/>
        </p:nvPicPr>
        <p:blipFill>
          <a:blip r:embed="rId4">
            <a:alphaModFix/>
          </a:blip>
          <a:stretch>
            <a:fillRect/>
          </a:stretch>
        </p:blipFill>
        <p:spPr>
          <a:xfrm>
            <a:off x="4654871" y="2091465"/>
            <a:ext cx="144291" cy="77700"/>
          </a:xfrm>
          <a:prstGeom prst="rect">
            <a:avLst/>
          </a:prstGeom>
          <a:noFill/>
          <a:ln>
            <a:noFill/>
          </a:ln>
        </p:spPr>
      </p:pic>
      <p:sp>
        <p:nvSpPr>
          <p:cNvPr id="1599" name="Google Shape;1599;p35"/>
          <p:cNvSpPr/>
          <p:nvPr/>
        </p:nvSpPr>
        <p:spPr>
          <a:xfrm>
            <a:off x="4979164" y="2176844"/>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00" name="Google Shape;1600;p35"/>
          <p:cNvPicPr preferRelativeResize="0"/>
          <p:nvPr/>
        </p:nvPicPr>
        <p:blipFill>
          <a:blip r:embed="rId4">
            <a:alphaModFix/>
          </a:blip>
          <a:stretch>
            <a:fillRect/>
          </a:stretch>
        </p:blipFill>
        <p:spPr>
          <a:xfrm>
            <a:off x="5001668" y="2091465"/>
            <a:ext cx="144291" cy="77700"/>
          </a:xfrm>
          <a:prstGeom prst="rect">
            <a:avLst/>
          </a:prstGeom>
          <a:noFill/>
          <a:ln>
            <a:noFill/>
          </a:ln>
        </p:spPr>
      </p:pic>
      <p:sp>
        <p:nvSpPr>
          <p:cNvPr id="1601" name="Google Shape;1601;p35"/>
          <p:cNvSpPr/>
          <p:nvPr/>
        </p:nvSpPr>
        <p:spPr>
          <a:xfrm>
            <a:off x="4979164"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02" name="Google Shape;1602;p35"/>
          <p:cNvPicPr preferRelativeResize="0"/>
          <p:nvPr/>
        </p:nvPicPr>
        <p:blipFill>
          <a:blip r:embed="rId4">
            <a:alphaModFix/>
          </a:blip>
          <a:stretch>
            <a:fillRect/>
          </a:stretch>
        </p:blipFill>
        <p:spPr>
          <a:xfrm>
            <a:off x="5001668" y="2429386"/>
            <a:ext cx="144291" cy="77700"/>
          </a:xfrm>
          <a:prstGeom prst="rect">
            <a:avLst/>
          </a:prstGeom>
          <a:noFill/>
          <a:ln>
            <a:noFill/>
          </a:ln>
        </p:spPr>
      </p:pic>
      <p:sp>
        <p:nvSpPr>
          <p:cNvPr id="1603" name="Google Shape;1603;p35"/>
          <p:cNvSpPr/>
          <p:nvPr/>
        </p:nvSpPr>
        <p:spPr>
          <a:xfrm>
            <a:off x="4632367" y="2514765"/>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04" name="Google Shape;1604;p35"/>
          <p:cNvPicPr preferRelativeResize="0"/>
          <p:nvPr/>
        </p:nvPicPr>
        <p:blipFill>
          <a:blip r:embed="rId4">
            <a:alphaModFix/>
          </a:blip>
          <a:stretch>
            <a:fillRect/>
          </a:stretch>
        </p:blipFill>
        <p:spPr>
          <a:xfrm>
            <a:off x="4654871" y="2429386"/>
            <a:ext cx="144291" cy="77700"/>
          </a:xfrm>
          <a:prstGeom prst="rect">
            <a:avLst/>
          </a:prstGeom>
          <a:noFill/>
          <a:ln>
            <a:noFill/>
          </a:ln>
        </p:spPr>
      </p:pic>
      <p:sp>
        <p:nvSpPr>
          <p:cNvPr id="1605" name="Google Shape;1605;p35"/>
          <p:cNvSpPr txBox="1"/>
          <p:nvPr/>
        </p:nvSpPr>
        <p:spPr>
          <a:xfrm>
            <a:off x="4951522"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606" name="Google Shape;1606;p35"/>
          <p:cNvPicPr preferRelativeResize="0"/>
          <p:nvPr/>
        </p:nvPicPr>
        <p:blipFill>
          <a:blip r:embed="rId5">
            <a:alphaModFix/>
          </a:blip>
          <a:stretch>
            <a:fillRect/>
          </a:stretch>
        </p:blipFill>
        <p:spPr>
          <a:xfrm>
            <a:off x="4654462" y="2221055"/>
            <a:ext cx="147500" cy="98225"/>
          </a:xfrm>
          <a:prstGeom prst="rect">
            <a:avLst/>
          </a:prstGeom>
          <a:noFill/>
          <a:ln>
            <a:noFill/>
          </a:ln>
        </p:spPr>
      </p:pic>
      <p:pic>
        <p:nvPicPr>
          <p:cNvPr id="1607" name="Google Shape;1607;p35"/>
          <p:cNvPicPr preferRelativeResize="0"/>
          <p:nvPr/>
        </p:nvPicPr>
        <p:blipFill>
          <a:blip r:embed="rId6">
            <a:alphaModFix/>
          </a:blip>
          <a:stretch>
            <a:fillRect/>
          </a:stretch>
        </p:blipFill>
        <p:spPr>
          <a:xfrm>
            <a:off x="4656973" y="2547375"/>
            <a:ext cx="128250" cy="128250"/>
          </a:xfrm>
          <a:prstGeom prst="rect">
            <a:avLst/>
          </a:prstGeom>
          <a:noFill/>
          <a:ln>
            <a:noFill/>
          </a:ln>
        </p:spPr>
      </p:pic>
      <p:pic>
        <p:nvPicPr>
          <p:cNvPr id="1608" name="Google Shape;1608;p35"/>
          <p:cNvPicPr preferRelativeResize="0"/>
          <p:nvPr/>
        </p:nvPicPr>
        <p:blipFill>
          <a:blip r:embed="rId9">
            <a:alphaModFix/>
          </a:blip>
          <a:stretch>
            <a:fillRect/>
          </a:stretch>
        </p:blipFill>
        <p:spPr>
          <a:xfrm>
            <a:off x="5027731" y="2230103"/>
            <a:ext cx="92550" cy="92550"/>
          </a:xfrm>
          <a:prstGeom prst="rect">
            <a:avLst/>
          </a:prstGeom>
          <a:noFill/>
          <a:ln>
            <a:noFill/>
          </a:ln>
        </p:spPr>
      </p:pic>
      <p:sp>
        <p:nvSpPr>
          <p:cNvPr id="1609" name="Google Shape;1609;p35"/>
          <p:cNvSpPr/>
          <p:nvPr/>
        </p:nvSpPr>
        <p:spPr>
          <a:xfrm>
            <a:off x="3671710" y="2974532"/>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610" name="Google Shape;1610;p35"/>
          <p:cNvSpPr/>
          <p:nvPr/>
        </p:nvSpPr>
        <p:spPr>
          <a:xfrm>
            <a:off x="3693566" y="2995918"/>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611" name="Google Shape;1611;p35"/>
          <p:cNvSpPr/>
          <p:nvPr/>
        </p:nvSpPr>
        <p:spPr>
          <a:xfrm>
            <a:off x="3739688" y="3495344"/>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12" name="Google Shape;1612;p35"/>
          <p:cNvSpPr/>
          <p:nvPr/>
        </p:nvSpPr>
        <p:spPr>
          <a:xfrm>
            <a:off x="4083309" y="3495344"/>
            <a:ext cx="298200" cy="298200"/>
          </a:xfrm>
          <a:prstGeom prst="rect">
            <a:avLst/>
          </a:prstGeom>
          <a:solidFill>
            <a:srgbClr val="E687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13" name="Google Shape;1613;p35"/>
          <p:cNvSpPr/>
          <p:nvPr/>
        </p:nvSpPr>
        <p:spPr>
          <a:xfrm>
            <a:off x="4083309" y="3156909"/>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14" name="Google Shape;1614;p35"/>
          <p:cNvSpPr/>
          <p:nvPr/>
        </p:nvSpPr>
        <p:spPr>
          <a:xfrm>
            <a:off x="3738631" y="3156909"/>
            <a:ext cx="298200" cy="298200"/>
          </a:xfrm>
          <a:prstGeom prst="rect">
            <a:avLst/>
          </a:prstGeom>
          <a:solidFill>
            <a:srgbClr val="3F9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15" name="Google Shape;1615;p35"/>
          <p:cNvSpPr txBox="1"/>
          <p:nvPr/>
        </p:nvSpPr>
        <p:spPr>
          <a:xfrm>
            <a:off x="3671710" y="3762654"/>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616" name="Google Shape;1616;p35"/>
          <p:cNvGrpSpPr/>
          <p:nvPr/>
        </p:nvGrpSpPr>
        <p:grpSpPr>
          <a:xfrm>
            <a:off x="3656190" y="2926337"/>
            <a:ext cx="712986" cy="218400"/>
            <a:chOff x="4577530" y="2938752"/>
            <a:chExt cx="712986" cy="218400"/>
          </a:xfrm>
        </p:grpSpPr>
        <p:sp>
          <p:nvSpPr>
            <p:cNvPr id="1617" name="Google Shape;1617;p3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620" name="Google Shape;1620;p35"/>
          <p:cNvSpPr/>
          <p:nvPr/>
        </p:nvSpPr>
        <p:spPr>
          <a:xfrm>
            <a:off x="3794167"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21" name="Google Shape;1621;p35"/>
          <p:cNvPicPr preferRelativeResize="0"/>
          <p:nvPr/>
        </p:nvPicPr>
        <p:blipFill>
          <a:blip r:embed="rId4">
            <a:alphaModFix/>
          </a:blip>
          <a:stretch>
            <a:fillRect/>
          </a:stretch>
        </p:blipFill>
        <p:spPr>
          <a:xfrm>
            <a:off x="3816671" y="3152849"/>
            <a:ext cx="144291" cy="77700"/>
          </a:xfrm>
          <a:prstGeom prst="rect">
            <a:avLst/>
          </a:prstGeom>
          <a:noFill/>
          <a:ln>
            <a:noFill/>
          </a:ln>
        </p:spPr>
      </p:pic>
      <p:sp>
        <p:nvSpPr>
          <p:cNvPr id="1622" name="Google Shape;1622;p35"/>
          <p:cNvSpPr/>
          <p:nvPr/>
        </p:nvSpPr>
        <p:spPr>
          <a:xfrm>
            <a:off x="4140964" y="3238228"/>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23" name="Google Shape;1623;p35"/>
          <p:cNvPicPr preferRelativeResize="0"/>
          <p:nvPr/>
        </p:nvPicPr>
        <p:blipFill>
          <a:blip r:embed="rId4">
            <a:alphaModFix/>
          </a:blip>
          <a:stretch>
            <a:fillRect/>
          </a:stretch>
        </p:blipFill>
        <p:spPr>
          <a:xfrm>
            <a:off x="4163468" y="3152849"/>
            <a:ext cx="144291" cy="77700"/>
          </a:xfrm>
          <a:prstGeom prst="rect">
            <a:avLst/>
          </a:prstGeom>
          <a:noFill/>
          <a:ln>
            <a:noFill/>
          </a:ln>
        </p:spPr>
      </p:pic>
      <p:sp>
        <p:nvSpPr>
          <p:cNvPr id="1624" name="Google Shape;1624;p35"/>
          <p:cNvSpPr/>
          <p:nvPr/>
        </p:nvSpPr>
        <p:spPr>
          <a:xfrm>
            <a:off x="4140964"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25" name="Google Shape;1625;p35"/>
          <p:cNvPicPr preferRelativeResize="0"/>
          <p:nvPr/>
        </p:nvPicPr>
        <p:blipFill>
          <a:blip r:embed="rId4">
            <a:alphaModFix/>
          </a:blip>
          <a:stretch>
            <a:fillRect/>
          </a:stretch>
        </p:blipFill>
        <p:spPr>
          <a:xfrm>
            <a:off x="4163468" y="3490770"/>
            <a:ext cx="144291" cy="77700"/>
          </a:xfrm>
          <a:prstGeom prst="rect">
            <a:avLst/>
          </a:prstGeom>
          <a:noFill/>
          <a:ln>
            <a:noFill/>
          </a:ln>
        </p:spPr>
      </p:pic>
      <p:sp>
        <p:nvSpPr>
          <p:cNvPr id="1626" name="Google Shape;1626;p35"/>
          <p:cNvSpPr/>
          <p:nvPr/>
        </p:nvSpPr>
        <p:spPr>
          <a:xfrm>
            <a:off x="3794167" y="3576149"/>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27" name="Google Shape;1627;p35"/>
          <p:cNvPicPr preferRelativeResize="0"/>
          <p:nvPr/>
        </p:nvPicPr>
        <p:blipFill>
          <a:blip r:embed="rId4">
            <a:alphaModFix/>
          </a:blip>
          <a:stretch>
            <a:fillRect/>
          </a:stretch>
        </p:blipFill>
        <p:spPr>
          <a:xfrm>
            <a:off x="3816671" y="3490770"/>
            <a:ext cx="144291" cy="77700"/>
          </a:xfrm>
          <a:prstGeom prst="rect">
            <a:avLst/>
          </a:prstGeom>
          <a:noFill/>
          <a:ln>
            <a:noFill/>
          </a:ln>
        </p:spPr>
      </p:pic>
      <p:sp>
        <p:nvSpPr>
          <p:cNvPr id="1628" name="Google Shape;1628;p35"/>
          <p:cNvSpPr txBox="1"/>
          <p:nvPr/>
        </p:nvSpPr>
        <p:spPr>
          <a:xfrm>
            <a:off x="3761569" y="352031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629" name="Google Shape;1629;p35"/>
          <p:cNvPicPr preferRelativeResize="0"/>
          <p:nvPr/>
        </p:nvPicPr>
        <p:blipFill>
          <a:blip r:embed="rId5">
            <a:alphaModFix/>
          </a:blip>
          <a:stretch>
            <a:fillRect/>
          </a:stretch>
        </p:blipFill>
        <p:spPr>
          <a:xfrm>
            <a:off x="4161443" y="3621745"/>
            <a:ext cx="147500" cy="98225"/>
          </a:xfrm>
          <a:prstGeom prst="rect">
            <a:avLst/>
          </a:prstGeom>
          <a:noFill/>
          <a:ln>
            <a:noFill/>
          </a:ln>
        </p:spPr>
      </p:pic>
      <p:pic>
        <p:nvPicPr>
          <p:cNvPr id="1630" name="Google Shape;1630;p35"/>
          <p:cNvPicPr preferRelativeResize="0"/>
          <p:nvPr/>
        </p:nvPicPr>
        <p:blipFill>
          <a:blip r:embed="rId6">
            <a:alphaModFix/>
          </a:blip>
          <a:stretch>
            <a:fillRect/>
          </a:stretch>
        </p:blipFill>
        <p:spPr>
          <a:xfrm>
            <a:off x="3822138" y="3273555"/>
            <a:ext cx="128250" cy="128250"/>
          </a:xfrm>
          <a:prstGeom prst="rect">
            <a:avLst/>
          </a:prstGeom>
          <a:noFill/>
          <a:ln>
            <a:noFill/>
          </a:ln>
        </p:spPr>
      </p:pic>
      <p:pic>
        <p:nvPicPr>
          <p:cNvPr id="1631" name="Google Shape;1631;p35"/>
          <p:cNvPicPr preferRelativeResize="0"/>
          <p:nvPr/>
        </p:nvPicPr>
        <p:blipFill>
          <a:blip r:embed="rId9">
            <a:alphaModFix/>
          </a:blip>
          <a:stretch>
            <a:fillRect/>
          </a:stretch>
        </p:blipFill>
        <p:spPr>
          <a:xfrm>
            <a:off x="4182837" y="3291403"/>
            <a:ext cx="92550" cy="92550"/>
          </a:xfrm>
          <a:prstGeom prst="rect">
            <a:avLst/>
          </a:prstGeom>
          <a:noFill/>
          <a:ln>
            <a:noFill/>
          </a:ln>
        </p:spPr>
      </p:pic>
      <p:grpSp>
        <p:nvGrpSpPr>
          <p:cNvPr id="1632" name="Google Shape;1632;p35"/>
          <p:cNvGrpSpPr/>
          <p:nvPr/>
        </p:nvGrpSpPr>
        <p:grpSpPr>
          <a:xfrm>
            <a:off x="2284400" y="1913225"/>
            <a:ext cx="1326900" cy="2061900"/>
            <a:chOff x="2607113" y="1913225"/>
            <a:chExt cx="1326900" cy="2061900"/>
          </a:xfrm>
        </p:grpSpPr>
        <p:sp>
          <p:nvSpPr>
            <p:cNvPr id="1633" name="Google Shape;1633;p35"/>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634" name="Google Shape;1634;p35"/>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635" name="Google Shape;1635;p35"/>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636" name="Google Shape;1636;p35"/>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637" name="Google Shape;1637;p35"/>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sp>
          <p:nvSpPr>
            <p:cNvPr id="1638" name="Google Shape;1638;p35"/>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grpSp>
      <p:grpSp>
        <p:nvGrpSpPr>
          <p:cNvPr id="1639" name="Google Shape;1639;p35"/>
          <p:cNvGrpSpPr/>
          <p:nvPr/>
        </p:nvGrpSpPr>
        <p:grpSpPr>
          <a:xfrm>
            <a:off x="2222988" y="4065375"/>
            <a:ext cx="4668000" cy="509100"/>
            <a:chOff x="2545700" y="4065375"/>
            <a:chExt cx="4668000" cy="509100"/>
          </a:xfrm>
        </p:grpSpPr>
        <p:sp>
          <p:nvSpPr>
            <p:cNvPr id="1640" name="Google Shape;1640;p35"/>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641" name="Google Shape;1641;p35"/>
            <p:cNvPicPr preferRelativeResize="0"/>
            <p:nvPr/>
          </p:nvPicPr>
          <p:blipFill>
            <a:blip r:embed="rId10">
              <a:alphaModFix/>
            </a:blip>
            <a:stretch>
              <a:fillRect/>
            </a:stretch>
          </p:blipFill>
          <p:spPr>
            <a:xfrm>
              <a:off x="3438750" y="4201990"/>
              <a:ext cx="278300" cy="111096"/>
            </a:xfrm>
            <a:prstGeom prst="rect">
              <a:avLst/>
            </a:prstGeom>
            <a:noFill/>
            <a:ln>
              <a:noFill/>
            </a:ln>
          </p:spPr>
        </p:pic>
        <p:pic>
          <p:nvPicPr>
            <p:cNvPr id="1642" name="Google Shape;1642;p35"/>
            <p:cNvPicPr preferRelativeResize="0"/>
            <p:nvPr/>
          </p:nvPicPr>
          <p:blipFill>
            <a:blip r:embed="rId11">
              <a:alphaModFix/>
            </a:blip>
            <a:stretch>
              <a:fillRect/>
            </a:stretch>
          </p:blipFill>
          <p:spPr>
            <a:xfrm>
              <a:off x="4720805" y="4153188"/>
              <a:ext cx="301271" cy="208700"/>
            </a:xfrm>
            <a:prstGeom prst="rect">
              <a:avLst/>
            </a:prstGeom>
            <a:noFill/>
            <a:ln>
              <a:noFill/>
            </a:ln>
          </p:spPr>
        </p:pic>
        <p:pic>
          <p:nvPicPr>
            <p:cNvPr id="1643" name="Google Shape;1643;p35"/>
            <p:cNvPicPr preferRelativeResize="0"/>
            <p:nvPr/>
          </p:nvPicPr>
          <p:blipFill>
            <a:blip r:embed="rId12">
              <a:alphaModFix/>
            </a:blip>
            <a:stretch>
              <a:fillRect/>
            </a:stretch>
          </p:blipFill>
          <p:spPr>
            <a:xfrm>
              <a:off x="5364605" y="4153188"/>
              <a:ext cx="301271" cy="208700"/>
            </a:xfrm>
            <a:prstGeom prst="rect">
              <a:avLst/>
            </a:prstGeom>
            <a:noFill/>
            <a:ln>
              <a:noFill/>
            </a:ln>
          </p:spPr>
        </p:pic>
        <p:pic>
          <p:nvPicPr>
            <p:cNvPr id="1644" name="Google Shape;1644;p35"/>
            <p:cNvPicPr preferRelativeResize="0"/>
            <p:nvPr/>
          </p:nvPicPr>
          <p:blipFill>
            <a:blip r:embed="rId13">
              <a:alphaModFix/>
            </a:blip>
            <a:stretch>
              <a:fillRect/>
            </a:stretch>
          </p:blipFill>
          <p:spPr>
            <a:xfrm>
              <a:off x="6008404" y="4153188"/>
              <a:ext cx="301271" cy="208700"/>
            </a:xfrm>
            <a:prstGeom prst="rect">
              <a:avLst/>
            </a:prstGeom>
            <a:noFill/>
            <a:ln>
              <a:noFill/>
            </a:ln>
          </p:spPr>
        </p:pic>
        <p:pic>
          <p:nvPicPr>
            <p:cNvPr id="1645" name="Google Shape;1645;p35"/>
            <p:cNvPicPr preferRelativeResize="0"/>
            <p:nvPr/>
          </p:nvPicPr>
          <p:blipFill>
            <a:blip r:embed="rId14">
              <a:alphaModFix/>
            </a:blip>
            <a:stretch>
              <a:fillRect/>
            </a:stretch>
          </p:blipFill>
          <p:spPr>
            <a:xfrm>
              <a:off x="4059578" y="4181790"/>
              <a:ext cx="318698" cy="151495"/>
            </a:xfrm>
            <a:prstGeom prst="rect">
              <a:avLst/>
            </a:prstGeom>
            <a:noFill/>
            <a:ln>
              <a:noFill/>
            </a:ln>
          </p:spPr>
        </p:pic>
        <p:sp>
          <p:nvSpPr>
            <p:cNvPr id="1646" name="Google Shape;1646;p35"/>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647" name="Google Shape;1647;p35"/>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648" name="Google Shape;1648;p35"/>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649" name="Google Shape;1649;p35"/>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650" name="Google Shape;1650;p35"/>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651" name="Google Shape;1651;p35"/>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652" name="Google Shape;1652;p35"/>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653" name="Google Shape;1653;p35"/>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654" name="Google Shape;1654;p35"/>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3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0" name="Google Shape;1660;p36"/>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PERSISTENT DATA IN CONTAINERS</a:t>
            </a:r>
            <a:endParaRPr/>
          </a:p>
        </p:txBody>
      </p:sp>
      <p:sp>
        <p:nvSpPr>
          <p:cNvPr id="1661" name="Google Shape;1661;p36"/>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662" name="Google Shape;1662;p36"/>
          <p:cNvSpPr/>
          <p:nvPr/>
        </p:nvSpPr>
        <p:spPr>
          <a:xfrm>
            <a:off x="2223000" y="1482351"/>
            <a:ext cx="4668000" cy="320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SERVICE LAYER</a:t>
            </a:r>
            <a:endParaRPr b="1" sz="700">
              <a:solidFill>
                <a:srgbClr val="FFFFFF"/>
              </a:solidFill>
              <a:latin typeface="Proxima Nova"/>
              <a:ea typeface="Proxima Nova"/>
              <a:cs typeface="Proxima Nova"/>
              <a:sym typeface="Proxima Nova"/>
            </a:endParaRPr>
          </a:p>
        </p:txBody>
      </p:sp>
      <p:grpSp>
        <p:nvGrpSpPr>
          <p:cNvPr id="1663" name="Google Shape;1663;p36"/>
          <p:cNvGrpSpPr/>
          <p:nvPr/>
        </p:nvGrpSpPr>
        <p:grpSpPr>
          <a:xfrm>
            <a:off x="6201912" y="1838875"/>
            <a:ext cx="719100" cy="1083694"/>
            <a:chOff x="6524617" y="1838800"/>
            <a:chExt cx="719100" cy="1075200"/>
          </a:xfrm>
        </p:grpSpPr>
        <p:sp>
          <p:nvSpPr>
            <p:cNvPr id="1664" name="Google Shape;1664;p36"/>
            <p:cNvSpPr/>
            <p:nvPr/>
          </p:nvSpPr>
          <p:spPr>
            <a:xfrm>
              <a:off x="6557675" y="1838800"/>
              <a:ext cx="657600" cy="1075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665" name="Google Shape;1665;p36"/>
            <p:cNvSpPr txBox="1"/>
            <p:nvPr/>
          </p:nvSpPr>
          <p:spPr>
            <a:xfrm>
              <a:off x="6524617" y="1854245"/>
              <a:ext cx="7191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PERSISTENT</a:t>
              </a:r>
              <a:endParaRPr b="1" sz="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STORAGE</a:t>
              </a:r>
              <a:endParaRPr b="1" sz="700">
                <a:solidFill>
                  <a:srgbClr val="FFFFFF"/>
                </a:solidFill>
                <a:latin typeface="Proxima Nova"/>
                <a:ea typeface="Proxima Nova"/>
                <a:cs typeface="Proxima Nova"/>
                <a:sym typeface="Proxima Nova"/>
              </a:endParaRPr>
            </a:p>
          </p:txBody>
        </p:sp>
        <p:pic>
          <p:nvPicPr>
            <p:cNvPr id="1666" name="Google Shape;1666;p36"/>
            <p:cNvPicPr preferRelativeResize="0"/>
            <p:nvPr/>
          </p:nvPicPr>
          <p:blipFill>
            <a:blip r:embed="rId3">
              <a:alphaModFix/>
            </a:blip>
            <a:stretch>
              <a:fillRect/>
            </a:stretch>
          </p:blipFill>
          <p:spPr>
            <a:xfrm>
              <a:off x="6731860" y="2329500"/>
              <a:ext cx="288900" cy="381378"/>
            </a:xfrm>
            <a:prstGeom prst="rect">
              <a:avLst/>
            </a:prstGeom>
            <a:noFill/>
            <a:ln>
              <a:noFill/>
            </a:ln>
          </p:spPr>
        </p:pic>
      </p:grpSp>
      <p:grpSp>
        <p:nvGrpSpPr>
          <p:cNvPr id="1667" name="Google Shape;1667;p36"/>
          <p:cNvGrpSpPr/>
          <p:nvPr/>
        </p:nvGrpSpPr>
        <p:grpSpPr>
          <a:xfrm>
            <a:off x="6232713" y="2956375"/>
            <a:ext cx="657600" cy="1075200"/>
            <a:chOff x="6555425" y="2956375"/>
            <a:chExt cx="657600" cy="1075200"/>
          </a:xfrm>
        </p:grpSpPr>
        <p:sp>
          <p:nvSpPr>
            <p:cNvPr id="1668" name="Google Shape;1668;p36"/>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669" name="Google Shape;1669;p36"/>
            <p:cNvPicPr preferRelativeResize="0"/>
            <p:nvPr/>
          </p:nvPicPr>
          <p:blipFill>
            <a:blip r:embed="rId4">
              <a:alphaModFix/>
            </a:blip>
            <a:stretch>
              <a:fillRect/>
            </a:stretch>
          </p:blipFill>
          <p:spPr>
            <a:xfrm>
              <a:off x="6704648" y="3365971"/>
              <a:ext cx="343325" cy="410380"/>
            </a:xfrm>
            <a:prstGeom prst="rect">
              <a:avLst/>
            </a:prstGeom>
            <a:noFill/>
            <a:ln>
              <a:noFill/>
            </a:ln>
          </p:spPr>
        </p:pic>
      </p:grpSp>
      <p:grpSp>
        <p:nvGrpSpPr>
          <p:cNvPr id="1670" name="Google Shape;1670;p36"/>
          <p:cNvGrpSpPr/>
          <p:nvPr/>
        </p:nvGrpSpPr>
        <p:grpSpPr>
          <a:xfrm>
            <a:off x="3656190" y="1864953"/>
            <a:ext cx="788020" cy="1048694"/>
            <a:chOff x="3656190" y="1864953"/>
            <a:chExt cx="788020" cy="1048694"/>
          </a:xfrm>
        </p:grpSpPr>
        <p:grpSp>
          <p:nvGrpSpPr>
            <p:cNvPr id="1671" name="Google Shape;1671;p36"/>
            <p:cNvGrpSpPr/>
            <p:nvPr/>
          </p:nvGrpSpPr>
          <p:grpSpPr>
            <a:xfrm>
              <a:off x="3656190" y="1864953"/>
              <a:ext cx="788020" cy="1048694"/>
              <a:chOff x="5592955" y="2047406"/>
              <a:chExt cx="788020" cy="1048694"/>
            </a:xfrm>
          </p:grpSpPr>
          <p:sp>
            <p:nvSpPr>
              <p:cNvPr id="1672" name="Google Shape;1672;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673" name="Google Shape;1673;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674" name="Google Shape;1674;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75" name="Google Shape;1675;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76" name="Google Shape;1676;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77" name="Google Shape;1677;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678" name="Google Shape;1678;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679" name="Google Shape;1679;p36"/>
              <p:cNvGrpSpPr/>
              <p:nvPr/>
            </p:nvGrpSpPr>
            <p:grpSpPr>
              <a:xfrm>
                <a:off x="5592955" y="2047406"/>
                <a:ext cx="712986" cy="218400"/>
                <a:chOff x="4577530" y="2938752"/>
                <a:chExt cx="712986" cy="218400"/>
              </a:xfrm>
            </p:grpSpPr>
            <p:sp>
              <p:nvSpPr>
                <p:cNvPr id="1680" name="Google Shape;1680;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683" name="Google Shape;1683;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84" name="Google Shape;1684;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685" name="Google Shape;1685;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86" name="Google Shape;1686;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687" name="Google Shape;1687;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88" name="Google Shape;1688;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689" name="Google Shape;1689;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690" name="Google Shape;1690;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691" name="Google Shape;1691;p36"/>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692" name="Google Shape;1692;p36"/>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693" name="Google Shape;1693;p36"/>
            <p:cNvPicPr preferRelativeResize="0"/>
            <p:nvPr/>
          </p:nvPicPr>
          <p:blipFill>
            <a:blip r:embed="rId6">
              <a:alphaModFix/>
            </a:blip>
            <a:stretch>
              <a:fillRect/>
            </a:stretch>
          </p:blipFill>
          <p:spPr>
            <a:xfrm>
              <a:off x="3816262" y="2221055"/>
              <a:ext cx="147500" cy="98225"/>
            </a:xfrm>
            <a:prstGeom prst="rect">
              <a:avLst/>
            </a:prstGeom>
            <a:noFill/>
            <a:ln>
              <a:noFill/>
            </a:ln>
          </p:spPr>
        </p:pic>
        <p:pic>
          <p:nvPicPr>
            <p:cNvPr id="1694" name="Google Shape;1694;p36"/>
            <p:cNvPicPr preferRelativeResize="0"/>
            <p:nvPr/>
          </p:nvPicPr>
          <p:blipFill>
            <a:blip r:embed="rId7">
              <a:alphaModFix/>
            </a:blip>
            <a:stretch>
              <a:fillRect/>
            </a:stretch>
          </p:blipFill>
          <p:spPr>
            <a:xfrm>
              <a:off x="4172852" y="2547375"/>
              <a:ext cx="128250" cy="128250"/>
            </a:xfrm>
            <a:prstGeom prst="rect">
              <a:avLst/>
            </a:prstGeom>
            <a:noFill/>
            <a:ln>
              <a:noFill/>
            </a:ln>
          </p:spPr>
        </p:pic>
      </p:grpSp>
      <p:grpSp>
        <p:nvGrpSpPr>
          <p:cNvPr id="1695" name="Google Shape;1695;p36"/>
          <p:cNvGrpSpPr/>
          <p:nvPr/>
        </p:nvGrpSpPr>
        <p:grpSpPr>
          <a:xfrm>
            <a:off x="4494390" y="2926337"/>
            <a:ext cx="788020" cy="1048694"/>
            <a:chOff x="4494390" y="2926337"/>
            <a:chExt cx="788020" cy="1048694"/>
          </a:xfrm>
        </p:grpSpPr>
        <p:grpSp>
          <p:nvGrpSpPr>
            <p:cNvPr id="1696" name="Google Shape;1696;p36"/>
            <p:cNvGrpSpPr/>
            <p:nvPr/>
          </p:nvGrpSpPr>
          <p:grpSpPr>
            <a:xfrm>
              <a:off x="4494390" y="2926337"/>
              <a:ext cx="788020" cy="1048694"/>
              <a:chOff x="5592955" y="2047406"/>
              <a:chExt cx="788020" cy="1048694"/>
            </a:xfrm>
          </p:grpSpPr>
          <p:sp>
            <p:nvSpPr>
              <p:cNvPr id="1697" name="Google Shape;1697;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698" name="Google Shape;1698;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699" name="Google Shape;1699;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00" name="Google Shape;1700;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01" name="Google Shape;1701;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02" name="Google Shape;1702;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03" name="Google Shape;1703;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04" name="Google Shape;1704;p36"/>
              <p:cNvGrpSpPr/>
              <p:nvPr/>
            </p:nvGrpSpPr>
            <p:grpSpPr>
              <a:xfrm>
                <a:off x="5592955" y="2047406"/>
                <a:ext cx="712986" cy="218400"/>
                <a:chOff x="4577530" y="2938752"/>
                <a:chExt cx="712986" cy="218400"/>
              </a:xfrm>
            </p:grpSpPr>
            <p:sp>
              <p:nvSpPr>
                <p:cNvPr id="1705" name="Google Shape;1705;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08" name="Google Shape;1708;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09" name="Google Shape;1709;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710" name="Google Shape;1710;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11" name="Google Shape;1711;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712" name="Google Shape;1712;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13" name="Google Shape;1713;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714" name="Google Shape;1714;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15" name="Google Shape;1715;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716" name="Google Shape;1716;p36"/>
            <p:cNvSpPr txBox="1"/>
            <p:nvPr/>
          </p:nvSpPr>
          <p:spPr>
            <a:xfrm>
              <a:off x="45997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717" name="Google Shape;1717;p36"/>
            <p:cNvSpPr txBox="1"/>
            <p:nvPr/>
          </p:nvSpPr>
          <p:spPr>
            <a:xfrm>
              <a:off x="49513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718" name="Google Shape;1718;p36"/>
            <p:cNvPicPr preferRelativeResize="0"/>
            <p:nvPr/>
          </p:nvPicPr>
          <p:blipFill>
            <a:blip r:embed="rId6">
              <a:alphaModFix/>
            </a:blip>
            <a:stretch>
              <a:fillRect/>
            </a:stretch>
          </p:blipFill>
          <p:spPr>
            <a:xfrm>
              <a:off x="4647732" y="3621745"/>
              <a:ext cx="147500" cy="98225"/>
            </a:xfrm>
            <a:prstGeom prst="rect">
              <a:avLst/>
            </a:prstGeom>
            <a:noFill/>
            <a:ln>
              <a:noFill/>
            </a:ln>
          </p:spPr>
        </p:pic>
        <p:pic>
          <p:nvPicPr>
            <p:cNvPr id="1719" name="Google Shape;1719;p36"/>
            <p:cNvPicPr preferRelativeResize="0"/>
            <p:nvPr/>
          </p:nvPicPr>
          <p:blipFill>
            <a:blip r:embed="rId7">
              <a:alphaModFix/>
            </a:blip>
            <a:stretch>
              <a:fillRect/>
            </a:stretch>
          </p:blipFill>
          <p:spPr>
            <a:xfrm>
              <a:off x="5008883" y="3608641"/>
              <a:ext cx="128250" cy="128250"/>
            </a:xfrm>
            <a:prstGeom prst="rect">
              <a:avLst/>
            </a:prstGeom>
            <a:noFill/>
            <a:ln>
              <a:noFill/>
            </a:ln>
          </p:spPr>
        </p:pic>
      </p:grpSp>
      <p:grpSp>
        <p:nvGrpSpPr>
          <p:cNvPr id="1720" name="Google Shape;1720;p36"/>
          <p:cNvGrpSpPr/>
          <p:nvPr/>
        </p:nvGrpSpPr>
        <p:grpSpPr>
          <a:xfrm>
            <a:off x="5332590" y="1864953"/>
            <a:ext cx="788020" cy="1048694"/>
            <a:chOff x="5332590" y="1864953"/>
            <a:chExt cx="788020" cy="1048694"/>
          </a:xfrm>
        </p:grpSpPr>
        <p:grpSp>
          <p:nvGrpSpPr>
            <p:cNvPr id="1721" name="Google Shape;1721;p36"/>
            <p:cNvGrpSpPr/>
            <p:nvPr/>
          </p:nvGrpSpPr>
          <p:grpSpPr>
            <a:xfrm>
              <a:off x="5332590" y="1864953"/>
              <a:ext cx="788020" cy="1048694"/>
              <a:chOff x="5592955" y="2047406"/>
              <a:chExt cx="788020" cy="1048694"/>
            </a:xfrm>
          </p:grpSpPr>
          <p:sp>
            <p:nvSpPr>
              <p:cNvPr id="1722" name="Google Shape;1722;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723" name="Google Shape;1723;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724" name="Google Shape;1724;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25" name="Google Shape;1725;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26" name="Google Shape;1726;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27" name="Google Shape;1727;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28" name="Google Shape;1728;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29" name="Google Shape;1729;p36"/>
              <p:cNvGrpSpPr/>
              <p:nvPr/>
            </p:nvGrpSpPr>
            <p:grpSpPr>
              <a:xfrm>
                <a:off x="5592955" y="2047406"/>
                <a:ext cx="712986" cy="218400"/>
                <a:chOff x="4577530" y="2938752"/>
                <a:chExt cx="712986" cy="218400"/>
              </a:xfrm>
            </p:grpSpPr>
            <p:sp>
              <p:nvSpPr>
                <p:cNvPr id="1730" name="Google Shape;1730;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33" name="Google Shape;1733;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34" name="Google Shape;1734;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735" name="Google Shape;1735;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1736" name="Google Shape;1736;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737" name="Google Shape;1737;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38" name="Google Shape;1738;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739" name="Google Shape;1739;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40" name="Google Shape;1740;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741" name="Google Shape;1741;p36"/>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742" name="Google Shape;1742;p36"/>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743" name="Google Shape;1743;p36"/>
            <p:cNvPicPr preferRelativeResize="0"/>
            <p:nvPr/>
          </p:nvPicPr>
          <p:blipFill>
            <a:blip r:embed="rId8">
              <a:alphaModFix/>
            </a:blip>
            <a:stretch>
              <a:fillRect/>
            </a:stretch>
          </p:blipFill>
          <p:spPr>
            <a:xfrm>
              <a:off x="5520286" y="2223902"/>
              <a:ext cx="89205" cy="98225"/>
            </a:xfrm>
            <a:prstGeom prst="rect">
              <a:avLst/>
            </a:prstGeom>
            <a:noFill/>
            <a:ln>
              <a:noFill/>
            </a:ln>
          </p:spPr>
        </p:pic>
        <p:pic>
          <p:nvPicPr>
            <p:cNvPr id="1744" name="Google Shape;1744;p36"/>
            <p:cNvPicPr preferRelativeResize="0"/>
            <p:nvPr/>
          </p:nvPicPr>
          <p:blipFill>
            <a:blip r:embed="rId9">
              <a:alphaModFix/>
            </a:blip>
            <a:stretch>
              <a:fillRect/>
            </a:stretch>
          </p:blipFill>
          <p:spPr>
            <a:xfrm>
              <a:off x="5830428" y="2570588"/>
              <a:ext cx="158026" cy="81825"/>
            </a:xfrm>
            <a:prstGeom prst="rect">
              <a:avLst/>
            </a:prstGeom>
            <a:noFill/>
            <a:ln>
              <a:noFill/>
            </a:ln>
          </p:spPr>
        </p:pic>
      </p:grpSp>
      <p:grpSp>
        <p:nvGrpSpPr>
          <p:cNvPr id="1745" name="Google Shape;1745;p36"/>
          <p:cNvGrpSpPr/>
          <p:nvPr/>
        </p:nvGrpSpPr>
        <p:grpSpPr>
          <a:xfrm>
            <a:off x="5332590" y="2926337"/>
            <a:ext cx="788020" cy="1048694"/>
            <a:chOff x="5332590" y="2926337"/>
            <a:chExt cx="788020" cy="1048694"/>
          </a:xfrm>
        </p:grpSpPr>
        <p:grpSp>
          <p:nvGrpSpPr>
            <p:cNvPr id="1746" name="Google Shape;1746;p36"/>
            <p:cNvGrpSpPr/>
            <p:nvPr/>
          </p:nvGrpSpPr>
          <p:grpSpPr>
            <a:xfrm>
              <a:off x="5332590" y="2926337"/>
              <a:ext cx="788020" cy="1048694"/>
              <a:chOff x="5592955" y="2047406"/>
              <a:chExt cx="788020" cy="1048694"/>
            </a:xfrm>
          </p:grpSpPr>
          <p:sp>
            <p:nvSpPr>
              <p:cNvPr id="1747" name="Google Shape;1747;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748" name="Google Shape;1748;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749" name="Google Shape;1749;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50" name="Google Shape;1750;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51" name="Google Shape;1751;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52" name="Google Shape;1752;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53" name="Google Shape;1753;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54" name="Google Shape;1754;p36"/>
              <p:cNvGrpSpPr/>
              <p:nvPr/>
            </p:nvGrpSpPr>
            <p:grpSpPr>
              <a:xfrm>
                <a:off x="5592955" y="2047406"/>
                <a:ext cx="712986" cy="218400"/>
                <a:chOff x="4577530" y="2938752"/>
                <a:chExt cx="712986" cy="218400"/>
              </a:xfrm>
            </p:grpSpPr>
            <p:sp>
              <p:nvSpPr>
                <p:cNvPr id="1755" name="Google Shape;1755;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58" name="Google Shape;1758;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59" name="Google Shape;1759;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760" name="Google Shape;1760;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61" name="Google Shape;1761;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762" name="Google Shape;1762;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63" name="Google Shape;1763;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764" name="Google Shape;1764;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65" name="Google Shape;1765;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766" name="Google Shape;1766;p36"/>
            <p:cNvSpPr txBox="1"/>
            <p:nvPr/>
          </p:nvSpPr>
          <p:spPr>
            <a:xfrm>
              <a:off x="54379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767" name="Google Shape;1767;p36"/>
            <p:cNvSpPr txBox="1"/>
            <p:nvPr/>
          </p:nvSpPr>
          <p:spPr>
            <a:xfrm>
              <a:off x="57895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768" name="Google Shape;1768;p36"/>
            <p:cNvPicPr preferRelativeResize="0"/>
            <p:nvPr/>
          </p:nvPicPr>
          <p:blipFill>
            <a:blip r:embed="rId8">
              <a:alphaModFix/>
            </a:blip>
            <a:stretch>
              <a:fillRect/>
            </a:stretch>
          </p:blipFill>
          <p:spPr>
            <a:xfrm>
              <a:off x="5520286" y="3624591"/>
              <a:ext cx="89205" cy="98225"/>
            </a:xfrm>
            <a:prstGeom prst="rect">
              <a:avLst/>
            </a:prstGeom>
            <a:noFill/>
            <a:ln>
              <a:noFill/>
            </a:ln>
          </p:spPr>
        </p:pic>
        <p:pic>
          <p:nvPicPr>
            <p:cNvPr id="1769" name="Google Shape;1769;p36"/>
            <p:cNvPicPr preferRelativeResize="0"/>
            <p:nvPr/>
          </p:nvPicPr>
          <p:blipFill>
            <a:blip r:embed="rId9">
              <a:alphaModFix/>
            </a:blip>
            <a:stretch>
              <a:fillRect/>
            </a:stretch>
          </p:blipFill>
          <p:spPr>
            <a:xfrm>
              <a:off x="5830428" y="3623927"/>
              <a:ext cx="158026" cy="81825"/>
            </a:xfrm>
            <a:prstGeom prst="rect">
              <a:avLst/>
            </a:prstGeom>
            <a:noFill/>
            <a:ln>
              <a:noFill/>
            </a:ln>
          </p:spPr>
        </p:pic>
      </p:grpSp>
      <p:grpSp>
        <p:nvGrpSpPr>
          <p:cNvPr id="1770" name="Google Shape;1770;p36"/>
          <p:cNvGrpSpPr/>
          <p:nvPr/>
        </p:nvGrpSpPr>
        <p:grpSpPr>
          <a:xfrm>
            <a:off x="4494390" y="1864953"/>
            <a:ext cx="788020" cy="1048694"/>
            <a:chOff x="4494390" y="1864953"/>
            <a:chExt cx="788020" cy="1048694"/>
          </a:xfrm>
        </p:grpSpPr>
        <p:grpSp>
          <p:nvGrpSpPr>
            <p:cNvPr id="1771" name="Google Shape;1771;p36"/>
            <p:cNvGrpSpPr/>
            <p:nvPr/>
          </p:nvGrpSpPr>
          <p:grpSpPr>
            <a:xfrm>
              <a:off x="4494390" y="1864953"/>
              <a:ext cx="788020" cy="1048694"/>
              <a:chOff x="5592955" y="2047406"/>
              <a:chExt cx="788020" cy="1048694"/>
            </a:xfrm>
          </p:grpSpPr>
          <p:sp>
            <p:nvSpPr>
              <p:cNvPr id="1772" name="Google Shape;1772;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773" name="Google Shape;1773;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774" name="Google Shape;1774;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75" name="Google Shape;1775;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76" name="Google Shape;1776;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77" name="Google Shape;1777;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778" name="Google Shape;1778;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779" name="Google Shape;1779;p36"/>
              <p:cNvGrpSpPr/>
              <p:nvPr/>
            </p:nvGrpSpPr>
            <p:grpSpPr>
              <a:xfrm>
                <a:off x="5592955" y="2047406"/>
                <a:ext cx="712986" cy="218400"/>
                <a:chOff x="4577530" y="2938752"/>
                <a:chExt cx="712986" cy="218400"/>
              </a:xfrm>
            </p:grpSpPr>
            <p:sp>
              <p:nvSpPr>
                <p:cNvPr id="1780" name="Google Shape;1780;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783" name="Google Shape;1783;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84" name="Google Shape;1784;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785" name="Google Shape;1785;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86" name="Google Shape;1786;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787" name="Google Shape;1787;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88" name="Google Shape;1788;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789" name="Google Shape;1789;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790" name="Google Shape;1790;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791" name="Google Shape;1791;p36"/>
            <p:cNvSpPr txBox="1"/>
            <p:nvPr/>
          </p:nvSpPr>
          <p:spPr>
            <a:xfrm>
              <a:off x="4951522"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792" name="Google Shape;1792;p36"/>
            <p:cNvPicPr preferRelativeResize="0"/>
            <p:nvPr/>
          </p:nvPicPr>
          <p:blipFill>
            <a:blip r:embed="rId6">
              <a:alphaModFix/>
            </a:blip>
            <a:stretch>
              <a:fillRect/>
            </a:stretch>
          </p:blipFill>
          <p:spPr>
            <a:xfrm>
              <a:off x="4654462" y="2221055"/>
              <a:ext cx="147500" cy="98225"/>
            </a:xfrm>
            <a:prstGeom prst="rect">
              <a:avLst/>
            </a:prstGeom>
            <a:noFill/>
            <a:ln>
              <a:noFill/>
            </a:ln>
          </p:spPr>
        </p:pic>
        <p:pic>
          <p:nvPicPr>
            <p:cNvPr id="1793" name="Google Shape;1793;p36"/>
            <p:cNvPicPr preferRelativeResize="0"/>
            <p:nvPr/>
          </p:nvPicPr>
          <p:blipFill>
            <a:blip r:embed="rId7">
              <a:alphaModFix/>
            </a:blip>
            <a:stretch>
              <a:fillRect/>
            </a:stretch>
          </p:blipFill>
          <p:spPr>
            <a:xfrm>
              <a:off x="4656973" y="2547375"/>
              <a:ext cx="128250" cy="128250"/>
            </a:xfrm>
            <a:prstGeom prst="rect">
              <a:avLst/>
            </a:prstGeom>
            <a:noFill/>
            <a:ln>
              <a:noFill/>
            </a:ln>
          </p:spPr>
        </p:pic>
        <p:pic>
          <p:nvPicPr>
            <p:cNvPr id="1794" name="Google Shape;1794;p36"/>
            <p:cNvPicPr preferRelativeResize="0"/>
            <p:nvPr/>
          </p:nvPicPr>
          <p:blipFill>
            <a:blip r:embed="rId10">
              <a:alphaModFix/>
            </a:blip>
            <a:stretch>
              <a:fillRect/>
            </a:stretch>
          </p:blipFill>
          <p:spPr>
            <a:xfrm>
              <a:off x="5027731" y="2230103"/>
              <a:ext cx="92550" cy="92550"/>
            </a:xfrm>
            <a:prstGeom prst="rect">
              <a:avLst/>
            </a:prstGeom>
            <a:noFill/>
            <a:ln>
              <a:noFill/>
            </a:ln>
          </p:spPr>
        </p:pic>
      </p:grpSp>
      <p:grpSp>
        <p:nvGrpSpPr>
          <p:cNvPr id="1795" name="Google Shape;1795;p36"/>
          <p:cNvGrpSpPr/>
          <p:nvPr/>
        </p:nvGrpSpPr>
        <p:grpSpPr>
          <a:xfrm>
            <a:off x="3656190" y="2926337"/>
            <a:ext cx="788020" cy="1048694"/>
            <a:chOff x="3656190" y="2926337"/>
            <a:chExt cx="788020" cy="1048694"/>
          </a:xfrm>
        </p:grpSpPr>
        <p:grpSp>
          <p:nvGrpSpPr>
            <p:cNvPr id="1796" name="Google Shape;1796;p36"/>
            <p:cNvGrpSpPr/>
            <p:nvPr/>
          </p:nvGrpSpPr>
          <p:grpSpPr>
            <a:xfrm>
              <a:off x="3656190" y="2926337"/>
              <a:ext cx="788020" cy="1048694"/>
              <a:chOff x="5592955" y="2047406"/>
              <a:chExt cx="788020" cy="1048694"/>
            </a:xfrm>
          </p:grpSpPr>
          <p:sp>
            <p:nvSpPr>
              <p:cNvPr id="1797" name="Google Shape;1797;p36"/>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798" name="Google Shape;1798;p36"/>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799" name="Google Shape;1799;p36"/>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00" name="Google Shape;1800;p36"/>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01" name="Google Shape;1801;p36"/>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02" name="Google Shape;1802;p36"/>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03" name="Google Shape;1803;p36"/>
              <p:cNvSpPr txBox="1"/>
              <p:nvPr/>
            </p:nvSpPr>
            <p:spPr>
              <a:xfrm>
                <a:off x="5608475" y="2883722"/>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804" name="Google Shape;1804;p36"/>
              <p:cNvGrpSpPr/>
              <p:nvPr/>
            </p:nvGrpSpPr>
            <p:grpSpPr>
              <a:xfrm>
                <a:off x="5592955" y="2047406"/>
                <a:ext cx="712986" cy="218400"/>
                <a:chOff x="4577530" y="2938752"/>
                <a:chExt cx="712986" cy="218400"/>
              </a:xfrm>
            </p:grpSpPr>
            <p:sp>
              <p:nvSpPr>
                <p:cNvPr id="1805" name="Google Shape;1805;p36"/>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6"/>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6"/>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808" name="Google Shape;1808;p36"/>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09" name="Google Shape;1809;p36"/>
              <p:cNvPicPr preferRelativeResize="0"/>
              <p:nvPr/>
            </p:nvPicPr>
            <p:blipFill>
              <a:blip r:embed="rId5">
                <a:alphaModFix/>
              </a:blip>
              <a:stretch>
                <a:fillRect/>
              </a:stretch>
            </p:blipFill>
            <p:spPr>
              <a:xfrm>
                <a:off x="5753436" y="2273917"/>
                <a:ext cx="144291" cy="77700"/>
              </a:xfrm>
              <a:prstGeom prst="rect">
                <a:avLst/>
              </a:prstGeom>
              <a:noFill/>
              <a:ln>
                <a:noFill/>
              </a:ln>
            </p:spPr>
          </p:pic>
          <p:sp>
            <p:nvSpPr>
              <p:cNvPr id="1810" name="Google Shape;1810;p36"/>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11" name="Google Shape;1811;p36"/>
              <p:cNvPicPr preferRelativeResize="0"/>
              <p:nvPr/>
            </p:nvPicPr>
            <p:blipFill>
              <a:blip r:embed="rId5">
                <a:alphaModFix/>
              </a:blip>
              <a:stretch>
                <a:fillRect/>
              </a:stretch>
            </p:blipFill>
            <p:spPr>
              <a:xfrm>
                <a:off x="6100233" y="2273917"/>
                <a:ext cx="144291" cy="77700"/>
              </a:xfrm>
              <a:prstGeom prst="rect">
                <a:avLst/>
              </a:prstGeom>
              <a:noFill/>
              <a:ln>
                <a:noFill/>
              </a:ln>
            </p:spPr>
          </p:pic>
          <p:sp>
            <p:nvSpPr>
              <p:cNvPr id="1812" name="Google Shape;1812;p36"/>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13" name="Google Shape;1813;p36"/>
              <p:cNvPicPr preferRelativeResize="0"/>
              <p:nvPr/>
            </p:nvPicPr>
            <p:blipFill>
              <a:blip r:embed="rId5">
                <a:alphaModFix/>
              </a:blip>
              <a:stretch>
                <a:fillRect/>
              </a:stretch>
            </p:blipFill>
            <p:spPr>
              <a:xfrm>
                <a:off x="6100233" y="2611838"/>
                <a:ext cx="144291" cy="77700"/>
              </a:xfrm>
              <a:prstGeom prst="rect">
                <a:avLst/>
              </a:prstGeom>
              <a:noFill/>
              <a:ln>
                <a:noFill/>
              </a:ln>
            </p:spPr>
          </p:pic>
          <p:sp>
            <p:nvSpPr>
              <p:cNvPr id="1814" name="Google Shape;1814;p36"/>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15" name="Google Shape;1815;p36"/>
              <p:cNvPicPr preferRelativeResize="0"/>
              <p:nvPr/>
            </p:nvPicPr>
            <p:blipFill>
              <a:blip r:embed="rId5">
                <a:alphaModFix/>
              </a:blip>
              <a:stretch>
                <a:fillRect/>
              </a:stretch>
            </p:blipFill>
            <p:spPr>
              <a:xfrm>
                <a:off x="5753436" y="2611838"/>
                <a:ext cx="144291" cy="77700"/>
              </a:xfrm>
              <a:prstGeom prst="rect">
                <a:avLst/>
              </a:prstGeom>
              <a:noFill/>
              <a:ln>
                <a:noFill/>
              </a:ln>
            </p:spPr>
          </p:pic>
        </p:grpSp>
        <p:sp>
          <p:nvSpPr>
            <p:cNvPr id="1816" name="Google Shape;1816;p36"/>
            <p:cNvSpPr txBox="1"/>
            <p:nvPr/>
          </p:nvSpPr>
          <p:spPr>
            <a:xfrm>
              <a:off x="3761569" y="352031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817" name="Google Shape;1817;p36"/>
            <p:cNvPicPr preferRelativeResize="0"/>
            <p:nvPr/>
          </p:nvPicPr>
          <p:blipFill>
            <a:blip r:embed="rId6">
              <a:alphaModFix/>
            </a:blip>
            <a:stretch>
              <a:fillRect/>
            </a:stretch>
          </p:blipFill>
          <p:spPr>
            <a:xfrm>
              <a:off x="4161443" y="3621745"/>
              <a:ext cx="147500" cy="98225"/>
            </a:xfrm>
            <a:prstGeom prst="rect">
              <a:avLst/>
            </a:prstGeom>
            <a:noFill/>
            <a:ln>
              <a:noFill/>
            </a:ln>
          </p:spPr>
        </p:pic>
        <p:pic>
          <p:nvPicPr>
            <p:cNvPr id="1818" name="Google Shape;1818;p36"/>
            <p:cNvPicPr preferRelativeResize="0"/>
            <p:nvPr/>
          </p:nvPicPr>
          <p:blipFill>
            <a:blip r:embed="rId7">
              <a:alphaModFix/>
            </a:blip>
            <a:stretch>
              <a:fillRect/>
            </a:stretch>
          </p:blipFill>
          <p:spPr>
            <a:xfrm>
              <a:off x="3822138" y="3273555"/>
              <a:ext cx="128250" cy="128250"/>
            </a:xfrm>
            <a:prstGeom prst="rect">
              <a:avLst/>
            </a:prstGeom>
            <a:noFill/>
            <a:ln>
              <a:noFill/>
            </a:ln>
          </p:spPr>
        </p:pic>
        <p:pic>
          <p:nvPicPr>
            <p:cNvPr id="1819" name="Google Shape;1819;p36"/>
            <p:cNvPicPr preferRelativeResize="0"/>
            <p:nvPr/>
          </p:nvPicPr>
          <p:blipFill>
            <a:blip r:embed="rId10">
              <a:alphaModFix/>
            </a:blip>
            <a:stretch>
              <a:fillRect/>
            </a:stretch>
          </p:blipFill>
          <p:spPr>
            <a:xfrm>
              <a:off x="4182837" y="3291403"/>
              <a:ext cx="92550" cy="92550"/>
            </a:xfrm>
            <a:prstGeom prst="rect">
              <a:avLst/>
            </a:prstGeom>
            <a:noFill/>
            <a:ln>
              <a:noFill/>
            </a:ln>
          </p:spPr>
        </p:pic>
      </p:grpSp>
      <p:grpSp>
        <p:nvGrpSpPr>
          <p:cNvPr id="1820" name="Google Shape;1820;p36"/>
          <p:cNvGrpSpPr/>
          <p:nvPr/>
        </p:nvGrpSpPr>
        <p:grpSpPr>
          <a:xfrm>
            <a:off x="2284400" y="1913225"/>
            <a:ext cx="1326900" cy="2061900"/>
            <a:chOff x="2607113" y="1913225"/>
            <a:chExt cx="1326900" cy="2061900"/>
          </a:xfrm>
        </p:grpSpPr>
        <p:sp>
          <p:nvSpPr>
            <p:cNvPr id="1821" name="Google Shape;1821;p36"/>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1822" name="Google Shape;1822;p36"/>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1823" name="Google Shape;1823;p36"/>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1824" name="Google Shape;1824;p36"/>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1825" name="Google Shape;1825;p36"/>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sp>
          <p:nvSpPr>
            <p:cNvPr id="1826" name="Google Shape;1826;p36"/>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grpSp>
      <p:grpSp>
        <p:nvGrpSpPr>
          <p:cNvPr id="1827" name="Google Shape;1827;p36"/>
          <p:cNvGrpSpPr/>
          <p:nvPr/>
        </p:nvGrpSpPr>
        <p:grpSpPr>
          <a:xfrm>
            <a:off x="2222988" y="4065375"/>
            <a:ext cx="4668000" cy="509100"/>
            <a:chOff x="2545700" y="4065375"/>
            <a:chExt cx="4668000" cy="509100"/>
          </a:xfrm>
        </p:grpSpPr>
        <p:sp>
          <p:nvSpPr>
            <p:cNvPr id="1828" name="Google Shape;1828;p36"/>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1829" name="Google Shape;1829;p36"/>
            <p:cNvPicPr preferRelativeResize="0"/>
            <p:nvPr/>
          </p:nvPicPr>
          <p:blipFill>
            <a:blip r:embed="rId11">
              <a:alphaModFix/>
            </a:blip>
            <a:stretch>
              <a:fillRect/>
            </a:stretch>
          </p:blipFill>
          <p:spPr>
            <a:xfrm>
              <a:off x="3438750" y="4201990"/>
              <a:ext cx="278300" cy="111096"/>
            </a:xfrm>
            <a:prstGeom prst="rect">
              <a:avLst/>
            </a:prstGeom>
            <a:noFill/>
            <a:ln>
              <a:noFill/>
            </a:ln>
          </p:spPr>
        </p:pic>
        <p:pic>
          <p:nvPicPr>
            <p:cNvPr id="1830" name="Google Shape;1830;p36"/>
            <p:cNvPicPr preferRelativeResize="0"/>
            <p:nvPr/>
          </p:nvPicPr>
          <p:blipFill>
            <a:blip r:embed="rId12">
              <a:alphaModFix/>
            </a:blip>
            <a:stretch>
              <a:fillRect/>
            </a:stretch>
          </p:blipFill>
          <p:spPr>
            <a:xfrm>
              <a:off x="4720805" y="4153188"/>
              <a:ext cx="301271" cy="208700"/>
            </a:xfrm>
            <a:prstGeom prst="rect">
              <a:avLst/>
            </a:prstGeom>
            <a:noFill/>
            <a:ln>
              <a:noFill/>
            </a:ln>
          </p:spPr>
        </p:pic>
        <p:pic>
          <p:nvPicPr>
            <p:cNvPr id="1831" name="Google Shape;1831;p36"/>
            <p:cNvPicPr preferRelativeResize="0"/>
            <p:nvPr/>
          </p:nvPicPr>
          <p:blipFill>
            <a:blip r:embed="rId13">
              <a:alphaModFix/>
            </a:blip>
            <a:stretch>
              <a:fillRect/>
            </a:stretch>
          </p:blipFill>
          <p:spPr>
            <a:xfrm>
              <a:off x="5364605" y="4153188"/>
              <a:ext cx="301271" cy="208700"/>
            </a:xfrm>
            <a:prstGeom prst="rect">
              <a:avLst/>
            </a:prstGeom>
            <a:noFill/>
            <a:ln>
              <a:noFill/>
            </a:ln>
          </p:spPr>
        </p:pic>
        <p:pic>
          <p:nvPicPr>
            <p:cNvPr id="1832" name="Google Shape;1832;p36"/>
            <p:cNvPicPr preferRelativeResize="0"/>
            <p:nvPr/>
          </p:nvPicPr>
          <p:blipFill>
            <a:blip r:embed="rId14">
              <a:alphaModFix/>
            </a:blip>
            <a:stretch>
              <a:fillRect/>
            </a:stretch>
          </p:blipFill>
          <p:spPr>
            <a:xfrm>
              <a:off x="6008404" y="4153188"/>
              <a:ext cx="301271" cy="208700"/>
            </a:xfrm>
            <a:prstGeom prst="rect">
              <a:avLst/>
            </a:prstGeom>
            <a:noFill/>
            <a:ln>
              <a:noFill/>
            </a:ln>
          </p:spPr>
        </p:pic>
        <p:pic>
          <p:nvPicPr>
            <p:cNvPr id="1833" name="Google Shape;1833;p36"/>
            <p:cNvPicPr preferRelativeResize="0"/>
            <p:nvPr/>
          </p:nvPicPr>
          <p:blipFill>
            <a:blip r:embed="rId15">
              <a:alphaModFix/>
            </a:blip>
            <a:stretch>
              <a:fillRect/>
            </a:stretch>
          </p:blipFill>
          <p:spPr>
            <a:xfrm>
              <a:off x="4059578" y="4181790"/>
              <a:ext cx="318698" cy="151495"/>
            </a:xfrm>
            <a:prstGeom prst="rect">
              <a:avLst/>
            </a:prstGeom>
            <a:noFill/>
            <a:ln>
              <a:noFill/>
            </a:ln>
          </p:spPr>
        </p:pic>
        <p:sp>
          <p:nvSpPr>
            <p:cNvPr id="1834" name="Google Shape;1834;p36"/>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1835" name="Google Shape;1835;p36"/>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1836" name="Google Shape;1836;p36"/>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1837" name="Google Shape;1837;p36"/>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1838" name="Google Shape;1838;p36"/>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1839" name="Google Shape;1839;p36"/>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840" name="Google Shape;1840;p36"/>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841" name="Google Shape;1841;p36"/>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1842" name="Google Shape;1842;p36"/>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pic>
        <p:nvPicPr>
          <p:cNvPr id="1843" name="Google Shape;1843;p36"/>
          <p:cNvPicPr preferRelativeResize="0"/>
          <p:nvPr/>
        </p:nvPicPr>
        <p:blipFill>
          <a:blip r:embed="rId16">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sp>
        <p:nvSpPr>
          <p:cNvPr id="1848" name="Google Shape;1848;p3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9" name="Google Shape;1849;p37"/>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ROUTING AND LOAD-BALANCING</a:t>
            </a:r>
            <a:endParaRPr/>
          </a:p>
        </p:txBody>
      </p:sp>
      <p:sp>
        <p:nvSpPr>
          <p:cNvPr id="1850" name="Google Shape;1850;p37"/>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851" name="Google Shape;1851;p37"/>
          <p:cNvSpPr/>
          <p:nvPr/>
        </p:nvSpPr>
        <p:spPr>
          <a:xfrm>
            <a:off x="2223000" y="1482351"/>
            <a:ext cx="4668000" cy="320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SERVICE LAYER</a:t>
            </a:r>
            <a:endParaRPr b="1" sz="700">
              <a:solidFill>
                <a:srgbClr val="FFFFFF"/>
              </a:solidFill>
              <a:latin typeface="Proxima Nova"/>
              <a:ea typeface="Proxima Nova"/>
              <a:cs typeface="Proxima Nova"/>
              <a:sym typeface="Proxima Nova"/>
            </a:endParaRPr>
          </a:p>
        </p:txBody>
      </p:sp>
      <p:grpSp>
        <p:nvGrpSpPr>
          <p:cNvPr id="1852" name="Google Shape;1852;p37"/>
          <p:cNvGrpSpPr/>
          <p:nvPr/>
        </p:nvGrpSpPr>
        <p:grpSpPr>
          <a:xfrm>
            <a:off x="2224573" y="1050261"/>
            <a:ext cx="4668000" cy="400200"/>
            <a:chOff x="2547285" y="905655"/>
            <a:chExt cx="4668000" cy="400200"/>
          </a:xfrm>
        </p:grpSpPr>
        <p:sp>
          <p:nvSpPr>
            <p:cNvPr id="1853" name="Google Shape;1853;p37"/>
            <p:cNvSpPr/>
            <p:nvPr/>
          </p:nvSpPr>
          <p:spPr>
            <a:xfrm>
              <a:off x="2547285" y="905655"/>
              <a:ext cx="4668000" cy="400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ROUTING LAYER</a:t>
              </a:r>
              <a:endParaRPr b="1" sz="700">
                <a:solidFill>
                  <a:srgbClr val="FFFFFF"/>
                </a:solidFill>
                <a:latin typeface="Proxima Nova"/>
                <a:ea typeface="Proxima Nova"/>
                <a:cs typeface="Proxima Nova"/>
                <a:sym typeface="Proxima Nova"/>
              </a:endParaRPr>
            </a:p>
          </p:txBody>
        </p:sp>
        <p:pic>
          <p:nvPicPr>
            <p:cNvPr id="1854" name="Google Shape;1854;p37"/>
            <p:cNvPicPr preferRelativeResize="0"/>
            <p:nvPr/>
          </p:nvPicPr>
          <p:blipFill>
            <a:blip r:embed="rId3">
              <a:alphaModFix/>
            </a:blip>
            <a:stretch>
              <a:fillRect/>
            </a:stretch>
          </p:blipFill>
          <p:spPr>
            <a:xfrm>
              <a:off x="3305545" y="1003648"/>
              <a:ext cx="313014" cy="229803"/>
            </a:xfrm>
            <a:prstGeom prst="rect">
              <a:avLst/>
            </a:prstGeom>
            <a:noFill/>
            <a:ln>
              <a:noFill/>
            </a:ln>
          </p:spPr>
        </p:pic>
        <p:pic>
          <p:nvPicPr>
            <p:cNvPr id="1855" name="Google Shape;1855;p37"/>
            <p:cNvPicPr preferRelativeResize="0"/>
            <p:nvPr/>
          </p:nvPicPr>
          <p:blipFill>
            <a:blip r:embed="rId4">
              <a:alphaModFix/>
            </a:blip>
            <a:stretch>
              <a:fillRect/>
            </a:stretch>
          </p:blipFill>
          <p:spPr>
            <a:xfrm>
              <a:off x="2823382" y="1005502"/>
              <a:ext cx="298020" cy="226094"/>
            </a:xfrm>
            <a:prstGeom prst="rect">
              <a:avLst/>
            </a:prstGeom>
            <a:noFill/>
            <a:ln>
              <a:noFill/>
            </a:ln>
          </p:spPr>
        </p:pic>
        <p:pic>
          <p:nvPicPr>
            <p:cNvPr id="1856" name="Google Shape;1856;p37"/>
            <p:cNvPicPr preferRelativeResize="0"/>
            <p:nvPr/>
          </p:nvPicPr>
          <p:blipFill>
            <a:blip r:embed="rId5">
              <a:alphaModFix/>
            </a:blip>
            <a:stretch>
              <a:fillRect/>
            </a:stretch>
          </p:blipFill>
          <p:spPr>
            <a:xfrm>
              <a:off x="4190054" y="1000213"/>
              <a:ext cx="134816" cy="236672"/>
            </a:xfrm>
            <a:prstGeom prst="rect">
              <a:avLst/>
            </a:prstGeom>
            <a:noFill/>
            <a:ln>
              <a:noFill/>
            </a:ln>
          </p:spPr>
        </p:pic>
        <p:pic>
          <p:nvPicPr>
            <p:cNvPr id="1857" name="Google Shape;1857;p37"/>
            <p:cNvPicPr preferRelativeResize="0"/>
            <p:nvPr/>
          </p:nvPicPr>
          <p:blipFill>
            <a:blip r:embed="rId6">
              <a:alphaModFix/>
            </a:blip>
            <a:stretch>
              <a:fillRect/>
            </a:stretch>
          </p:blipFill>
          <p:spPr>
            <a:xfrm>
              <a:off x="3802703" y="982224"/>
              <a:ext cx="203208" cy="272650"/>
            </a:xfrm>
            <a:prstGeom prst="rect">
              <a:avLst/>
            </a:prstGeom>
            <a:noFill/>
            <a:ln>
              <a:noFill/>
            </a:ln>
          </p:spPr>
        </p:pic>
        <p:pic>
          <p:nvPicPr>
            <p:cNvPr id="1858" name="Google Shape;1858;p37"/>
            <p:cNvPicPr preferRelativeResize="0"/>
            <p:nvPr/>
          </p:nvPicPr>
          <p:blipFill>
            <a:blip r:embed="rId3">
              <a:alphaModFix/>
            </a:blip>
            <a:stretch>
              <a:fillRect/>
            </a:stretch>
          </p:blipFill>
          <p:spPr>
            <a:xfrm>
              <a:off x="6173870" y="1003648"/>
              <a:ext cx="313014" cy="229803"/>
            </a:xfrm>
            <a:prstGeom prst="rect">
              <a:avLst/>
            </a:prstGeom>
            <a:noFill/>
            <a:ln>
              <a:noFill/>
            </a:ln>
          </p:spPr>
        </p:pic>
        <p:pic>
          <p:nvPicPr>
            <p:cNvPr id="1859" name="Google Shape;1859;p37"/>
            <p:cNvPicPr preferRelativeResize="0"/>
            <p:nvPr/>
          </p:nvPicPr>
          <p:blipFill>
            <a:blip r:embed="rId4">
              <a:alphaModFix/>
            </a:blip>
            <a:stretch>
              <a:fillRect/>
            </a:stretch>
          </p:blipFill>
          <p:spPr>
            <a:xfrm>
              <a:off x="6654219" y="1005502"/>
              <a:ext cx="298020" cy="226094"/>
            </a:xfrm>
            <a:prstGeom prst="rect">
              <a:avLst/>
            </a:prstGeom>
            <a:noFill/>
            <a:ln>
              <a:noFill/>
            </a:ln>
          </p:spPr>
        </p:pic>
        <p:pic>
          <p:nvPicPr>
            <p:cNvPr id="1860" name="Google Shape;1860;p37"/>
            <p:cNvPicPr preferRelativeResize="0"/>
            <p:nvPr/>
          </p:nvPicPr>
          <p:blipFill>
            <a:blip r:embed="rId5">
              <a:alphaModFix/>
            </a:blip>
            <a:stretch>
              <a:fillRect/>
            </a:stretch>
          </p:blipFill>
          <p:spPr>
            <a:xfrm>
              <a:off x="5501177" y="1000213"/>
              <a:ext cx="134816" cy="236672"/>
            </a:xfrm>
            <a:prstGeom prst="rect">
              <a:avLst/>
            </a:prstGeom>
            <a:noFill/>
            <a:ln>
              <a:noFill/>
            </a:ln>
          </p:spPr>
        </p:pic>
        <p:pic>
          <p:nvPicPr>
            <p:cNvPr id="1861" name="Google Shape;1861;p37"/>
            <p:cNvPicPr preferRelativeResize="0"/>
            <p:nvPr/>
          </p:nvPicPr>
          <p:blipFill>
            <a:blip r:embed="rId6">
              <a:alphaModFix/>
            </a:blip>
            <a:stretch>
              <a:fillRect/>
            </a:stretch>
          </p:blipFill>
          <p:spPr>
            <a:xfrm>
              <a:off x="5803328" y="982224"/>
              <a:ext cx="203208" cy="272650"/>
            </a:xfrm>
            <a:prstGeom prst="rect">
              <a:avLst/>
            </a:prstGeom>
            <a:noFill/>
            <a:ln>
              <a:noFill/>
            </a:ln>
          </p:spPr>
        </p:pic>
      </p:grpSp>
      <p:grpSp>
        <p:nvGrpSpPr>
          <p:cNvPr id="1862" name="Google Shape;1862;p37"/>
          <p:cNvGrpSpPr/>
          <p:nvPr/>
        </p:nvGrpSpPr>
        <p:grpSpPr>
          <a:xfrm>
            <a:off x="6201912" y="1838875"/>
            <a:ext cx="719100" cy="1083694"/>
            <a:chOff x="6524617" y="1838800"/>
            <a:chExt cx="719100" cy="1075200"/>
          </a:xfrm>
        </p:grpSpPr>
        <p:sp>
          <p:nvSpPr>
            <p:cNvPr id="1863" name="Google Shape;1863;p37"/>
            <p:cNvSpPr/>
            <p:nvPr/>
          </p:nvSpPr>
          <p:spPr>
            <a:xfrm>
              <a:off x="6557675" y="1838800"/>
              <a:ext cx="657600" cy="1075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864" name="Google Shape;1864;p37"/>
            <p:cNvSpPr txBox="1"/>
            <p:nvPr/>
          </p:nvSpPr>
          <p:spPr>
            <a:xfrm>
              <a:off x="6524617" y="1854245"/>
              <a:ext cx="7191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PERSISTENT</a:t>
              </a:r>
              <a:endParaRPr b="1" sz="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STORAGE</a:t>
              </a:r>
              <a:endParaRPr b="1" sz="700">
                <a:solidFill>
                  <a:srgbClr val="FFFFFF"/>
                </a:solidFill>
                <a:latin typeface="Proxima Nova"/>
                <a:ea typeface="Proxima Nova"/>
                <a:cs typeface="Proxima Nova"/>
                <a:sym typeface="Proxima Nova"/>
              </a:endParaRPr>
            </a:p>
          </p:txBody>
        </p:sp>
        <p:pic>
          <p:nvPicPr>
            <p:cNvPr id="1865" name="Google Shape;1865;p37"/>
            <p:cNvPicPr preferRelativeResize="0"/>
            <p:nvPr/>
          </p:nvPicPr>
          <p:blipFill>
            <a:blip r:embed="rId7">
              <a:alphaModFix/>
            </a:blip>
            <a:stretch>
              <a:fillRect/>
            </a:stretch>
          </p:blipFill>
          <p:spPr>
            <a:xfrm>
              <a:off x="6731860" y="2329500"/>
              <a:ext cx="288900" cy="381378"/>
            </a:xfrm>
            <a:prstGeom prst="rect">
              <a:avLst/>
            </a:prstGeom>
            <a:noFill/>
            <a:ln>
              <a:noFill/>
            </a:ln>
          </p:spPr>
        </p:pic>
      </p:grpSp>
      <p:grpSp>
        <p:nvGrpSpPr>
          <p:cNvPr id="1866" name="Google Shape;1866;p37"/>
          <p:cNvGrpSpPr/>
          <p:nvPr/>
        </p:nvGrpSpPr>
        <p:grpSpPr>
          <a:xfrm>
            <a:off x="6232713" y="2956375"/>
            <a:ext cx="657600" cy="1075200"/>
            <a:chOff x="6555425" y="2956375"/>
            <a:chExt cx="657600" cy="1075200"/>
          </a:xfrm>
        </p:grpSpPr>
        <p:sp>
          <p:nvSpPr>
            <p:cNvPr id="1867" name="Google Shape;1867;p37"/>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1868" name="Google Shape;1868;p37"/>
            <p:cNvPicPr preferRelativeResize="0"/>
            <p:nvPr/>
          </p:nvPicPr>
          <p:blipFill>
            <a:blip r:embed="rId8">
              <a:alphaModFix/>
            </a:blip>
            <a:stretch>
              <a:fillRect/>
            </a:stretch>
          </p:blipFill>
          <p:spPr>
            <a:xfrm>
              <a:off x="6704648" y="3365971"/>
              <a:ext cx="343325" cy="410380"/>
            </a:xfrm>
            <a:prstGeom prst="rect">
              <a:avLst/>
            </a:prstGeom>
            <a:noFill/>
            <a:ln>
              <a:noFill/>
            </a:ln>
          </p:spPr>
        </p:pic>
      </p:grpSp>
      <p:grpSp>
        <p:nvGrpSpPr>
          <p:cNvPr id="1869" name="Google Shape;1869;p37"/>
          <p:cNvGrpSpPr/>
          <p:nvPr/>
        </p:nvGrpSpPr>
        <p:grpSpPr>
          <a:xfrm>
            <a:off x="3656190" y="1864953"/>
            <a:ext cx="788020" cy="1048694"/>
            <a:chOff x="3656190" y="1864953"/>
            <a:chExt cx="788020" cy="1048694"/>
          </a:xfrm>
        </p:grpSpPr>
        <p:grpSp>
          <p:nvGrpSpPr>
            <p:cNvPr id="1870" name="Google Shape;1870;p37"/>
            <p:cNvGrpSpPr/>
            <p:nvPr/>
          </p:nvGrpSpPr>
          <p:grpSpPr>
            <a:xfrm>
              <a:off x="3656190" y="1864953"/>
              <a:ext cx="788020" cy="1048694"/>
              <a:chOff x="5592955" y="2047406"/>
              <a:chExt cx="788020" cy="1048694"/>
            </a:xfrm>
          </p:grpSpPr>
          <p:sp>
            <p:nvSpPr>
              <p:cNvPr id="1871" name="Google Shape;1871;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872" name="Google Shape;1872;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873" name="Google Shape;1873;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74" name="Google Shape;1874;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75" name="Google Shape;1875;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76" name="Google Shape;1876;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77" name="Google Shape;1877;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878" name="Google Shape;1878;p37"/>
              <p:cNvGrpSpPr/>
              <p:nvPr/>
            </p:nvGrpSpPr>
            <p:grpSpPr>
              <a:xfrm>
                <a:off x="5592955" y="2047406"/>
                <a:ext cx="712986" cy="218400"/>
                <a:chOff x="4577530" y="2938752"/>
                <a:chExt cx="712986" cy="218400"/>
              </a:xfrm>
            </p:grpSpPr>
            <p:sp>
              <p:nvSpPr>
                <p:cNvPr id="1879" name="Google Shape;1879;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882" name="Google Shape;1882;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83" name="Google Shape;1883;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884" name="Google Shape;1884;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85" name="Google Shape;1885;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886" name="Google Shape;1886;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87" name="Google Shape;1887;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888" name="Google Shape;1888;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889" name="Google Shape;1889;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890" name="Google Shape;1890;p37"/>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891" name="Google Shape;1891;p37"/>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892" name="Google Shape;1892;p37"/>
            <p:cNvPicPr preferRelativeResize="0"/>
            <p:nvPr/>
          </p:nvPicPr>
          <p:blipFill>
            <a:blip r:embed="rId10">
              <a:alphaModFix/>
            </a:blip>
            <a:stretch>
              <a:fillRect/>
            </a:stretch>
          </p:blipFill>
          <p:spPr>
            <a:xfrm>
              <a:off x="3816262" y="2221055"/>
              <a:ext cx="147500" cy="98225"/>
            </a:xfrm>
            <a:prstGeom prst="rect">
              <a:avLst/>
            </a:prstGeom>
            <a:noFill/>
            <a:ln>
              <a:noFill/>
            </a:ln>
          </p:spPr>
        </p:pic>
        <p:pic>
          <p:nvPicPr>
            <p:cNvPr id="1893" name="Google Shape;1893;p37"/>
            <p:cNvPicPr preferRelativeResize="0"/>
            <p:nvPr/>
          </p:nvPicPr>
          <p:blipFill>
            <a:blip r:embed="rId11">
              <a:alphaModFix/>
            </a:blip>
            <a:stretch>
              <a:fillRect/>
            </a:stretch>
          </p:blipFill>
          <p:spPr>
            <a:xfrm>
              <a:off x="4172852" y="2547375"/>
              <a:ext cx="128250" cy="128250"/>
            </a:xfrm>
            <a:prstGeom prst="rect">
              <a:avLst/>
            </a:prstGeom>
            <a:noFill/>
            <a:ln>
              <a:noFill/>
            </a:ln>
          </p:spPr>
        </p:pic>
      </p:grpSp>
      <p:grpSp>
        <p:nvGrpSpPr>
          <p:cNvPr id="1894" name="Google Shape;1894;p37"/>
          <p:cNvGrpSpPr/>
          <p:nvPr/>
        </p:nvGrpSpPr>
        <p:grpSpPr>
          <a:xfrm>
            <a:off x="4494390" y="2926337"/>
            <a:ext cx="788020" cy="1048694"/>
            <a:chOff x="4494390" y="2926337"/>
            <a:chExt cx="788020" cy="1048694"/>
          </a:xfrm>
        </p:grpSpPr>
        <p:grpSp>
          <p:nvGrpSpPr>
            <p:cNvPr id="1895" name="Google Shape;1895;p37"/>
            <p:cNvGrpSpPr/>
            <p:nvPr/>
          </p:nvGrpSpPr>
          <p:grpSpPr>
            <a:xfrm>
              <a:off x="4494390" y="2926337"/>
              <a:ext cx="788020" cy="1048694"/>
              <a:chOff x="5592955" y="2047406"/>
              <a:chExt cx="788020" cy="1048694"/>
            </a:xfrm>
          </p:grpSpPr>
          <p:sp>
            <p:nvSpPr>
              <p:cNvPr id="1896" name="Google Shape;1896;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897" name="Google Shape;1897;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898" name="Google Shape;1898;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899" name="Google Shape;1899;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00" name="Google Shape;1900;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01" name="Google Shape;1901;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02" name="Google Shape;1902;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903" name="Google Shape;1903;p37"/>
              <p:cNvGrpSpPr/>
              <p:nvPr/>
            </p:nvGrpSpPr>
            <p:grpSpPr>
              <a:xfrm>
                <a:off x="5592955" y="2047406"/>
                <a:ext cx="712986" cy="218400"/>
                <a:chOff x="4577530" y="2938752"/>
                <a:chExt cx="712986" cy="218400"/>
              </a:xfrm>
            </p:grpSpPr>
            <p:sp>
              <p:nvSpPr>
                <p:cNvPr id="1904" name="Google Shape;1904;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907" name="Google Shape;1907;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08" name="Google Shape;1908;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909" name="Google Shape;1909;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10" name="Google Shape;1910;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911" name="Google Shape;1911;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12" name="Google Shape;1912;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913" name="Google Shape;1913;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14" name="Google Shape;1914;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915" name="Google Shape;1915;p37"/>
            <p:cNvSpPr txBox="1"/>
            <p:nvPr/>
          </p:nvSpPr>
          <p:spPr>
            <a:xfrm>
              <a:off x="45997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916" name="Google Shape;1916;p37"/>
            <p:cNvSpPr txBox="1"/>
            <p:nvPr/>
          </p:nvSpPr>
          <p:spPr>
            <a:xfrm>
              <a:off x="49513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917" name="Google Shape;1917;p37"/>
            <p:cNvPicPr preferRelativeResize="0"/>
            <p:nvPr/>
          </p:nvPicPr>
          <p:blipFill>
            <a:blip r:embed="rId10">
              <a:alphaModFix/>
            </a:blip>
            <a:stretch>
              <a:fillRect/>
            </a:stretch>
          </p:blipFill>
          <p:spPr>
            <a:xfrm>
              <a:off x="4647732" y="3621745"/>
              <a:ext cx="147500" cy="98225"/>
            </a:xfrm>
            <a:prstGeom prst="rect">
              <a:avLst/>
            </a:prstGeom>
            <a:noFill/>
            <a:ln>
              <a:noFill/>
            </a:ln>
          </p:spPr>
        </p:pic>
        <p:pic>
          <p:nvPicPr>
            <p:cNvPr id="1918" name="Google Shape;1918;p37"/>
            <p:cNvPicPr preferRelativeResize="0"/>
            <p:nvPr/>
          </p:nvPicPr>
          <p:blipFill>
            <a:blip r:embed="rId11">
              <a:alphaModFix/>
            </a:blip>
            <a:stretch>
              <a:fillRect/>
            </a:stretch>
          </p:blipFill>
          <p:spPr>
            <a:xfrm>
              <a:off x="5008883" y="3608641"/>
              <a:ext cx="128250" cy="128250"/>
            </a:xfrm>
            <a:prstGeom prst="rect">
              <a:avLst/>
            </a:prstGeom>
            <a:noFill/>
            <a:ln>
              <a:noFill/>
            </a:ln>
          </p:spPr>
        </p:pic>
      </p:grpSp>
      <p:grpSp>
        <p:nvGrpSpPr>
          <p:cNvPr id="1919" name="Google Shape;1919;p37"/>
          <p:cNvGrpSpPr/>
          <p:nvPr/>
        </p:nvGrpSpPr>
        <p:grpSpPr>
          <a:xfrm>
            <a:off x="5332590" y="1864953"/>
            <a:ext cx="788020" cy="1048694"/>
            <a:chOff x="5332590" y="1864953"/>
            <a:chExt cx="788020" cy="1048694"/>
          </a:xfrm>
        </p:grpSpPr>
        <p:grpSp>
          <p:nvGrpSpPr>
            <p:cNvPr id="1920" name="Google Shape;1920;p37"/>
            <p:cNvGrpSpPr/>
            <p:nvPr/>
          </p:nvGrpSpPr>
          <p:grpSpPr>
            <a:xfrm>
              <a:off x="5332590" y="1864953"/>
              <a:ext cx="788020" cy="1048694"/>
              <a:chOff x="5592955" y="2047406"/>
              <a:chExt cx="788020" cy="1048694"/>
            </a:xfrm>
          </p:grpSpPr>
          <p:sp>
            <p:nvSpPr>
              <p:cNvPr id="1921" name="Google Shape;1921;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922" name="Google Shape;1922;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923" name="Google Shape;1923;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24" name="Google Shape;1924;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25" name="Google Shape;1925;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26" name="Google Shape;1926;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27" name="Google Shape;1927;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928" name="Google Shape;1928;p37"/>
              <p:cNvGrpSpPr/>
              <p:nvPr/>
            </p:nvGrpSpPr>
            <p:grpSpPr>
              <a:xfrm>
                <a:off x="5592955" y="2047406"/>
                <a:ext cx="712986" cy="218400"/>
                <a:chOff x="4577530" y="2938752"/>
                <a:chExt cx="712986" cy="218400"/>
              </a:xfrm>
            </p:grpSpPr>
            <p:sp>
              <p:nvSpPr>
                <p:cNvPr id="1929" name="Google Shape;1929;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932" name="Google Shape;1932;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33" name="Google Shape;1933;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934" name="Google Shape;1934;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1935" name="Google Shape;1935;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936" name="Google Shape;1936;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37" name="Google Shape;1937;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938" name="Google Shape;1938;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39" name="Google Shape;1939;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940" name="Google Shape;1940;p37"/>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941" name="Google Shape;1941;p37"/>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942" name="Google Shape;1942;p37"/>
            <p:cNvPicPr preferRelativeResize="0"/>
            <p:nvPr/>
          </p:nvPicPr>
          <p:blipFill>
            <a:blip r:embed="rId12">
              <a:alphaModFix/>
            </a:blip>
            <a:stretch>
              <a:fillRect/>
            </a:stretch>
          </p:blipFill>
          <p:spPr>
            <a:xfrm>
              <a:off x="5520286" y="2223902"/>
              <a:ext cx="89205" cy="98225"/>
            </a:xfrm>
            <a:prstGeom prst="rect">
              <a:avLst/>
            </a:prstGeom>
            <a:noFill/>
            <a:ln>
              <a:noFill/>
            </a:ln>
          </p:spPr>
        </p:pic>
        <p:pic>
          <p:nvPicPr>
            <p:cNvPr id="1943" name="Google Shape;1943;p37"/>
            <p:cNvPicPr preferRelativeResize="0"/>
            <p:nvPr/>
          </p:nvPicPr>
          <p:blipFill>
            <a:blip r:embed="rId13">
              <a:alphaModFix/>
            </a:blip>
            <a:stretch>
              <a:fillRect/>
            </a:stretch>
          </p:blipFill>
          <p:spPr>
            <a:xfrm>
              <a:off x="5830428" y="2570588"/>
              <a:ext cx="158026" cy="81825"/>
            </a:xfrm>
            <a:prstGeom prst="rect">
              <a:avLst/>
            </a:prstGeom>
            <a:noFill/>
            <a:ln>
              <a:noFill/>
            </a:ln>
          </p:spPr>
        </p:pic>
      </p:grpSp>
      <p:grpSp>
        <p:nvGrpSpPr>
          <p:cNvPr id="1944" name="Google Shape;1944;p37"/>
          <p:cNvGrpSpPr/>
          <p:nvPr/>
        </p:nvGrpSpPr>
        <p:grpSpPr>
          <a:xfrm>
            <a:off x="5332590" y="2926337"/>
            <a:ext cx="788020" cy="1048694"/>
            <a:chOff x="5332590" y="2926337"/>
            <a:chExt cx="788020" cy="1048694"/>
          </a:xfrm>
        </p:grpSpPr>
        <p:grpSp>
          <p:nvGrpSpPr>
            <p:cNvPr id="1945" name="Google Shape;1945;p37"/>
            <p:cNvGrpSpPr/>
            <p:nvPr/>
          </p:nvGrpSpPr>
          <p:grpSpPr>
            <a:xfrm>
              <a:off x="5332590" y="2926337"/>
              <a:ext cx="788020" cy="1048694"/>
              <a:chOff x="5592955" y="2047406"/>
              <a:chExt cx="788020" cy="1048694"/>
            </a:xfrm>
          </p:grpSpPr>
          <p:sp>
            <p:nvSpPr>
              <p:cNvPr id="1946" name="Google Shape;1946;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947" name="Google Shape;1947;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948" name="Google Shape;1948;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49" name="Google Shape;1949;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50" name="Google Shape;1950;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51" name="Google Shape;1951;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52" name="Google Shape;1952;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953" name="Google Shape;1953;p37"/>
              <p:cNvGrpSpPr/>
              <p:nvPr/>
            </p:nvGrpSpPr>
            <p:grpSpPr>
              <a:xfrm>
                <a:off x="5592955" y="2047406"/>
                <a:ext cx="712986" cy="218400"/>
                <a:chOff x="4577530" y="2938752"/>
                <a:chExt cx="712986" cy="218400"/>
              </a:xfrm>
            </p:grpSpPr>
            <p:sp>
              <p:nvSpPr>
                <p:cNvPr id="1954" name="Google Shape;1954;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957" name="Google Shape;1957;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58" name="Google Shape;1958;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959" name="Google Shape;1959;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60" name="Google Shape;1960;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961" name="Google Shape;1961;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62" name="Google Shape;1962;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963" name="Google Shape;1963;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64" name="Google Shape;1964;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965" name="Google Shape;1965;p37"/>
            <p:cNvSpPr txBox="1"/>
            <p:nvPr/>
          </p:nvSpPr>
          <p:spPr>
            <a:xfrm>
              <a:off x="54379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1966" name="Google Shape;1966;p37"/>
            <p:cNvSpPr txBox="1"/>
            <p:nvPr/>
          </p:nvSpPr>
          <p:spPr>
            <a:xfrm>
              <a:off x="57895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967" name="Google Shape;1967;p37"/>
            <p:cNvPicPr preferRelativeResize="0"/>
            <p:nvPr/>
          </p:nvPicPr>
          <p:blipFill>
            <a:blip r:embed="rId12">
              <a:alphaModFix/>
            </a:blip>
            <a:stretch>
              <a:fillRect/>
            </a:stretch>
          </p:blipFill>
          <p:spPr>
            <a:xfrm>
              <a:off x="5520286" y="3624591"/>
              <a:ext cx="89205" cy="98225"/>
            </a:xfrm>
            <a:prstGeom prst="rect">
              <a:avLst/>
            </a:prstGeom>
            <a:noFill/>
            <a:ln>
              <a:noFill/>
            </a:ln>
          </p:spPr>
        </p:pic>
        <p:pic>
          <p:nvPicPr>
            <p:cNvPr id="1968" name="Google Shape;1968;p37"/>
            <p:cNvPicPr preferRelativeResize="0"/>
            <p:nvPr/>
          </p:nvPicPr>
          <p:blipFill>
            <a:blip r:embed="rId13">
              <a:alphaModFix/>
            </a:blip>
            <a:stretch>
              <a:fillRect/>
            </a:stretch>
          </p:blipFill>
          <p:spPr>
            <a:xfrm>
              <a:off x="5830428" y="3623927"/>
              <a:ext cx="158026" cy="81825"/>
            </a:xfrm>
            <a:prstGeom prst="rect">
              <a:avLst/>
            </a:prstGeom>
            <a:noFill/>
            <a:ln>
              <a:noFill/>
            </a:ln>
          </p:spPr>
        </p:pic>
      </p:grpSp>
      <p:grpSp>
        <p:nvGrpSpPr>
          <p:cNvPr id="1969" name="Google Shape;1969;p37"/>
          <p:cNvGrpSpPr/>
          <p:nvPr/>
        </p:nvGrpSpPr>
        <p:grpSpPr>
          <a:xfrm>
            <a:off x="4494390" y="1864953"/>
            <a:ext cx="788020" cy="1048694"/>
            <a:chOff x="4494390" y="1864953"/>
            <a:chExt cx="788020" cy="1048694"/>
          </a:xfrm>
        </p:grpSpPr>
        <p:grpSp>
          <p:nvGrpSpPr>
            <p:cNvPr id="1970" name="Google Shape;1970;p37"/>
            <p:cNvGrpSpPr/>
            <p:nvPr/>
          </p:nvGrpSpPr>
          <p:grpSpPr>
            <a:xfrm>
              <a:off x="4494390" y="1864953"/>
              <a:ext cx="788020" cy="1048694"/>
              <a:chOff x="5592955" y="2047406"/>
              <a:chExt cx="788020" cy="1048694"/>
            </a:xfrm>
          </p:grpSpPr>
          <p:sp>
            <p:nvSpPr>
              <p:cNvPr id="1971" name="Google Shape;1971;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972" name="Google Shape;1972;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973" name="Google Shape;1973;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74" name="Google Shape;1974;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75" name="Google Shape;1975;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76" name="Google Shape;1976;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77" name="Google Shape;1977;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1978" name="Google Shape;1978;p37"/>
              <p:cNvGrpSpPr/>
              <p:nvPr/>
            </p:nvGrpSpPr>
            <p:grpSpPr>
              <a:xfrm>
                <a:off x="5592955" y="2047406"/>
                <a:ext cx="712986" cy="218400"/>
                <a:chOff x="4577530" y="2938752"/>
                <a:chExt cx="712986" cy="218400"/>
              </a:xfrm>
            </p:grpSpPr>
            <p:sp>
              <p:nvSpPr>
                <p:cNvPr id="1979" name="Google Shape;1979;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1982" name="Google Shape;1982;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83" name="Google Shape;1983;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1984" name="Google Shape;1984;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85" name="Google Shape;1985;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1986" name="Google Shape;1986;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87" name="Google Shape;1987;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1988" name="Google Shape;1988;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1989" name="Google Shape;1989;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1990" name="Google Shape;1990;p37"/>
            <p:cNvSpPr txBox="1"/>
            <p:nvPr/>
          </p:nvSpPr>
          <p:spPr>
            <a:xfrm>
              <a:off x="4951522"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1991" name="Google Shape;1991;p37"/>
            <p:cNvPicPr preferRelativeResize="0"/>
            <p:nvPr/>
          </p:nvPicPr>
          <p:blipFill>
            <a:blip r:embed="rId10">
              <a:alphaModFix/>
            </a:blip>
            <a:stretch>
              <a:fillRect/>
            </a:stretch>
          </p:blipFill>
          <p:spPr>
            <a:xfrm>
              <a:off x="4654462" y="2221055"/>
              <a:ext cx="147500" cy="98225"/>
            </a:xfrm>
            <a:prstGeom prst="rect">
              <a:avLst/>
            </a:prstGeom>
            <a:noFill/>
            <a:ln>
              <a:noFill/>
            </a:ln>
          </p:spPr>
        </p:pic>
        <p:pic>
          <p:nvPicPr>
            <p:cNvPr id="1992" name="Google Shape;1992;p37"/>
            <p:cNvPicPr preferRelativeResize="0"/>
            <p:nvPr/>
          </p:nvPicPr>
          <p:blipFill>
            <a:blip r:embed="rId11">
              <a:alphaModFix/>
            </a:blip>
            <a:stretch>
              <a:fillRect/>
            </a:stretch>
          </p:blipFill>
          <p:spPr>
            <a:xfrm>
              <a:off x="4656973" y="2547375"/>
              <a:ext cx="128250" cy="128250"/>
            </a:xfrm>
            <a:prstGeom prst="rect">
              <a:avLst/>
            </a:prstGeom>
            <a:noFill/>
            <a:ln>
              <a:noFill/>
            </a:ln>
          </p:spPr>
        </p:pic>
        <p:pic>
          <p:nvPicPr>
            <p:cNvPr id="1993" name="Google Shape;1993;p37"/>
            <p:cNvPicPr preferRelativeResize="0"/>
            <p:nvPr/>
          </p:nvPicPr>
          <p:blipFill>
            <a:blip r:embed="rId14">
              <a:alphaModFix/>
            </a:blip>
            <a:stretch>
              <a:fillRect/>
            </a:stretch>
          </p:blipFill>
          <p:spPr>
            <a:xfrm>
              <a:off x="5027731" y="2230103"/>
              <a:ext cx="92550" cy="92550"/>
            </a:xfrm>
            <a:prstGeom prst="rect">
              <a:avLst/>
            </a:prstGeom>
            <a:noFill/>
            <a:ln>
              <a:noFill/>
            </a:ln>
          </p:spPr>
        </p:pic>
      </p:grpSp>
      <p:grpSp>
        <p:nvGrpSpPr>
          <p:cNvPr id="1994" name="Google Shape;1994;p37"/>
          <p:cNvGrpSpPr/>
          <p:nvPr/>
        </p:nvGrpSpPr>
        <p:grpSpPr>
          <a:xfrm>
            <a:off x="3656190" y="2926337"/>
            <a:ext cx="788020" cy="1048694"/>
            <a:chOff x="3656190" y="2926337"/>
            <a:chExt cx="788020" cy="1048694"/>
          </a:xfrm>
        </p:grpSpPr>
        <p:grpSp>
          <p:nvGrpSpPr>
            <p:cNvPr id="1995" name="Google Shape;1995;p37"/>
            <p:cNvGrpSpPr/>
            <p:nvPr/>
          </p:nvGrpSpPr>
          <p:grpSpPr>
            <a:xfrm>
              <a:off x="3656190" y="2926337"/>
              <a:ext cx="788020" cy="1048694"/>
              <a:chOff x="5592955" y="2047406"/>
              <a:chExt cx="788020" cy="1048694"/>
            </a:xfrm>
          </p:grpSpPr>
          <p:sp>
            <p:nvSpPr>
              <p:cNvPr id="1996" name="Google Shape;1996;p37"/>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1997" name="Google Shape;1997;p37"/>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1998" name="Google Shape;1998;p37"/>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1999" name="Google Shape;1999;p37"/>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00" name="Google Shape;2000;p37"/>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01" name="Google Shape;2001;p37"/>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02" name="Google Shape;2002;p37"/>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003" name="Google Shape;2003;p37"/>
              <p:cNvGrpSpPr/>
              <p:nvPr/>
            </p:nvGrpSpPr>
            <p:grpSpPr>
              <a:xfrm>
                <a:off x="5592955" y="2047406"/>
                <a:ext cx="712986" cy="218400"/>
                <a:chOff x="4577530" y="2938752"/>
                <a:chExt cx="712986" cy="218400"/>
              </a:xfrm>
            </p:grpSpPr>
            <p:sp>
              <p:nvSpPr>
                <p:cNvPr id="2004" name="Google Shape;2004;p37"/>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7"/>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007" name="Google Shape;2007;p37"/>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08" name="Google Shape;2008;p37"/>
              <p:cNvPicPr preferRelativeResize="0"/>
              <p:nvPr/>
            </p:nvPicPr>
            <p:blipFill>
              <a:blip r:embed="rId9">
                <a:alphaModFix/>
              </a:blip>
              <a:stretch>
                <a:fillRect/>
              </a:stretch>
            </p:blipFill>
            <p:spPr>
              <a:xfrm>
                <a:off x="5753436" y="2273917"/>
                <a:ext cx="144291" cy="77700"/>
              </a:xfrm>
              <a:prstGeom prst="rect">
                <a:avLst/>
              </a:prstGeom>
              <a:noFill/>
              <a:ln>
                <a:noFill/>
              </a:ln>
            </p:spPr>
          </p:pic>
          <p:sp>
            <p:nvSpPr>
              <p:cNvPr id="2009" name="Google Shape;2009;p37"/>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10" name="Google Shape;2010;p37"/>
              <p:cNvPicPr preferRelativeResize="0"/>
              <p:nvPr/>
            </p:nvPicPr>
            <p:blipFill>
              <a:blip r:embed="rId9">
                <a:alphaModFix/>
              </a:blip>
              <a:stretch>
                <a:fillRect/>
              </a:stretch>
            </p:blipFill>
            <p:spPr>
              <a:xfrm>
                <a:off x="6100233" y="2273917"/>
                <a:ext cx="144291" cy="77700"/>
              </a:xfrm>
              <a:prstGeom prst="rect">
                <a:avLst/>
              </a:prstGeom>
              <a:noFill/>
              <a:ln>
                <a:noFill/>
              </a:ln>
            </p:spPr>
          </p:pic>
          <p:sp>
            <p:nvSpPr>
              <p:cNvPr id="2011" name="Google Shape;2011;p37"/>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12" name="Google Shape;2012;p37"/>
              <p:cNvPicPr preferRelativeResize="0"/>
              <p:nvPr/>
            </p:nvPicPr>
            <p:blipFill>
              <a:blip r:embed="rId9">
                <a:alphaModFix/>
              </a:blip>
              <a:stretch>
                <a:fillRect/>
              </a:stretch>
            </p:blipFill>
            <p:spPr>
              <a:xfrm>
                <a:off x="6100233" y="2611838"/>
                <a:ext cx="144291" cy="77700"/>
              </a:xfrm>
              <a:prstGeom prst="rect">
                <a:avLst/>
              </a:prstGeom>
              <a:noFill/>
              <a:ln>
                <a:noFill/>
              </a:ln>
            </p:spPr>
          </p:pic>
          <p:sp>
            <p:nvSpPr>
              <p:cNvPr id="2013" name="Google Shape;2013;p37"/>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14" name="Google Shape;2014;p37"/>
              <p:cNvPicPr preferRelativeResize="0"/>
              <p:nvPr/>
            </p:nvPicPr>
            <p:blipFill>
              <a:blip r:embed="rId9">
                <a:alphaModFix/>
              </a:blip>
              <a:stretch>
                <a:fillRect/>
              </a:stretch>
            </p:blipFill>
            <p:spPr>
              <a:xfrm>
                <a:off x="5753436" y="2611838"/>
                <a:ext cx="144291" cy="77700"/>
              </a:xfrm>
              <a:prstGeom prst="rect">
                <a:avLst/>
              </a:prstGeom>
              <a:noFill/>
              <a:ln>
                <a:noFill/>
              </a:ln>
            </p:spPr>
          </p:pic>
        </p:grpSp>
        <p:sp>
          <p:nvSpPr>
            <p:cNvPr id="2015" name="Google Shape;2015;p37"/>
            <p:cNvSpPr txBox="1"/>
            <p:nvPr/>
          </p:nvSpPr>
          <p:spPr>
            <a:xfrm>
              <a:off x="3761569" y="352031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016" name="Google Shape;2016;p37"/>
            <p:cNvPicPr preferRelativeResize="0"/>
            <p:nvPr/>
          </p:nvPicPr>
          <p:blipFill>
            <a:blip r:embed="rId10">
              <a:alphaModFix/>
            </a:blip>
            <a:stretch>
              <a:fillRect/>
            </a:stretch>
          </p:blipFill>
          <p:spPr>
            <a:xfrm>
              <a:off x="4161443" y="3621745"/>
              <a:ext cx="147500" cy="98225"/>
            </a:xfrm>
            <a:prstGeom prst="rect">
              <a:avLst/>
            </a:prstGeom>
            <a:noFill/>
            <a:ln>
              <a:noFill/>
            </a:ln>
          </p:spPr>
        </p:pic>
        <p:pic>
          <p:nvPicPr>
            <p:cNvPr id="2017" name="Google Shape;2017;p37"/>
            <p:cNvPicPr preferRelativeResize="0"/>
            <p:nvPr/>
          </p:nvPicPr>
          <p:blipFill>
            <a:blip r:embed="rId11">
              <a:alphaModFix/>
            </a:blip>
            <a:stretch>
              <a:fillRect/>
            </a:stretch>
          </p:blipFill>
          <p:spPr>
            <a:xfrm>
              <a:off x="3822138" y="3273555"/>
              <a:ext cx="128250" cy="128250"/>
            </a:xfrm>
            <a:prstGeom prst="rect">
              <a:avLst/>
            </a:prstGeom>
            <a:noFill/>
            <a:ln>
              <a:noFill/>
            </a:ln>
          </p:spPr>
        </p:pic>
        <p:pic>
          <p:nvPicPr>
            <p:cNvPr id="2018" name="Google Shape;2018;p37"/>
            <p:cNvPicPr preferRelativeResize="0"/>
            <p:nvPr/>
          </p:nvPicPr>
          <p:blipFill>
            <a:blip r:embed="rId14">
              <a:alphaModFix/>
            </a:blip>
            <a:stretch>
              <a:fillRect/>
            </a:stretch>
          </p:blipFill>
          <p:spPr>
            <a:xfrm>
              <a:off x="4182837" y="3291403"/>
              <a:ext cx="92550" cy="92550"/>
            </a:xfrm>
            <a:prstGeom prst="rect">
              <a:avLst/>
            </a:prstGeom>
            <a:noFill/>
            <a:ln>
              <a:noFill/>
            </a:ln>
          </p:spPr>
        </p:pic>
      </p:grpSp>
      <p:grpSp>
        <p:nvGrpSpPr>
          <p:cNvPr id="2019" name="Google Shape;2019;p37"/>
          <p:cNvGrpSpPr/>
          <p:nvPr/>
        </p:nvGrpSpPr>
        <p:grpSpPr>
          <a:xfrm>
            <a:off x="2284400" y="1913225"/>
            <a:ext cx="1326900" cy="2061900"/>
            <a:chOff x="2607113" y="1913225"/>
            <a:chExt cx="1326900" cy="2061900"/>
          </a:xfrm>
        </p:grpSpPr>
        <p:sp>
          <p:nvSpPr>
            <p:cNvPr id="2020" name="Google Shape;2020;p37"/>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2021" name="Google Shape;2021;p37"/>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2022" name="Google Shape;2022;p37"/>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2023" name="Google Shape;2023;p37"/>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2024" name="Google Shape;2024;p37"/>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sp>
          <p:nvSpPr>
            <p:cNvPr id="2025" name="Google Shape;2025;p37"/>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grpSp>
      <p:grpSp>
        <p:nvGrpSpPr>
          <p:cNvPr id="2026" name="Google Shape;2026;p37"/>
          <p:cNvGrpSpPr/>
          <p:nvPr/>
        </p:nvGrpSpPr>
        <p:grpSpPr>
          <a:xfrm>
            <a:off x="2222988" y="4065375"/>
            <a:ext cx="4668000" cy="509100"/>
            <a:chOff x="2545700" y="4065375"/>
            <a:chExt cx="4668000" cy="509100"/>
          </a:xfrm>
        </p:grpSpPr>
        <p:sp>
          <p:nvSpPr>
            <p:cNvPr id="2027" name="Google Shape;2027;p37"/>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2028" name="Google Shape;2028;p37"/>
            <p:cNvPicPr preferRelativeResize="0"/>
            <p:nvPr/>
          </p:nvPicPr>
          <p:blipFill>
            <a:blip r:embed="rId15">
              <a:alphaModFix/>
            </a:blip>
            <a:stretch>
              <a:fillRect/>
            </a:stretch>
          </p:blipFill>
          <p:spPr>
            <a:xfrm>
              <a:off x="3438750" y="4201990"/>
              <a:ext cx="278300" cy="111096"/>
            </a:xfrm>
            <a:prstGeom prst="rect">
              <a:avLst/>
            </a:prstGeom>
            <a:noFill/>
            <a:ln>
              <a:noFill/>
            </a:ln>
          </p:spPr>
        </p:pic>
        <p:pic>
          <p:nvPicPr>
            <p:cNvPr id="2029" name="Google Shape;2029;p37"/>
            <p:cNvPicPr preferRelativeResize="0"/>
            <p:nvPr/>
          </p:nvPicPr>
          <p:blipFill>
            <a:blip r:embed="rId16">
              <a:alphaModFix/>
            </a:blip>
            <a:stretch>
              <a:fillRect/>
            </a:stretch>
          </p:blipFill>
          <p:spPr>
            <a:xfrm>
              <a:off x="4720805" y="4153188"/>
              <a:ext cx="301271" cy="208700"/>
            </a:xfrm>
            <a:prstGeom prst="rect">
              <a:avLst/>
            </a:prstGeom>
            <a:noFill/>
            <a:ln>
              <a:noFill/>
            </a:ln>
          </p:spPr>
        </p:pic>
        <p:pic>
          <p:nvPicPr>
            <p:cNvPr id="2030" name="Google Shape;2030;p37"/>
            <p:cNvPicPr preferRelativeResize="0"/>
            <p:nvPr/>
          </p:nvPicPr>
          <p:blipFill>
            <a:blip r:embed="rId17">
              <a:alphaModFix/>
            </a:blip>
            <a:stretch>
              <a:fillRect/>
            </a:stretch>
          </p:blipFill>
          <p:spPr>
            <a:xfrm>
              <a:off x="5364605" y="4153188"/>
              <a:ext cx="301271" cy="208700"/>
            </a:xfrm>
            <a:prstGeom prst="rect">
              <a:avLst/>
            </a:prstGeom>
            <a:noFill/>
            <a:ln>
              <a:noFill/>
            </a:ln>
          </p:spPr>
        </p:pic>
        <p:pic>
          <p:nvPicPr>
            <p:cNvPr id="2031" name="Google Shape;2031;p37"/>
            <p:cNvPicPr preferRelativeResize="0"/>
            <p:nvPr/>
          </p:nvPicPr>
          <p:blipFill>
            <a:blip r:embed="rId18">
              <a:alphaModFix/>
            </a:blip>
            <a:stretch>
              <a:fillRect/>
            </a:stretch>
          </p:blipFill>
          <p:spPr>
            <a:xfrm>
              <a:off x="6008404" y="4153188"/>
              <a:ext cx="301271" cy="208700"/>
            </a:xfrm>
            <a:prstGeom prst="rect">
              <a:avLst/>
            </a:prstGeom>
            <a:noFill/>
            <a:ln>
              <a:noFill/>
            </a:ln>
          </p:spPr>
        </p:pic>
        <p:pic>
          <p:nvPicPr>
            <p:cNvPr id="2032" name="Google Shape;2032;p37"/>
            <p:cNvPicPr preferRelativeResize="0"/>
            <p:nvPr/>
          </p:nvPicPr>
          <p:blipFill>
            <a:blip r:embed="rId19">
              <a:alphaModFix/>
            </a:blip>
            <a:stretch>
              <a:fillRect/>
            </a:stretch>
          </p:blipFill>
          <p:spPr>
            <a:xfrm>
              <a:off x="4059578" y="4181790"/>
              <a:ext cx="318698" cy="151495"/>
            </a:xfrm>
            <a:prstGeom prst="rect">
              <a:avLst/>
            </a:prstGeom>
            <a:noFill/>
            <a:ln>
              <a:noFill/>
            </a:ln>
          </p:spPr>
        </p:pic>
        <p:sp>
          <p:nvSpPr>
            <p:cNvPr id="2033" name="Google Shape;2033;p37"/>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2034" name="Google Shape;2034;p37"/>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2035" name="Google Shape;2035;p37"/>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2036" name="Google Shape;2036;p37"/>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2037" name="Google Shape;2037;p37"/>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2038" name="Google Shape;2038;p37"/>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039" name="Google Shape;2039;p37"/>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040" name="Google Shape;2040;p37"/>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041" name="Google Shape;2041;p37"/>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pic>
        <p:nvPicPr>
          <p:cNvPr id="2042" name="Google Shape;2042;p37"/>
          <p:cNvPicPr preferRelativeResize="0"/>
          <p:nvPr/>
        </p:nvPicPr>
        <p:blipFill>
          <a:blip r:embed="rId20">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6" name="Shape 2046"/>
        <p:cNvGrpSpPr/>
        <p:nvPr/>
      </p:nvGrpSpPr>
      <p:grpSpPr>
        <a:xfrm>
          <a:off x="0" y="0"/>
          <a:ext cx="0" cy="0"/>
          <a:chOff x="0" y="0"/>
          <a:chExt cx="0" cy="0"/>
        </a:xfrm>
      </p:grpSpPr>
      <p:sp>
        <p:nvSpPr>
          <p:cNvPr id="2047" name="Google Shape;2047;p3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8" name="Google Shape;2048;p38"/>
          <p:cNvSpPr txBox="1"/>
          <p:nvPr>
            <p:ph type="title"/>
          </p:nvPr>
        </p:nvSpPr>
        <p:spPr>
          <a:xfrm>
            <a:off x="826650" y="0"/>
            <a:ext cx="7490700" cy="106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ACCESS VIA WEB, CLI, IDE AND API</a:t>
            </a:r>
            <a:endParaRPr/>
          </a:p>
        </p:txBody>
      </p:sp>
      <p:pic>
        <p:nvPicPr>
          <p:cNvPr id="2049" name="Google Shape;2049;p38"/>
          <p:cNvPicPr preferRelativeResize="0"/>
          <p:nvPr/>
        </p:nvPicPr>
        <p:blipFill>
          <a:blip r:embed="rId3">
            <a:alphaModFix/>
          </a:blip>
          <a:stretch>
            <a:fillRect/>
          </a:stretch>
        </p:blipFill>
        <p:spPr>
          <a:xfrm>
            <a:off x="297259" y="3058915"/>
            <a:ext cx="594465" cy="699123"/>
          </a:xfrm>
          <a:prstGeom prst="rect">
            <a:avLst/>
          </a:prstGeom>
          <a:noFill/>
          <a:ln>
            <a:noFill/>
          </a:ln>
        </p:spPr>
      </p:pic>
      <p:sp>
        <p:nvSpPr>
          <p:cNvPr id="2050" name="Google Shape;2050;p38"/>
          <p:cNvSpPr/>
          <p:nvPr/>
        </p:nvSpPr>
        <p:spPr>
          <a:xfrm>
            <a:off x="1145684" y="3226724"/>
            <a:ext cx="852000" cy="3636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EXISTING AUTOMATION TOOLSETS</a:t>
            </a:r>
            <a:endParaRPr b="1" sz="600">
              <a:solidFill>
                <a:srgbClr val="666666"/>
              </a:solidFill>
              <a:latin typeface="Proxima Nova"/>
              <a:ea typeface="Proxima Nova"/>
              <a:cs typeface="Proxima Nova"/>
              <a:sym typeface="Proxima Nova"/>
            </a:endParaRPr>
          </a:p>
        </p:txBody>
      </p:sp>
      <p:cxnSp>
        <p:nvCxnSpPr>
          <p:cNvPr id="2051" name="Google Shape;2051;p38"/>
          <p:cNvCxnSpPr>
            <a:stCxn id="2049" idx="3"/>
            <a:endCxn id="2050" idx="1"/>
          </p:cNvCxnSpPr>
          <p:nvPr/>
        </p:nvCxnSpPr>
        <p:spPr>
          <a:xfrm>
            <a:off x="891724" y="3408476"/>
            <a:ext cx="254100" cy="0"/>
          </a:xfrm>
          <a:prstGeom prst="straightConnector1">
            <a:avLst/>
          </a:prstGeom>
          <a:noFill/>
          <a:ln cap="flat" cmpd="sng" w="9525">
            <a:solidFill>
              <a:srgbClr val="666666"/>
            </a:solidFill>
            <a:prstDash val="solid"/>
            <a:round/>
            <a:headEnd len="med" w="med" type="oval"/>
            <a:tailEnd len="med" w="med" type="none"/>
          </a:ln>
        </p:spPr>
      </p:cxnSp>
      <p:cxnSp>
        <p:nvCxnSpPr>
          <p:cNvPr id="2052" name="Google Shape;2052;p38"/>
          <p:cNvCxnSpPr/>
          <p:nvPr/>
        </p:nvCxnSpPr>
        <p:spPr>
          <a:xfrm>
            <a:off x="1996454" y="3408439"/>
            <a:ext cx="229200" cy="0"/>
          </a:xfrm>
          <a:prstGeom prst="straightConnector1">
            <a:avLst/>
          </a:prstGeom>
          <a:noFill/>
          <a:ln cap="flat" cmpd="sng" w="9525">
            <a:solidFill>
              <a:srgbClr val="666666"/>
            </a:solidFill>
            <a:prstDash val="solid"/>
            <a:round/>
            <a:headEnd len="med" w="med" type="none"/>
            <a:tailEnd len="med" w="med" type="none"/>
          </a:ln>
        </p:spPr>
      </p:cxnSp>
      <p:pic>
        <p:nvPicPr>
          <p:cNvPr id="2053" name="Google Shape;2053;p38"/>
          <p:cNvPicPr preferRelativeResize="0"/>
          <p:nvPr/>
        </p:nvPicPr>
        <p:blipFill>
          <a:blip r:embed="rId4">
            <a:alphaModFix/>
          </a:blip>
          <a:stretch>
            <a:fillRect/>
          </a:stretch>
        </p:blipFill>
        <p:spPr>
          <a:xfrm>
            <a:off x="332306" y="2083851"/>
            <a:ext cx="524371" cy="719992"/>
          </a:xfrm>
          <a:prstGeom prst="rect">
            <a:avLst/>
          </a:prstGeom>
          <a:noFill/>
          <a:ln>
            <a:noFill/>
          </a:ln>
        </p:spPr>
      </p:pic>
      <p:sp>
        <p:nvSpPr>
          <p:cNvPr id="2054" name="Google Shape;2054;p38"/>
          <p:cNvSpPr/>
          <p:nvPr/>
        </p:nvSpPr>
        <p:spPr>
          <a:xfrm>
            <a:off x="1145686" y="2021374"/>
            <a:ext cx="852000" cy="3201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SCM</a:t>
            </a:r>
            <a:endParaRPr b="1" sz="6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(GIT)</a:t>
            </a:r>
            <a:endParaRPr b="1" sz="600">
              <a:solidFill>
                <a:srgbClr val="666666"/>
              </a:solidFill>
              <a:latin typeface="Proxima Nova"/>
              <a:ea typeface="Proxima Nova"/>
              <a:cs typeface="Proxima Nova"/>
              <a:sym typeface="Proxima Nova"/>
            </a:endParaRPr>
          </a:p>
        </p:txBody>
      </p:sp>
      <p:sp>
        <p:nvSpPr>
          <p:cNvPr id="2055" name="Google Shape;2055;p38"/>
          <p:cNvSpPr/>
          <p:nvPr/>
        </p:nvSpPr>
        <p:spPr>
          <a:xfrm>
            <a:off x="1145686" y="2550847"/>
            <a:ext cx="852000" cy="3201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CI/CD</a:t>
            </a:r>
            <a:endParaRPr b="1" sz="600">
              <a:solidFill>
                <a:srgbClr val="666666"/>
              </a:solidFill>
              <a:latin typeface="Proxima Nova"/>
              <a:ea typeface="Proxima Nova"/>
              <a:cs typeface="Proxima Nova"/>
              <a:sym typeface="Proxima Nova"/>
            </a:endParaRPr>
          </a:p>
        </p:txBody>
      </p:sp>
      <p:cxnSp>
        <p:nvCxnSpPr>
          <p:cNvPr id="2056" name="Google Shape;2056;p38"/>
          <p:cNvCxnSpPr>
            <a:stCxn id="2054" idx="2"/>
            <a:endCxn id="2055" idx="0"/>
          </p:cNvCxnSpPr>
          <p:nvPr/>
        </p:nvCxnSpPr>
        <p:spPr>
          <a:xfrm>
            <a:off x="1571686" y="2341474"/>
            <a:ext cx="0" cy="209400"/>
          </a:xfrm>
          <a:prstGeom prst="straightConnector1">
            <a:avLst/>
          </a:prstGeom>
          <a:noFill/>
          <a:ln cap="flat" cmpd="sng" w="9525">
            <a:solidFill>
              <a:srgbClr val="666666"/>
            </a:solidFill>
            <a:prstDash val="solid"/>
            <a:round/>
            <a:headEnd len="med" w="med" type="none"/>
            <a:tailEnd len="med" w="med" type="triangle"/>
          </a:ln>
        </p:spPr>
      </p:cxnSp>
      <p:cxnSp>
        <p:nvCxnSpPr>
          <p:cNvPr id="2057" name="Google Shape;2057;p38"/>
          <p:cNvCxnSpPr>
            <a:stCxn id="2053" idx="3"/>
            <a:endCxn id="2054" idx="1"/>
          </p:cNvCxnSpPr>
          <p:nvPr/>
        </p:nvCxnSpPr>
        <p:spPr>
          <a:xfrm flipH="1" rot="10800000">
            <a:off x="856677" y="2181347"/>
            <a:ext cx="288900" cy="262500"/>
          </a:xfrm>
          <a:prstGeom prst="bentConnector3">
            <a:avLst>
              <a:gd fmla="val 50019" name="adj1"/>
            </a:avLst>
          </a:prstGeom>
          <a:noFill/>
          <a:ln cap="flat" cmpd="sng" w="9525">
            <a:solidFill>
              <a:srgbClr val="666666"/>
            </a:solidFill>
            <a:prstDash val="solid"/>
            <a:round/>
            <a:headEnd len="med" w="med" type="oval"/>
            <a:tailEnd len="med" w="med" type="none"/>
          </a:ln>
        </p:spPr>
      </p:cxnSp>
      <p:cxnSp>
        <p:nvCxnSpPr>
          <p:cNvPr id="2058" name="Google Shape;2058;p38"/>
          <p:cNvCxnSpPr>
            <a:stCxn id="2053" idx="3"/>
            <a:endCxn id="2055" idx="1"/>
          </p:cNvCxnSpPr>
          <p:nvPr/>
        </p:nvCxnSpPr>
        <p:spPr>
          <a:xfrm>
            <a:off x="856677" y="2443847"/>
            <a:ext cx="288900" cy="267000"/>
          </a:xfrm>
          <a:prstGeom prst="bentConnector3">
            <a:avLst>
              <a:gd fmla="val 50019" name="adj1"/>
            </a:avLst>
          </a:prstGeom>
          <a:noFill/>
          <a:ln cap="flat" cmpd="sng" w="9525">
            <a:solidFill>
              <a:srgbClr val="666666"/>
            </a:solidFill>
            <a:prstDash val="solid"/>
            <a:round/>
            <a:headEnd len="med" w="med" type="oval"/>
            <a:tailEnd len="med" w="med" type="none"/>
          </a:ln>
        </p:spPr>
      </p:cxnSp>
      <p:cxnSp>
        <p:nvCxnSpPr>
          <p:cNvPr id="2059" name="Google Shape;2059;p38"/>
          <p:cNvCxnSpPr/>
          <p:nvPr/>
        </p:nvCxnSpPr>
        <p:spPr>
          <a:xfrm>
            <a:off x="1996455" y="2181400"/>
            <a:ext cx="229200" cy="600"/>
          </a:xfrm>
          <a:prstGeom prst="bentConnector3">
            <a:avLst>
              <a:gd fmla="val 50000" name="adj1"/>
            </a:avLst>
          </a:prstGeom>
          <a:noFill/>
          <a:ln cap="flat" cmpd="sng" w="9525">
            <a:solidFill>
              <a:srgbClr val="666666"/>
            </a:solidFill>
            <a:prstDash val="solid"/>
            <a:round/>
            <a:headEnd len="med" w="med" type="none"/>
            <a:tailEnd len="med" w="med" type="none"/>
          </a:ln>
        </p:spPr>
      </p:cxnSp>
      <p:cxnSp>
        <p:nvCxnSpPr>
          <p:cNvPr id="2060" name="Google Shape;2060;p38"/>
          <p:cNvCxnSpPr/>
          <p:nvPr/>
        </p:nvCxnSpPr>
        <p:spPr>
          <a:xfrm>
            <a:off x="1996455" y="2710873"/>
            <a:ext cx="229200" cy="600"/>
          </a:xfrm>
          <a:prstGeom prst="straightConnector1">
            <a:avLst/>
          </a:prstGeom>
          <a:noFill/>
          <a:ln cap="flat" cmpd="sng" w="9525">
            <a:solidFill>
              <a:srgbClr val="666666"/>
            </a:solidFill>
            <a:prstDash val="solid"/>
            <a:round/>
            <a:headEnd len="med" w="med" type="none"/>
            <a:tailEnd len="med" w="med" type="none"/>
          </a:ln>
        </p:spPr>
      </p:cxnSp>
      <p:sp>
        <p:nvSpPr>
          <p:cNvPr id="2061" name="Google Shape;2061;p38"/>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2062" name="Google Shape;2062;p38"/>
          <p:cNvSpPr/>
          <p:nvPr/>
        </p:nvSpPr>
        <p:spPr>
          <a:xfrm>
            <a:off x="2223000" y="1482351"/>
            <a:ext cx="4668000" cy="320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SERVICE LAYER</a:t>
            </a:r>
            <a:endParaRPr b="1" sz="700">
              <a:solidFill>
                <a:srgbClr val="FFFFFF"/>
              </a:solidFill>
              <a:latin typeface="Proxima Nova"/>
              <a:ea typeface="Proxima Nova"/>
              <a:cs typeface="Proxima Nova"/>
              <a:sym typeface="Proxima Nova"/>
            </a:endParaRPr>
          </a:p>
        </p:txBody>
      </p:sp>
      <p:grpSp>
        <p:nvGrpSpPr>
          <p:cNvPr id="2063" name="Google Shape;2063;p38"/>
          <p:cNvGrpSpPr/>
          <p:nvPr/>
        </p:nvGrpSpPr>
        <p:grpSpPr>
          <a:xfrm>
            <a:off x="2224573" y="1050261"/>
            <a:ext cx="4668000" cy="400200"/>
            <a:chOff x="2547285" y="905655"/>
            <a:chExt cx="4668000" cy="400200"/>
          </a:xfrm>
        </p:grpSpPr>
        <p:sp>
          <p:nvSpPr>
            <p:cNvPr id="2064" name="Google Shape;2064;p38"/>
            <p:cNvSpPr/>
            <p:nvPr/>
          </p:nvSpPr>
          <p:spPr>
            <a:xfrm>
              <a:off x="2547285" y="905655"/>
              <a:ext cx="4668000" cy="400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ROUTING LAYER</a:t>
              </a:r>
              <a:endParaRPr b="1" sz="700">
                <a:solidFill>
                  <a:srgbClr val="FFFFFF"/>
                </a:solidFill>
                <a:latin typeface="Proxima Nova"/>
                <a:ea typeface="Proxima Nova"/>
                <a:cs typeface="Proxima Nova"/>
                <a:sym typeface="Proxima Nova"/>
              </a:endParaRPr>
            </a:p>
          </p:txBody>
        </p:sp>
        <p:pic>
          <p:nvPicPr>
            <p:cNvPr id="2065" name="Google Shape;2065;p38"/>
            <p:cNvPicPr preferRelativeResize="0"/>
            <p:nvPr/>
          </p:nvPicPr>
          <p:blipFill>
            <a:blip r:embed="rId5">
              <a:alphaModFix/>
            </a:blip>
            <a:stretch>
              <a:fillRect/>
            </a:stretch>
          </p:blipFill>
          <p:spPr>
            <a:xfrm>
              <a:off x="3305545" y="1003648"/>
              <a:ext cx="313014" cy="229803"/>
            </a:xfrm>
            <a:prstGeom prst="rect">
              <a:avLst/>
            </a:prstGeom>
            <a:noFill/>
            <a:ln>
              <a:noFill/>
            </a:ln>
          </p:spPr>
        </p:pic>
        <p:pic>
          <p:nvPicPr>
            <p:cNvPr id="2066" name="Google Shape;2066;p38"/>
            <p:cNvPicPr preferRelativeResize="0"/>
            <p:nvPr/>
          </p:nvPicPr>
          <p:blipFill>
            <a:blip r:embed="rId6">
              <a:alphaModFix/>
            </a:blip>
            <a:stretch>
              <a:fillRect/>
            </a:stretch>
          </p:blipFill>
          <p:spPr>
            <a:xfrm>
              <a:off x="2823382" y="1005502"/>
              <a:ext cx="298020" cy="226094"/>
            </a:xfrm>
            <a:prstGeom prst="rect">
              <a:avLst/>
            </a:prstGeom>
            <a:noFill/>
            <a:ln>
              <a:noFill/>
            </a:ln>
          </p:spPr>
        </p:pic>
        <p:pic>
          <p:nvPicPr>
            <p:cNvPr id="2067" name="Google Shape;2067;p38"/>
            <p:cNvPicPr preferRelativeResize="0"/>
            <p:nvPr/>
          </p:nvPicPr>
          <p:blipFill>
            <a:blip r:embed="rId7">
              <a:alphaModFix/>
            </a:blip>
            <a:stretch>
              <a:fillRect/>
            </a:stretch>
          </p:blipFill>
          <p:spPr>
            <a:xfrm>
              <a:off x="4190054" y="1000213"/>
              <a:ext cx="134816" cy="236672"/>
            </a:xfrm>
            <a:prstGeom prst="rect">
              <a:avLst/>
            </a:prstGeom>
            <a:noFill/>
            <a:ln>
              <a:noFill/>
            </a:ln>
          </p:spPr>
        </p:pic>
        <p:pic>
          <p:nvPicPr>
            <p:cNvPr id="2068" name="Google Shape;2068;p38"/>
            <p:cNvPicPr preferRelativeResize="0"/>
            <p:nvPr/>
          </p:nvPicPr>
          <p:blipFill>
            <a:blip r:embed="rId8">
              <a:alphaModFix/>
            </a:blip>
            <a:stretch>
              <a:fillRect/>
            </a:stretch>
          </p:blipFill>
          <p:spPr>
            <a:xfrm>
              <a:off x="3802703" y="982224"/>
              <a:ext cx="203208" cy="272650"/>
            </a:xfrm>
            <a:prstGeom prst="rect">
              <a:avLst/>
            </a:prstGeom>
            <a:noFill/>
            <a:ln>
              <a:noFill/>
            </a:ln>
          </p:spPr>
        </p:pic>
        <p:pic>
          <p:nvPicPr>
            <p:cNvPr id="2069" name="Google Shape;2069;p38"/>
            <p:cNvPicPr preferRelativeResize="0"/>
            <p:nvPr/>
          </p:nvPicPr>
          <p:blipFill>
            <a:blip r:embed="rId5">
              <a:alphaModFix/>
            </a:blip>
            <a:stretch>
              <a:fillRect/>
            </a:stretch>
          </p:blipFill>
          <p:spPr>
            <a:xfrm>
              <a:off x="6173870" y="1003648"/>
              <a:ext cx="313014" cy="229803"/>
            </a:xfrm>
            <a:prstGeom prst="rect">
              <a:avLst/>
            </a:prstGeom>
            <a:noFill/>
            <a:ln>
              <a:noFill/>
            </a:ln>
          </p:spPr>
        </p:pic>
        <p:pic>
          <p:nvPicPr>
            <p:cNvPr id="2070" name="Google Shape;2070;p38"/>
            <p:cNvPicPr preferRelativeResize="0"/>
            <p:nvPr/>
          </p:nvPicPr>
          <p:blipFill>
            <a:blip r:embed="rId6">
              <a:alphaModFix/>
            </a:blip>
            <a:stretch>
              <a:fillRect/>
            </a:stretch>
          </p:blipFill>
          <p:spPr>
            <a:xfrm>
              <a:off x="6654219" y="1005502"/>
              <a:ext cx="298020" cy="226094"/>
            </a:xfrm>
            <a:prstGeom prst="rect">
              <a:avLst/>
            </a:prstGeom>
            <a:noFill/>
            <a:ln>
              <a:noFill/>
            </a:ln>
          </p:spPr>
        </p:pic>
        <p:pic>
          <p:nvPicPr>
            <p:cNvPr id="2071" name="Google Shape;2071;p38"/>
            <p:cNvPicPr preferRelativeResize="0"/>
            <p:nvPr/>
          </p:nvPicPr>
          <p:blipFill>
            <a:blip r:embed="rId7">
              <a:alphaModFix/>
            </a:blip>
            <a:stretch>
              <a:fillRect/>
            </a:stretch>
          </p:blipFill>
          <p:spPr>
            <a:xfrm>
              <a:off x="5501177" y="1000213"/>
              <a:ext cx="134816" cy="236672"/>
            </a:xfrm>
            <a:prstGeom prst="rect">
              <a:avLst/>
            </a:prstGeom>
            <a:noFill/>
            <a:ln>
              <a:noFill/>
            </a:ln>
          </p:spPr>
        </p:pic>
        <p:pic>
          <p:nvPicPr>
            <p:cNvPr id="2072" name="Google Shape;2072;p38"/>
            <p:cNvPicPr preferRelativeResize="0"/>
            <p:nvPr/>
          </p:nvPicPr>
          <p:blipFill>
            <a:blip r:embed="rId8">
              <a:alphaModFix/>
            </a:blip>
            <a:stretch>
              <a:fillRect/>
            </a:stretch>
          </p:blipFill>
          <p:spPr>
            <a:xfrm>
              <a:off x="5803328" y="982224"/>
              <a:ext cx="203208" cy="272650"/>
            </a:xfrm>
            <a:prstGeom prst="rect">
              <a:avLst/>
            </a:prstGeom>
            <a:noFill/>
            <a:ln>
              <a:noFill/>
            </a:ln>
          </p:spPr>
        </p:pic>
      </p:grpSp>
      <p:grpSp>
        <p:nvGrpSpPr>
          <p:cNvPr id="2073" name="Google Shape;2073;p38"/>
          <p:cNvGrpSpPr/>
          <p:nvPr/>
        </p:nvGrpSpPr>
        <p:grpSpPr>
          <a:xfrm>
            <a:off x="6201912" y="1838875"/>
            <a:ext cx="719100" cy="1083694"/>
            <a:chOff x="6524617" y="1838800"/>
            <a:chExt cx="719100" cy="1075200"/>
          </a:xfrm>
        </p:grpSpPr>
        <p:sp>
          <p:nvSpPr>
            <p:cNvPr id="2074" name="Google Shape;2074;p38"/>
            <p:cNvSpPr/>
            <p:nvPr/>
          </p:nvSpPr>
          <p:spPr>
            <a:xfrm>
              <a:off x="6557675" y="1838800"/>
              <a:ext cx="657600" cy="1075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2075" name="Google Shape;2075;p38"/>
            <p:cNvSpPr txBox="1"/>
            <p:nvPr/>
          </p:nvSpPr>
          <p:spPr>
            <a:xfrm>
              <a:off x="6524617" y="1854245"/>
              <a:ext cx="7191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PERSISTENT</a:t>
              </a:r>
              <a:endParaRPr b="1" sz="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STORAGE</a:t>
              </a:r>
              <a:endParaRPr b="1" sz="700">
                <a:solidFill>
                  <a:srgbClr val="FFFFFF"/>
                </a:solidFill>
                <a:latin typeface="Proxima Nova"/>
                <a:ea typeface="Proxima Nova"/>
                <a:cs typeface="Proxima Nova"/>
                <a:sym typeface="Proxima Nova"/>
              </a:endParaRPr>
            </a:p>
          </p:txBody>
        </p:sp>
        <p:pic>
          <p:nvPicPr>
            <p:cNvPr id="2076" name="Google Shape;2076;p38"/>
            <p:cNvPicPr preferRelativeResize="0"/>
            <p:nvPr/>
          </p:nvPicPr>
          <p:blipFill>
            <a:blip r:embed="rId9">
              <a:alphaModFix/>
            </a:blip>
            <a:stretch>
              <a:fillRect/>
            </a:stretch>
          </p:blipFill>
          <p:spPr>
            <a:xfrm>
              <a:off x="6731860" y="2329500"/>
              <a:ext cx="288900" cy="381378"/>
            </a:xfrm>
            <a:prstGeom prst="rect">
              <a:avLst/>
            </a:prstGeom>
            <a:noFill/>
            <a:ln>
              <a:noFill/>
            </a:ln>
          </p:spPr>
        </p:pic>
      </p:grpSp>
      <p:grpSp>
        <p:nvGrpSpPr>
          <p:cNvPr id="2077" name="Google Shape;2077;p38"/>
          <p:cNvGrpSpPr/>
          <p:nvPr/>
        </p:nvGrpSpPr>
        <p:grpSpPr>
          <a:xfrm>
            <a:off x="6232713" y="2956375"/>
            <a:ext cx="657600" cy="1075200"/>
            <a:chOff x="6555425" y="2956375"/>
            <a:chExt cx="657600" cy="1075200"/>
          </a:xfrm>
        </p:grpSpPr>
        <p:sp>
          <p:nvSpPr>
            <p:cNvPr id="2078" name="Google Shape;2078;p38"/>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2079" name="Google Shape;2079;p38"/>
            <p:cNvPicPr preferRelativeResize="0"/>
            <p:nvPr/>
          </p:nvPicPr>
          <p:blipFill>
            <a:blip r:embed="rId10">
              <a:alphaModFix/>
            </a:blip>
            <a:stretch>
              <a:fillRect/>
            </a:stretch>
          </p:blipFill>
          <p:spPr>
            <a:xfrm>
              <a:off x="6704648" y="3365971"/>
              <a:ext cx="343325" cy="410380"/>
            </a:xfrm>
            <a:prstGeom prst="rect">
              <a:avLst/>
            </a:prstGeom>
            <a:noFill/>
            <a:ln>
              <a:noFill/>
            </a:ln>
          </p:spPr>
        </p:pic>
      </p:grpSp>
      <p:grpSp>
        <p:nvGrpSpPr>
          <p:cNvPr id="2080" name="Google Shape;2080;p38"/>
          <p:cNvGrpSpPr/>
          <p:nvPr/>
        </p:nvGrpSpPr>
        <p:grpSpPr>
          <a:xfrm>
            <a:off x="3656190" y="1864953"/>
            <a:ext cx="788020" cy="1048694"/>
            <a:chOff x="3656190" y="1864953"/>
            <a:chExt cx="788020" cy="1048694"/>
          </a:xfrm>
        </p:grpSpPr>
        <p:grpSp>
          <p:nvGrpSpPr>
            <p:cNvPr id="2081" name="Google Shape;2081;p38"/>
            <p:cNvGrpSpPr/>
            <p:nvPr/>
          </p:nvGrpSpPr>
          <p:grpSpPr>
            <a:xfrm>
              <a:off x="3656190" y="1864953"/>
              <a:ext cx="788020" cy="1048694"/>
              <a:chOff x="5592955" y="2047406"/>
              <a:chExt cx="788020" cy="1048694"/>
            </a:xfrm>
          </p:grpSpPr>
          <p:sp>
            <p:nvSpPr>
              <p:cNvPr id="2082" name="Google Shape;2082;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083" name="Google Shape;2083;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084" name="Google Shape;2084;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85" name="Google Shape;2085;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86" name="Google Shape;2086;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87" name="Google Shape;2087;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088" name="Google Shape;2088;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089" name="Google Shape;2089;p38"/>
              <p:cNvGrpSpPr/>
              <p:nvPr/>
            </p:nvGrpSpPr>
            <p:grpSpPr>
              <a:xfrm>
                <a:off x="5592955" y="2047406"/>
                <a:ext cx="712986" cy="218400"/>
                <a:chOff x="4577530" y="2938752"/>
                <a:chExt cx="712986" cy="218400"/>
              </a:xfrm>
            </p:grpSpPr>
            <p:sp>
              <p:nvSpPr>
                <p:cNvPr id="2090" name="Google Shape;2090;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093" name="Google Shape;2093;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94" name="Google Shape;2094;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095" name="Google Shape;2095;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96" name="Google Shape;2096;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097" name="Google Shape;2097;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098" name="Google Shape;2098;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099" name="Google Shape;2099;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00" name="Google Shape;2100;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101" name="Google Shape;2101;p38"/>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2102" name="Google Shape;2102;p38"/>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103" name="Google Shape;2103;p38"/>
            <p:cNvPicPr preferRelativeResize="0"/>
            <p:nvPr/>
          </p:nvPicPr>
          <p:blipFill>
            <a:blip r:embed="rId12">
              <a:alphaModFix/>
            </a:blip>
            <a:stretch>
              <a:fillRect/>
            </a:stretch>
          </p:blipFill>
          <p:spPr>
            <a:xfrm>
              <a:off x="3816262" y="2221055"/>
              <a:ext cx="147500" cy="98225"/>
            </a:xfrm>
            <a:prstGeom prst="rect">
              <a:avLst/>
            </a:prstGeom>
            <a:noFill/>
            <a:ln>
              <a:noFill/>
            </a:ln>
          </p:spPr>
        </p:pic>
        <p:pic>
          <p:nvPicPr>
            <p:cNvPr id="2104" name="Google Shape;2104;p38"/>
            <p:cNvPicPr preferRelativeResize="0"/>
            <p:nvPr/>
          </p:nvPicPr>
          <p:blipFill>
            <a:blip r:embed="rId13">
              <a:alphaModFix/>
            </a:blip>
            <a:stretch>
              <a:fillRect/>
            </a:stretch>
          </p:blipFill>
          <p:spPr>
            <a:xfrm>
              <a:off x="4172852" y="2547375"/>
              <a:ext cx="128250" cy="128250"/>
            </a:xfrm>
            <a:prstGeom prst="rect">
              <a:avLst/>
            </a:prstGeom>
            <a:noFill/>
            <a:ln>
              <a:noFill/>
            </a:ln>
          </p:spPr>
        </p:pic>
      </p:grpSp>
      <p:grpSp>
        <p:nvGrpSpPr>
          <p:cNvPr id="2105" name="Google Shape;2105;p38"/>
          <p:cNvGrpSpPr/>
          <p:nvPr/>
        </p:nvGrpSpPr>
        <p:grpSpPr>
          <a:xfrm>
            <a:off x="4494390" y="2926337"/>
            <a:ext cx="788020" cy="1048694"/>
            <a:chOff x="4494390" y="2926337"/>
            <a:chExt cx="788020" cy="1048694"/>
          </a:xfrm>
        </p:grpSpPr>
        <p:grpSp>
          <p:nvGrpSpPr>
            <p:cNvPr id="2106" name="Google Shape;2106;p38"/>
            <p:cNvGrpSpPr/>
            <p:nvPr/>
          </p:nvGrpSpPr>
          <p:grpSpPr>
            <a:xfrm>
              <a:off x="4494390" y="2926337"/>
              <a:ext cx="788020" cy="1048694"/>
              <a:chOff x="5592955" y="2047406"/>
              <a:chExt cx="788020" cy="1048694"/>
            </a:xfrm>
          </p:grpSpPr>
          <p:sp>
            <p:nvSpPr>
              <p:cNvPr id="2107" name="Google Shape;2107;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108" name="Google Shape;2108;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109" name="Google Shape;2109;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10" name="Google Shape;2110;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11" name="Google Shape;2111;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12" name="Google Shape;2112;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13" name="Google Shape;2113;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114" name="Google Shape;2114;p38"/>
              <p:cNvGrpSpPr/>
              <p:nvPr/>
            </p:nvGrpSpPr>
            <p:grpSpPr>
              <a:xfrm>
                <a:off x="5592955" y="2047406"/>
                <a:ext cx="712986" cy="218400"/>
                <a:chOff x="4577530" y="2938752"/>
                <a:chExt cx="712986" cy="218400"/>
              </a:xfrm>
            </p:grpSpPr>
            <p:sp>
              <p:nvSpPr>
                <p:cNvPr id="2115" name="Google Shape;2115;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118" name="Google Shape;2118;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19" name="Google Shape;2119;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120" name="Google Shape;2120;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21" name="Google Shape;2121;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122" name="Google Shape;2122;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23" name="Google Shape;2123;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124" name="Google Shape;2124;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25" name="Google Shape;2125;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126" name="Google Shape;2126;p38"/>
            <p:cNvSpPr txBox="1"/>
            <p:nvPr/>
          </p:nvSpPr>
          <p:spPr>
            <a:xfrm>
              <a:off x="45997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2127" name="Google Shape;2127;p38"/>
            <p:cNvSpPr txBox="1"/>
            <p:nvPr/>
          </p:nvSpPr>
          <p:spPr>
            <a:xfrm>
              <a:off x="49513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128" name="Google Shape;2128;p38"/>
            <p:cNvPicPr preferRelativeResize="0"/>
            <p:nvPr/>
          </p:nvPicPr>
          <p:blipFill>
            <a:blip r:embed="rId12">
              <a:alphaModFix/>
            </a:blip>
            <a:stretch>
              <a:fillRect/>
            </a:stretch>
          </p:blipFill>
          <p:spPr>
            <a:xfrm>
              <a:off x="4647732" y="3621745"/>
              <a:ext cx="147500" cy="98225"/>
            </a:xfrm>
            <a:prstGeom prst="rect">
              <a:avLst/>
            </a:prstGeom>
            <a:noFill/>
            <a:ln>
              <a:noFill/>
            </a:ln>
          </p:spPr>
        </p:pic>
        <p:pic>
          <p:nvPicPr>
            <p:cNvPr id="2129" name="Google Shape;2129;p38"/>
            <p:cNvPicPr preferRelativeResize="0"/>
            <p:nvPr/>
          </p:nvPicPr>
          <p:blipFill>
            <a:blip r:embed="rId13">
              <a:alphaModFix/>
            </a:blip>
            <a:stretch>
              <a:fillRect/>
            </a:stretch>
          </p:blipFill>
          <p:spPr>
            <a:xfrm>
              <a:off x="5008883" y="3608641"/>
              <a:ext cx="128250" cy="128250"/>
            </a:xfrm>
            <a:prstGeom prst="rect">
              <a:avLst/>
            </a:prstGeom>
            <a:noFill/>
            <a:ln>
              <a:noFill/>
            </a:ln>
          </p:spPr>
        </p:pic>
      </p:grpSp>
      <p:grpSp>
        <p:nvGrpSpPr>
          <p:cNvPr id="2130" name="Google Shape;2130;p38"/>
          <p:cNvGrpSpPr/>
          <p:nvPr/>
        </p:nvGrpSpPr>
        <p:grpSpPr>
          <a:xfrm>
            <a:off x="5332590" y="1864953"/>
            <a:ext cx="788020" cy="1048694"/>
            <a:chOff x="5332590" y="1864953"/>
            <a:chExt cx="788020" cy="1048694"/>
          </a:xfrm>
        </p:grpSpPr>
        <p:grpSp>
          <p:nvGrpSpPr>
            <p:cNvPr id="2131" name="Google Shape;2131;p38"/>
            <p:cNvGrpSpPr/>
            <p:nvPr/>
          </p:nvGrpSpPr>
          <p:grpSpPr>
            <a:xfrm>
              <a:off x="5332590" y="1864953"/>
              <a:ext cx="788020" cy="1048694"/>
              <a:chOff x="5592955" y="2047406"/>
              <a:chExt cx="788020" cy="1048694"/>
            </a:xfrm>
          </p:grpSpPr>
          <p:sp>
            <p:nvSpPr>
              <p:cNvPr id="2132" name="Google Shape;2132;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133" name="Google Shape;2133;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134" name="Google Shape;2134;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35" name="Google Shape;2135;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36" name="Google Shape;2136;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37" name="Google Shape;2137;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38" name="Google Shape;2138;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139" name="Google Shape;2139;p38"/>
              <p:cNvGrpSpPr/>
              <p:nvPr/>
            </p:nvGrpSpPr>
            <p:grpSpPr>
              <a:xfrm>
                <a:off x="5592955" y="2047406"/>
                <a:ext cx="712986" cy="218400"/>
                <a:chOff x="4577530" y="2938752"/>
                <a:chExt cx="712986" cy="218400"/>
              </a:xfrm>
            </p:grpSpPr>
            <p:sp>
              <p:nvSpPr>
                <p:cNvPr id="2140" name="Google Shape;2140;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143" name="Google Shape;2143;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44" name="Google Shape;2144;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145" name="Google Shape;2145;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146" name="Google Shape;2146;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147" name="Google Shape;2147;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48" name="Google Shape;2148;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149" name="Google Shape;2149;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50" name="Google Shape;2150;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151" name="Google Shape;2151;p38"/>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2152" name="Google Shape;2152;p38"/>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153" name="Google Shape;2153;p38"/>
            <p:cNvPicPr preferRelativeResize="0"/>
            <p:nvPr/>
          </p:nvPicPr>
          <p:blipFill>
            <a:blip r:embed="rId14">
              <a:alphaModFix/>
            </a:blip>
            <a:stretch>
              <a:fillRect/>
            </a:stretch>
          </p:blipFill>
          <p:spPr>
            <a:xfrm>
              <a:off x="5520286" y="2223902"/>
              <a:ext cx="89205" cy="98225"/>
            </a:xfrm>
            <a:prstGeom prst="rect">
              <a:avLst/>
            </a:prstGeom>
            <a:noFill/>
            <a:ln>
              <a:noFill/>
            </a:ln>
          </p:spPr>
        </p:pic>
        <p:pic>
          <p:nvPicPr>
            <p:cNvPr id="2154" name="Google Shape;2154;p38"/>
            <p:cNvPicPr preferRelativeResize="0"/>
            <p:nvPr/>
          </p:nvPicPr>
          <p:blipFill>
            <a:blip r:embed="rId15">
              <a:alphaModFix/>
            </a:blip>
            <a:stretch>
              <a:fillRect/>
            </a:stretch>
          </p:blipFill>
          <p:spPr>
            <a:xfrm>
              <a:off x="5830428" y="2570588"/>
              <a:ext cx="158026" cy="81825"/>
            </a:xfrm>
            <a:prstGeom prst="rect">
              <a:avLst/>
            </a:prstGeom>
            <a:noFill/>
            <a:ln>
              <a:noFill/>
            </a:ln>
          </p:spPr>
        </p:pic>
      </p:grpSp>
      <p:grpSp>
        <p:nvGrpSpPr>
          <p:cNvPr id="2155" name="Google Shape;2155;p38"/>
          <p:cNvGrpSpPr/>
          <p:nvPr/>
        </p:nvGrpSpPr>
        <p:grpSpPr>
          <a:xfrm>
            <a:off x="5332590" y="2926337"/>
            <a:ext cx="788020" cy="1048694"/>
            <a:chOff x="5332590" y="2926337"/>
            <a:chExt cx="788020" cy="1048694"/>
          </a:xfrm>
        </p:grpSpPr>
        <p:grpSp>
          <p:nvGrpSpPr>
            <p:cNvPr id="2156" name="Google Shape;2156;p38"/>
            <p:cNvGrpSpPr/>
            <p:nvPr/>
          </p:nvGrpSpPr>
          <p:grpSpPr>
            <a:xfrm>
              <a:off x="5332590" y="2926337"/>
              <a:ext cx="788020" cy="1048694"/>
              <a:chOff x="5592955" y="2047406"/>
              <a:chExt cx="788020" cy="1048694"/>
            </a:xfrm>
          </p:grpSpPr>
          <p:sp>
            <p:nvSpPr>
              <p:cNvPr id="2157" name="Google Shape;2157;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158" name="Google Shape;2158;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159" name="Google Shape;2159;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60" name="Google Shape;2160;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61" name="Google Shape;2161;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62" name="Google Shape;2162;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63" name="Google Shape;2163;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164" name="Google Shape;2164;p38"/>
              <p:cNvGrpSpPr/>
              <p:nvPr/>
            </p:nvGrpSpPr>
            <p:grpSpPr>
              <a:xfrm>
                <a:off x="5592955" y="2047406"/>
                <a:ext cx="712986" cy="218400"/>
                <a:chOff x="4577530" y="2938752"/>
                <a:chExt cx="712986" cy="218400"/>
              </a:xfrm>
            </p:grpSpPr>
            <p:sp>
              <p:nvSpPr>
                <p:cNvPr id="2165" name="Google Shape;2165;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168" name="Google Shape;2168;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69" name="Google Shape;2169;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170" name="Google Shape;2170;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71" name="Google Shape;2171;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172" name="Google Shape;2172;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73" name="Google Shape;2173;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174" name="Google Shape;2174;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75" name="Google Shape;2175;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176" name="Google Shape;2176;p38"/>
            <p:cNvSpPr txBox="1"/>
            <p:nvPr/>
          </p:nvSpPr>
          <p:spPr>
            <a:xfrm>
              <a:off x="54379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2177" name="Google Shape;2177;p38"/>
            <p:cNvSpPr txBox="1"/>
            <p:nvPr/>
          </p:nvSpPr>
          <p:spPr>
            <a:xfrm>
              <a:off x="57895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178" name="Google Shape;2178;p38"/>
            <p:cNvPicPr preferRelativeResize="0"/>
            <p:nvPr/>
          </p:nvPicPr>
          <p:blipFill>
            <a:blip r:embed="rId14">
              <a:alphaModFix/>
            </a:blip>
            <a:stretch>
              <a:fillRect/>
            </a:stretch>
          </p:blipFill>
          <p:spPr>
            <a:xfrm>
              <a:off x="5520286" y="3624591"/>
              <a:ext cx="89205" cy="98225"/>
            </a:xfrm>
            <a:prstGeom prst="rect">
              <a:avLst/>
            </a:prstGeom>
            <a:noFill/>
            <a:ln>
              <a:noFill/>
            </a:ln>
          </p:spPr>
        </p:pic>
        <p:pic>
          <p:nvPicPr>
            <p:cNvPr id="2179" name="Google Shape;2179;p38"/>
            <p:cNvPicPr preferRelativeResize="0"/>
            <p:nvPr/>
          </p:nvPicPr>
          <p:blipFill>
            <a:blip r:embed="rId15">
              <a:alphaModFix/>
            </a:blip>
            <a:stretch>
              <a:fillRect/>
            </a:stretch>
          </p:blipFill>
          <p:spPr>
            <a:xfrm>
              <a:off x="5830428" y="3623927"/>
              <a:ext cx="158026" cy="81825"/>
            </a:xfrm>
            <a:prstGeom prst="rect">
              <a:avLst/>
            </a:prstGeom>
            <a:noFill/>
            <a:ln>
              <a:noFill/>
            </a:ln>
          </p:spPr>
        </p:pic>
      </p:grpSp>
      <p:grpSp>
        <p:nvGrpSpPr>
          <p:cNvPr id="2180" name="Google Shape;2180;p38"/>
          <p:cNvGrpSpPr/>
          <p:nvPr/>
        </p:nvGrpSpPr>
        <p:grpSpPr>
          <a:xfrm>
            <a:off x="4494390" y="1864953"/>
            <a:ext cx="788020" cy="1048694"/>
            <a:chOff x="4494390" y="1864953"/>
            <a:chExt cx="788020" cy="1048694"/>
          </a:xfrm>
        </p:grpSpPr>
        <p:grpSp>
          <p:nvGrpSpPr>
            <p:cNvPr id="2181" name="Google Shape;2181;p38"/>
            <p:cNvGrpSpPr/>
            <p:nvPr/>
          </p:nvGrpSpPr>
          <p:grpSpPr>
            <a:xfrm>
              <a:off x="4494390" y="1864953"/>
              <a:ext cx="788020" cy="1048694"/>
              <a:chOff x="5592955" y="2047406"/>
              <a:chExt cx="788020" cy="1048694"/>
            </a:xfrm>
          </p:grpSpPr>
          <p:sp>
            <p:nvSpPr>
              <p:cNvPr id="2182" name="Google Shape;2182;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183" name="Google Shape;2183;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184" name="Google Shape;2184;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85" name="Google Shape;2185;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86" name="Google Shape;2186;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87" name="Google Shape;2187;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88" name="Google Shape;2188;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189" name="Google Shape;2189;p38"/>
              <p:cNvGrpSpPr/>
              <p:nvPr/>
            </p:nvGrpSpPr>
            <p:grpSpPr>
              <a:xfrm>
                <a:off x="5592955" y="2047406"/>
                <a:ext cx="712986" cy="218400"/>
                <a:chOff x="4577530" y="2938752"/>
                <a:chExt cx="712986" cy="218400"/>
              </a:xfrm>
            </p:grpSpPr>
            <p:sp>
              <p:nvSpPr>
                <p:cNvPr id="2190" name="Google Shape;2190;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193" name="Google Shape;2193;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94" name="Google Shape;2194;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195" name="Google Shape;2195;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96" name="Google Shape;2196;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197" name="Google Shape;2197;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198" name="Google Shape;2198;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199" name="Google Shape;2199;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00" name="Google Shape;2200;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201" name="Google Shape;2201;p38"/>
            <p:cNvSpPr txBox="1"/>
            <p:nvPr/>
          </p:nvSpPr>
          <p:spPr>
            <a:xfrm>
              <a:off x="4951522"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202" name="Google Shape;2202;p38"/>
            <p:cNvPicPr preferRelativeResize="0"/>
            <p:nvPr/>
          </p:nvPicPr>
          <p:blipFill>
            <a:blip r:embed="rId12">
              <a:alphaModFix/>
            </a:blip>
            <a:stretch>
              <a:fillRect/>
            </a:stretch>
          </p:blipFill>
          <p:spPr>
            <a:xfrm>
              <a:off x="4654462" y="2221055"/>
              <a:ext cx="147500" cy="98225"/>
            </a:xfrm>
            <a:prstGeom prst="rect">
              <a:avLst/>
            </a:prstGeom>
            <a:noFill/>
            <a:ln>
              <a:noFill/>
            </a:ln>
          </p:spPr>
        </p:pic>
        <p:pic>
          <p:nvPicPr>
            <p:cNvPr id="2203" name="Google Shape;2203;p38"/>
            <p:cNvPicPr preferRelativeResize="0"/>
            <p:nvPr/>
          </p:nvPicPr>
          <p:blipFill>
            <a:blip r:embed="rId13">
              <a:alphaModFix/>
            </a:blip>
            <a:stretch>
              <a:fillRect/>
            </a:stretch>
          </p:blipFill>
          <p:spPr>
            <a:xfrm>
              <a:off x="4656973" y="2547375"/>
              <a:ext cx="128250" cy="128250"/>
            </a:xfrm>
            <a:prstGeom prst="rect">
              <a:avLst/>
            </a:prstGeom>
            <a:noFill/>
            <a:ln>
              <a:noFill/>
            </a:ln>
          </p:spPr>
        </p:pic>
        <p:pic>
          <p:nvPicPr>
            <p:cNvPr id="2204" name="Google Shape;2204;p38"/>
            <p:cNvPicPr preferRelativeResize="0"/>
            <p:nvPr/>
          </p:nvPicPr>
          <p:blipFill>
            <a:blip r:embed="rId16">
              <a:alphaModFix/>
            </a:blip>
            <a:stretch>
              <a:fillRect/>
            </a:stretch>
          </p:blipFill>
          <p:spPr>
            <a:xfrm>
              <a:off x="5027731" y="2230103"/>
              <a:ext cx="92550" cy="92550"/>
            </a:xfrm>
            <a:prstGeom prst="rect">
              <a:avLst/>
            </a:prstGeom>
            <a:noFill/>
            <a:ln>
              <a:noFill/>
            </a:ln>
          </p:spPr>
        </p:pic>
      </p:grpSp>
      <p:grpSp>
        <p:nvGrpSpPr>
          <p:cNvPr id="2205" name="Google Shape;2205;p38"/>
          <p:cNvGrpSpPr/>
          <p:nvPr/>
        </p:nvGrpSpPr>
        <p:grpSpPr>
          <a:xfrm>
            <a:off x="3656190" y="2926337"/>
            <a:ext cx="788020" cy="1048694"/>
            <a:chOff x="3656190" y="2926337"/>
            <a:chExt cx="788020" cy="1048694"/>
          </a:xfrm>
        </p:grpSpPr>
        <p:grpSp>
          <p:nvGrpSpPr>
            <p:cNvPr id="2206" name="Google Shape;2206;p38"/>
            <p:cNvGrpSpPr/>
            <p:nvPr/>
          </p:nvGrpSpPr>
          <p:grpSpPr>
            <a:xfrm>
              <a:off x="3656190" y="2926337"/>
              <a:ext cx="788020" cy="1048694"/>
              <a:chOff x="5592955" y="2047406"/>
              <a:chExt cx="788020" cy="1048694"/>
            </a:xfrm>
          </p:grpSpPr>
          <p:sp>
            <p:nvSpPr>
              <p:cNvPr id="2207" name="Google Shape;2207;p38"/>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208" name="Google Shape;2208;p38"/>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209" name="Google Shape;2209;p38"/>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210" name="Google Shape;2210;p38"/>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211" name="Google Shape;2211;p38"/>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212" name="Google Shape;2212;p38"/>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213" name="Google Shape;2213;p38"/>
              <p:cNvSpPr txBox="1"/>
              <p:nvPr/>
            </p:nvSpPr>
            <p:spPr>
              <a:xfrm>
                <a:off x="5608475" y="2884538"/>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214" name="Google Shape;2214;p38"/>
              <p:cNvGrpSpPr/>
              <p:nvPr/>
            </p:nvGrpSpPr>
            <p:grpSpPr>
              <a:xfrm>
                <a:off x="5592955" y="2047406"/>
                <a:ext cx="712986" cy="218400"/>
                <a:chOff x="4577530" y="2938752"/>
                <a:chExt cx="712986" cy="218400"/>
              </a:xfrm>
            </p:grpSpPr>
            <p:sp>
              <p:nvSpPr>
                <p:cNvPr id="2215" name="Google Shape;2215;p38"/>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218" name="Google Shape;2218;p38"/>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19" name="Google Shape;2219;p38"/>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220" name="Google Shape;2220;p38"/>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21" name="Google Shape;2221;p38"/>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222" name="Google Shape;2222;p38"/>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23" name="Google Shape;2223;p38"/>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224" name="Google Shape;2224;p38"/>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25" name="Google Shape;2225;p38"/>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2226" name="Google Shape;2226;p38"/>
            <p:cNvSpPr txBox="1"/>
            <p:nvPr/>
          </p:nvSpPr>
          <p:spPr>
            <a:xfrm>
              <a:off x="3761569" y="352031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227" name="Google Shape;2227;p38"/>
            <p:cNvPicPr preferRelativeResize="0"/>
            <p:nvPr/>
          </p:nvPicPr>
          <p:blipFill>
            <a:blip r:embed="rId12">
              <a:alphaModFix/>
            </a:blip>
            <a:stretch>
              <a:fillRect/>
            </a:stretch>
          </p:blipFill>
          <p:spPr>
            <a:xfrm>
              <a:off x="4161443" y="3621745"/>
              <a:ext cx="147500" cy="98225"/>
            </a:xfrm>
            <a:prstGeom prst="rect">
              <a:avLst/>
            </a:prstGeom>
            <a:noFill/>
            <a:ln>
              <a:noFill/>
            </a:ln>
          </p:spPr>
        </p:pic>
        <p:pic>
          <p:nvPicPr>
            <p:cNvPr id="2228" name="Google Shape;2228;p38"/>
            <p:cNvPicPr preferRelativeResize="0"/>
            <p:nvPr/>
          </p:nvPicPr>
          <p:blipFill>
            <a:blip r:embed="rId13">
              <a:alphaModFix/>
            </a:blip>
            <a:stretch>
              <a:fillRect/>
            </a:stretch>
          </p:blipFill>
          <p:spPr>
            <a:xfrm>
              <a:off x="3822138" y="3273555"/>
              <a:ext cx="128250" cy="128250"/>
            </a:xfrm>
            <a:prstGeom prst="rect">
              <a:avLst/>
            </a:prstGeom>
            <a:noFill/>
            <a:ln>
              <a:noFill/>
            </a:ln>
          </p:spPr>
        </p:pic>
        <p:pic>
          <p:nvPicPr>
            <p:cNvPr id="2229" name="Google Shape;2229;p38"/>
            <p:cNvPicPr preferRelativeResize="0"/>
            <p:nvPr/>
          </p:nvPicPr>
          <p:blipFill>
            <a:blip r:embed="rId16">
              <a:alphaModFix/>
            </a:blip>
            <a:stretch>
              <a:fillRect/>
            </a:stretch>
          </p:blipFill>
          <p:spPr>
            <a:xfrm>
              <a:off x="4182837" y="3291403"/>
              <a:ext cx="92550" cy="92550"/>
            </a:xfrm>
            <a:prstGeom prst="rect">
              <a:avLst/>
            </a:prstGeom>
            <a:noFill/>
            <a:ln>
              <a:noFill/>
            </a:ln>
          </p:spPr>
        </p:pic>
      </p:grpSp>
      <p:grpSp>
        <p:nvGrpSpPr>
          <p:cNvPr id="2230" name="Google Shape;2230;p38"/>
          <p:cNvGrpSpPr/>
          <p:nvPr/>
        </p:nvGrpSpPr>
        <p:grpSpPr>
          <a:xfrm>
            <a:off x="2284400" y="1913225"/>
            <a:ext cx="1326900" cy="2061900"/>
            <a:chOff x="2607113" y="1913225"/>
            <a:chExt cx="1326900" cy="2061900"/>
          </a:xfrm>
        </p:grpSpPr>
        <p:sp>
          <p:nvSpPr>
            <p:cNvPr id="2231" name="Google Shape;2231;p38"/>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2232" name="Google Shape;2232;p38"/>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2233" name="Google Shape;2233;p38"/>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2234" name="Google Shape;2234;p38"/>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2235" name="Google Shape;2235;p38"/>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sp>
          <p:nvSpPr>
            <p:cNvPr id="2236" name="Google Shape;2236;p38"/>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grpSp>
      <p:grpSp>
        <p:nvGrpSpPr>
          <p:cNvPr id="2237" name="Google Shape;2237;p38"/>
          <p:cNvGrpSpPr/>
          <p:nvPr/>
        </p:nvGrpSpPr>
        <p:grpSpPr>
          <a:xfrm>
            <a:off x="2222988" y="4065375"/>
            <a:ext cx="4668000" cy="509100"/>
            <a:chOff x="2545700" y="4065375"/>
            <a:chExt cx="4668000" cy="509100"/>
          </a:xfrm>
        </p:grpSpPr>
        <p:sp>
          <p:nvSpPr>
            <p:cNvPr id="2238" name="Google Shape;2238;p38"/>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2239" name="Google Shape;2239;p38"/>
            <p:cNvPicPr preferRelativeResize="0"/>
            <p:nvPr/>
          </p:nvPicPr>
          <p:blipFill>
            <a:blip r:embed="rId17">
              <a:alphaModFix/>
            </a:blip>
            <a:stretch>
              <a:fillRect/>
            </a:stretch>
          </p:blipFill>
          <p:spPr>
            <a:xfrm>
              <a:off x="3438750" y="4201990"/>
              <a:ext cx="278300" cy="111096"/>
            </a:xfrm>
            <a:prstGeom prst="rect">
              <a:avLst/>
            </a:prstGeom>
            <a:noFill/>
            <a:ln>
              <a:noFill/>
            </a:ln>
          </p:spPr>
        </p:pic>
        <p:pic>
          <p:nvPicPr>
            <p:cNvPr id="2240" name="Google Shape;2240;p38"/>
            <p:cNvPicPr preferRelativeResize="0"/>
            <p:nvPr/>
          </p:nvPicPr>
          <p:blipFill>
            <a:blip r:embed="rId18">
              <a:alphaModFix/>
            </a:blip>
            <a:stretch>
              <a:fillRect/>
            </a:stretch>
          </p:blipFill>
          <p:spPr>
            <a:xfrm>
              <a:off x="4720805" y="4153188"/>
              <a:ext cx="301271" cy="208700"/>
            </a:xfrm>
            <a:prstGeom prst="rect">
              <a:avLst/>
            </a:prstGeom>
            <a:noFill/>
            <a:ln>
              <a:noFill/>
            </a:ln>
          </p:spPr>
        </p:pic>
        <p:pic>
          <p:nvPicPr>
            <p:cNvPr id="2241" name="Google Shape;2241;p38"/>
            <p:cNvPicPr preferRelativeResize="0"/>
            <p:nvPr/>
          </p:nvPicPr>
          <p:blipFill>
            <a:blip r:embed="rId19">
              <a:alphaModFix/>
            </a:blip>
            <a:stretch>
              <a:fillRect/>
            </a:stretch>
          </p:blipFill>
          <p:spPr>
            <a:xfrm>
              <a:off x="5364605" y="4153188"/>
              <a:ext cx="301271" cy="208700"/>
            </a:xfrm>
            <a:prstGeom prst="rect">
              <a:avLst/>
            </a:prstGeom>
            <a:noFill/>
            <a:ln>
              <a:noFill/>
            </a:ln>
          </p:spPr>
        </p:pic>
        <p:pic>
          <p:nvPicPr>
            <p:cNvPr id="2242" name="Google Shape;2242;p38"/>
            <p:cNvPicPr preferRelativeResize="0"/>
            <p:nvPr/>
          </p:nvPicPr>
          <p:blipFill>
            <a:blip r:embed="rId20">
              <a:alphaModFix/>
            </a:blip>
            <a:stretch>
              <a:fillRect/>
            </a:stretch>
          </p:blipFill>
          <p:spPr>
            <a:xfrm>
              <a:off x="6008404" y="4153188"/>
              <a:ext cx="301271" cy="208700"/>
            </a:xfrm>
            <a:prstGeom prst="rect">
              <a:avLst/>
            </a:prstGeom>
            <a:noFill/>
            <a:ln>
              <a:noFill/>
            </a:ln>
          </p:spPr>
        </p:pic>
        <p:pic>
          <p:nvPicPr>
            <p:cNvPr id="2243" name="Google Shape;2243;p38"/>
            <p:cNvPicPr preferRelativeResize="0"/>
            <p:nvPr/>
          </p:nvPicPr>
          <p:blipFill>
            <a:blip r:embed="rId21">
              <a:alphaModFix/>
            </a:blip>
            <a:stretch>
              <a:fillRect/>
            </a:stretch>
          </p:blipFill>
          <p:spPr>
            <a:xfrm>
              <a:off x="4059578" y="4181790"/>
              <a:ext cx="318698" cy="151495"/>
            </a:xfrm>
            <a:prstGeom prst="rect">
              <a:avLst/>
            </a:prstGeom>
            <a:noFill/>
            <a:ln>
              <a:noFill/>
            </a:ln>
          </p:spPr>
        </p:pic>
        <p:sp>
          <p:nvSpPr>
            <p:cNvPr id="2244" name="Google Shape;2244;p38"/>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2245" name="Google Shape;2245;p38"/>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2246" name="Google Shape;2246;p38"/>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2247" name="Google Shape;2247;p38"/>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2248" name="Google Shape;2248;p38"/>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2249" name="Google Shape;2249;p38"/>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250" name="Google Shape;2250;p38"/>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251" name="Google Shape;2251;p38"/>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2252" name="Google Shape;2252;p38"/>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pic>
        <p:nvPicPr>
          <p:cNvPr id="2253" name="Google Shape;2253;p38"/>
          <p:cNvPicPr preferRelativeResize="0"/>
          <p:nvPr/>
        </p:nvPicPr>
        <p:blipFill>
          <a:blip r:embed="rId22">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7" name="Shape 2257"/>
        <p:cNvGrpSpPr/>
        <p:nvPr/>
      </p:nvGrpSpPr>
      <p:grpSpPr>
        <a:xfrm>
          <a:off x="0" y="0"/>
          <a:ext cx="0" cy="0"/>
          <a:chOff x="0" y="0"/>
          <a:chExt cx="0" cy="0"/>
        </a:xfrm>
      </p:grpSpPr>
      <p:sp>
        <p:nvSpPr>
          <p:cNvPr id="2258" name="Google Shape;2258;p39"/>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Networking</a:t>
            </a:r>
            <a:endParaRPr/>
          </a:p>
        </p:txBody>
      </p:sp>
      <p:sp>
        <p:nvSpPr>
          <p:cNvPr id="2259" name="Google Shape;2259;p39"/>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85" name="Google Shape;85;p13"/>
          <p:cNvCxnSpPr/>
          <p:nvPr/>
        </p:nvCxnSpPr>
        <p:spPr>
          <a:xfrm>
            <a:off x="6949125" y="1809111"/>
            <a:ext cx="1164900" cy="0"/>
          </a:xfrm>
          <a:prstGeom prst="straightConnector1">
            <a:avLst/>
          </a:prstGeom>
          <a:noFill/>
          <a:ln cap="flat" cmpd="sng" w="9525">
            <a:solidFill>
              <a:srgbClr val="000000"/>
            </a:solidFill>
            <a:prstDash val="dot"/>
            <a:round/>
            <a:headEnd len="med" w="med" type="none"/>
            <a:tailEnd len="med" w="med" type="none"/>
          </a:ln>
        </p:spPr>
      </p:cxnSp>
      <p:sp>
        <p:nvSpPr>
          <p:cNvPr id="86" name="Google Shape;86;p13"/>
          <p:cNvSpPr txBox="1"/>
          <p:nvPr/>
        </p:nvSpPr>
        <p:spPr>
          <a:xfrm>
            <a:off x="6876675" y="1307705"/>
            <a:ext cx="12639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ANY</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CONTAINER</a:t>
            </a:r>
            <a:endParaRPr sz="1000">
              <a:latin typeface="Overpass"/>
              <a:ea typeface="Overpass"/>
              <a:cs typeface="Overpass"/>
              <a:sym typeface="Overpass"/>
            </a:endParaRPr>
          </a:p>
        </p:txBody>
      </p:sp>
      <p:sp>
        <p:nvSpPr>
          <p:cNvPr id="87" name="Google Shape;87;p13"/>
          <p:cNvSpPr/>
          <p:nvPr/>
        </p:nvSpPr>
        <p:spPr>
          <a:xfrm>
            <a:off x="1554475" y="4016700"/>
            <a:ext cx="5029800" cy="555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3872138" y="4324400"/>
            <a:ext cx="10857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Amazon Web  Services</a:t>
            </a:r>
            <a:endParaRPr sz="600">
              <a:solidFill>
                <a:srgbClr val="FFFFFF"/>
              </a:solidFill>
              <a:latin typeface="Overpass"/>
              <a:ea typeface="Overpass"/>
              <a:cs typeface="Overpass"/>
              <a:sym typeface="Overpass"/>
            </a:endParaRPr>
          </a:p>
        </p:txBody>
      </p:sp>
      <p:pic>
        <p:nvPicPr>
          <p:cNvPr id="89" name="Google Shape;89;p13"/>
          <p:cNvPicPr preferRelativeResize="0"/>
          <p:nvPr/>
        </p:nvPicPr>
        <p:blipFill>
          <a:blip r:embed="rId3">
            <a:alphaModFix/>
          </a:blip>
          <a:stretch>
            <a:fillRect/>
          </a:stretch>
        </p:blipFill>
        <p:spPr>
          <a:xfrm>
            <a:off x="5089275" y="4110241"/>
            <a:ext cx="233962" cy="249628"/>
          </a:xfrm>
          <a:prstGeom prst="rect">
            <a:avLst/>
          </a:prstGeom>
          <a:noFill/>
          <a:ln>
            <a:noFill/>
          </a:ln>
        </p:spPr>
      </p:pic>
      <p:sp>
        <p:nvSpPr>
          <p:cNvPr id="90" name="Google Shape;90;p13"/>
          <p:cNvSpPr txBox="1"/>
          <p:nvPr/>
        </p:nvSpPr>
        <p:spPr>
          <a:xfrm>
            <a:off x="4820293" y="4324391"/>
            <a:ext cx="7746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Microsoft Azure</a:t>
            </a:r>
            <a:endParaRPr sz="600">
              <a:solidFill>
                <a:srgbClr val="FFFFFF"/>
              </a:solidFill>
              <a:latin typeface="Overpass"/>
              <a:ea typeface="Overpass"/>
              <a:cs typeface="Overpass"/>
              <a:sym typeface="Overpass"/>
            </a:endParaRPr>
          </a:p>
        </p:txBody>
      </p:sp>
      <p:pic>
        <p:nvPicPr>
          <p:cNvPr id="91" name="Google Shape;91;p13"/>
          <p:cNvPicPr preferRelativeResize="0"/>
          <p:nvPr/>
        </p:nvPicPr>
        <p:blipFill>
          <a:blip r:embed="rId3">
            <a:alphaModFix/>
          </a:blip>
          <a:stretch>
            <a:fillRect/>
          </a:stretch>
        </p:blipFill>
        <p:spPr>
          <a:xfrm>
            <a:off x="5882945" y="4110254"/>
            <a:ext cx="233962" cy="249628"/>
          </a:xfrm>
          <a:prstGeom prst="rect">
            <a:avLst/>
          </a:prstGeom>
          <a:noFill/>
          <a:ln>
            <a:noFill/>
          </a:ln>
        </p:spPr>
      </p:pic>
      <p:sp>
        <p:nvSpPr>
          <p:cNvPr id="92" name="Google Shape;92;p13"/>
          <p:cNvSpPr txBox="1"/>
          <p:nvPr/>
        </p:nvSpPr>
        <p:spPr>
          <a:xfrm>
            <a:off x="5628181" y="4324391"/>
            <a:ext cx="7746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Google Cloud</a:t>
            </a:r>
            <a:endParaRPr sz="600">
              <a:solidFill>
                <a:srgbClr val="FFFFFF"/>
              </a:solidFill>
              <a:latin typeface="Overpass"/>
              <a:ea typeface="Overpass"/>
              <a:cs typeface="Overpass"/>
              <a:sym typeface="Overpass"/>
            </a:endParaRPr>
          </a:p>
        </p:txBody>
      </p:sp>
      <p:pic>
        <p:nvPicPr>
          <p:cNvPr id="93" name="Google Shape;93;p13"/>
          <p:cNvPicPr preferRelativeResize="0"/>
          <p:nvPr/>
        </p:nvPicPr>
        <p:blipFill>
          <a:blip r:embed="rId3">
            <a:alphaModFix/>
          </a:blip>
          <a:stretch>
            <a:fillRect/>
          </a:stretch>
        </p:blipFill>
        <p:spPr>
          <a:xfrm>
            <a:off x="4295605" y="4110241"/>
            <a:ext cx="233962" cy="249628"/>
          </a:xfrm>
          <a:prstGeom prst="rect">
            <a:avLst/>
          </a:prstGeom>
          <a:noFill/>
          <a:ln>
            <a:noFill/>
          </a:ln>
        </p:spPr>
      </p:pic>
      <p:pic>
        <p:nvPicPr>
          <p:cNvPr id="94" name="Google Shape;94;p13"/>
          <p:cNvPicPr preferRelativeResize="0"/>
          <p:nvPr/>
        </p:nvPicPr>
        <p:blipFill>
          <a:blip r:embed="rId3">
            <a:alphaModFix/>
          </a:blip>
          <a:stretch>
            <a:fillRect/>
          </a:stretch>
        </p:blipFill>
        <p:spPr>
          <a:xfrm>
            <a:off x="3501935" y="4110241"/>
            <a:ext cx="233962" cy="249628"/>
          </a:xfrm>
          <a:prstGeom prst="rect">
            <a:avLst/>
          </a:prstGeom>
          <a:noFill/>
          <a:ln>
            <a:noFill/>
          </a:ln>
        </p:spPr>
      </p:pic>
      <p:pic>
        <p:nvPicPr>
          <p:cNvPr id="95" name="Google Shape;95;p13"/>
          <p:cNvPicPr preferRelativeResize="0"/>
          <p:nvPr/>
        </p:nvPicPr>
        <p:blipFill>
          <a:blip r:embed="rId4">
            <a:alphaModFix/>
          </a:blip>
          <a:stretch>
            <a:fillRect/>
          </a:stretch>
        </p:blipFill>
        <p:spPr>
          <a:xfrm>
            <a:off x="2780727" y="4095025"/>
            <a:ext cx="161500" cy="255450"/>
          </a:xfrm>
          <a:prstGeom prst="rect">
            <a:avLst/>
          </a:prstGeom>
          <a:noFill/>
          <a:ln>
            <a:noFill/>
          </a:ln>
        </p:spPr>
      </p:pic>
      <p:pic>
        <p:nvPicPr>
          <p:cNvPr id="96" name="Google Shape;96;p13"/>
          <p:cNvPicPr preferRelativeResize="0"/>
          <p:nvPr/>
        </p:nvPicPr>
        <p:blipFill>
          <a:blip r:embed="rId5">
            <a:alphaModFix/>
          </a:blip>
          <a:stretch>
            <a:fillRect/>
          </a:stretch>
        </p:blipFill>
        <p:spPr>
          <a:xfrm>
            <a:off x="1942325" y="4132752"/>
            <a:ext cx="278695" cy="204600"/>
          </a:xfrm>
          <a:prstGeom prst="rect">
            <a:avLst/>
          </a:prstGeom>
          <a:noFill/>
          <a:ln>
            <a:noFill/>
          </a:ln>
        </p:spPr>
      </p:pic>
      <p:sp>
        <p:nvSpPr>
          <p:cNvPr id="97" name="Google Shape;97;p13"/>
          <p:cNvSpPr txBox="1"/>
          <p:nvPr/>
        </p:nvSpPr>
        <p:spPr>
          <a:xfrm>
            <a:off x="3155372" y="4324391"/>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OpenStack</a:t>
            </a:r>
            <a:endParaRPr sz="600">
              <a:solidFill>
                <a:srgbClr val="FFFFFF"/>
              </a:solidFill>
              <a:latin typeface="Overpass"/>
              <a:ea typeface="Overpass"/>
              <a:cs typeface="Overpass"/>
              <a:sym typeface="Overpass"/>
            </a:endParaRPr>
          </a:p>
        </p:txBody>
      </p:sp>
      <p:sp>
        <p:nvSpPr>
          <p:cNvPr id="98" name="Google Shape;98;p13"/>
          <p:cNvSpPr txBox="1"/>
          <p:nvPr/>
        </p:nvSpPr>
        <p:spPr>
          <a:xfrm>
            <a:off x="2448077" y="4324391"/>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Datacenter</a:t>
            </a:r>
            <a:endParaRPr sz="600">
              <a:solidFill>
                <a:srgbClr val="FFFFFF"/>
              </a:solidFill>
              <a:latin typeface="Overpass"/>
              <a:ea typeface="Overpass"/>
              <a:cs typeface="Overpass"/>
              <a:sym typeface="Overpass"/>
            </a:endParaRPr>
          </a:p>
        </p:txBody>
      </p:sp>
      <p:sp>
        <p:nvSpPr>
          <p:cNvPr id="99" name="Google Shape;99;p13"/>
          <p:cNvSpPr txBox="1"/>
          <p:nvPr/>
        </p:nvSpPr>
        <p:spPr>
          <a:xfrm>
            <a:off x="1611726" y="4324391"/>
            <a:ext cx="939900" cy="2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
                <a:solidFill>
                  <a:srgbClr val="FFFFFF"/>
                </a:solidFill>
                <a:latin typeface="Overpass"/>
                <a:ea typeface="Overpass"/>
                <a:cs typeface="Overpass"/>
                <a:sym typeface="Overpass"/>
              </a:rPr>
              <a:t>Laptop</a:t>
            </a:r>
            <a:endParaRPr sz="600">
              <a:solidFill>
                <a:srgbClr val="FFFFFF"/>
              </a:solidFill>
              <a:latin typeface="Overpass"/>
              <a:ea typeface="Overpass"/>
              <a:cs typeface="Overpass"/>
              <a:sym typeface="Overpass"/>
            </a:endParaRPr>
          </a:p>
        </p:txBody>
      </p:sp>
      <p:cxnSp>
        <p:nvCxnSpPr>
          <p:cNvPr id="100" name="Google Shape;100;p13"/>
          <p:cNvCxnSpPr/>
          <p:nvPr/>
        </p:nvCxnSpPr>
        <p:spPr>
          <a:xfrm>
            <a:off x="6941344" y="4004962"/>
            <a:ext cx="1164900" cy="0"/>
          </a:xfrm>
          <a:prstGeom prst="straightConnector1">
            <a:avLst/>
          </a:prstGeom>
          <a:noFill/>
          <a:ln cap="flat" cmpd="sng" w="9525">
            <a:solidFill>
              <a:srgbClr val="000000"/>
            </a:solidFill>
            <a:prstDash val="dot"/>
            <a:round/>
            <a:headEnd len="med" w="med" type="none"/>
            <a:tailEnd len="med" w="med" type="none"/>
          </a:ln>
        </p:spPr>
      </p:cxnSp>
      <p:sp>
        <p:nvSpPr>
          <p:cNvPr id="101" name="Google Shape;101;p13"/>
          <p:cNvSpPr txBox="1"/>
          <p:nvPr/>
        </p:nvSpPr>
        <p:spPr>
          <a:xfrm>
            <a:off x="6814051" y="4082038"/>
            <a:ext cx="1451400" cy="3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ANY</a:t>
            </a:r>
            <a:endParaRPr sz="1000">
              <a:latin typeface="Overpass"/>
              <a:ea typeface="Overpass"/>
              <a:cs typeface="Overpass"/>
              <a:sym typeface="Overpass"/>
            </a:endParaRPr>
          </a:p>
          <a:p>
            <a:pPr indent="0" lvl="0" marL="0" rtl="0" algn="ctr">
              <a:spcBef>
                <a:spcPts val="0"/>
              </a:spcBef>
              <a:spcAft>
                <a:spcPts val="0"/>
              </a:spcAft>
              <a:buNone/>
            </a:pPr>
            <a:r>
              <a:rPr lang="en" sz="1000">
                <a:latin typeface="Overpass"/>
                <a:ea typeface="Overpass"/>
                <a:cs typeface="Overpass"/>
                <a:sym typeface="Overpass"/>
              </a:rPr>
              <a:t>INFRASTRUCTURE</a:t>
            </a:r>
            <a:endParaRPr sz="1000">
              <a:latin typeface="Overpass"/>
              <a:ea typeface="Overpass"/>
              <a:cs typeface="Overpass"/>
              <a:sym typeface="Overpass"/>
            </a:endParaRPr>
          </a:p>
        </p:txBody>
      </p:sp>
      <p:sp>
        <p:nvSpPr>
          <p:cNvPr id="102" name="Google Shape;102;p13"/>
          <p:cNvSpPr/>
          <p:nvPr/>
        </p:nvSpPr>
        <p:spPr>
          <a:xfrm>
            <a:off x="1554475" y="1832800"/>
            <a:ext cx="5029800" cy="707700"/>
          </a:xfrm>
          <a:prstGeom prst="rect">
            <a:avLst/>
          </a:prstGeom>
          <a:solidFill>
            <a:srgbClr val="03717E"/>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rPr lang="en" sz="1200">
                <a:solidFill>
                  <a:srgbClr val="FFFFFF"/>
                </a:solidFill>
                <a:latin typeface="Overpass"/>
                <a:ea typeface="Overpass"/>
                <a:cs typeface="Overpass"/>
                <a:sym typeface="Overpass"/>
              </a:rPr>
              <a:t>APPLICATION LIFECYCLE MANAGEMENT</a:t>
            </a:r>
            <a:endParaRPr i="0" sz="1200" u="none" cap="none" strike="noStrike">
              <a:solidFill>
                <a:srgbClr val="FFFFFF"/>
              </a:solidFill>
              <a:latin typeface="Overpass"/>
              <a:ea typeface="Overpass"/>
              <a:cs typeface="Overpass"/>
              <a:sym typeface="Overpass"/>
            </a:endParaRPr>
          </a:p>
        </p:txBody>
      </p:sp>
      <p:sp>
        <p:nvSpPr>
          <p:cNvPr id="103" name="Google Shape;103;p13"/>
          <p:cNvSpPr/>
          <p:nvPr/>
        </p:nvSpPr>
        <p:spPr>
          <a:xfrm>
            <a:off x="1554475" y="3640800"/>
            <a:ext cx="5029800" cy="340800"/>
          </a:xfrm>
          <a:prstGeom prst="rect">
            <a:avLst/>
          </a:prstGeom>
          <a:solidFill>
            <a:srgbClr val="66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Font typeface="Arial"/>
              <a:buNone/>
            </a:pPr>
            <a:r>
              <a:rPr lang="en" sz="1200">
                <a:solidFill>
                  <a:srgbClr val="FFFFFF"/>
                </a:solidFill>
                <a:latin typeface="Overpass"/>
                <a:ea typeface="Overpass"/>
                <a:cs typeface="Overpass"/>
                <a:sym typeface="Overpass"/>
              </a:rPr>
              <a:t>ENTERPRISE CONTAINER HOST</a:t>
            </a:r>
            <a:endParaRPr sz="1200">
              <a:latin typeface="Overpass"/>
              <a:ea typeface="Overpass"/>
              <a:cs typeface="Overpass"/>
              <a:sym typeface="Overpass"/>
            </a:endParaRPr>
          </a:p>
        </p:txBody>
      </p:sp>
      <p:sp>
        <p:nvSpPr>
          <p:cNvPr id="104" name="Google Shape;104;p13"/>
          <p:cNvSpPr/>
          <p:nvPr/>
        </p:nvSpPr>
        <p:spPr>
          <a:xfrm>
            <a:off x="1554475" y="2576997"/>
            <a:ext cx="5029800" cy="1028700"/>
          </a:xfrm>
          <a:prstGeom prst="rect">
            <a:avLst/>
          </a:prstGeom>
          <a:solidFill>
            <a:srgbClr val="3D85C6"/>
          </a:solidFill>
          <a:ln>
            <a:noFill/>
          </a:ln>
        </p:spPr>
        <p:txBody>
          <a:bodyPr anchorCtr="0" anchor="b" bIns="91425" lIns="91425" spcFirstLastPara="1" rIns="91425" wrap="square" tIns="91425">
            <a:noAutofit/>
          </a:bodyPr>
          <a:lstStyle/>
          <a:p>
            <a:pPr indent="0" lvl="0" marL="0" rtl="0" algn="ctr">
              <a:spcBef>
                <a:spcPts val="0"/>
              </a:spcBef>
              <a:spcAft>
                <a:spcPts val="0"/>
              </a:spcAft>
              <a:buClr>
                <a:srgbClr val="F3F3F3"/>
              </a:buClr>
              <a:buFont typeface="Proxima Nova"/>
              <a:buNone/>
            </a:pPr>
            <a:r>
              <a:rPr lang="en" sz="1200">
                <a:solidFill>
                  <a:srgbClr val="F3F3F3"/>
                </a:solidFill>
                <a:latin typeface="Overpass"/>
                <a:ea typeface="Overpass"/>
                <a:cs typeface="Overpass"/>
                <a:sym typeface="Overpass"/>
              </a:rPr>
              <a:t>CONTAINER ORCHESTRATION AND MANAGEMENT</a:t>
            </a:r>
            <a:br>
              <a:rPr lang="en" sz="1200">
                <a:solidFill>
                  <a:srgbClr val="F3F3F3"/>
                </a:solidFill>
                <a:latin typeface="Overpass"/>
                <a:ea typeface="Overpass"/>
                <a:cs typeface="Overpass"/>
                <a:sym typeface="Overpass"/>
              </a:rPr>
            </a:br>
            <a:r>
              <a:rPr lang="en" sz="1200">
                <a:solidFill>
                  <a:srgbClr val="F3F3F3"/>
                </a:solidFill>
                <a:latin typeface="Overpass"/>
                <a:ea typeface="Overpass"/>
                <a:cs typeface="Overpass"/>
                <a:sym typeface="Overpass"/>
              </a:rPr>
              <a:t>(KUBERNETES)</a:t>
            </a:r>
            <a:endParaRPr i="0" sz="1200" u="none" cap="none" strike="noStrike">
              <a:solidFill>
                <a:srgbClr val="000000"/>
              </a:solidFill>
              <a:latin typeface="Overpass"/>
              <a:ea typeface="Overpass"/>
              <a:cs typeface="Overpass"/>
              <a:sym typeface="Overpass"/>
            </a:endParaRPr>
          </a:p>
        </p:txBody>
      </p:sp>
      <p:grpSp>
        <p:nvGrpSpPr>
          <p:cNvPr id="105" name="Google Shape;105;p13"/>
          <p:cNvGrpSpPr/>
          <p:nvPr/>
        </p:nvGrpSpPr>
        <p:grpSpPr>
          <a:xfrm>
            <a:off x="1563450" y="1338017"/>
            <a:ext cx="5005800" cy="433800"/>
            <a:chOff x="1563450" y="1338017"/>
            <a:chExt cx="5005800" cy="433800"/>
          </a:xfrm>
        </p:grpSpPr>
        <p:sp>
          <p:nvSpPr>
            <p:cNvPr id="106" name="Google Shape;106;p13"/>
            <p:cNvSpPr/>
            <p:nvPr/>
          </p:nvSpPr>
          <p:spPr>
            <a:xfrm>
              <a:off x="15634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7920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0206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22492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4778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27064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9350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1636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3922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620850" y="13380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8494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0780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3066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5352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47638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49924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5221050" y="13380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54496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5678250" y="13380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5906850" y="13380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135450" y="13380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364050" y="13380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a:off x="54496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flipH="1">
              <a:off x="52210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a:off x="49924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flipH="1">
              <a:off x="47638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flipH="1">
              <a:off x="45352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flipH="1">
              <a:off x="43066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flipH="1">
              <a:off x="40780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38494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flipH="1">
              <a:off x="36208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3392250" y="15666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flipH="1">
              <a:off x="31636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29350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flipH="1">
              <a:off x="27064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24778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22492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flipH="1">
              <a:off x="20206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1792050" y="15666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flipH="1">
              <a:off x="15634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6364050" y="1566617"/>
              <a:ext cx="205200" cy="205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flipH="1">
              <a:off x="6135450" y="15666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5906850" y="1566617"/>
              <a:ext cx="205200" cy="2052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flipH="1">
              <a:off x="5678250" y="1566617"/>
              <a:ext cx="205200" cy="205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0" name="Google Shape;150;p13"/>
          <p:cNvPicPr preferRelativeResize="0"/>
          <p:nvPr/>
        </p:nvPicPr>
        <p:blipFill>
          <a:blip r:embed="rId6">
            <a:alphaModFix/>
          </a:blip>
          <a:stretch>
            <a:fillRect/>
          </a:stretch>
        </p:blipFill>
        <p:spPr>
          <a:xfrm>
            <a:off x="6917802" y="2345101"/>
            <a:ext cx="1211999" cy="1291110"/>
          </a:xfrm>
          <a:prstGeom prst="rect">
            <a:avLst/>
          </a:prstGeom>
          <a:noFill/>
          <a:ln>
            <a:noFill/>
          </a:ln>
        </p:spPr>
      </p:pic>
      <p:sp>
        <p:nvSpPr>
          <p:cNvPr id="151" name="Google Shape;151;p13"/>
          <p:cNvSpPr txBox="1"/>
          <p:nvPr>
            <p:ph type="title"/>
          </p:nvPr>
        </p:nvSpPr>
        <p:spPr>
          <a:xfrm>
            <a:off x="515250" y="-152400"/>
            <a:ext cx="81135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CONTAINER PLATFORM</a:t>
            </a:r>
            <a:endParaRPr/>
          </a:p>
        </p:txBody>
      </p:sp>
      <p:pic>
        <p:nvPicPr>
          <p:cNvPr id="152" name="Google Shape;152;p13"/>
          <p:cNvPicPr preferRelativeResize="0"/>
          <p:nvPr/>
        </p:nvPicPr>
        <p:blipFill>
          <a:blip r:embed="rId7">
            <a:alphaModFix/>
          </a:blip>
          <a:stretch>
            <a:fillRect/>
          </a:stretch>
        </p:blipFill>
        <p:spPr>
          <a:xfrm>
            <a:off x="3852609" y="2674736"/>
            <a:ext cx="396450" cy="384649"/>
          </a:xfrm>
          <a:prstGeom prst="rect">
            <a:avLst/>
          </a:prstGeom>
          <a:noFill/>
          <a:ln>
            <a:noFill/>
          </a:ln>
        </p:spPr>
      </p:pic>
      <p:pic>
        <p:nvPicPr>
          <p:cNvPr id="153" name="Google Shape;153;p13"/>
          <p:cNvPicPr preferRelativeResize="0"/>
          <p:nvPr/>
        </p:nvPicPr>
        <p:blipFill>
          <a:blip r:embed="rId8">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3" name="Shape 2263"/>
        <p:cNvGrpSpPr/>
        <p:nvPr/>
      </p:nvGrpSpPr>
      <p:grpSpPr>
        <a:xfrm>
          <a:off x="0" y="0"/>
          <a:ext cx="0" cy="0"/>
          <a:chOff x="0" y="0"/>
          <a:chExt cx="0" cy="0"/>
        </a:xfrm>
      </p:grpSpPr>
      <p:sp>
        <p:nvSpPr>
          <p:cNvPr id="2264" name="Google Shape;2264;p4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5" name="Google Shape;2265;p40"/>
          <p:cNvSpPr txBox="1"/>
          <p:nvPr>
            <p:ph idx="1" type="body"/>
          </p:nvPr>
        </p:nvSpPr>
        <p:spPr>
          <a:xfrm>
            <a:off x="826700" y="1233775"/>
            <a:ext cx="5063700" cy="329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Built-in internal DNS to reach services by name</a:t>
            </a:r>
            <a:endParaRPr sz="1400"/>
          </a:p>
          <a:p>
            <a:pPr indent="-317500" lvl="0" marL="457200" rtl="0" algn="l">
              <a:spcBef>
                <a:spcPts val="1600"/>
              </a:spcBef>
              <a:spcAft>
                <a:spcPts val="0"/>
              </a:spcAft>
              <a:buSzPts val="1400"/>
              <a:buChar char="●"/>
            </a:pPr>
            <a:r>
              <a:rPr lang="en" sz="1400"/>
              <a:t>Split DNS is supported via DNSmasq</a:t>
            </a:r>
            <a:endParaRPr sz="1400"/>
          </a:p>
          <a:p>
            <a:pPr indent="-317500" lvl="1" marL="914400" rtl="0" algn="l">
              <a:spcBef>
                <a:spcPts val="1600"/>
              </a:spcBef>
              <a:spcAft>
                <a:spcPts val="0"/>
              </a:spcAft>
              <a:buSzPts val="1400"/>
              <a:buChar char="○"/>
            </a:pPr>
            <a:r>
              <a:rPr lang="en"/>
              <a:t>Master answers DNS queries for internal services</a:t>
            </a:r>
            <a:endParaRPr/>
          </a:p>
          <a:p>
            <a:pPr indent="-317500" lvl="1" marL="914400" rtl="0" algn="l">
              <a:spcBef>
                <a:spcPts val="1600"/>
              </a:spcBef>
              <a:spcAft>
                <a:spcPts val="0"/>
              </a:spcAft>
              <a:buSzPts val="1400"/>
              <a:buChar char="○"/>
            </a:pPr>
            <a:r>
              <a:rPr lang="en"/>
              <a:t>Other name servers serve the rest of the queries</a:t>
            </a:r>
            <a:endParaRPr/>
          </a:p>
          <a:p>
            <a:pPr indent="-317500" lvl="0" marL="457200" rtl="0" algn="l">
              <a:spcBef>
                <a:spcPts val="1600"/>
              </a:spcBef>
              <a:spcAft>
                <a:spcPts val="0"/>
              </a:spcAft>
              <a:buSzPts val="1400"/>
              <a:buChar char="●"/>
            </a:pPr>
            <a:r>
              <a:rPr lang="en" sz="1400"/>
              <a:t>Software Defined Networking (SDN) for a unified cluster network to enable pod-to-pod communication</a:t>
            </a:r>
            <a:endParaRPr sz="1400"/>
          </a:p>
          <a:p>
            <a:pPr indent="-317500" lvl="0" marL="457200" marR="0" rtl="0" algn="l">
              <a:lnSpc>
                <a:spcPct val="115000"/>
              </a:lnSpc>
              <a:spcBef>
                <a:spcPts val="1600"/>
              </a:spcBef>
              <a:spcAft>
                <a:spcPts val="0"/>
              </a:spcAft>
              <a:buClr>
                <a:schemeClr val="dk1"/>
              </a:buClr>
              <a:buSzPts val="1400"/>
              <a:buChar char="●"/>
            </a:pPr>
            <a:r>
              <a:rPr lang="en" sz="1400"/>
              <a:t>OpenShift follows the Kubernetes </a:t>
            </a:r>
            <a:br>
              <a:rPr lang="en" sz="1400"/>
            </a:br>
            <a:r>
              <a:rPr lang="en" sz="1400"/>
              <a:t>Container Networking Interface (CNI) plug-in model</a:t>
            </a:r>
            <a:endParaRPr sz="1400"/>
          </a:p>
        </p:txBody>
      </p:sp>
      <p:sp>
        <p:nvSpPr>
          <p:cNvPr id="2266" name="Google Shape;2266;p4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OPENSHIFT NETWORKING</a:t>
            </a:r>
            <a:endParaRPr/>
          </a:p>
        </p:txBody>
      </p:sp>
      <p:pic>
        <p:nvPicPr>
          <p:cNvPr id="2267" name="Google Shape;2267;p40"/>
          <p:cNvPicPr preferRelativeResize="0"/>
          <p:nvPr/>
        </p:nvPicPr>
        <p:blipFill rotWithShape="1">
          <a:blip r:embed="rId3">
            <a:alphaModFix/>
          </a:blip>
          <a:srcRect b="0" l="0" r="0" t="40863"/>
          <a:stretch/>
        </p:blipFill>
        <p:spPr>
          <a:xfrm>
            <a:off x="6432725" y="3048405"/>
            <a:ext cx="1340350" cy="724450"/>
          </a:xfrm>
          <a:prstGeom prst="rect">
            <a:avLst/>
          </a:prstGeom>
          <a:noFill/>
          <a:ln>
            <a:noFill/>
          </a:ln>
        </p:spPr>
      </p:pic>
      <p:pic>
        <p:nvPicPr>
          <p:cNvPr id="2268" name="Google Shape;2268;p40"/>
          <p:cNvPicPr preferRelativeResize="0"/>
          <p:nvPr/>
        </p:nvPicPr>
        <p:blipFill>
          <a:blip r:embed="rId4">
            <a:alphaModFix/>
          </a:blip>
          <a:stretch>
            <a:fillRect/>
          </a:stretch>
        </p:blipFill>
        <p:spPr>
          <a:xfrm>
            <a:off x="6634498" y="2602300"/>
            <a:ext cx="936800" cy="446100"/>
          </a:xfrm>
          <a:prstGeom prst="rect">
            <a:avLst/>
          </a:prstGeom>
          <a:noFill/>
          <a:ln>
            <a:noFill/>
          </a:ln>
        </p:spPr>
      </p:pic>
      <p:pic>
        <p:nvPicPr>
          <p:cNvPr id="2269" name="Google Shape;2269;p40"/>
          <p:cNvPicPr preferRelativeResize="0"/>
          <p:nvPr/>
        </p:nvPicPr>
        <p:blipFill rotWithShape="1">
          <a:blip r:embed="rId3">
            <a:alphaModFix/>
          </a:blip>
          <a:srcRect b="0" l="0" r="0" t="40863"/>
          <a:stretch/>
        </p:blipFill>
        <p:spPr>
          <a:xfrm flipH="1" rot="10800000">
            <a:off x="6432725" y="1875893"/>
            <a:ext cx="1340350" cy="724450"/>
          </a:xfrm>
          <a:prstGeom prst="rect">
            <a:avLst/>
          </a:prstGeom>
          <a:noFill/>
          <a:ln>
            <a:noFill/>
          </a:ln>
        </p:spPr>
      </p:pic>
      <p:pic>
        <p:nvPicPr>
          <p:cNvPr id="2270" name="Google Shape;2270;p40"/>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4" name="Shape 2274"/>
        <p:cNvGrpSpPr/>
        <p:nvPr/>
      </p:nvGrpSpPr>
      <p:grpSpPr>
        <a:xfrm>
          <a:off x="0" y="0"/>
          <a:ext cx="0" cy="0"/>
          <a:chOff x="0" y="0"/>
          <a:chExt cx="0" cy="0"/>
        </a:xfrm>
      </p:grpSpPr>
      <p:sp>
        <p:nvSpPr>
          <p:cNvPr id="2275" name="Google Shape;2275;p41"/>
          <p:cNvSpPr/>
          <p:nvPr/>
        </p:nvSpPr>
        <p:spPr>
          <a:xfrm>
            <a:off x="4163925" y="2485274"/>
            <a:ext cx="937200" cy="9372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1"/>
          <p:cNvSpPr/>
          <p:nvPr/>
        </p:nvSpPr>
        <p:spPr>
          <a:xfrm>
            <a:off x="1867675" y="1825875"/>
            <a:ext cx="1338600" cy="16728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900">
                <a:solidFill>
                  <a:schemeClr val="dk1"/>
                </a:solidFill>
                <a:latin typeface="Proxima Nova"/>
                <a:ea typeface="Proxima Nova"/>
                <a:cs typeface="Proxima Nova"/>
                <a:sym typeface="Proxima Nova"/>
              </a:rPr>
              <a:t>172.16.1.10</a:t>
            </a:r>
            <a:endParaRPr sz="900">
              <a:solidFill>
                <a:schemeClr val="dk1"/>
              </a:solidFill>
              <a:latin typeface="Proxima Nova"/>
              <a:ea typeface="Proxima Nova"/>
              <a:cs typeface="Proxima Nova"/>
              <a:sym typeface="Proxima Nova"/>
            </a:endParaRPr>
          </a:p>
        </p:txBody>
      </p:sp>
      <p:sp>
        <p:nvSpPr>
          <p:cNvPr id="2277" name="Google Shape;2277;p4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8" name="Google Shape;2278;p4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NETWORKING</a:t>
            </a:r>
            <a:endParaRPr/>
          </a:p>
        </p:txBody>
      </p:sp>
      <p:sp>
        <p:nvSpPr>
          <p:cNvPr id="2279" name="Google Shape;2279;p41"/>
          <p:cNvSpPr/>
          <p:nvPr/>
        </p:nvSpPr>
        <p:spPr>
          <a:xfrm>
            <a:off x="1954225" y="192800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POD</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10.1.2.2</a:t>
            </a:r>
            <a:endParaRPr sz="700">
              <a:solidFill>
                <a:srgbClr val="FFFFFF"/>
              </a:solidFill>
              <a:latin typeface="Proxima Nova"/>
              <a:ea typeface="Proxima Nova"/>
              <a:cs typeface="Proxima Nova"/>
              <a:sym typeface="Proxima Nova"/>
            </a:endParaRPr>
          </a:p>
        </p:txBody>
      </p:sp>
      <p:sp>
        <p:nvSpPr>
          <p:cNvPr id="2280" name="Google Shape;2280;p41"/>
          <p:cNvSpPr/>
          <p:nvPr/>
        </p:nvSpPr>
        <p:spPr>
          <a:xfrm>
            <a:off x="2563825" y="192800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POD</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10.1.2.4</a:t>
            </a:r>
            <a:endParaRPr sz="700">
              <a:solidFill>
                <a:srgbClr val="FFFFFF"/>
              </a:solidFill>
              <a:latin typeface="Proxima Nova"/>
              <a:ea typeface="Proxima Nova"/>
              <a:cs typeface="Proxima Nova"/>
              <a:sym typeface="Proxima Nova"/>
            </a:endParaRPr>
          </a:p>
        </p:txBody>
      </p:sp>
      <p:sp>
        <p:nvSpPr>
          <p:cNvPr id="2281" name="Google Shape;2281;p41"/>
          <p:cNvSpPr/>
          <p:nvPr/>
        </p:nvSpPr>
        <p:spPr>
          <a:xfrm>
            <a:off x="6058775" y="1825875"/>
            <a:ext cx="1338600" cy="16728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900">
                <a:solidFill>
                  <a:schemeClr val="dk1"/>
                </a:solidFill>
                <a:latin typeface="Proxima Nova"/>
                <a:ea typeface="Proxima Nova"/>
                <a:cs typeface="Proxima Nova"/>
                <a:sym typeface="Proxima Nova"/>
              </a:rPr>
              <a:t>172.16.1.20</a:t>
            </a:r>
            <a:endParaRPr b="1" sz="1000">
              <a:latin typeface="Proxima Nova"/>
              <a:ea typeface="Proxima Nova"/>
              <a:cs typeface="Proxima Nova"/>
              <a:sym typeface="Proxima Nova"/>
            </a:endParaRPr>
          </a:p>
        </p:txBody>
      </p:sp>
      <p:sp>
        <p:nvSpPr>
          <p:cNvPr id="2282" name="Google Shape;2282;p41"/>
          <p:cNvSpPr/>
          <p:nvPr/>
        </p:nvSpPr>
        <p:spPr>
          <a:xfrm>
            <a:off x="6145325" y="192800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POD</a:t>
            </a:r>
            <a:br>
              <a:rPr b="1"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10.1.4.2</a:t>
            </a:r>
            <a:endParaRPr sz="700">
              <a:solidFill>
                <a:srgbClr val="FFFFFF"/>
              </a:solidFill>
              <a:latin typeface="Proxima Nova"/>
              <a:ea typeface="Proxima Nova"/>
              <a:cs typeface="Proxima Nova"/>
              <a:sym typeface="Proxima Nova"/>
            </a:endParaRPr>
          </a:p>
        </p:txBody>
      </p:sp>
      <p:sp>
        <p:nvSpPr>
          <p:cNvPr id="2283" name="Google Shape;2283;p41"/>
          <p:cNvSpPr/>
          <p:nvPr/>
        </p:nvSpPr>
        <p:spPr>
          <a:xfrm>
            <a:off x="6754925" y="1928001"/>
            <a:ext cx="547200" cy="504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POD</a:t>
            </a:r>
            <a:br>
              <a:rPr b="1"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10.1.4.4</a:t>
            </a:r>
            <a:endParaRPr sz="700">
              <a:solidFill>
                <a:srgbClr val="FFFFFF"/>
              </a:solidFill>
              <a:latin typeface="Proxima Nova"/>
              <a:ea typeface="Proxima Nova"/>
              <a:cs typeface="Proxima Nova"/>
              <a:sym typeface="Proxima Nova"/>
            </a:endParaRPr>
          </a:p>
        </p:txBody>
      </p:sp>
      <p:cxnSp>
        <p:nvCxnSpPr>
          <p:cNvPr id="2284" name="Google Shape;2284;p41"/>
          <p:cNvCxnSpPr>
            <a:stCxn id="2285" idx="3"/>
            <a:endCxn id="2281" idx="2"/>
          </p:cNvCxnSpPr>
          <p:nvPr/>
        </p:nvCxnSpPr>
        <p:spPr>
          <a:xfrm>
            <a:off x="4906572" y="3105102"/>
            <a:ext cx="1821600" cy="393600"/>
          </a:xfrm>
          <a:prstGeom prst="bentConnector4">
            <a:avLst>
              <a:gd fmla="val 31626" name="adj1"/>
              <a:gd fmla="val 160492" name="adj2"/>
            </a:avLst>
          </a:prstGeom>
          <a:noFill/>
          <a:ln cap="flat" cmpd="sng" w="9525">
            <a:solidFill>
              <a:schemeClr val="dk2"/>
            </a:solidFill>
            <a:prstDash val="solid"/>
            <a:round/>
            <a:headEnd len="med" w="med" type="none"/>
            <a:tailEnd len="med" w="med" type="none"/>
          </a:ln>
        </p:spPr>
      </p:cxnSp>
      <p:cxnSp>
        <p:nvCxnSpPr>
          <p:cNvPr id="2286" name="Google Shape;2286;p41"/>
          <p:cNvCxnSpPr>
            <a:stCxn id="2285" idx="1"/>
            <a:endCxn id="2276" idx="2"/>
          </p:cNvCxnSpPr>
          <p:nvPr/>
        </p:nvCxnSpPr>
        <p:spPr>
          <a:xfrm flipH="1">
            <a:off x="2536897" y="3105102"/>
            <a:ext cx="1821600" cy="393600"/>
          </a:xfrm>
          <a:prstGeom prst="bentConnector4">
            <a:avLst>
              <a:gd fmla="val 31627" name="adj1"/>
              <a:gd fmla="val 160492" name="adj2"/>
            </a:avLst>
          </a:prstGeom>
          <a:noFill/>
          <a:ln cap="flat" cmpd="sng" w="9525">
            <a:solidFill>
              <a:schemeClr val="dk2"/>
            </a:solidFill>
            <a:prstDash val="solid"/>
            <a:round/>
            <a:headEnd len="med" w="med" type="none"/>
            <a:tailEnd len="med" w="med" type="none"/>
          </a:ln>
        </p:spPr>
      </p:cxnSp>
      <p:sp>
        <p:nvSpPr>
          <p:cNvPr id="2287" name="Google Shape;2287;p41"/>
          <p:cNvSpPr txBox="1"/>
          <p:nvPr/>
        </p:nvSpPr>
        <p:spPr>
          <a:xfrm>
            <a:off x="4115037" y="3553743"/>
            <a:ext cx="10350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IP Network</a:t>
            </a:r>
            <a:endParaRPr sz="1000">
              <a:latin typeface="Proxima Nova"/>
              <a:ea typeface="Proxima Nova"/>
              <a:cs typeface="Proxima Nova"/>
              <a:sym typeface="Proxima Nova"/>
            </a:endParaRPr>
          </a:p>
        </p:txBody>
      </p:sp>
      <p:sp>
        <p:nvSpPr>
          <p:cNvPr id="2288" name="Google Shape;2288;p41"/>
          <p:cNvSpPr txBox="1"/>
          <p:nvPr/>
        </p:nvSpPr>
        <p:spPr>
          <a:xfrm>
            <a:off x="4052174" y="1978275"/>
            <a:ext cx="11607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VxLAN Overlay Network</a:t>
            </a:r>
            <a:endParaRPr sz="1000">
              <a:latin typeface="Proxima Nova"/>
              <a:ea typeface="Proxima Nova"/>
              <a:cs typeface="Proxima Nova"/>
              <a:sym typeface="Proxima Nova"/>
            </a:endParaRPr>
          </a:p>
        </p:txBody>
      </p:sp>
      <p:pic>
        <p:nvPicPr>
          <p:cNvPr id="2285" name="Google Shape;2285;p41"/>
          <p:cNvPicPr preferRelativeResize="0"/>
          <p:nvPr/>
        </p:nvPicPr>
        <p:blipFill>
          <a:blip r:embed="rId3">
            <a:alphaModFix/>
          </a:blip>
          <a:stretch>
            <a:fillRect/>
          </a:stretch>
        </p:blipFill>
        <p:spPr>
          <a:xfrm>
            <a:off x="4358497" y="2995828"/>
            <a:ext cx="548075" cy="218547"/>
          </a:xfrm>
          <a:prstGeom prst="rect">
            <a:avLst/>
          </a:prstGeom>
          <a:noFill/>
          <a:ln>
            <a:noFill/>
          </a:ln>
        </p:spPr>
      </p:pic>
      <p:pic>
        <p:nvPicPr>
          <p:cNvPr id="2289" name="Google Shape;2289;p41"/>
          <p:cNvPicPr preferRelativeResize="0"/>
          <p:nvPr/>
        </p:nvPicPr>
        <p:blipFill>
          <a:blip r:embed="rId4">
            <a:alphaModFix/>
          </a:blip>
          <a:stretch>
            <a:fillRect/>
          </a:stretch>
        </p:blipFill>
        <p:spPr>
          <a:xfrm>
            <a:off x="4314497" y="2692950"/>
            <a:ext cx="636045" cy="302879"/>
          </a:xfrm>
          <a:prstGeom prst="rect">
            <a:avLst/>
          </a:prstGeom>
          <a:noFill/>
          <a:ln>
            <a:noFill/>
          </a:ln>
        </p:spPr>
      </p:pic>
      <p:cxnSp>
        <p:nvCxnSpPr>
          <p:cNvPr id="2290" name="Google Shape;2290;p41"/>
          <p:cNvCxnSpPr>
            <a:stCxn id="2279" idx="2"/>
            <a:endCxn id="2289" idx="1"/>
          </p:cNvCxnSpPr>
          <p:nvPr/>
        </p:nvCxnSpPr>
        <p:spPr>
          <a:xfrm flipH="1" rot="-5400000">
            <a:off x="3065275" y="1595151"/>
            <a:ext cx="411900" cy="2086800"/>
          </a:xfrm>
          <a:prstGeom prst="bentConnector2">
            <a:avLst/>
          </a:prstGeom>
          <a:noFill/>
          <a:ln cap="flat" cmpd="sng" w="9525">
            <a:solidFill>
              <a:schemeClr val="dk2"/>
            </a:solidFill>
            <a:prstDash val="dot"/>
            <a:round/>
            <a:headEnd len="med" w="med" type="none"/>
            <a:tailEnd len="med" w="med" type="none"/>
          </a:ln>
        </p:spPr>
      </p:cxnSp>
      <p:cxnSp>
        <p:nvCxnSpPr>
          <p:cNvPr id="2291" name="Google Shape;2291;p41"/>
          <p:cNvCxnSpPr>
            <a:stCxn id="2280" idx="2"/>
            <a:endCxn id="2289" idx="1"/>
          </p:cNvCxnSpPr>
          <p:nvPr/>
        </p:nvCxnSpPr>
        <p:spPr>
          <a:xfrm flipH="1" rot="-5400000">
            <a:off x="3370075" y="1899951"/>
            <a:ext cx="411900" cy="1477200"/>
          </a:xfrm>
          <a:prstGeom prst="bentConnector2">
            <a:avLst/>
          </a:prstGeom>
          <a:noFill/>
          <a:ln cap="flat" cmpd="sng" w="9525">
            <a:solidFill>
              <a:schemeClr val="dk2"/>
            </a:solidFill>
            <a:prstDash val="dot"/>
            <a:round/>
            <a:headEnd len="med" w="med" type="none"/>
            <a:tailEnd len="med" w="med" type="none"/>
          </a:ln>
        </p:spPr>
      </p:cxnSp>
      <p:cxnSp>
        <p:nvCxnSpPr>
          <p:cNvPr id="2292" name="Google Shape;2292;p41"/>
          <p:cNvCxnSpPr>
            <a:stCxn id="2282" idx="2"/>
            <a:endCxn id="2289" idx="3"/>
          </p:cNvCxnSpPr>
          <p:nvPr/>
        </p:nvCxnSpPr>
        <p:spPr>
          <a:xfrm rot="5400000">
            <a:off x="5478725" y="1904301"/>
            <a:ext cx="411900" cy="1468500"/>
          </a:xfrm>
          <a:prstGeom prst="bentConnector2">
            <a:avLst/>
          </a:prstGeom>
          <a:noFill/>
          <a:ln cap="flat" cmpd="sng" w="9525">
            <a:solidFill>
              <a:schemeClr val="dk2"/>
            </a:solidFill>
            <a:prstDash val="dot"/>
            <a:round/>
            <a:headEnd len="med" w="med" type="none"/>
            <a:tailEnd len="med" w="med" type="none"/>
          </a:ln>
        </p:spPr>
      </p:cxnSp>
      <p:cxnSp>
        <p:nvCxnSpPr>
          <p:cNvPr id="2293" name="Google Shape;2293;p41"/>
          <p:cNvCxnSpPr>
            <a:stCxn id="2283" idx="2"/>
            <a:endCxn id="2289" idx="3"/>
          </p:cNvCxnSpPr>
          <p:nvPr/>
        </p:nvCxnSpPr>
        <p:spPr>
          <a:xfrm rot="5400000">
            <a:off x="5783525" y="1599501"/>
            <a:ext cx="411900" cy="2078100"/>
          </a:xfrm>
          <a:prstGeom prst="bentConnector2">
            <a:avLst/>
          </a:prstGeom>
          <a:noFill/>
          <a:ln cap="flat" cmpd="sng" w="9525">
            <a:solidFill>
              <a:schemeClr val="dk2"/>
            </a:solidFill>
            <a:prstDash val="dot"/>
            <a:round/>
            <a:headEnd len="med" w="med" type="none"/>
            <a:tailEnd len="med" w="med" type="none"/>
          </a:ln>
        </p:spPr>
      </p:cxnSp>
      <p:pic>
        <p:nvPicPr>
          <p:cNvPr id="2294" name="Google Shape;2294;p41"/>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8" name="Shape 2298"/>
        <p:cNvGrpSpPr/>
        <p:nvPr/>
      </p:nvGrpSpPr>
      <p:grpSpPr>
        <a:xfrm>
          <a:off x="0" y="0"/>
          <a:ext cx="0" cy="0"/>
          <a:chOff x="0" y="0"/>
          <a:chExt cx="0" cy="0"/>
        </a:xfrm>
      </p:grpSpPr>
      <p:sp>
        <p:nvSpPr>
          <p:cNvPr id="2299" name="Google Shape;2299;p4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0" name="Google Shape;2300;p4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NETWORK PLUGINS</a:t>
            </a:r>
            <a:endParaRPr/>
          </a:p>
        </p:txBody>
      </p:sp>
      <p:sp>
        <p:nvSpPr>
          <p:cNvPr id="2301" name="Google Shape;2301;p42"/>
          <p:cNvSpPr/>
          <p:nvPr/>
        </p:nvSpPr>
        <p:spPr>
          <a:xfrm>
            <a:off x="617477" y="2420265"/>
            <a:ext cx="687300" cy="6588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OpenShift </a:t>
            </a:r>
            <a:br>
              <a:rPr lang="en" sz="800">
                <a:solidFill>
                  <a:srgbClr val="FFFFFF"/>
                </a:solidFill>
                <a:latin typeface="Overpass"/>
                <a:ea typeface="Overpass"/>
                <a:cs typeface="Overpass"/>
                <a:sym typeface="Overpass"/>
              </a:rPr>
            </a:br>
            <a:r>
              <a:rPr lang="en" sz="800">
                <a:solidFill>
                  <a:srgbClr val="FFFFFF"/>
                </a:solidFill>
                <a:latin typeface="Overpass"/>
                <a:ea typeface="Overpass"/>
                <a:cs typeface="Overpass"/>
                <a:sym typeface="Overpass"/>
              </a:rPr>
              <a:t>SDN</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rPr lang="en" sz="800">
                <a:solidFill>
                  <a:srgbClr val="FFFFFF"/>
                </a:solidFill>
                <a:latin typeface="Overpass"/>
                <a:ea typeface="Overpass"/>
                <a:cs typeface="Overpass"/>
                <a:sym typeface="Overpass"/>
              </a:rPr>
              <a:t>(OVS)</a:t>
            </a:r>
            <a:br>
              <a:rPr lang="en" sz="800">
                <a:solidFill>
                  <a:srgbClr val="FFFFFF"/>
                </a:solidFill>
                <a:latin typeface="Overpass"/>
                <a:ea typeface="Overpass"/>
                <a:cs typeface="Overpass"/>
                <a:sym typeface="Overpass"/>
              </a:rPr>
            </a:br>
            <a:endParaRPr b="1" sz="800">
              <a:latin typeface="Overpass"/>
              <a:ea typeface="Overpass"/>
              <a:cs typeface="Overpass"/>
              <a:sym typeface="Overpass"/>
            </a:endParaRPr>
          </a:p>
        </p:txBody>
      </p:sp>
      <p:sp>
        <p:nvSpPr>
          <p:cNvPr id="2302" name="Google Shape;2302;p42"/>
          <p:cNvSpPr/>
          <p:nvPr/>
        </p:nvSpPr>
        <p:spPr>
          <a:xfrm>
            <a:off x="611275" y="1306000"/>
            <a:ext cx="7905000" cy="5538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OPENSHIFT</a:t>
            </a:r>
            <a:endParaRPr b="1" sz="1800">
              <a:solidFill>
                <a:srgbClr val="FFFFFF"/>
              </a:solidFill>
              <a:latin typeface="Proxima Nova"/>
              <a:ea typeface="Proxima Nova"/>
              <a:cs typeface="Proxima Nova"/>
              <a:sym typeface="Proxima Nova"/>
            </a:endParaRPr>
          </a:p>
        </p:txBody>
      </p:sp>
      <p:sp>
        <p:nvSpPr>
          <p:cNvPr id="2303" name="Google Shape;2303;p42"/>
          <p:cNvSpPr/>
          <p:nvPr/>
        </p:nvSpPr>
        <p:spPr>
          <a:xfrm>
            <a:off x="611275" y="1877499"/>
            <a:ext cx="7905000" cy="2409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KUBERNETES CNI</a:t>
            </a:r>
            <a:endParaRPr sz="1000">
              <a:solidFill>
                <a:srgbClr val="FFFFFF"/>
              </a:solidFill>
              <a:latin typeface="Proxima Nova"/>
              <a:ea typeface="Proxima Nova"/>
              <a:cs typeface="Proxima Nova"/>
              <a:sym typeface="Proxima Nova"/>
            </a:endParaRPr>
          </a:p>
        </p:txBody>
      </p:sp>
      <p:sp>
        <p:nvSpPr>
          <p:cNvPr id="2304" name="Google Shape;2304;p42"/>
          <p:cNvSpPr/>
          <p:nvPr/>
        </p:nvSpPr>
        <p:spPr>
          <a:xfrm>
            <a:off x="2059773"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Flannel**</a:t>
            </a:r>
            <a:endParaRPr sz="800">
              <a:solidFill>
                <a:srgbClr val="FFFFFF"/>
              </a:solidFill>
              <a:latin typeface="Overpass"/>
              <a:ea typeface="Overpass"/>
              <a:cs typeface="Overpass"/>
              <a:sym typeface="Overpass"/>
            </a:endParaRPr>
          </a:p>
        </p:txBody>
      </p:sp>
      <p:sp>
        <p:nvSpPr>
          <p:cNvPr id="2305" name="Google Shape;2305;p42"/>
          <p:cNvSpPr/>
          <p:nvPr/>
        </p:nvSpPr>
        <p:spPr>
          <a:xfrm>
            <a:off x="2780920"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rgbClr val="FFFFFF"/>
                </a:solidFill>
                <a:latin typeface="Overpass"/>
                <a:ea typeface="Overpass"/>
                <a:cs typeface="Overpass"/>
                <a:sym typeface="Overpass"/>
              </a:rPr>
              <a:t>Nuage</a:t>
            </a:r>
            <a:endParaRPr sz="800">
              <a:solidFill>
                <a:srgbClr val="FFFFFF"/>
              </a:solidFill>
              <a:latin typeface="Overpass"/>
              <a:ea typeface="Overpass"/>
              <a:cs typeface="Overpass"/>
              <a:sym typeface="Overpass"/>
            </a:endParaRPr>
          </a:p>
        </p:txBody>
      </p:sp>
      <p:sp>
        <p:nvSpPr>
          <p:cNvPr id="2306" name="Google Shape;2306;p42"/>
          <p:cNvSpPr/>
          <p:nvPr/>
        </p:nvSpPr>
        <p:spPr>
          <a:xfrm>
            <a:off x="3502068"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Tigera</a:t>
            </a:r>
            <a:endParaRPr sz="800">
              <a:solidFill>
                <a:srgbClr val="FFFFFF"/>
              </a:solidFill>
              <a:latin typeface="Overpass"/>
              <a:ea typeface="Overpass"/>
              <a:cs typeface="Overpass"/>
              <a:sym typeface="Overpass"/>
            </a:endParaRPr>
          </a:p>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Calico &amp; CNX</a:t>
            </a:r>
            <a:endParaRPr sz="800">
              <a:solidFill>
                <a:srgbClr val="FFFFFF"/>
              </a:solidFill>
              <a:latin typeface="Overpass"/>
              <a:ea typeface="Overpass"/>
              <a:cs typeface="Overpass"/>
              <a:sym typeface="Overpass"/>
            </a:endParaRPr>
          </a:p>
        </p:txBody>
      </p:sp>
      <p:sp>
        <p:nvSpPr>
          <p:cNvPr id="2307" name="Google Shape;2307;p42"/>
          <p:cNvSpPr/>
          <p:nvPr/>
        </p:nvSpPr>
        <p:spPr>
          <a:xfrm>
            <a:off x="4223216"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Juniper</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rPr lang="en" sz="800">
                <a:solidFill>
                  <a:srgbClr val="FFFFFF"/>
                </a:solidFill>
                <a:latin typeface="Overpass"/>
                <a:ea typeface="Overpass"/>
                <a:cs typeface="Overpass"/>
                <a:sym typeface="Overpass"/>
              </a:rPr>
              <a:t>Contrail</a:t>
            </a:r>
            <a:endParaRPr sz="800">
              <a:solidFill>
                <a:srgbClr val="FFFFFF"/>
              </a:solidFill>
              <a:latin typeface="Overpass"/>
              <a:ea typeface="Overpass"/>
              <a:cs typeface="Overpass"/>
              <a:sym typeface="Overpass"/>
            </a:endParaRPr>
          </a:p>
        </p:txBody>
      </p:sp>
      <p:sp>
        <p:nvSpPr>
          <p:cNvPr id="2308" name="Google Shape;2308;p42"/>
          <p:cNvSpPr/>
          <p:nvPr/>
        </p:nvSpPr>
        <p:spPr>
          <a:xfrm>
            <a:off x="4944364"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Cisco</a:t>
            </a:r>
            <a:endParaRPr sz="800">
              <a:solidFill>
                <a:srgbClr val="FFFFFF"/>
              </a:solidFill>
              <a:latin typeface="Overpass"/>
              <a:ea typeface="Overpass"/>
              <a:cs typeface="Overpass"/>
              <a:sym typeface="Overpass"/>
            </a:endParaRPr>
          </a:p>
          <a:p>
            <a:pPr indent="0" lvl="0" marL="0" rtl="0" algn="ctr">
              <a:spcBef>
                <a:spcPts val="0"/>
              </a:spcBef>
              <a:spcAft>
                <a:spcPts val="0"/>
              </a:spcAft>
              <a:buNone/>
            </a:pPr>
            <a:r>
              <a:rPr lang="en" sz="800">
                <a:solidFill>
                  <a:srgbClr val="FFFFFF"/>
                </a:solidFill>
                <a:latin typeface="Overpass"/>
                <a:ea typeface="Overpass"/>
                <a:cs typeface="Overpass"/>
                <a:sym typeface="Overpass"/>
              </a:rPr>
              <a:t>Contiv &amp; Contiv-ACI</a:t>
            </a:r>
            <a:endParaRPr sz="800">
              <a:solidFill>
                <a:srgbClr val="FFFFFF"/>
              </a:solidFill>
              <a:latin typeface="Overpass"/>
              <a:ea typeface="Overpass"/>
              <a:cs typeface="Overpass"/>
              <a:sym typeface="Overpass"/>
            </a:endParaRPr>
          </a:p>
        </p:txBody>
      </p:sp>
      <p:sp>
        <p:nvSpPr>
          <p:cNvPr id="2309" name="Google Shape;2309;p42"/>
          <p:cNvSpPr/>
          <p:nvPr/>
        </p:nvSpPr>
        <p:spPr>
          <a:xfrm>
            <a:off x="5665511"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Big Switch</a:t>
            </a:r>
            <a:endParaRPr sz="800">
              <a:solidFill>
                <a:srgbClr val="FFFFFF"/>
              </a:solidFill>
              <a:latin typeface="Overpass"/>
              <a:ea typeface="Overpass"/>
              <a:cs typeface="Overpass"/>
              <a:sym typeface="Overpass"/>
            </a:endParaRPr>
          </a:p>
        </p:txBody>
      </p:sp>
      <p:cxnSp>
        <p:nvCxnSpPr>
          <p:cNvPr id="2310" name="Google Shape;2310;p42"/>
          <p:cNvCxnSpPr/>
          <p:nvPr/>
        </p:nvCxnSpPr>
        <p:spPr>
          <a:xfrm>
            <a:off x="996033" y="2118600"/>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1" name="Google Shape;2311;p42"/>
          <p:cNvCxnSpPr/>
          <p:nvPr/>
        </p:nvCxnSpPr>
        <p:spPr>
          <a:xfrm>
            <a:off x="2427833" y="2118627"/>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2" name="Google Shape;2312;p42"/>
          <p:cNvCxnSpPr/>
          <p:nvPr/>
        </p:nvCxnSpPr>
        <p:spPr>
          <a:xfrm>
            <a:off x="3143734" y="2118627"/>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3" name="Google Shape;2313;p42"/>
          <p:cNvCxnSpPr/>
          <p:nvPr/>
        </p:nvCxnSpPr>
        <p:spPr>
          <a:xfrm>
            <a:off x="3859634" y="2118627"/>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4" name="Google Shape;2314;p42"/>
          <p:cNvCxnSpPr/>
          <p:nvPr/>
        </p:nvCxnSpPr>
        <p:spPr>
          <a:xfrm>
            <a:off x="4575534" y="2118627"/>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5" name="Google Shape;2315;p42"/>
          <p:cNvCxnSpPr/>
          <p:nvPr/>
        </p:nvCxnSpPr>
        <p:spPr>
          <a:xfrm>
            <a:off x="5291435" y="2118627"/>
            <a:ext cx="0" cy="301800"/>
          </a:xfrm>
          <a:prstGeom prst="straightConnector1">
            <a:avLst/>
          </a:prstGeom>
          <a:noFill/>
          <a:ln cap="flat" cmpd="sng" w="9525">
            <a:solidFill>
              <a:srgbClr val="666666"/>
            </a:solidFill>
            <a:prstDash val="solid"/>
            <a:round/>
            <a:headEnd len="med" w="med" type="none"/>
            <a:tailEnd len="med" w="med" type="triangle"/>
          </a:ln>
        </p:spPr>
      </p:cxnSp>
      <p:cxnSp>
        <p:nvCxnSpPr>
          <p:cNvPr id="2316" name="Google Shape;2316;p42"/>
          <p:cNvCxnSpPr/>
          <p:nvPr/>
        </p:nvCxnSpPr>
        <p:spPr>
          <a:xfrm>
            <a:off x="6007335" y="2118627"/>
            <a:ext cx="0" cy="301800"/>
          </a:xfrm>
          <a:prstGeom prst="straightConnector1">
            <a:avLst/>
          </a:prstGeom>
          <a:noFill/>
          <a:ln cap="flat" cmpd="sng" w="9525">
            <a:solidFill>
              <a:srgbClr val="666666"/>
            </a:solidFill>
            <a:prstDash val="solid"/>
            <a:round/>
            <a:headEnd len="med" w="med" type="none"/>
            <a:tailEnd len="med" w="med" type="triangle"/>
          </a:ln>
        </p:spPr>
      </p:cxnSp>
      <p:sp>
        <p:nvSpPr>
          <p:cNvPr id="2317" name="Google Shape;2317;p42"/>
          <p:cNvSpPr/>
          <p:nvPr/>
        </p:nvSpPr>
        <p:spPr>
          <a:xfrm>
            <a:off x="3210450" y="3502450"/>
            <a:ext cx="894900" cy="1641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Fully Supported</a:t>
            </a:r>
            <a:endParaRPr sz="700">
              <a:latin typeface="Proxima Nova"/>
              <a:ea typeface="Proxima Nova"/>
              <a:cs typeface="Proxima Nova"/>
              <a:sym typeface="Proxima Nova"/>
            </a:endParaRPr>
          </a:p>
        </p:txBody>
      </p:sp>
      <p:sp>
        <p:nvSpPr>
          <p:cNvPr id="2318" name="Google Shape;2318;p42"/>
          <p:cNvSpPr/>
          <p:nvPr/>
        </p:nvSpPr>
        <p:spPr>
          <a:xfrm>
            <a:off x="4125072" y="3502450"/>
            <a:ext cx="894900" cy="1641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Validated</a:t>
            </a:r>
            <a:endParaRPr sz="700">
              <a:latin typeface="Proxima Nova"/>
              <a:ea typeface="Proxima Nova"/>
              <a:cs typeface="Proxima Nova"/>
              <a:sym typeface="Proxima Nova"/>
            </a:endParaRPr>
          </a:p>
        </p:txBody>
      </p:sp>
      <p:sp>
        <p:nvSpPr>
          <p:cNvPr id="2319" name="Google Shape;2319;p42"/>
          <p:cNvSpPr/>
          <p:nvPr/>
        </p:nvSpPr>
        <p:spPr>
          <a:xfrm>
            <a:off x="6386659" y="2420265"/>
            <a:ext cx="687300" cy="658800"/>
          </a:xfrm>
          <a:prstGeom prst="rect">
            <a:avLst/>
          </a:prstGeom>
          <a:solidFill>
            <a:srgbClr val="004153"/>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VMware</a:t>
            </a:r>
            <a:endParaRPr sz="800">
              <a:solidFill>
                <a:srgbClr val="FFFFFF"/>
              </a:solidFill>
              <a:latin typeface="Overpass"/>
              <a:ea typeface="Overpass"/>
              <a:cs typeface="Overpass"/>
              <a:sym typeface="Overpass"/>
            </a:endParaRPr>
          </a:p>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NSX-T</a:t>
            </a:r>
            <a:endParaRPr sz="800">
              <a:solidFill>
                <a:srgbClr val="FFFFFF"/>
              </a:solidFill>
              <a:latin typeface="Overpass"/>
              <a:ea typeface="Overpass"/>
              <a:cs typeface="Overpass"/>
              <a:sym typeface="Overpass"/>
            </a:endParaRPr>
          </a:p>
        </p:txBody>
      </p:sp>
      <p:sp>
        <p:nvSpPr>
          <p:cNvPr id="2320" name="Google Shape;2320;p42"/>
          <p:cNvSpPr/>
          <p:nvPr/>
        </p:nvSpPr>
        <p:spPr>
          <a:xfrm>
            <a:off x="5038765" y="3502450"/>
            <a:ext cx="894900" cy="1641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In-Progress</a:t>
            </a:r>
            <a:endParaRPr sz="700">
              <a:latin typeface="Proxima Nova"/>
              <a:ea typeface="Proxima Nova"/>
              <a:cs typeface="Proxima Nova"/>
              <a:sym typeface="Proxima Nova"/>
            </a:endParaRPr>
          </a:p>
        </p:txBody>
      </p:sp>
      <p:cxnSp>
        <p:nvCxnSpPr>
          <p:cNvPr id="2321" name="Google Shape;2321;p42"/>
          <p:cNvCxnSpPr/>
          <p:nvPr/>
        </p:nvCxnSpPr>
        <p:spPr>
          <a:xfrm>
            <a:off x="6723235" y="2118627"/>
            <a:ext cx="0" cy="301800"/>
          </a:xfrm>
          <a:prstGeom prst="straightConnector1">
            <a:avLst/>
          </a:prstGeom>
          <a:noFill/>
          <a:ln cap="flat" cmpd="sng" w="9525">
            <a:solidFill>
              <a:srgbClr val="666666"/>
            </a:solidFill>
            <a:prstDash val="solid"/>
            <a:round/>
            <a:headEnd len="med" w="med" type="none"/>
            <a:tailEnd len="med" w="med" type="triangle"/>
          </a:ln>
        </p:spPr>
      </p:cxnSp>
      <p:sp>
        <p:nvSpPr>
          <p:cNvPr id="2322" name="Google Shape;2322;p42"/>
          <p:cNvSpPr/>
          <p:nvPr/>
        </p:nvSpPr>
        <p:spPr>
          <a:xfrm>
            <a:off x="7107807" y="2420252"/>
            <a:ext cx="687300" cy="6588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latin typeface="Overpass"/>
                <a:ea typeface="Overpass"/>
                <a:cs typeface="Overpass"/>
                <a:sym typeface="Overpass"/>
              </a:rPr>
              <a:t>kuryr-</a:t>
            </a:r>
            <a:endParaRPr sz="800">
              <a:latin typeface="Overpass"/>
              <a:ea typeface="Overpass"/>
              <a:cs typeface="Overpass"/>
              <a:sym typeface="Overpass"/>
            </a:endParaRPr>
          </a:p>
          <a:p>
            <a:pPr indent="0" lvl="0" marL="0" rtl="0" algn="ctr">
              <a:spcBef>
                <a:spcPts val="0"/>
              </a:spcBef>
              <a:spcAft>
                <a:spcPts val="0"/>
              </a:spcAft>
              <a:buClr>
                <a:srgbClr val="000000"/>
              </a:buClr>
              <a:buSzPts val="1100"/>
              <a:buFont typeface="Arial"/>
              <a:buNone/>
            </a:pPr>
            <a:r>
              <a:rPr lang="en" sz="800">
                <a:latin typeface="Overpass"/>
                <a:ea typeface="Overpass"/>
                <a:cs typeface="Overpass"/>
                <a:sym typeface="Overpass"/>
              </a:rPr>
              <a:t>k8s</a:t>
            </a:r>
            <a:endParaRPr sz="800">
              <a:latin typeface="Overpass"/>
              <a:ea typeface="Overpass"/>
              <a:cs typeface="Overpass"/>
              <a:sym typeface="Overpass"/>
            </a:endParaRPr>
          </a:p>
        </p:txBody>
      </p:sp>
      <p:cxnSp>
        <p:nvCxnSpPr>
          <p:cNvPr id="2323" name="Google Shape;2323;p42"/>
          <p:cNvCxnSpPr/>
          <p:nvPr/>
        </p:nvCxnSpPr>
        <p:spPr>
          <a:xfrm>
            <a:off x="7439136" y="2118627"/>
            <a:ext cx="0" cy="301800"/>
          </a:xfrm>
          <a:prstGeom prst="straightConnector1">
            <a:avLst/>
          </a:prstGeom>
          <a:noFill/>
          <a:ln cap="flat" cmpd="sng" w="9525">
            <a:solidFill>
              <a:srgbClr val="666666"/>
            </a:solidFill>
            <a:prstDash val="solid"/>
            <a:round/>
            <a:headEnd len="med" w="med" type="none"/>
            <a:tailEnd len="med" w="med" type="triangle"/>
          </a:ln>
        </p:spPr>
      </p:cxnSp>
      <p:sp>
        <p:nvSpPr>
          <p:cNvPr id="2324" name="Google Shape;2324;p42"/>
          <p:cNvSpPr/>
          <p:nvPr/>
        </p:nvSpPr>
        <p:spPr>
          <a:xfrm>
            <a:off x="1338625" y="2420265"/>
            <a:ext cx="687300" cy="6588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latin typeface="Overpass"/>
                <a:ea typeface="Overpass"/>
                <a:cs typeface="Overpass"/>
                <a:sym typeface="Overpass"/>
              </a:rPr>
              <a:t>OpenShift </a:t>
            </a:r>
            <a:endParaRPr sz="800">
              <a:latin typeface="Overpass"/>
              <a:ea typeface="Overpass"/>
              <a:cs typeface="Overpass"/>
              <a:sym typeface="Overpass"/>
            </a:endParaRPr>
          </a:p>
          <a:p>
            <a:pPr indent="0" lvl="0" marL="0" rtl="0" algn="ctr">
              <a:spcBef>
                <a:spcPts val="0"/>
              </a:spcBef>
              <a:spcAft>
                <a:spcPts val="0"/>
              </a:spcAft>
              <a:buClr>
                <a:srgbClr val="000000"/>
              </a:buClr>
              <a:buSzPts val="1100"/>
              <a:buFont typeface="Arial"/>
              <a:buNone/>
            </a:pPr>
            <a:r>
              <a:rPr lang="en" sz="800">
                <a:latin typeface="Overpass"/>
                <a:ea typeface="Overpass"/>
                <a:cs typeface="Overpass"/>
                <a:sym typeface="Overpass"/>
              </a:rPr>
              <a:t>SDN</a:t>
            </a:r>
            <a:endParaRPr sz="800">
              <a:latin typeface="Overpass"/>
              <a:ea typeface="Overpass"/>
              <a:cs typeface="Overpass"/>
              <a:sym typeface="Overpass"/>
            </a:endParaRPr>
          </a:p>
          <a:p>
            <a:pPr indent="0" lvl="0" marL="0" rtl="0" algn="ctr">
              <a:spcBef>
                <a:spcPts val="0"/>
              </a:spcBef>
              <a:spcAft>
                <a:spcPts val="0"/>
              </a:spcAft>
              <a:buClr>
                <a:srgbClr val="000000"/>
              </a:buClr>
              <a:buSzPts val="1100"/>
              <a:buFont typeface="Arial"/>
              <a:buNone/>
            </a:pPr>
            <a:r>
              <a:rPr lang="en" sz="800">
                <a:latin typeface="Overpass"/>
                <a:ea typeface="Overpass"/>
                <a:cs typeface="Overpass"/>
                <a:sym typeface="Overpass"/>
              </a:rPr>
              <a:t>(OVN*)</a:t>
            </a:r>
            <a:br>
              <a:rPr lang="en" sz="800">
                <a:solidFill>
                  <a:srgbClr val="FFFFFF"/>
                </a:solidFill>
                <a:latin typeface="Overpass"/>
                <a:ea typeface="Overpass"/>
                <a:cs typeface="Overpass"/>
                <a:sym typeface="Overpass"/>
              </a:rPr>
            </a:br>
            <a:endParaRPr b="1" sz="800">
              <a:latin typeface="Overpass"/>
              <a:ea typeface="Overpass"/>
              <a:cs typeface="Overpass"/>
              <a:sym typeface="Overpass"/>
            </a:endParaRPr>
          </a:p>
        </p:txBody>
      </p:sp>
      <p:cxnSp>
        <p:nvCxnSpPr>
          <p:cNvPr id="2325" name="Google Shape;2325;p42"/>
          <p:cNvCxnSpPr/>
          <p:nvPr/>
        </p:nvCxnSpPr>
        <p:spPr>
          <a:xfrm>
            <a:off x="1711933" y="2118627"/>
            <a:ext cx="0" cy="301800"/>
          </a:xfrm>
          <a:prstGeom prst="straightConnector1">
            <a:avLst/>
          </a:prstGeom>
          <a:noFill/>
          <a:ln cap="flat" cmpd="sng" w="9525">
            <a:solidFill>
              <a:srgbClr val="666666"/>
            </a:solidFill>
            <a:prstDash val="solid"/>
            <a:round/>
            <a:headEnd len="med" w="med" type="none"/>
            <a:tailEnd len="med" w="med" type="triangle"/>
          </a:ln>
        </p:spPr>
      </p:cxnSp>
      <p:sp>
        <p:nvSpPr>
          <p:cNvPr id="2326" name="Google Shape;2326;p42"/>
          <p:cNvSpPr/>
          <p:nvPr/>
        </p:nvSpPr>
        <p:spPr>
          <a:xfrm>
            <a:off x="7828955" y="2420252"/>
            <a:ext cx="687300" cy="658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800">
                <a:solidFill>
                  <a:srgbClr val="FFFFFF"/>
                </a:solidFill>
                <a:latin typeface="Overpass"/>
                <a:ea typeface="Overpass"/>
                <a:cs typeface="Overpass"/>
                <a:sym typeface="Overpass"/>
              </a:rPr>
              <a:t>Open</a:t>
            </a:r>
            <a:br>
              <a:rPr lang="en" sz="800">
                <a:solidFill>
                  <a:srgbClr val="FFFFFF"/>
                </a:solidFill>
                <a:latin typeface="Overpass"/>
                <a:ea typeface="Overpass"/>
                <a:cs typeface="Overpass"/>
                <a:sym typeface="Overpass"/>
              </a:rPr>
            </a:br>
            <a:r>
              <a:rPr lang="en" sz="800">
                <a:solidFill>
                  <a:srgbClr val="FFFFFF"/>
                </a:solidFill>
                <a:latin typeface="Overpass"/>
                <a:ea typeface="Overpass"/>
                <a:cs typeface="Overpass"/>
                <a:sym typeface="Overpass"/>
              </a:rPr>
              <a:t>Daylight</a:t>
            </a:r>
            <a:br>
              <a:rPr lang="en" sz="800">
                <a:solidFill>
                  <a:srgbClr val="FFFFFF"/>
                </a:solidFill>
                <a:latin typeface="Overpass"/>
                <a:ea typeface="Overpass"/>
                <a:cs typeface="Overpass"/>
                <a:sym typeface="Overpass"/>
              </a:rPr>
            </a:br>
            <a:r>
              <a:rPr lang="en" sz="800">
                <a:solidFill>
                  <a:srgbClr val="FFFFFF"/>
                </a:solidFill>
                <a:latin typeface="Overpass"/>
                <a:ea typeface="Overpass"/>
                <a:cs typeface="Overpass"/>
                <a:sym typeface="Overpass"/>
              </a:rPr>
              <a:t>(CNI &amp; Kuryr)</a:t>
            </a:r>
            <a:endParaRPr sz="800">
              <a:solidFill>
                <a:srgbClr val="FFFFFF"/>
              </a:solidFill>
              <a:latin typeface="Overpass"/>
              <a:ea typeface="Overpass"/>
              <a:cs typeface="Overpass"/>
              <a:sym typeface="Overpass"/>
            </a:endParaRPr>
          </a:p>
        </p:txBody>
      </p:sp>
      <p:cxnSp>
        <p:nvCxnSpPr>
          <p:cNvPr id="2327" name="Google Shape;2327;p42"/>
          <p:cNvCxnSpPr/>
          <p:nvPr/>
        </p:nvCxnSpPr>
        <p:spPr>
          <a:xfrm>
            <a:off x="8159882" y="2118626"/>
            <a:ext cx="0" cy="301800"/>
          </a:xfrm>
          <a:prstGeom prst="straightConnector1">
            <a:avLst/>
          </a:prstGeom>
          <a:noFill/>
          <a:ln cap="flat" cmpd="sng" w="9525">
            <a:solidFill>
              <a:srgbClr val="666666"/>
            </a:solidFill>
            <a:prstDash val="solid"/>
            <a:round/>
            <a:headEnd len="med" w="med" type="none"/>
            <a:tailEnd len="med" w="med" type="triangle"/>
          </a:ln>
        </p:spPr>
      </p:cxnSp>
      <p:sp>
        <p:nvSpPr>
          <p:cNvPr id="2328" name="Google Shape;2328;p42"/>
          <p:cNvSpPr/>
          <p:nvPr/>
        </p:nvSpPr>
        <p:spPr>
          <a:xfrm>
            <a:off x="7107807" y="3516930"/>
            <a:ext cx="687300" cy="6588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900">
                <a:latin typeface="Proxima Nova"/>
                <a:ea typeface="Proxima Nova"/>
                <a:cs typeface="Proxima Nova"/>
                <a:sym typeface="Proxima Nova"/>
              </a:rPr>
              <a:t>RH-OSP</a:t>
            </a:r>
            <a:endParaRPr sz="9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900">
                <a:latin typeface="Proxima Nova"/>
                <a:ea typeface="Proxima Nova"/>
                <a:cs typeface="Proxima Nova"/>
                <a:sym typeface="Proxima Nova"/>
              </a:rPr>
              <a:t>Neutron</a:t>
            </a:r>
            <a:endParaRPr sz="900">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900">
                <a:latin typeface="Proxima Nova"/>
                <a:ea typeface="Proxima Nova"/>
                <a:cs typeface="Proxima Nova"/>
                <a:sym typeface="Proxima Nova"/>
              </a:rPr>
              <a:t>Plugin</a:t>
            </a:r>
            <a:endParaRPr sz="900">
              <a:latin typeface="Proxima Nova"/>
              <a:ea typeface="Proxima Nova"/>
              <a:cs typeface="Proxima Nova"/>
              <a:sym typeface="Proxima Nova"/>
            </a:endParaRPr>
          </a:p>
        </p:txBody>
      </p:sp>
      <p:cxnSp>
        <p:nvCxnSpPr>
          <p:cNvPr id="2329" name="Google Shape;2329;p42"/>
          <p:cNvCxnSpPr>
            <a:stCxn id="2322" idx="2"/>
            <a:endCxn id="2328" idx="0"/>
          </p:cNvCxnSpPr>
          <p:nvPr/>
        </p:nvCxnSpPr>
        <p:spPr>
          <a:xfrm>
            <a:off x="7451457" y="3079052"/>
            <a:ext cx="0" cy="438000"/>
          </a:xfrm>
          <a:prstGeom prst="straightConnector1">
            <a:avLst/>
          </a:prstGeom>
          <a:noFill/>
          <a:ln cap="flat" cmpd="sng" w="9525">
            <a:solidFill>
              <a:srgbClr val="666666"/>
            </a:solidFill>
            <a:prstDash val="solid"/>
            <a:round/>
            <a:headEnd len="med" w="med" type="none"/>
            <a:tailEnd len="med" w="med" type="triangle"/>
          </a:ln>
        </p:spPr>
      </p:cxnSp>
      <p:cxnSp>
        <p:nvCxnSpPr>
          <p:cNvPr id="2330" name="Google Shape;2330;p42"/>
          <p:cNvCxnSpPr/>
          <p:nvPr/>
        </p:nvCxnSpPr>
        <p:spPr>
          <a:xfrm flipH="1" rot="10800000">
            <a:off x="1350975" y="2954725"/>
            <a:ext cx="207900" cy="682800"/>
          </a:xfrm>
          <a:prstGeom prst="straightConnector1">
            <a:avLst/>
          </a:prstGeom>
          <a:noFill/>
          <a:ln cap="flat" cmpd="sng" w="9525">
            <a:solidFill>
              <a:schemeClr val="dk2"/>
            </a:solidFill>
            <a:prstDash val="solid"/>
            <a:round/>
            <a:headEnd len="med" w="med" type="none"/>
            <a:tailEnd len="med" w="med" type="triangle"/>
          </a:ln>
        </p:spPr>
      </p:cxnSp>
      <p:sp>
        <p:nvSpPr>
          <p:cNvPr id="2331" name="Google Shape;2331;p42"/>
          <p:cNvSpPr txBox="1"/>
          <p:nvPr/>
        </p:nvSpPr>
        <p:spPr>
          <a:xfrm>
            <a:off x="883375" y="3517050"/>
            <a:ext cx="13017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Default </a:t>
            </a:r>
            <a:r>
              <a:rPr b="1" lang="en" sz="1000">
                <a:latin typeface="Proxima Nova"/>
                <a:ea typeface="Proxima Nova"/>
                <a:cs typeface="Proxima Nova"/>
                <a:sym typeface="Proxima Nova"/>
              </a:rPr>
              <a:t>in OCP 4.1</a:t>
            </a:r>
            <a:endParaRPr b="1" sz="1000">
              <a:latin typeface="Proxima Nova"/>
              <a:ea typeface="Proxima Nova"/>
              <a:cs typeface="Proxima Nova"/>
              <a:sym typeface="Proxima Nova"/>
            </a:endParaRPr>
          </a:p>
        </p:txBody>
      </p:sp>
      <p:cxnSp>
        <p:nvCxnSpPr>
          <p:cNvPr id="2332" name="Google Shape;2332;p42"/>
          <p:cNvCxnSpPr/>
          <p:nvPr/>
        </p:nvCxnSpPr>
        <p:spPr>
          <a:xfrm flipH="1" rot="10800000">
            <a:off x="6583525" y="3826975"/>
            <a:ext cx="590400" cy="166800"/>
          </a:xfrm>
          <a:prstGeom prst="straightConnector1">
            <a:avLst/>
          </a:prstGeom>
          <a:noFill/>
          <a:ln cap="flat" cmpd="sng" w="9525">
            <a:solidFill>
              <a:schemeClr val="dk2"/>
            </a:solidFill>
            <a:prstDash val="solid"/>
            <a:round/>
            <a:headEnd len="med" w="med" type="none"/>
            <a:tailEnd len="med" w="med" type="triangle"/>
          </a:ln>
        </p:spPr>
      </p:cxnSp>
      <p:cxnSp>
        <p:nvCxnSpPr>
          <p:cNvPr id="2333" name="Google Shape;2333;p42"/>
          <p:cNvCxnSpPr/>
          <p:nvPr/>
        </p:nvCxnSpPr>
        <p:spPr>
          <a:xfrm flipH="1" rot="10800000">
            <a:off x="6620650" y="2932575"/>
            <a:ext cx="787500" cy="957300"/>
          </a:xfrm>
          <a:prstGeom prst="straightConnector1">
            <a:avLst/>
          </a:prstGeom>
          <a:noFill/>
          <a:ln cap="flat" cmpd="sng" w="9525">
            <a:solidFill>
              <a:schemeClr val="dk2"/>
            </a:solidFill>
            <a:prstDash val="solid"/>
            <a:round/>
            <a:headEnd len="med" w="med" type="none"/>
            <a:tailEnd len="med" w="med" type="triangle"/>
          </a:ln>
        </p:spPr>
      </p:cxnSp>
      <p:sp>
        <p:nvSpPr>
          <p:cNvPr id="2334" name="Google Shape;2334;p42"/>
          <p:cNvSpPr txBox="1"/>
          <p:nvPr/>
        </p:nvSpPr>
        <p:spPr>
          <a:xfrm>
            <a:off x="5882250" y="3820650"/>
            <a:ext cx="9387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Proxima Nova"/>
                <a:ea typeface="Proxima Nova"/>
                <a:cs typeface="Proxima Nova"/>
                <a:sym typeface="Proxima Nova"/>
              </a:rPr>
              <a:t>With OSP 14</a:t>
            </a:r>
            <a:endParaRPr/>
          </a:p>
        </p:txBody>
      </p:sp>
      <p:pic>
        <p:nvPicPr>
          <p:cNvPr id="2335" name="Google Shape;2335;p42"/>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9" name="Shape 2339"/>
        <p:cNvGrpSpPr/>
        <p:nvPr/>
      </p:nvGrpSpPr>
      <p:grpSpPr>
        <a:xfrm>
          <a:off x="0" y="0"/>
          <a:ext cx="0" cy="0"/>
          <a:chOff x="0" y="0"/>
          <a:chExt cx="0" cy="0"/>
        </a:xfrm>
      </p:grpSpPr>
      <p:sp>
        <p:nvSpPr>
          <p:cNvPr id="2340" name="Google Shape;2340;p43"/>
          <p:cNvSpPr txBox="1"/>
          <p:nvPr>
            <p:ph idx="1" type="body"/>
          </p:nvPr>
        </p:nvSpPr>
        <p:spPr>
          <a:xfrm>
            <a:off x="810725" y="926700"/>
            <a:ext cx="3476400" cy="3807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sz="1400"/>
              <a:t>FLAT NETWORK</a:t>
            </a:r>
            <a:endParaRPr b="1" sz="1400">
              <a:solidFill>
                <a:srgbClr val="000000"/>
              </a:solidFill>
            </a:endParaRPr>
          </a:p>
          <a:p>
            <a:pPr indent="-317500" lvl="0" marL="457200" rtl="0" algn="l">
              <a:spcBef>
                <a:spcPts val="1600"/>
              </a:spcBef>
              <a:spcAft>
                <a:spcPts val="0"/>
              </a:spcAft>
              <a:buSzPts val="1400"/>
              <a:buChar char="●"/>
            </a:pPr>
            <a:r>
              <a:rPr lang="en" sz="1400"/>
              <a:t>All pods can communicate with each other across projects</a:t>
            </a:r>
            <a:endParaRPr sz="1400"/>
          </a:p>
          <a:p>
            <a:pPr indent="0" lvl="0" marL="0" rtl="0" algn="l">
              <a:spcBef>
                <a:spcPts val="1600"/>
              </a:spcBef>
              <a:spcAft>
                <a:spcPts val="0"/>
              </a:spcAft>
              <a:buNone/>
            </a:pPr>
            <a:r>
              <a:rPr b="1" lang="en" sz="1400"/>
              <a:t>MULTI-TENANT NETWORK</a:t>
            </a:r>
            <a:endParaRPr b="1" sz="1400"/>
          </a:p>
          <a:p>
            <a:pPr indent="-317500" lvl="0" marL="457200" rtl="0" algn="l">
              <a:spcBef>
                <a:spcPts val="1600"/>
              </a:spcBef>
              <a:spcAft>
                <a:spcPts val="0"/>
              </a:spcAft>
              <a:buSzPts val="1400"/>
              <a:buChar char="●"/>
            </a:pPr>
            <a:r>
              <a:rPr lang="en" sz="1400"/>
              <a:t>Project-level network isolation</a:t>
            </a:r>
            <a:endParaRPr sz="1400"/>
          </a:p>
          <a:p>
            <a:pPr indent="-317500" lvl="0" marL="457200" rtl="0" algn="l">
              <a:spcBef>
                <a:spcPts val="1600"/>
              </a:spcBef>
              <a:spcAft>
                <a:spcPts val="0"/>
              </a:spcAft>
              <a:buSzPts val="1400"/>
              <a:buChar char="●"/>
            </a:pPr>
            <a:r>
              <a:rPr lang="en" sz="1400"/>
              <a:t>Multicast support</a:t>
            </a:r>
            <a:endParaRPr sz="1400"/>
          </a:p>
          <a:p>
            <a:pPr indent="-317500" lvl="0" marL="457200" rtl="0" algn="l">
              <a:spcBef>
                <a:spcPts val="1600"/>
              </a:spcBef>
              <a:spcAft>
                <a:spcPts val="0"/>
              </a:spcAft>
              <a:buSzPts val="1400"/>
              <a:buChar char="●"/>
            </a:pPr>
            <a:r>
              <a:rPr lang="en" sz="1400"/>
              <a:t>Egress network policies</a:t>
            </a:r>
            <a:endParaRPr sz="1400"/>
          </a:p>
          <a:p>
            <a:pPr indent="0" lvl="0" marL="0" rtl="0" algn="l">
              <a:spcBef>
                <a:spcPts val="1600"/>
              </a:spcBef>
              <a:spcAft>
                <a:spcPts val="0"/>
              </a:spcAft>
              <a:buNone/>
            </a:pPr>
            <a:r>
              <a:rPr b="1" lang="en" sz="1400"/>
              <a:t>NETWORK POLICY (Default)</a:t>
            </a:r>
            <a:endParaRPr b="1" sz="1400">
              <a:solidFill>
                <a:srgbClr val="000000"/>
              </a:solidFill>
            </a:endParaRPr>
          </a:p>
          <a:p>
            <a:pPr indent="-317500" lvl="0" marL="457200" rtl="0" algn="l">
              <a:spcBef>
                <a:spcPts val="1600"/>
              </a:spcBef>
              <a:spcAft>
                <a:spcPts val="0"/>
              </a:spcAft>
              <a:buSzPts val="1400"/>
              <a:buChar char="●"/>
            </a:pPr>
            <a:r>
              <a:rPr lang="en" sz="1400"/>
              <a:t>Granular policy-based isolation</a:t>
            </a:r>
            <a:endParaRPr sz="1400"/>
          </a:p>
          <a:p>
            <a:pPr indent="0" lvl="0" marL="0" rtl="0" algn="l">
              <a:spcBef>
                <a:spcPts val="1600"/>
              </a:spcBef>
              <a:spcAft>
                <a:spcPts val="1600"/>
              </a:spcAft>
              <a:buNone/>
            </a:pPr>
            <a:r>
              <a:t/>
            </a:r>
            <a:endParaRPr/>
          </a:p>
        </p:txBody>
      </p:sp>
      <p:sp>
        <p:nvSpPr>
          <p:cNvPr id="2341" name="Google Shape;2341;p4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2" name="Google Shape;2342;p4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OPENSHIFT SDN</a:t>
            </a:r>
            <a:endParaRPr/>
          </a:p>
        </p:txBody>
      </p:sp>
      <p:sp>
        <p:nvSpPr>
          <p:cNvPr id="2343" name="Google Shape;2343;p43"/>
          <p:cNvSpPr/>
          <p:nvPr/>
        </p:nvSpPr>
        <p:spPr>
          <a:xfrm>
            <a:off x="4946625" y="2413825"/>
            <a:ext cx="1083000" cy="1449000"/>
          </a:xfrm>
          <a:prstGeom prst="rect">
            <a:avLst/>
          </a:prstGeom>
          <a:solidFill>
            <a:srgbClr val="99999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p:txBody>
      </p:sp>
      <p:sp>
        <p:nvSpPr>
          <p:cNvPr id="2344" name="Google Shape;2344;p43"/>
          <p:cNvSpPr/>
          <p:nvPr/>
        </p:nvSpPr>
        <p:spPr>
          <a:xfrm>
            <a:off x="4982713" y="2446197"/>
            <a:ext cx="1005300" cy="12213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NODE</a:t>
            </a:r>
            <a:endParaRPr b="1" sz="1000"/>
          </a:p>
        </p:txBody>
      </p:sp>
      <p:sp>
        <p:nvSpPr>
          <p:cNvPr id="2345" name="Google Shape;2345;p43"/>
          <p:cNvSpPr/>
          <p:nvPr/>
        </p:nvSpPr>
        <p:spPr>
          <a:xfrm>
            <a:off x="5650305" y="2572024"/>
            <a:ext cx="76500" cy="76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3"/>
          <p:cNvSpPr/>
          <p:nvPr/>
        </p:nvSpPr>
        <p:spPr>
          <a:xfrm>
            <a:off x="5800130" y="2572024"/>
            <a:ext cx="76500" cy="76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3"/>
          <p:cNvSpPr/>
          <p:nvPr/>
        </p:nvSpPr>
        <p:spPr>
          <a:xfrm>
            <a:off x="5085430" y="3228677"/>
            <a:ext cx="349500" cy="349500"/>
          </a:xfrm>
          <a:prstGeom prst="rect">
            <a:avLst/>
          </a:prstGeom>
          <a:solidFill>
            <a:srgbClr val="0084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48" name="Google Shape;2348;p43"/>
          <p:cNvSpPr/>
          <p:nvPr/>
        </p:nvSpPr>
        <p:spPr>
          <a:xfrm>
            <a:off x="5517774" y="3234102"/>
            <a:ext cx="349500" cy="349500"/>
          </a:xfrm>
          <a:prstGeom prst="rect">
            <a:avLst/>
          </a:prstGeom>
          <a:solidFill>
            <a:srgbClr val="3F9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49" name="Google Shape;2349;p43"/>
          <p:cNvSpPr/>
          <p:nvPr/>
        </p:nvSpPr>
        <p:spPr>
          <a:xfrm>
            <a:off x="5517774" y="2809376"/>
            <a:ext cx="349500" cy="349500"/>
          </a:xfrm>
          <a:prstGeom prst="rect">
            <a:avLst/>
          </a:prstGeom>
          <a:solidFill>
            <a:srgbClr val="3B0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50" name="Google Shape;2350;p43"/>
          <p:cNvSpPr/>
          <p:nvPr/>
        </p:nvSpPr>
        <p:spPr>
          <a:xfrm>
            <a:off x="5083843" y="2803951"/>
            <a:ext cx="349500" cy="349500"/>
          </a:xfrm>
          <a:prstGeom prst="rect">
            <a:avLst/>
          </a:prstGeom>
          <a:solidFill>
            <a:srgbClr val="0084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51" name="Google Shape;2351;p43"/>
          <p:cNvSpPr/>
          <p:nvPr/>
        </p:nvSpPr>
        <p:spPr>
          <a:xfrm>
            <a:off x="7097931" y="2413825"/>
            <a:ext cx="1083000" cy="1449000"/>
          </a:xfrm>
          <a:prstGeom prst="rect">
            <a:avLst/>
          </a:prstGeom>
          <a:solidFill>
            <a:srgbClr val="999999"/>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p:txBody>
      </p:sp>
      <p:sp>
        <p:nvSpPr>
          <p:cNvPr id="2352" name="Google Shape;2352;p43"/>
          <p:cNvSpPr/>
          <p:nvPr/>
        </p:nvSpPr>
        <p:spPr>
          <a:xfrm>
            <a:off x="7134019" y="2446197"/>
            <a:ext cx="1005300" cy="12213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NODE</a:t>
            </a:r>
            <a:endParaRPr b="1" sz="1000"/>
          </a:p>
        </p:txBody>
      </p:sp>
      <p:sp>
        <p:nvSpPr>
          <p:cNvPr id="2353" name="Google Shape;2353;p43"/>
          <p:cNvSpPr/>
          <p:nvPr/>
        </p:nvSpPr>
        <p:spPr>
          <a:xfrm>
            <a:off x="7765658" y="2572024"/>
            <a:ext cx="76500" cy="76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3"/>
          <p:cNvSpPr/>
          <p:nvPr/>
        </p:nvSpPr>
        <p:spPr>
          <a:xfrm>
            <a:off x="7915483" y="2572024"/>
            <a:ext cx="76500" cy="76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3"/>
          <p:cNvSpPr/>
          <p:nvPr/>
        </p:nvSpPr>
        <p:spPr>
          <a:xfrm>
            <a:off x="7256796" y="3234102"/>
            <a:ext cx="349500" cy="349500"/>
          </a:xfrm>
          <a:prstGeom prst="rect">
            <a:avLst/>
          </a:prstGeom>
          <a:solidFill>
            <a:srgbClr val="3B0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56" name="Google Shape;2356;p43"/>
          <p:cNvSpPr/>
          <p:nvPr/>
        </p:nvSpPr>
        <p:spPr>
          <a:xfrm>
            <a:off x="7687597" y="3234102"/>
            <a:ext cx="349500" cy="349500"/>
          </a:xfrm>
          <a:prstGeom prst="rect">
            <a:avLst/>
          </a:prstGeom>
          <a:solidFill>
            <a:srgbClr val="3B00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57" name="Google Shape;2357;p43"/>
          <p:cNvSpPr/>
          <p:nvPr/>
        </p:nvSpPr>
        <p:spPr>
          <a:xfrm>
            <a:off x="7687597" y="2809376"/>
            <a:ext cx="349500" cy="349500"/>
          </a:xfrm>
          <a:prstGeom prst="rect">
            <a:avLst/>
          </a:prstGeom>
          <a:solidFill>
            <a:srgbClr val="4C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sp>
        <p:nvSpPr>
          <p:cNvPr id="2358" name="Google Shape;2358;p43"/>
          <p:cNvSpPr/>
          <p:nvPr/>
        </p:nvSpPr>
        <p:spPr>
          <a:xfrm>
            <a:off x="7255209" y="2809376"/>
            <a:ext cx="349500" cy="349500"/>
          </a:xfrm>
          <a:prstGeom prst="rect">
            <a:avLst/>
          </a:prstGeom>
          <a:solidFill>
            <a:srgbClr val="0084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POD</a:t>
            </a:r>
            <a:endParaRPr sz="600">
              <a:solidFill>
                <a:srgbClr val="FFFFFF"/>
              </a:solidFill>
            </a:endParaRPr>
          </a:p>
        </p:txBody>
      </p:sp>
      <p:cxnSp>
        <p:nvCxnSpPr>
          <p:cNvPr id="2359" name="Google Shape;2359;p43"/>
          <p:cNvCxnSpPr>
            <a:stCxn id="2349" idx="3"/>
            <a:endCxn id="2358" idx="1"/>
          </p:cNvCxnSpPr>
          <p:nvPr/>
        </p:nvCxnSpPr>
        <p:spPr>
          <a:xfrm>
            <a:off x="5867274" y="2984126"/>
            <a:ext cx="1387800" cy="0"/>
          </a:xfrm>
          <a:prstGeom prst="straightConnector1">
            <a:avLst/>
          </a:prstGeom>
          <a:noFill/>
          <a:ln cap="flat" cmpd="sng" w="9525">
            <a:solidFill>
              <a:srgbClr val="000000"/>
            </a:solidFill>
            <a:prstDash val="dot"/>
            <a:round/>
            <a:headEnd len="med" w="med" type="triangle"/>
            <a:tailEnd len="med" w="med" type="triangle"/>
          </a:ln>
        </p:spPr>
      </p:cxnSp>
      <p:cxnSp>
        <p:nvCxnSpPr>
          <p:cNvPr id="2360" name="Google Shape;2360;p43"/>
          <p:cNvCxnSpPr>
            <a:stCxn id="2348" idx="3"/>
            <a:endCxn id="2355" idx="1"/>
          </p:cNvCxnSpPr>
          <p:nvPr/>
        </p:nvCxnSpPr>
        <p:spPr>
          <a:xfrm>
            <a:off x="5867274" y="3408852"/>
            <a:ext cx="1389600" cy="0"/>
          </a:xfrm>
          <a:prstGeom prst="straightConnector1">
            <a:avLst/>
          </a:prstGeom>
          <a:noFill/>
          <a:ln cap="flat" cmpd="sng" w="9525">
            <a:solidFill>
              <a:srgbClr val="000000"/>
            </a:solidFill>
            <a:prstDash val="dot"/>
            <a:round/>
            <a:headEnd len="med" w="med" type="triangle"/>
            <a:tailEnd len="med" w="med" type="triangle"/>
          </a:ln>
        </p:spPr>
      </p:cxnSp>
      <p:sp>
        <p:nvSpPr>
          <p:cNvPr id="2361" name="Google Shape;2361;p43"/>
          <p:cNvSpPr/>
          <p:nvPr/>
        </p:nvSpPr>
        <p:spPr>
          <a:xfrm>
            <a:off x="6363361" y="3228715"/>
            <a:ext cx="360300" cy="3603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3"/>
          <p:cNvSpPr/>
          <p:nvPr/>
        </p:nvSpPr>
        <p:spPr>
          <a:xfrm>
            <a:off x="4943350" y="1764925"/>
            <a:ext cx="987600" cy="344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Proxima Nova"/>
                <a:ea typeface="Proxima Nova"/>
                <a:cs typeface="Proxima Nova"/>
                <a:sym typeface="Proxima Nova"/>
              </a:rPr>
              <a:t>PROJECT A</a:t>
            </a:r>
            <a:endParaRPr b="1" sz="1100">
              <a:solidFill>
                <a:srgbClr val="FFFFFF"/>
              </a:solidFill>
              <a:latin typeface="Proxima Nova"/>
              <a:ea typeface="Proxima Nova"/>
              <a:cs typeface="Proxima Nova"/>
              <a:sym typeface="Proxima Nova"/>
            </a:endParaRPr>
          </a:p>
        </p:txBody>
      </p:sp>
      <p:sp>
        <p:nvSpPr>
          <p:cNvPr id="2363" name="Google Shape;2363;p43"/>
          <p:cNvSpPr/>
          <p:nvPr/>
        </p:nvSpPr>
        <p:spPr>
          <a:xfrm>
            <a:off x="5930820" y="1764925"/>
            <a:ext cx="993000" cy="344700"/>
          </a:xfrm>
          <a:prstGeom prst="rect">
            <a:avLst/>
          </a:prstGeom>
          <a:solidFill>
            <a:srgbClr val="0F8D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Proxima Nova"/>
                <a:ea typeface="Proxima Nova"/>
                <a:cs typeface="Proxima Nova"/>
                <a:sym typeface="Proxima Nova"/>
              </a:rPr>
              <a:t>PROJECT B</a:t>
            </a:r>
            <a:endParaRPr b="1" sz="1100">
              <a:solidFill>
                <a:srgbClr val="FFFFFF"/>
              </a:solidFill>
              <a:latin typeface="Proxima Nova"/>
              <a:ea typeface="Proxima Nova"/>
              <a:cs typeface="Proxima Nova"/>
              <a:sym typeface="Proxima Nova"/>
            </a:endParaRPr>
          </a:p>
        </p:txBody>
      </p:sp>
      <p:sp>
        <p:nvSpPr>
          <p:cNvPr id="2364" name="Google Shape;2364;p43"/>
          <p:cNvSpPr/>
          <p:nvPr/>
        </p:nvSpPr>
        <p:spPr>
          <a:xfrm>
            <a:off x="4946625" y="2108150"/>
            <a:ext cx="3234300" cy="190200"/>
          </a:xfrm>
          <a:prstGeom prst="rect">
            <a:avLst/>
          </a:prstGeom>
          <a:solidFill>
            <a:srgbClr val="A3DB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DEFAULT NAMESPACE</a:t>
            </a:r>
            <a:endParaRPr b="1" sz="800">
              <a:latin typeface="Proxima Nova"/>
              <a:ea typeface="Proxima Nova"/>
              <a:cs typeface="Proxima Nova"/>
              <a:sym typeface="Proxima Nova"/>
            </a:endParaRPr>
          </a:p>
        </p:txBody>
      </p:sp>
      <p:sp>
        <p:nvSpPr>
          <p:cNvPr id="2365" name="Google Shape;2365;p43"/>
          <p:cNvSpPr txBox="1"/>
          <p:nvPr/>
        </p:nvSpPr>
        <p:spPr>
          <a:xfrm>
            <a:off x="6290142" y="2603038"/>
            <a:ext cx="458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92D400"/>
                </a:solidFill>
                <a:latin typeface="Proxima Nova"/>
                <a:ea typeface="Proxima Nova"/>
                <a:cs typeface="Proxima Nova"/>
                <a:sym typeface="Proxima Nova"/>
              </a:rPr>
              <a:t>✓</a:t>
            </a:r>
            <a:endParaRPr b="1" sz="3600">
              <a:solidFill>
                <a:srgbClr val="92D400"/>
              </a:solidFill>
              <a:latin typeface="Proxima Nova"/>
              <a:ea typeface="Proxima Nova"/>
              <a:cs typeface="Proxima Nova"/>
              <a:sym typeface="Proxima Nova"/>
            </a:endParaRPr>
          </a:p>
        </p:txBody>
      </p:sp>
      <p:sp>
        <p:nvSpPr>
          <p:cNvPr id="2366" name="Google Shape;2366;p43"/>
          <p:cNvSpPr/>
          <p:nvPr/>
        </p:nvSpPr>
        <p:spPr>
          <a:xfrm>
            <a:off x="7175091" y="1764925"/>
            <a:ext cx="1005900" cy="3447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Proxima Nova"/>
                <a:ea typeface="Proxima Nova"/>
                <a:cs typeface="Proxima Nova"/>
                <a:sym typeface="Proxima Nova"/>
              </a:rPr>
              <a:t>PROJECT C</a:t>
            </a:r>
            <a:endParaRPr b="1" sz="1100">
              <a:solidFill>
                <a:srgbClr val="FFFFFF"/>
              </a:solidFill>
              <a:latin typeface="Proxima Nova"/>
              <a:ea typeface="Proxima Nova"/>
              <a:cs typeface="Proxima Nova"/>
              <a:sym typeface="Proxima Nova"/>
            </a:endParaRPr>
          </a:p>
        </p:txBody>
      </p:sp>
      <p:sp>
        <p:nvSpPr>
          <p:cNvPr id="2367" name="Google Shape;2367;p43"/>
          <p:cNvSpPr txBox="1"/>
          <p:nvPr/>
        </p:nvSpPr>
        <p:spPr>
          <a:xfrm>
            <a:off x="5409472" y="4042225"/>
            <a:ext cx="23148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Multi-Tenant Network</a:t>
            </a:r>
            <a:endParaRPr sz="1000">
              <a:latin typeface="Proxima Nova"/>
              <a:ea typeface="Proxima Nova"/>
              <a:cs typeface="Proxima Nova"/>
              <a:sym typeface="Proxima Nova"/>
            </a:endParaRPr>
          </a:p>
        </p:txBody>
      </p:sp>
      <p:pic>
        <p:nvPicPr>
          <p:cNvPr id="2368" name="Google Shape;2368;p43"/>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2" name="Shape 2372"/>
        <p:cNvGrpSpPr/>
        <p:nvPr/>
      </p:nvGrpSpPr>
      <p:grpSpPr>
        <a:xfrm>
          <a:off x="0" y="0"/>
          <a:ext cx="0" cy="0"/>
          <a:chOff x="0" y="0"/>
          <a:chExt cx="0" cy="0"/>
        </a:xfrm>
      </p:grpSpPr>
      <p:sp>
        <p:nvSpPr>
          <p:cNvPr id="2373" name="Google Shape;2373;p44"/>
          <p:cNvSpPr/>
          <p:nvPr/>
        </p:nvSpPr>
        <p:spPr>
          <a:xfrm>
            <a:off x="1361638" y="1526177"/>
            <a:ext cx="993000" cy="2934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Proxima Nova"/>
                <a:ea typeface="Proxima Nova"/>
                <a:cs typeface="Proxima Nova"/>
                <a:sym typeface="Proxima Nova"/>
              </a:rPr>
              <a:t>PROJECT A</a:t>
            </a:r>
            <a:endParaRPr b="1"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374" name="Google Shape;2374;p4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5" name="Google Shape;2375;p4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SDN - NETWORK POLICY</a:t>
            </a:r>
            <a:endParaRPr/>
          </a:p>
        </p:txBody>
      </p:sp>
      <p:sp>
        <p:nvSpPr>
          <p:cNvPr id="2376" name="Google Shape;2376;p44"/>
          <p:cNvSpPr/>
          <p:nvPr/>
        </p:nvSpPr>
        <p:spPr>
          <a:xfrm>
            <a:off x="1631579" y="3129504"/>
            <a:ext cx="458400" cy="4584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77" name="Google Shape;2377;p44"/>
          <p:cNvSpPr/>
          <p:nvPr/>
        </p:nvSpPr>
        <p:spPr>
          <a:xfrm>
            <a:off x="1631579" y="3661975"/>
            <a:ext cx="458400" cy="4584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78" name="Google Shape;2378;p44"/>
          <p:cNvSpPr/>
          <p:nvPr/>
        </p:nvSpPr>
        <p:spPr>
          <a:xfrm>
            <a:off x="1631579" y="2597033"/>
            <a:ext cx="458400" cy="4584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79" name="Google Shape;2379;p44"/>
          <p:cNvSpPr/>
          <p:nvPr/>
        </p:nvSpPr>
        <p:spPr>
          <a:xfrm>
            <a:off x="1631579" y="2064562"/>
            <a:ext cx="458400" cy="4584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80" name="Google Shape;2380;p44"/>
          <p:cNvSpPr/>
          <p:nvPr/>
        </p:nvSpPr>
        <p:spPr>
          <a:xfrm>
            <a:off x="3342838" y="1526150"/>
            <a:ext cx="993000" cy="2934300"/>
          </a:xfrm>
          <a:prstGeom prst="rect">
            <a:avLst/>
          </a:prstGeom>
          <a:solidFill>
            <a:srgbClr val="CFE2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Proxima Nova"/>
                <a:ea typeface="Proxima Nova"/>
                <a:cs typeface="Proxima Nova"/>
                <a:sym typeface="Proxima Nova"/>
              </a:rPr>
              <a:t>PROJECT B</a:t>
            </a:r>
            <a:endParaRPr b="1"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381" name="Google Shape;2381;p44"/>
          <p:cNvSpPr/>
          <p:nvPr/>
        </p:nvSpPr>
        <p:spPr>
          <a:xfrm>
            <a:off x="3612779" y="3129504"/>
            <a:ext cx="458400" cy="458400"/>
          </a:xfrm>
          <a:prstGeom prst="rect">
            <a:avLst/>
          </a:prstGeom>
          <a:solidFill>
            <a:srgbClr val="4C4C4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82" name="Google Shape;2382;p44"/>
          <p:cNvSpPr/>
          <p:nvPr/>
        </p:nvSpPr>
        <p:spPr>
          <a:xfrm>
            <a:off x="3612779" y="3661975"/>
            <a:ext cx="458400" cy="4584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83" name="Google Shape;2383;p44"/>
          <p:cNvSpPr/>
          <p:nvPr/>
        </p:nvSpPr>
        <p:spPr>
          <a:xfrm>
            <a:off x="3612779" y="2597033"/>
            <a:ext cx="458400" cy="458400"/>
          </a:xfrm>
          <a:prstGeom prst="rect">
            <a:avLst/>
          </a:prstGeom>
          <a:solidFill>
            <a:srgbClr val="4C4C4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84" name="Google Shape;2384;p44"/>
          <p:cNvSpPr/>
          <p:nvPr/>
        </p:nvSpPr>
        <p:spPr>
          <a:xfrm>
            <a:off x="3612779" y="2064562"/>
            <a:ext cx="458400" cy="4584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Proxima Nova"/>
                <a:ea typeface="Proxima Nova"/>
                <a:cs typeface="Proxima Nova"/>
                <a:sym typeface="Proxima Nova"/>
              </a:rPr>
              <a:t>POD</a:t>
            </a:r>
            <a:endParaRPr sz="700">
              <a:solidFill>
                <a:srgbClr val="FFFFFF"/>
              </a:solidFill>
              <a:latin typeface="Proxima Nova"/>
              <a:ea typeface="Proxima Nova"/>
              <a:cs typeface="Proxima Nova"/>
              <a:sym typeface="Proxima Nova"/>
            </a:endParaRPr>
          </a:p>
        </p:txBody>
      </p:sp>
      <p:sp>
        <p:nvSpPr>
          <p:cNvPr id="2385" name="Google Shape;2385;p44"/>
          <p:cNvSpPr txBox="1"/>
          <p:nvPr/>
        </p:nvSpPr>
        <p:spPr>
          <a:xfrm>
            <a:off x="4720025" y="1426675"/>
            <a:ext cx="3541500" cy="11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verpass"/>
                <a:ea typeface="Overpass"/>
                <a:cs typeface="Overpass"/>
                <a:sym typeface="Overpass"/>
              </a:rPr>
              <a:t>Example Policies</a:t>
            </a:r>
            <a:endParaRPr>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latin typeface="Overpass"/>
                <a:ea typeface="Overpass"/>
                <a:cs typeface="Overpass"/>
                <a:sym typeface="Overpass"/>
              </a:rPr>
              <a:t>Allow all traffic inside the project</a:t>
            </a:r>
            <a:endParaRPr>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solidFill>
                  <a:schemeClr val="dk1"/>
                </a:solidFill>
                <a:latin typeface="Overpass"/>
                <a:ea typeface="Overpass"/>
                <a:cs typeface="Overpass"/>
                <a:sym typeface="Overpass"/>
              </a:rPr>
              <a:t>Allow traffic from green to gray</a:t>
            </a:r>
            <a:endParaRPr>
              <a:latin typeface="Overpass"/>
              <a:ea typeface="Overpass"/>
              <a:cs typeface="Overpass"/>
              <a:sym typeface="Overpass"/>
            </a:endParaRPr>
          </a:p>
          <a:p>
            <a:pPr indent="-317500" lvl="0" marL="457200" rtl="0" algn="l">
              <a:spcBef>
                <a:spcPts val="0"/>
              </a:spcBef>
              <a:spcAft>
                <a:spcPts val="0"/>
              </a:spcAft>
              <a:buSzPts val="1400"/>
              <a:buFont typeface="Overpass"/>
              <a:buChar char="●"/>
            </a:pPr>
            <a:r>
              <a:rPr lang="en">
                <a:latin typeface="Overpass"/>
                <a:ea typeface="Overpass"/>
                <a:cs typeface="Overpass"/>
                <a:sym typeface="Overpass"/>
              </a:rPr>
              <a:t>Allow traffic to purple on 8080</a:t>
            </a:r>
            <a:endParaRPr>
              <a:latin typeface="Overpass"/>
              <a:ea typeface="Overpass"/>
              <a:cs typeface="Overpass"/>
              <a:sym typeface="Overpass"/>
            </a:endParaRPr>
          </a:p>
        </p:txBody>
      </p:sp>
      <p:cxnSp>
        <p:nvCxnSpPr>
          <p:cNvPr id="2386" name="Google Shape;2386;p44"/>
          <p:cNvCxnSpPr>
            <a:stCxn id="2376" idx="1"/>
            <a:endCxn id="2378" idx="1"/>
          </p:cNvCxnSpPr>
          <p:nvPr/>
        </p:nvCxnSpPr>
        <p:spPr>
          <a:xfrm flipH="1" rot="10800000">
            <a:off x="1631579" y="2826204"/>
            <a:ext cx="600" cy="532500"/>
          </a:xfrm>
          <a:prstGeom prst="bentConnector3">
            <a:avLst>
              <a:gd fmla="val -79400686" name="adj1"/>
            </a:avLst>
          </a:prstGeom>
          <a:noFill/>
          <a:ln cap="flat" cmpd="sng" w="9525">
            <a:solidFill>
              <a:schemeClr val="dk2"/>
            </a:solidFill>
            <a:prstDash val="dot"/>
            <a:round/>
            <a:headEnd len="med" w="med" type="none"/>
            <a:tailEnd len="med" w="med" type="triangle"/>
          </a:ln>
        </p:spPr>
      </p:cxnSp>
      <p:sp>
        <p:nvSpPr>
          <p:cNvPr id="2387" name="Google Shape;2387;p44"/>
          <p:cNvSpPr txBox="1"/>
          <p:nvPr/>
        </p:nvSpPr>
        <p:spPr>
          <a:xfrm>
            <a:off x="919721" y="2832501"/>
            <a:ext cx="458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2D400"/>
                </a:solidFill>
                <a:latin typeface="Proxima Nova"/>
                <a:ea typeface="Proxima Nova"/>
                <a:cs typeface="Proxima Nova"/>
                <a:sym typeface="Proxima Nova"/>
              </a:rPr>
              <a:t>✓</a:t>
            </a:r>
            <a:endParaRPr b="1" sz="2400">
              <a:solidFill>
                <a:srgbClr val="92D400"/>
              </a:solidFill>
              <a:latin typeface="Proxima Nova"/>
              <a:ea typeface="Proxima Nova"/>
              <a:cs typeface="Proxima Nova"/>
              <a:sym typeface="Proxima Nova"/>
            </a:endParaRPr>
          </a:p>
        </p:txBody>
      </p:sp>
      <p:cxnSp>
        <p:nvCxnSpPr>
          <p:cNvPr id="2388" name="Google Shape;2388;p44"/>
          <p:cNvCxnSpPr>
            <a:endCxn id="2381" idx="1"/>
          </p:cNvCxnSpPr>
          <p:nvPr/>
        </p:nvCxnSpPr>
        <p:spPr>
          <a:xfrm flipH="1" rot="10800000">
            <a:off x="2097179" y="3358704"/>
            <a:ext cx="1515600" cy="445200"/>
          </a:xfrm>
          <a:prstGeom prst="bentConnector3">
            <a:avLst>
              <a:gd fmla="val 50000" name="adj1"/>
            </a:avLst>
          </a:prstGeom>
          <a:noFill/>
          <a:ln cap="flat" cmpd="sng" w="9525">
            <a:solidFill>
              <a:schemeClr val="dk2"/>
            </a:solidFill>
            <a:prstDash val="dot"/>
            <a:round/>
            <a:headEnd len="med" w="med" type="none"/>
            <a:tailEnd len="med" w="med" type="triangle"/>
          </a:ln>
        </p:spPr>
      </p:cxnSp>
      <p:cxnSp>
        <p:nvCxnSpPr>
          <p:cNvPr id="2389" name="Google Shape;2389;p44"/>
          <p:cNvCxnSpPr>
            <a:stCxn id="2378" idx="3"/>
            <a:endCxn id="2383" idx="1"/>
          </p:cNvCxnSpPr>
          <p:nvPr/>
        </p:nvCxnSpPr>
        <p:spPr>
          <a:xfrm>
            <a:off x="2089979" y="2826233"/>
            <a:ext cx="1522800" cy="600"/>
          </a:xfrm>
          <a:prstGeom prst="bentConnector3">
            <a:avLst>
              <a:gd fmla="val 50000" name="adj1"/>
            </a:avLst>
          </a:prstGeom>
          <a:noFill/>
          <a:ln cap="flat" cmpd="sng" w="9525">
            <a:solidFill>
              <a:schemeClr val="dk2"/>
            </a:solidFill>
            <a:prstDash val="dot"/>
            <a:round/>
            <a:headEnd len="med" w="med" type="none"/>
            <a:tailEnd len="med" w="med" type="triangle"/>
          </a:ln>
        </p:spPr>
      </p:cxnSp>
      <p:sp>
        <p:nvSpPr>
          <p:cNvPr id="2390" name="Google Shape;2390;p44"/>
          <p:cNvSpPr txBox="1"/>
          <p:nvPr/>
        </p:nvSpPr>
        <p:spPr>
          <a:xfrm>
            <a:off x="2612673" y="3365901"/>
            <a:ext cx="458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2D400"/>
                </a:solidFill>
                <a:latin typeface="Proxima Nova"/>
                <a:ea typeface="Proxima Nova"/>
                <a:cs typeface="Proxima Nova"/>
                <a:sym typeface="Proxima Nova"/>
              </a:rPr>
              <a:t>✓</a:t>
            </a:r>
            <a:endParaRPr b="1" sz="2400">
              <a:solidFill>
                <a:srgbClr val="92D400"/>
              </a:solidFill>
              <a:latin typeface="Proxima Nova"/>
              <a:ea typeface="Proxima Nova"/>
              <a:cs typeface="Proxima Nova"/>
              <a:sym typeface="Proxima Nova"/>
            </a:endParaRPr>
          </a:p>
        </p:txBody>
      </p:sp>
      <p:cxnSp>
        <p:nvCxnSpPr>
          <p:cNvPr id="2391" name="Google Shape;2391;p44"/>
          <p:cNvCxnSpPr/>
          <p:nvPr/>
        </p:nvCxnSpPr>
        <p:spPr>
          <a:xfrm rot="10800000">
            <a:off x="2089975" y="2192575"/>
            <a:ext cx="1522800" cy="0"/>
          </a:xfrm>
          <a:prstGeom prst="straightConnector1">
            <a:avLst/>
          </a:prstGeom>
          <a:noFill/>
          <a:ln cap="flat" cmpd="sng" w="9525">
            <a:solidFill>
              <a:schemeClr val="dk2"/>
            </a:solidFill>
            <a:prstDash val="dot"/>
            <a:round/>
            <a:headEnd len="med" w="med" type="none"/>
            <a:tailEnd len="med" w="med" type="triangle"/>
          </a:ln>
        </p:spPr>
      </p:cxnSp>
      <p:sp>
        <p:nvSpPr>
          <p:cNvPr id="2392" name="Google Shape;2392;p44"/>
          <p:cNvSpPr/>
          <p:nvPr/>
        </p:nvSpPr>
        <p:spPr>
          <a:xfrm>
            <a:off x="2371814" y="2116725"/>
            <a:ext cx="235200" cy="12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3" name="Google Shape;2393;p44"/>
          <p:cNvCxnSpPr/>
          <p:nvPr/>
        </p:nvCxnSpPr>
        <p:spPr>
          <a:xfrm rot="10800000">
            <a:off x="2089975" y="2395575"/>
            <a:ext cx="1522800" cy="0"/>
          </a:xfrm>
          <a:prstGeom prst="straightConnector1">
            <a:avLst/>
          </a:prstGeom>
          <a:noFill/>
          <a:ln cap="flat" cmpd="sng" w="9525">
            <a:solidFill>
              <a:schemeClr val="dk2"/>
            </a:solidFill>
            <a:prstDash val="dot"/>
            <a:round/>
            <a:headEnd len="med" w="med" type="none"/>
            <a:tailEnd len="med" w="med" type="triangle"/>
          </a:ln>
        </p:spPr>
      </p:cxnSp>
      <p:sp>
        <p:nvSpPr>
          <p:cNvPr id="2394" name="Google Shape;2394;p44"/>
          <p:cNvSpPr/>
          <p:nvPr/>
        </p:nvSpPr>
        <p:spPr>
          <a:xfrm>
            <a:off x="2371814" y="2345325"/>
            <a:ext cx="235200" cy="127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4"/>
          <p:cNvSpPr txBox="1"/>
          <p:nvPr/>
        </p:nvSpPr>
        <p:spPr>
          <a:xfrm>
            <a:off x="2292256" y="2040850"/>
            <a:ext cx="5238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roxima Nova"/>
                <a:ea typeface="Proxima Nova"/>
                <a:cs typeface="Proxima Nova"/>
                <a:sym typeface="Proxima Nova"/>
              </a:rPr>
              <a:t>8080</a:t>
            </a:r>
            <a:endParaRPr sz="700">
              <a:latin typeface="Proxima Nova"/>
              <a:ea typeface="Proxima Nova"/>
              <a:cs typeface="Proxima Nova"/>
              <a:sym typeface="Proxima Nova"/>
            </a:endParaRPr>
          </a:p>
        </p:txBody>
      </p:sp>
      <p:sp>
        <p:nvSpPr>
          <p:cNvPr id="2396" name="Google Shape;2396;p44"/>
          <p:cNvSpPr txBox="1"/>
          <p:nvPr/>
        </p:nvSpPr>
        <p:spPr>
          <a:xfrm>
            <a:off x="2292256" y="2244154"/>
            <a:ext cx="5238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roxima Nova"/>
                <a:ea typeface="Proxima Nova"/>
                <a:cs typeface="Proxima Nova"/>
                <a:sym typeface="Proxima Nova"/>
              </a:rPr>
              <a:t>5432</a:t>
            </a:r>
            <a:endParaRPr sz="700">
              <a:latin typeface="Proxima Nova"/>
              <a:ea typeface="Proxima Nova"/>
              <a:cs typeface="Proxima Nova"/>
              <a:sym typeface="Proxima Nova"/>
            </a:endParaRPr>
          </a:p>
        </p:txBody>
      </p:sp>
      <p:sp>
        <p:nvSpPr>
          <p:cNvPr id="2397" name="Google Shape;2397;p44"/>
          <p:cNvSpPr/>
          <p:nvPr/>
        </p:nvSpPr>
        <p:spPr>
          <a:xfrm>
            <a:off x="2738775" y="2300589"/>
            <a:ext cx="195600" cy="195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398" name="Google Shape;2398;p44"/>
          <p:cNvSpPr txBox="1"/>
          <p:nvPr/>
        </p:nvSpPr>
        <p:spPr>
          <a:xfrm>
            <a:off x="2612673" y="1960573"/>
            <a:ext cx="458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2D400"/>
                </a:solidFill>
                <a:latin typeface="Proxima Nova"/>
                <a:ea typeface="Proxima Nova"/>
                <a:cs typeface="Proxima Nova"/>
                <a:sym typeface="Proxima Nova"/>
              </a:rPr>
              <a:t>✓</a:t>
            </a:r>
            <a:endParaRPr b="1" sz="1800">
              <a:solidFill>
                <a:srgbClr val="92D400"/>
              </a:solidFill>
              <a:latin typeface="Proxima Nova"/>
              <a:ea typeface="Proxima Nova"/>
              <a:cs typeface="Proxima Nova"/>
              <a:sym typeface="Proxima Nova"/>
            </a:endParaRPr>
          </a:p>
        </p:txBody>
      </p:sp>
      <p:sp>
        <p:nvSpPr>
          <p:cNvPr id="2399" name="Google Shape;2399;p44"/>
          <p:cNvSpPr/>
          <p:nvPr/>
        </p:nvSpPr>
        <p:spPr>
          <a:xfrm>
            <a:off x="2738775" y="2724061"/>
            <a:ext cx="195600" cy="195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2400" name="Google Shape;2400;p44"/>
          <p:cNvSpPr txBox="1"/>
          <p:nvPr/>
        </p:nvSpPr>
        <p:spPr>
          <a:xfrm>
            <a:off x="4819187" y="2638221"/>
            <a:ext cx="3306900" cy="1824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3F3F3"/>
                </a:solidFill>
                <a:latin typeface="Consolas"/>
                <a:ea typeface="Consolas"/>
                <a:cs typeface="Consolas"/>
                <a:sym typeface="Consolas"/>
              </a:rPr>
              <a:t>apiVersion: extensions/v1beta1</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kind: NetworkPolicy</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metadata:</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name: allow-to-purple-on-8080</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spec:</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podSelector:</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matchLabels:</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color: purple</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ingress:</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 ports:</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 protocol: tcp</a:t>
            </a:r>
            <a:endParaRPr sz="900">
              <a:solidFill>
                <a:srgbClr val="F3F3F3"/>
              </a:solidFill>
              <a:latin typeface="Consolas"/>
              <a:ea typeface="Consolas"/>
              <a:cs typeface="Consolas"/>
              <a:sym typeface="Consolas"/>
            </a:endParaRPr>
          </a:p>
          <a:p>
            <a:pPr indent="0" lvl="0" marL="0" rtl="0" algn="l">
              <a:spcBef>
                <a:spcPts val="0"/>
              </a:spcBef>
              <a:spcAft>
                <a:spcPts val="0"/>
              </a:spcAft>
              <a:buNone/>
            </a:pPr>
            <a:r>
              <a:rPr lang="en" sz="900">
                <a:solidFill>
                  <a:srgbClr val="F3F3F3"/>
                </a:solidFill>
                <a:latin typeface="Consolas"/>
                <a:ea typeface="Consolas"/>
                <a:cs typeface="Consolas"/>
                <a:sym typeface="Consolas"/>
              </a:rPr>
              <a:t>      port: 8080</a:t>
            </a:r>
            <a:endParaRPr sz="1000">
              <a:solidFill>
                <a:srgbClr val="F3F3F3"/>
              </a:solidFill>
              <a:latin typeface="Consolas"/>
              <a:ea typeface="Consolas"/>
              <a:cs typeface="Consolas"/>
              <a:sym typeface="Consolas"/>
            </a:endParaRPr>
          </a:p>
          <a:p>
            <a:pPr indent="0" lvl="0" marL="0" rtl="0" algn="l">
              <a:spcBef>
                <a:spcPts val="0"/>
              </a:spcBef>
              <a:spcAft>
                <a:spcPts val="0"/>
              </a:spcAft>
              <a:buNone/>
            </a:pPr>
            <a:r>
              <a:t/>
            </a:r>
            <a:endParaRPr sz="900">
              <a:solidFill>
                <a:srgbClr val="F3F3F3"/>
              </a:solidFill>
              <a:latin typeface="Consolas"/>
              <a:ea typeface="Consolas"/>
              <a:cs typeface="Consolas"/>
              <a:sym typeface="Consolas"/>
            </a:endParaRPr>
          </a:p>
        </p:txBody>
      </p:sp>
      <p:cxnSp>
        <p:nvCxnSpPr>
          <p:cNvPr id="2401" name="Google Shape;2401;p44"/>
          <p:cNvCxnSpPr/>
          <p:nvPr/>
        </p:nvCxnSpPr>
        <p:spPr>
          <a:xfrm>
            <a:off x="2089979" y="3960061"/>
            <a:ext cx="1522800" cy="0"/>
          </a:xfrm>
          <a:prstGeom prst="straightConnector1">
            <a:avLst/>
          </a:prstGeom>
          <a:noFill/>
          <a:ln cap="flat" cmpd="sng" w="9525">
            <a:solidFill>
              <a:schemeClr val="dk2"/>
            </a:solidFill>
            <a:prstDash val="dot"/>
            <a:round/>
            <a:headEnd len="med" w="med" type="none"/>
            <a:tailEnd len="med" w="med" type="triangle"/>
          </a:ln>
        </p:spPr>
      </p:cxnSp>
      <p:sp>
        <p:nvSpPr>
          <p:cNvPr id="2402" name="Google Shape;2402;p44"/>
          <p:cNvSpPr/>
          <p:nvPr/>
        </p:nvSpPr>
        <p:spPr>
          <a:xfrm>
            <a:off x="2738775" y="3851753"/>
            <a:ext cx="195600" cy="195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cxnSp>
        <p:nvCxnSpPr>
          <p:cNvPr id="2403" name="Google Shape;2403;p44"/>
          <p:cNvCxnSpPr>
            <a:stCxn id="2376" idx="1"/>
            <a:endCxn id="2377" idx="1"/>
          </p:cNvCxnSpPr>
          <p:nvPr/>
        </p:nvCxnSpPr>
        <p:spPr>
          <a:xfrm>
            <a:off x="1631579" y="3358704"/>
            <a:ext cx="600" cy="532500"/>
          </a:xfrm>
          <a:prstGeom prst="bentConnector3">
            <a:avLst>
              <a:gd fmla="val -79304853" name="adj1"/>
            </a:avLst>
          </a:prstGeom>
          <a:noFill/>
          <a:ln cap="flat" cmpd="sng" w="9525">
            <a:solidFill>
              <a:schemeClr val="dk2"/>
            </a:solidFill>
            <a:prstDash val="dot"/>
            <a:round/>
            <a:headEnd len="med" w="med" type="none"/>
            <a:tailEnd len="med" w="med" type="triangle"/>
          </a:ln>
        </p:spPr>
      </p:cxnSp>
      <p:sp>
        <p:nvSpPr>
          <p:cNvPr id="2404" name="Google Shape;2404;p44"/>
          <p:cNvSpPr txBox="1"/>
          <p:nvPr/>
        </p:nvSpPr>
        <p:spPr>
          <a:xfrm>
            <a:off x="919721" y="3434447"/>
            <a:ext cx="458400" cy="45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92D400"/>
                </a:solidFill>
                <a:latin typeface="Proxima Nova"/>
                <a:ea typeface="Proxima Nova"/>
                <a:cs typeface="Proxima Nova"/>
                <a:sym typeface="Proxima Nova"/>
              </a:rPr>
              <a:t>✓</a:t>
            </a:r>
            <a:endParaRPr b="1" sz="2400">
              <a:solidFill>
                <a:srgbClr val="92D400"/>
              </a:solidFill>
              <a:latin typeface="Proxima Nova"/>
              <a:ea typeface="Proxima Nova"/>
              <a:cs typeface="Proxima Nova"/>
              <a:sym typeface="Proxima Nova"/>
            </a:endParaRPr>
          </a:p>
        </p:txBody>
      </p:sp>
      <p:pic>
        <p:nvPicPr>
          <p:cNvPr id="2405" name="Google Shape;2405;p44"/>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4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1" name="Google Shape;2411;p45"/>
          <p:cNvSpPr txBox="1"/>
          <p:nvPr/>
        </p:nvSpPr>
        <p:spPr>
          <a:xfrm>
            <a:off x="826650" y="5334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services provide internal load-balancing and service discovery across pods</a:t>
            </a:r>
            <a:endParaRPr sz="2800">
              <a:latin typeface="Proxima Nova"/>
              <a:ea typeface="Proxima Nova"/>
              <a:cs typeface="Proxima Nova"/>
              <a:sym typeface="Proxima Nova"/>
            </a:endParaRPr>
          </a:p>
        </p:txBody>
      </p:sp>
      <p:sp>
        <p:nvSpPr>
          <p:cNvPr id="2412" name="Google Shape;2412;p45"/>
          <p:cNvSpPr/>
          <p:nvPr/>
        </p:nvSpPr>
        <p:spPr>
          <a:xfrm>
            <a:off x="32087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13" name="Google Shape;2413;p45"/>
          <p:cNvSpPr/>
          <p:nvPr/>
        </p:nvSpPr>
        <p:spPr>
          <a:xfrm>
            <a:off x="33736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14" name="Google Shape;2414;p45"/>
          <p:cNvSpPr/>
          <p:nvPr/>
        </p:nvSpPr>
        <p:spPr>
          <a:xfrm>
            <a:off x="44279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15" name="Google Shape;2415;p45"/>
          <p:cNvSpPr/>
          <p:nvPr/>
        </p:nvSpPr>
        <p:spPr>
          <a:xfrm>
            <a:off x="45928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16" name="Google Shape;2416;p45"/>
          <p:cNvSpPr/>
          <p:nvPr/>
        </p:nvSpPr>
        <p:spPr>
          <a:xfrm>
            <a:off x="56471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17" name="Google Shape;2417;p45"/>
          <p:cNvSpPr/>
          <p:nvPr/>
        </p:nvSpPr>
        <p:spPr>
          <a:xfrm>
            <a:off x="58120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18" name="Google Shape;2418;p45"/>
          <p:cNvSpPr/>
          <p:nvPr/>
        </p:nvSpPr>
        <p:spPr>
          <a:xfrm>
            <a:off x="3737800" y="1827525"/>
            <a:ext cx="2510100" cy="5394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BACKEND SERVICE</a:t>
            </a:r>
            <a:br>
              <a:rPr lang="en" sz="1200">
                <a:solidFill>
                  <a:srgbClr val="FFFFFF"/>
                </a:solidFill>
                <a:latin typeface="Overpass"/>
                <a:ea typeface="Overpass"/>
                <a:cs typeface="Overpass"/>
                <a:sym typeface="Overpass"/>
              </a:rPr>
            </a:br>
            <a:endParaRPr sz="1200">
              <a:solidFill>
                <a:srgbClr val="FFFFFF"/>
              </a:solidFill>
              <a:latin typeface="Overpass"/>
              <a:ea typeface="Overpass"/>
              <a:cs typeface="Overpass"/>
              <a:sym typeface="Overpass"/>
            </a:endParaRPr>
          </a:p>
        </p:txBody>
      </p:sp>
      <p:sp>
        <p:nvSpPr>
          <p:cNvPr id="2419" name="Google Shape;2419;p45"/>
          <p:cNvSpPr/>
          <p:nvPr/>
        </p:nvSpPr>
        <p:spPr>
          <a:xfrm>
            <a:off x="1684750" y="2973050"/>
            <a:ext cx="1129800" cy="13626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20" name="Google Shape;2420;p45"/>
          <p:cNvSpPr/>
          <p:nvPr/>
        </p:nvSpPr>
        <p:spPr>
          <a:xfrm>
            <a:off x="18496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cxnSp>
        <p:nvCxnSpPr>
          <p:cNvPr id="2421" name="Google Shape;2421;p45"/>
          <p:cNvCxnSpPr>
            <a:stCxn id="2418" idx="2"/>
            <a:endCxn id="2414" idx="0"/>
          </p:cNvCxnSpPr>
          <p:nvPr/>
        </p:nvCxnSpPr>
        <p:spPr>
          <a:xfrm>
            <a:off x="4992850" y="2366925"/>
            <a:ext cx="0" cy="606000"/>
          </a:xfrm>
          <a:prstGeom prst="straightConnector1">
            <a:avLst/>
          </a:prstGeom>
          <a:noFill/>
          <a:ln cap="flat" cmpd="sng" w="9525">
            <a:solidFill>
              <a:srgbClr val="666666"/>
            </a:solidFill>
            <a:prstDash val="solid"/>
            <a:round/>
            <a:headEnd len="med" w="med" type="none"/>
            <a:tailEnd len="med" w="med" type="triangle"/>
          </a:ln>
        </p:spPr>
      </p:cxnSp>
      <p:cxnSp>
        <p:nvCxnSpPr>
          <p:cNvPr id="2422" name="Google Shape;2422;p45"/>
          <p:cNvCxnSpPr>
            <a:stCxn id="2418" idx="2"/>
            <a:endCxn id="2416" idx="0"/>
          </p:cNvCxnSpPr>
          <p:nvPr/>
        </p:nvCxnSpPr>
        <p:spPr>
          <a:xfrm flipH="1" rot="-5400000">
            <a:off x="5299450" y="2060325"/>
            <a:ext cx="606000" cy="1219200"/>
          </a:xfrm>
          <a:prstGeom prst="bentConnector3">
            <a:avLst>
              <a:gd fmla="val 50010" name="adj1"/>
            </a:avLst>
          </a:prstGeom>
          <a:noFill/>
          <a:ln cap="flat" cmpd="sng" w="9525">
            <a:solidFill>
              <a:srgbClr val="666666"/>
            </a:solidFill>
            <a:prstDash val="solid"/>
            <a:round/>
            <a:headEnd len="med" w="med" type="none"/>
            <a:tailEnd len="med" w="med" type="triangle"/>
          </a:ln>
        </p:spPr>
      </p:cxnSp>
      <p:cxnSp>
        <p:nvCxnSpPr>
          <p:cNvPr id="2423" name="Google Shape;2423;p45"/>
          <p:cNvCxnSpPr>
            <a:stCxn id="2418" idx="2"/>
            <a:endCxn id="2412" idx="0"/>
          </p:cNvCxnSpPr>
          <p:nvPr/>
        </p:nvCxnSpPr>
        <p:spPr>
          <a:xfrm rot="5400000">
            <a:off x="4080250" y="2060325"/>
            <a:ext cx="606000" cy="1219200"/>
          </a:xfrm>
          <a:prstGeom prst="bentConnector3">
            <a:avLst>
              <a:gd fmla="val 50010" name="adj1"/>
            </a:avLst>
          </a:prstGeom>
          <a:noFill/>
          <a:ln cap="flat" cmpd="sng" w="9525">
            <a:solidFill>
              <a:srgbClr val="666666"/>
            </a:solidFill>
            <a:prstDash val="solid"/>
            <a:round/>
            <a:headEnd len="med" w="med" type="none"/>
            <a:tailEnd len="med" w="med" type="triangle"/>
          </a:ln>
        </p:spPr>
      </p:cxnSp>
      <p:sp>
        <p:nvSpPr>
          <p:cNvPr id="2424" name="Google Shape;2424;p45"/>
          <p:cNvSpPr txBox="1"/>
          <p:nvPr/>
        </p:nvSpPr>
        <p:spPr>
          <a:xfrm>
            <a:off x="5401608" y="2295617"/>
            <a:ext cx="10404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verpass"/>
                <a:ea typeface="Overpass"/>
                <a:cs typeface="Overpass"/>
                <a:sym typeface="Overpass"/>
              </a:rPr>
              <a:t>role: backend</a:t>
            </a:r>
            <a:endParaRPr sz="1000">
              <a:latin typeface="Overpass"/>
              <a:ea typeface="Overpass"/>
              <a:cs typeface="Overpass"/>
              <a:sym typeface="Overpass"/>
            </a:endParaRPr>
          </a:p>
        </p:txBody>
      </p:sp>
      <p:sp>
        <p:nvSpPr>
          <p:cNvPr id="2425" name="Google Shape;2425;p45"/>
          <p:cNvSpPr txBox="1"/>
          <p:nvPr/>
        </p:nvSpPr>
        <p:spPr>
          <a:xfrm>
            <a:off x="5682373"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26" name="Google Shape;2426;p45"/>
          <p:cNvSpPr txBox="1"/>
          <p:nvPr/>
        </p:nvSpPr>
        <p:spPr>
          <a:xfrm>
            <a:off x="4483291"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27" name="Google Shape;2427;p45"/>
          <p:cNvSpPr txBox="1"/>
          <p:nvPr/>
        </p:nvSpPr>
        <p:spPr>
          <a:xfrm>
            <a:off x="3256080"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28" name="Google Shape;2428;p45"/>
          <p:cNvSpPr txBox="1"/>
          <p:nvPr/>
        </p:nvSpPr>
        <p:spPr>
          <a:xfrm>
            <a:off x="1740091"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Overpass"/>
                <a:ea typeface="Overpass"/>
                <a:cs typeface="Overpass"/>
                <a:sym typeface="Overpass"/>
              </a:rPr>
              <a:t>role: frontend</a:t>
            </a:r>
            <a:endParaRPr sz="1000">
              <a:solidFill>
                <a:srgbClr val="38761D"/>
              </a:solidFill>
              <a:latin typeface="Overpass"/>
              <a:ea typeface="Overpass"/>
              <a:cs typeface="Overpass"/>
              <a:sym typeface="Overpass"/>
            </a:endParaRPr>
          </a:p>
        </p:txBody>
      </p:sp>
      <p:sp>
        <p:nvSpPr>
          <p:cNvPr id="2429" name="Google Shape;2429;p45"/>
          <p:cNvSpPr txBox="1"/>
          <p:nvPr/>
        </p:nvSpPr>
        <p:spPr>
          <a:xfrm>
            <a:off x="344687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10.110.1.11</a:t>
            </a:r>
            <a:endParaRPr sz="700">
              <a:solidFill>
                <a:srgbClr val="45818E"/>
              </a:solidFill>
              <a:latin typeface="Overpass"/>
              <a:ea typeface="Overpass"/>
              <a:cs typeface="Overpass"/>
              <a:sym typeface="Overpass"/>
            </a:endParaRPr>
          </a:p>
        </p:txBody>
      </p:sp>
      <p:sp>
        <p:nvSpPr>
          <p:cNvPr id="2430" name="Google Shape;2430;p45"/>
          <p:cNvSpPr txBox="1"/>
          <p:nvPr/>
        </p:nvSpPr>
        <p:spPr>
          <a:xfrm>
            <a:off x="465780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10.120.2.22</a:t>
            </a:r>
            <a:endParaRPr sz="700">
              <a:solidFill>
                <a:srgbClr val="45818E"/>
              </a:solidFill>
              <a:latin typeface="Overpass"/>
              <a:ea typeface="Overpass"/>
              <a:cs typeface="Overpass"/>
              <a:sym typeface="Overpass"/>
            </a:endParaRPr>
          </a:p>
        </p:txBody>
      </p:sp>
      <p:sp>
        <p:nvSpPr>
          <p:cNvPr id="2431" name="Google Shape;2431;p45"/>
          <p:cNvSpPr txBox="1"/>
          <p:nvPr/>
        </p:nvSpPr>
        <p:spPr>
          <a:xfrm>
            <a:off x="587700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10.130.3.33</a:t>
            </a:r>
            <a:endParaRPr sz="700">
              <a:solidFill>
                <a:srgbClr val="45818E"/>
              </a:solidFill>
              <a:latin typeface="Overpass"/>
              <a:ea typeface="Overpass"/>
              <a:cs typeface="Overpass"/>
              <a:sym typeface="Overpass"/>
            </a:endParaRPr>
          </a:p>
        </p:txBody>
      </p:sp>
      <p:sp>
        <p:nvSpPr>
          <p:cNvPr id="2432" name="Google Shape;2432;p45"/>
          <p:cNvSpPr txBox="1"/>
          <p:nvPr/>
        </p:nvSpPr>
        <p:spPr>
          <a:xfrm>
            <a:off x="192287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38761D"/>
                </a:solidFill>
                <a:latin typeface="Overpass"/>
                <a:ea typeface="Overpass"/>
                <a:cs typeface="Overpass"/>
                <a:sym typeface="Overpass"/>
              </a:rPr>
              <a:t>10.140.4.44</a:t>
            </a:r>
            <a:endParaRPr sz="700">
              <a:solidFill>
                <a:srgbClr val="38761D"/>
              </a:solidFill>
              <a:latin typeface="Overpass"/>
              <a:ea typeface="Overpass"/>
              <a:cs typeface="Overpass"/>
              <a:sym typeface="Overpass"/>
            </a:endParaRPr>
          </a:p>
        </p:txBody>
      </p:sp>
      <p:sp>
        <p:nvSpPr>
          <p:cNvPr id="2433" name="Google Shape;2433;p45"/>
          <p:cNvSpPr txBox="1"/>
          <p:nvPr/>
        </p:nvSpPr>
        <p:spPr>
          <a:xfrm>
            <a:off x="4589124" y="2122175"/>
            <a:ext cx="8127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CFE2F3"/>
                </a:solidFill>
                <a:latin typeface="Overpass"/>
                <a:ea typeface="Overpass"/>
                <a:cs typeface="Overpass"/>
                <a:sym typeface="Overpass"/>
              </a:rPr>
              <a:t>172.30.170.110</a:t>
            </a:r>
            <a:endParaRPr sz="700">
              <a:solidFill>
                <a:srgbClr val="CFE2F3"/>
              </a:solidFill>
              <a:latin typeface="Overpass"/>
              <a:ea typeface="Overpass"/>
              <a:cs typeface="Overpass"/>
              <a:sym typeface="Overpass"/>
            </a:endParaRPr>
          </a:p>
        </p:txBody>
      </p:sp>
      <p:pic>
        <p:nvPicPr>
          <p:cNvPr id="2434" name="Google Shape;2434;p45"/>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8" name="Shape 2438"/>
        <p:cNvGrpSpPr/>
        <p:nvPr/>
      </p:nvGrpSpPr>
      <p:grpSpPr>
        <a:xfrm>
          <a:off x="0" y="0"/>
          <a:ext cx="0" cy="0"/>
          <a:chOff x="0" y="0"/>
          <a:chExt cx="0" cy="0"/>
        </a:xfrm>
      </p:grpSpPr>
      <p:sp>
        <p:nvSpPr>
          <p:cNvPr id="2439" name="Google Shape;2439;p4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0" name="Google Shape;2440;p46"/>
          <p:cNvSpPr txBox="1"/>
          <p:nvPr/>
        </p:nvSpPr>
        <p:spPr>
          <a:xfrm>
            <a:off x="826650" y="533400"/>
            <a:ext cx="7490700" cy="10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apps can talk to each other via services</a:t>
            </a:r>
            <a:endParaRPr sz="2800">
              <a:latin typeface="Proxima Nova"/>
              <a:ea typeface="Proxima Nova"/>
              <a:cs typeface="Proxima Nova"/>
              <a:sym typeface="Proxima Nova"/>
            </a:endParaRPr>
          </a:p>
        </p:txBody>
      </p:sp>
      <p:cxnSp>
        <p:nvCxnSpPr>
          <p:cNvPr id="2441" name="Google Shape;2441;p46"/>
          <p:cNvCxnSpPr>
            <a:stCxn id="2442" idx="0"/>
            <a:endCxn id="2443" idx="1"/>
          </p:cNvCxnSpPr>
          <p:nvPr/>
        </p:nvCxnSpPr>
        <p:spPr>
          <a:xfrm rot="-5400000">
            <a:off x="2592250" y="1827350"/>
            <a:ext cx="803100" cy="1488300"/>
          </a:xfrm>
          <a:prstGeom prst="bentConnector2">
            <a:avLst/>
          </a:prstGeom>
          <a:noFill/>
          <a:ln cap="flat" cmpd="sng" w="9525">
            <a:solidFill>
              <a:srgbClr val="666666"/>
            </a:solidFill>
            <a:prstDash val="solid"/>
            <a:round/>
            <a:headEnd len="med" w="med" type="none"/>
            <a:tailEnd len="med" w="med" type="stealth"/>
          </a:ln>
        </p:spPr>
      </p:cxnSp>
      <p:sp>
        <p:nvSpPr>
          <p:cNvPr id="2444" name="Google Shape;2444;p46"/>
          <p:cNvSpPr txBox="1"/>
          <p:nvPr/>
        </p:nvSpPr>
        <p:spPr>
          <a:xfrm>
            <a:off x="2355000" y="1734272"/>
            <a:ext cx="1129800" cy="33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000">
                <a:latin typeface="Overpass"/>
                <a:ea typeface="Overpass"/>
                <a:cs typeface="Overpass"/>
                <a:sym typeface="Overpass"/>
              </a:rPr>
              <a:t>Invoke</a:t>
            </a:r>
            <a:br>
              <a:rPr lang="en" sz="1000">
                <a:latin typeface="Overpass"/>
                <a:ea typeface="Overpass"/>
                <a:cs typeface="Overpass"/>
                <a:sym typeface="Overpass"/>
              </a:rPr>
            </a:br>
            <a:r>
              <a:rPr lang="en" sz="1000">
                <a:latin typeface="Overpass"/>
                <a:ea typeface="Overpass"/>
                <a:cs typeface="Overpass"/>
                <a:sym typeface="Overpass"/>
              </a:rPr>
              <a:t>Backend API</a:t>
            </a:r>
            <a:endParaRPr sz="1000">
              <a:latin typeface="Overpass"/>
              <a:ea typeface="Overpass"/>
              <a:cs typeface="Overpass"/>
              <a:sym typeface="Overpass"/>
            </a:endParaRPr>
          </a:p>
        </p:txBody>
      </p:sp>
      <p:sp>
        <p:nvSpPr>
          <p:cNvPr id="2445" name="Google Shape;2445;p46"/>
          <p:cNvSpPr/>
          <p:nvPr/>
        </p:nvSpPr>
        <p:spPr>
          <a:xfrm>
            <a:off x="32087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46" name="Google Shape;2446;p46"/>
          <p:cNvSpPr/>
          <p:nvPr/>
        </p:nvSpPr>
        <p:spPr>
          <a:xfrm>
            <a:off x="33736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47" name="Google Shape;2447;p46"/>
          <p:cNvSpPr/>
          <p:nvPr/>
        </p:nvSpPr>
        <p:spPr>
          <a:xfrm>
            <a:off x="44279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48" name="Google Shape;2448;p46"/>
          <p:cNvSpPr/>
          <p:nvPr/>
        </p:nvSpPr>
        <p:spPr>
          <a:xfrm>
            <a:off x="45928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49" name="Google Shape;2449;p46"/>
          <p:cNvSpPr/>
          <p:nvPr/>
        </p:nvSpPr>
        <p:spPr>
          <a:xfrm>
            <a:off x="5647150" y="2973050"/>
            <a:ext cx="1129800" cy="13626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50" name="Google Shape;2450;p46"/>
          <p:cNvSpPr/>
          <p:nvPr/>
        </p:nvSpPr>
        <p:spPr>
          <a:xfrm>
            <a:off x="58120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sp>
        <p:nvSpPr>
          <p:cNvPr id="2451" name="Google Shape;2451;p46"/>
          <p:cNvSpPr/>
          <p:nvPr/>
        </p:nvSpPr>
        <p:spPr>
          <a:xfrm>
            <a:off x="3737800" y="1827525"/>
            <a:ext cx="2510100" cy="5394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BACKEND SERVICE</a:t>
            </a:r>
            <a:br>
              <a:rPr lang="en" sz="1200">
                <a:solidFill>
                  <a:srgbClr val="FFFFFF"/>
                </a:solidFill>
                <a:latin typeface="Overpass"/>
                <a:ea typeface="Overpass"/>
                <a:cs typeface="Overpass"/>
                <a:sym typeface="Overpass"/>
              </a:rPr>
            </a:br>
            <a:endParaRPr sz="1200">
              <a:solidFill>
                <a:srgbClr val="FFFFFF"/>
              </a:solidFill>
              <a:latin typeface="Overpass"/>
              <a:ea typeface="Overpass"/>
              <a:cs typeface="Overpass"/>
              <a:sym typeface="Overpass"/>
            </a:endParaRPr>
          </a:p>
        </p:txBody>
      </p:sp>
      <p:sp>
        <p:nvSpPr>
          <p:cNvPr id="2442" name="Google Shape;2442;p46"/>
          <p:cNvSpPr/>
          <p:nvPr/>
        </p:nvSpPr>
        <p:spPr>
          <a:xfrm>
            <a:off x="1684750" y="2973050"/>
            <a:ext cx="1129800" cy="13626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POD</a:t>
            </a:r>
            <a:endParaRPr sz="1200">
              <a:latin typeface="Overpass"/>
              <a:ea typeface="Overpass"/>
              <a:cs typeface="Overpass"/>
              <a:sym typeface="Overpass"/>
            </a:endParaRPr>
          </a:p>
        </p:txBody>
      </p:sp>
      <p:sp>
        <p:nvSpPr>
          <p:cNvPr id="2452" name="Google Shape;2452;p46"/>
          <p:cNvSpPr/>
          <p:nvPr/>
        </p:nvSpPr>
        <p:spPr>
          <a:xfrm>
            <a:off x="1849625" y="3325534"/>
            <a:ext cx="812700" cy="8127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verpass"/>
                <a:ea typeface="Overpass"/>
                <a:cs typeface="Overpass"/>
                <a:sym typeface="Overpass"/>
              </a:rPr>
              <a:t>CONTAINER</a:t>
            </a:r>
            <a:endParaRPr sz="800">
              <a:solidFill>
                <a:srgbClr val="FFFFFF"/>
              </a:solidFill>
              <a:latin typeface="Overpass"/>
              <a:ea typeface="Overpass"/>
              <a:cs typeface="Overpass"/>
              <a:sym typeface="Overpass"/>
            </a:endParaRPr>
          </a:p>
        </p:txBody>
      </p:sp>
      <p:cxnSp>
        <p:nvCxnSpPr>
          <p:cNvPr id="2453" name="Google Shape;2453;p46"/>
          <p:cNvCxnSpPr>
            <a:stCxn id="2451" idx="2"/>
            <a:endCxn id="2447" idx="0"/>
          </p:cNvCxnSpPr>
          <p:nvPr/>
        </p:nvCxnSpPr>
        <p:spPr>
          <a:xfrm>
            <a:off x="4992850" y="2366925"/>
            <a:ext cx="0" cy="606000"/>
          </a:xfrm>
          <a:prstGeom prst="straightConnector1">
            <a:avLst/>
          </a:prstGeom>
          <a:noFill/>
          <a:ln cap="flat" cmpd="sng" w="9525">
            <a:solidFill>
              <a:srgbClr val="666666"/>
            </a:solidFill>
            <a:prstDash val="solid"/>
            <a:round/>
            <a:headEnd len="med" w="med" type="none"/>
            <a:tailEnd len="med" w="med" type="triangle"/>
          </a:ln>
        </p:spPr>
      </p:cxnSp>
      <p:cxnSp>
        <p:nvCxnSpPr>
          <p:cNvPr id="2454" name="Google Shape;2454;p46"/>
          <p:cNvCxnSpPr>
            <a:stCxn id="2451" idx="2"/>
            <a:endCxn id="2449" idx="0"/>
          </p:cNvCxnSpPr>
          <p:nvPr/>
        </p:nvCxnSpPr>
        <p:spPr>
          <a:xfrm flipH="1" rot="-5400000">
            <a:off x="5299450" y="2060325"/>
            <a:ext cx="606000" cy="1219200"/>
          </a:xfrm>
          <a:prstGeom prst="bentConnector3">
            <a:avLst>
              <a:gd fmla="val 50010" name="adj1"/>
            </a:avLst>
          </a:prstGeom>
          <a:noFill/>
          <a:ln cap="flat" cmpd="sng" w="9525">
            <a:solidFill>
              <a:srgbClr val="666666"/>
            </a:solidFill>
            <a:prstDash val="solid"/>
            <a:round/>
            <a:headEnd len="med" w="med" type="none"/>
            <a:tailEnd len="med" w="med" type="triangle"/>
          </a:ln>
        </p:spPr>
      </p:cxnSp>
      <p:cxnSp>
        <p:nvCxnSpPr>
          <p:cNvPr id="2455" name="Google Shape;2455;p46"/>
          <p:cNvCxnSpPr>
            <a:stCxn id="2451" idx="2"/>
            <a:endCxn id="2445" idx="0"/>
          </p:cNvCxnSpPr>
          <p:nvPr/>
        </p:nvCxnSpPr>
        <p:spPr>
          <a:xfrm rot="5400000">
            <a:off x="4080250" y="2060325"/>
            <a:ext cx="606000" cy="1219200"/>
          </a:xfrm>
          <a:prstGeom prst="bentConnector3">
            <a:avLst>
              <a:gd fmla="val 50010" name="adj1"/>
            </a:avLst>
          </a:prstGeom>
          <a:noFill/>
          <a:ln cap="flat" cmpd="sng" w="9525">
            <a:solidFill>
              <a:srgbClr val="666666"/>
            </a:solidFill>
            <a:prstDash val="solid"/>
            <a:round/>
            <a:headEnd len="med" w="med" type="none"/>
            <a:tailEnd len="med" w="med" type="triangle"/>
          </a:ln>
        </p:spPr>
      </p:cxnSp>
      <p:sp>
        <p:nvSpPr>
          <p:cNvPr id="2456" name="Google Shape;2456;p46"/>
          <p:cNvSpPr txBox="1"/>
          <p:nvPr/>
        </p:nvSpPr>
        <p:spPr>
          <a:xfrm>
            <a:off x="5401608" y="2295617"/>
            <a:ext cx="10404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verpass"/>
                <a:ea typeface="Overpass"/>
                <a:cs typeface="Overpass"/>
                <a:sym typeface="Overpass"/>
              </a:rPr>
              <a:t>role: backend</a:t>
            </a:r>
            <a:endParaRPr sz="1000">
              <a:latin typeface="Overpass"/>
              <a:ea typeface="Overpass"/>
              <a:cs typeface="Overpass"/>
              <a:sym typeface="Overpass"/>
            </a:endParaRPr>
          </a:p>
        </p:txBody>
      </p:sp>
      <p:sp>
        <p:nvSpPr>
          <p:cNvPr id="2457" name="Google Shape;2457;p46"/>
          <p:cNvSpPr txBox="1"/>
          <p:nvPr/>
        </p:nvSpPr>
        <p:spPr>
          <a:xfrm>
            <a:off x="5682373"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58" name="Google Shape;2458;p46"/>
          <p:cNvSpPr txBox="1"/>
          <p:nvPr/>
        </p:nvSpPr>
        <p:spPr>
          <a:xfrm>
            <a:off x="4483291"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59" name="Google Shape;2459;p46"/>
          <p:cNvSpPr txBox="1"/>
          <p:nvPr/>
        </p:nvSpPr>
        <p:spPr>
          <a:xfrm>
            <a:off x="3256080"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2B616C"/>
                </a:solidFill>
                <a:latin typeface="Overpass"/>
                <a:ea typeface="Overpass"/>
                <a:cs typeface="Overpass"/>
                <a:sym typeface="Overpass"/>
              </a:rPr>
              <a:t>role: backend</a:t>
            </a:r>
            <a:endParaRPr sz="1000">
              <a:solidFill>
                <a:srgbClr val="2B616C"/>
              </a:solidFill>
              <a:latin typeface="Overpass"/>
              <a:ea typeface="Overpass"/>
              <a:cs typeface="Overpass"/>
              <a:sym typeface="Overpass"/>
            </a:endParaRPr>
          </a:p>
        </p:txBody>
      </p:sp>
      <p:sp>
        <p:nvSpPr>
          <p:cNvPr id="2460" name="Google Shape;2460;p46"/>
          <p:cNvSpPr txBox="1"/>
          <p:nvPr/>
        </p:nvSpPr>
        <p:spPr>
          <a:xfrm>
            <a:off x="1740091" y="4276817"/>
            <a:ext cx="1040400" cy="3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38761D"/>
                </a:solidFill>
                <a:latin typeface="Overpass"/>
                <a:ea typeface="Overpass"/>
                <a:cs typeface="Overpass"/>
                <a:sym typeface="Overpass"/>
              </a:rPr>
              <a:t>role: frontend</a:t>
            </a:r>
            <a:endParaRPr sz="1000">
              <a:solidFill>
                <a:srgbClr val="38761D"/>
              </a:solidFill>
              <a:latin typeface="Overpass"/>
              <a:ea typeface="Overpass"/>
              <a:cs typeface="Overpass"/>
              <a:sym typeface="Overpass"/>
            </a:endParaRPr>
          </a:p>
        </p:txBody>
      </p:sp>
      <p:sp>
        <p:nvSpPr>
          <p:cNvPr id="2461" name="Google Shape;2461;p46"/>
          <p:cNvSpPr txBox="1"/>
          <p:nvPr/>
        </p:nvSpPr>
        <p:spPr>
          <a:xfrm>
            <a:off x="344687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10.110.1.11</a:t>
            </a:r>
            <a:endParaRPr sz="700">
              <a:solidFill>
                <a:srgbClr val="45818E"/>
              </a:solidFill>
              <a:latin typeface="Overpass"/>
              <a:ea typeface="Overpass"/>
              <a:cs typeface="Overpass"/>
              <a:sym typeface="Overpass"/>
            </a:endParaRPr>
          </a:p>
        </p:txBody>
      </p:sp>
      <p:sp>
        <p:nvSpPr>
          <p:cNvPr id="2462" name="Google Shape;2462;p46"/>
          <p:cNvSpPr txBox="1"/>
          <p:nvPr/>
        </p:nvSpPr>
        <p:spPr>
          <a:xfrm>
            <a:off x="465780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10.120.2.22</a:t>
            </a:r>
            <a:endParaRPr sz="700">
              <a:solidFill>
                <a:srgbClr val="45818E"/>
              </a:solidFill>
              <a:latin typeface="Overpass"/>
              <a:ea typeface="Overpass"/>
              <a:cs typeface="Overpass"/>
              <a:sym typeface="Overpass"/>
            </a:endParaRPr>
          </a:p>
        </p:txBody>
      </p:sp>
      <p:sp>
        <p:nvSpPr>
          <p:cNvPr id="2463" name="Google Shape;2463;p46"/>
          <p:cNvSpPr txBox="1"/>
          <p:nvPr/>
        </p:nvSpPr>
        <p:spPr>
          <a:xfrm>
            <a:off x="587700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45818E"/>
                </a:solidFill>
                <a:latin typeface="Overpass"/>
                <a:ea typeface="Overpass"/>
                <a:cs typeface="Overpass"/>
                <a:sym typeface="Overpass"/>
              </a:rPr>
              <a:t>10.130.3.33</a:t>
            </a:r>
            <a:endParaRPr sz="700">
              <a:solidFill>
                <a:srgbClr val="45818E"/>
              </a:solidFill>
              <a:latin typeface="Overpass"/>
              <a:ea typeface="Overpass"/>
              <a:cs typeface="Overpass"/>
              <a:sym typeface="Overpass"/>
            </a:endParaRPr>
          </a:p>
        </p:txBody>
      </p:sp>
      <p:sp>
        <p:nvSpPr>
          <p:cNvPr id="2464" name="Google Shape;2464;p46"/>
          <p:cNvSpPr txBox="1"/>
          <p:nvPr/>
        </p:nvSpPr>
        <p:spPr>
          <a:xfrm>
            <a:off x="1922879" y="4095102"/>
            <a:ext cx="658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38761D"/>
                </a:solidFill>
                <a:latin typeface="Overpass"/>
                <a:ea typeface="Overpass"/>
                <a:cs typeface="Overpass"/>
                <a:sym typeface="Overpass"/>
              </a:rPr>
              <a:t>10.140.4.44</a:t>
            </a:r>
            <a:endParaRPr sz="700">
              <a:solidFill>
                <a:srgbClr val="38761D"/>
              </a:solidFill>
              <a:latin typeface="Overpass"/>
              <a:ea typeface="Overpass"/>
              <a:cs typeface="Overpass"/>
              <a:sym typeface="Overpass"/>
            </a:endParaRPr>
          </a:p>
        </p:txBody>
      </p:sp>
      <p:sp>
        <p:nvSpPr>
          <p:cNvPr id="2465" name="Google Shape;2465;p46"/>
          <p:cNvSpPr txBox="1"/>
          <p:nvPr/>
        </p:nvSpPr>
        <p:spPr>
          <a:xfrm>
            <a:off x="4589124" y="2122175"/>
            <a:ext cx="8127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CFE2F3"/>
                </a:solidFill>
                <a:latin typeface="Overpass"/>
                <a:ea typeface="Overpass"/>
                <a:cs typeface="Overpass"/>
                <a:sym typeface="Overpass"/>
              </a:rPr>
              <a:t>172.30.170.110</a:t>
            </a:r>
            <a:endParaRPr sz="700">
              <a:solidFill>
                <a:srgbClr val="CFE2F3"/>
              </a:solidFill>
              <a:latin typeface="Overpass"/>
              <a:ea typeface="Overpass"/>
              <a:cs typeface="Overpass"/>
              <a:sym typeface="Overpass"/>
            </a:endParaRPr>
          </a:p>
        </p:txBody>
      </p:sp>
      <p:pic>
        <p:nvPicPr>
          <p:cNvPr id="2466" name="Google Shape;2466;p46"/>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0" name="Shape 2470"/>
        <p:cNvGrpSpPr/>
        <p:nvPr/>
      </p:nvGrpSpPr>
      <p:grpSpPr>
        <a:xfrm>
          <a:off x="0" y="0"/>
          <a:ext cx="0" cy="0"/>
          <a:chOff x="0" y="0"/>
          <a:chExt cx="0" cy="0"/>
        </a:xfrm>
      </p:grpSpPr>
      <p:sp>
        <p:nvSpPr>
          <p:cNvPr id="2471" name="Google Shape;2471;p4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2" name="Google Shape;2472;p4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BUILT-IN SERVICE DISCOVERY</a:t>
            </a:r>
            <a:br>
              <a:rPr lang="en"/>
            </a:br>
            <a:r>
              <a:rPr lang="en"/>
              <a:t>INTERNAL LOAD-BALANCING </a:t>
            </a:r>
            <a:endParaRPr/>
          </a:p>
        </p:txBody>
      </p:sp>
      <p:sp>
        <p:nvSpPr>
          <p:cNvPr id="2473" name="Google Shape;2473;p47"/>
          <p:cNvSpPr/>
          <p:nvPr/>
        </p:nvSpPr>
        <p:spPr>
          <a:xfrm>
            <a:off x="2570311" y="1685080"/>
            <a:ext cx="2179200" cy="688200"/>
          </a:xfrm>
          <a:prstGeom prst="rect">
            <a:avLst/>
          </a:prstGeom>
          <a:solidFill>
            <a:srgbClr val="0F8DC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SERVICE</a:t>
            </a:r>
            <a:endParaRPr b="1" sz="1000">
              <a:solidFill>
                <a:srgbClr val="FFFFFF"/>
              </a:solidFill>
              <a:latin typeface="Proxima Nova"/>
              <a:ea typeface="Proxima Nova"/>
              <a:cs typeface="Proxima Nova"/>
              <a:sym typeface="Proxima Nova"/>
            </a:endParaRPr>
          </a:p>
        </p:txBody>
      </p:sp>
      <p:sp>
        <p:nvSpPr>
          <p:cNvPr id="2474" name="Google Shape;2474;p47"/>
          <p:cNvSpPr/>
          <p:nvPr/>
        </p:nvSpPr>
        <p:spPr>
          <a:xfrm>
            <a:off x="2683349" y="208600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75" name="Google Shape;2475;p47"/>
          <p:cNvSpPr txBox="1"/>
          <p:nvPr/>
        </p:nvSpPr>
        <p:spPr>
          <a:xfrm>
            <a:off x="2615311" y="201350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476" name="Google Shape;2476;p47"/>
          <p:cNvSpPr/>
          <p:nvPr/>
        </p:nvSpPr>
        <p:spPr>
          <a:xfrm>
            <a:off x="3683856" y="208600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77" name="Google Shape;2477;p47"/>
          <p:cNvSpPr txBox="1"/>
          <p:nvPr/>
        </p:nvSpPr>
        <p:spPr>
          <a:xfrm>
            <a:off x="3615819" y="201350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sp>
        <p:nvSpPr>
          <p:cNvPr id="2478" name="Google Shape;2478;p47"/>
          <p:cNvSpPr/>
          <p:nvPr/>
        </p:nvSpPr>
        <p:spPr>
          <a:xfrm>
            <a:off x="2281909"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479" name="Google Shape;2479;p47"/>
          <p:cNvSpPr/>
          <p:nvPr/>
        </p:nvSpPr>
        <p:spPr>
          <a:xfrm>
            <a:off x="2350319" y="3392953"/>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80" name="Google Shape;2480;p47"/>
          <p:cNvSpPr txBox="1"/>
          <p:nvPr/>
        </p:nvSpPr>
        <p:spPr>
          <a:xfrm>
            <a:off x="2282281" y="3320461"/>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481" name="Google Shape;2481;p47"/>
          <p:cNvSpPr/>
          <p:nvPr/>
        </p:nvSpPr>
        <p:spPr>
          <a:xfrm>
            <a:off x="2350573" y="3607968"/>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82" name="Google Shape;2482;p47"/>
          <p:cNvSpPr txBox="1"/>
          <p:nvPr/>
        </p:nvSpPr>
        <p:spPr>
          <a:xfrm>
            <a:off x="2282536" y="3535476"/>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sp>
        <p:nvSpPr>
          <p:cNvPr id="2483" name="Google Shape;2483;p47"/>
          <p:cNvSpPr/>
          <p:nvPr/>
        </p:nvSpPr>
        <p:spPr>
          <a:xfrm>
            <a:off x="3882928"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484" name="Google Shape;2484;p47"/>
          <p:cNvSpPr/>
          <p:nvPr/>
        </p:nvSpPr>
        <p:spPr>
          <a:xfrm>
            <a:off x="3951337" y="3393499"/>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85" name="Google Shape;2485;p47"/>
          <p:cNvSpPr txBox="1"/>
          <p:nvPr/>
        </p:nvSpPr>
        <p:spPr>
          <a:xfrm>
            <a:off x="3883300" y="3321007"/>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486" name="Google Shape;2486;p47"/>
          <p:cNvSpPr/>
          <p:nvPr/>
        </p:nvSpPr>
        <p:spPr>
          <a:xfrm>
            <a:off x="3951592" y="3605901"/>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87" name="Google Shape;2487;p47"/>
          <p:cNvSpPr txBox="1"/>
          <p:nvPr/>
        </p:nvSpPr>
        <p:spPr>
          <a:xfrm>
            <a:off x="3883554" y="3533409"/>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cxnSp>
        <p:nvCxnSpPr>
          <p:cNvPr id="2488" name="Google Shape;2488;p47"/>
          <p:cNvCxnSpPr>
            <a:stCxn id="2473" idx="2"/>
            <a:endCxn id="2478" idx="0"/>
          </p:cNvCxnSpPr>
          <p:nvPr/>
        </p:nvCxnSpPr>
        <p:spPr>
          <a:xfrm rot="5400000">
            <a:off x="2906611" y="2289880"/>
            <a:ext cx="669900" cy="836700"/>
          </a:xfrm>
          <a:prstGeom prst="bentConnector3">
            <a:avLst>
              <a:gd fmla="val 50006" name="adj1"/>
            </a:avLst>
          </a:prstGeom>
          <a:noFill/>
          <a:ln cap="flat" cmpd="sng" w="9525">
            <a:solidFill>
              <a:srgbClr val="666666"/>
            </a:solidFill>
            <a:prstDash val="solid"/>
            <a:round/>
            <a:headEnd len="med" w="med" type="none"/>
            <a:tailEnd len="med" w="med" type="triangle"/>
          </a:ln>
        </p:spPr>
      </p:cxnSp>
      <p:sp>
        <p:nvSpPr>
          <p:cNvPr id="2489" name="Google Shape;2489;p47"/>
          <p:cNvSpPr txBox="1"/>
          <p:nvPr/>
        </p:nvSpPr>
        <p:spPr>
          <a:xfrm>
            <a:off x="4748493" y="1701850"/>
            <a:ext cx="23256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Name: payroll-frontend</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IP: 172.10.1.23</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Port: 8080</a:t>
            </a:r>
            <a:endParaRPr sz="1000">
              <a:latin typeface="Proxima Nova"/>
              <a:ea typeface="Proxima Nova"/>
              <a:cs typeface="Proxima Nova"/>
              <a:sym typeface="Proxima Nova"/>
            </a:endParaRPr>
          </a:p>
        </p:txBody>
      </p:sp>
      <p:sp>
        <p:nvSpPr>
          <p:cNvPr id="2490" name="Google Shape;2490;p47"/>
          <p:cNvSpPr/>
          <p:nvPr/>
        </p:nvSpPr>
        <p:spPr>
          <a:xfrm>
            <a:off x="5483954"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491" name="Google Shape;2491;p47"/>
          <p:cNvSpPr/>
          <p:nvPr/>
        </p:nvSpPr>
        <p:spPr>
          <a:xfrm>
            <a:off x="5552364" y="360125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92" name="Google Shape;2492;p47"/>
          <p:cNvSpPr txBox="1"/>
          <p:nvPr/>
        </p:nvSpPr>
        <p:spPr>
          <a:xfrm>
            <a:off x="5484327" y="352875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493" name="Google Shape;2493;p47"/>
          <p:cNvSpPr/>
          <p:nvPr/>
        </p:nvSpPr>
        <p:spPr>
          <a:xfrm>
            <a:off x="5552619" y="3813652"/>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94" name="Google Shape;2494;p47"/>
          <p:cNvSpPr txBox="1"/>
          <p:nvPr/>
        </p:nvSpPr>
        <p:spPr>
          <a:xfrm>
            <a:off x="5484581" y="3741160"/>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role=backend</a:t>
            </a:r>
            <a:endParaRPr sz="800">
              <a:solidFill>
                <a:srgbClr val="FFFFFF"/>
              </a:solidFill>
              <a:latin typeface="Proxima Nova"/>
              <a:ea typeface="Proxima Nova"/>
              <a:cs typeface="Proxima Nova"/>
              <a:sym typeface="Proxima Nova"/>
            </a:endParaRPr>
          </a:p>
        </p:txBody>
      </p:sp>
      <p:cxnSp>
        <p:nvCxnSpPr>
          <p:cNvPr id="2495" name="Google Shape;2495;p47"/>
          <p:cNvCxnSpPr>
            <a:stCxn id="2473" idx="2"/>
            <a:endCxn id="2483" idx="0"/>
          </p:cNvCxnSpPr>
          <p:nvPr/>
        </p:nvCxnSpPr>
        <p:spPr>
          <a:xfrm flipH="1" rot="-5400000">
            <a:off x="3707161" y="2326030"/>
            <a:ext cx="669900" cy="764400"/>
          </a:xfrm>
          <a:prstGeom prst="bentConnector3">
            <a:avLst>
              <a:gd fmla="val 50006" name="adj1"/>
            </a:avLst>
          </a:prstGeom>
          <a:noFill/>
          <a:ln cap="flat" cmpd="sng" w="9525">
            <a:solidFill>
              <a:schemeClr val="dk2"/>
            </a:solidFill>
            <a:prstDash val="solid"/>
            <a:round/>
            <a:headEnd len="med" w="med" type="none"/>
            <a:tailEnd len="med" w="med" type="triangle"/>
          </a:ln>
        </p:spPr>
      </p:cxnSp>
      <p:sp>
        <p:nvSpPr>
          <p:cNvPr id="2496" name="Google Shape;2496;p47"/>
          <p:cNvSpPr/>
          <p:nvPr/>
        </p:nvSpPr>
        <p:spPr>
          <a:xfrm>
            <a:off x="2350573" y="3817786"/>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97" name="Google Shape;2497;p47"/>
          <p:cNvSpPr txBox="1"/>
          <p:nvPr/>
        </p:nvSpPr>
        <p:spPr>
          <a:xfrm>
            <a:off x="2282536" y="3745294"/>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version=1.0</a:t>
            </a:r>
            <a:endParaRPr sz="800">
              <a:solidFill>
                <a:srgbClr val="FFFFFF"/>
              </a:solidFill>
              <a:latin typeface="Proxima Nova"/>
              <a:ea typeface="Proxima Nova"/>
              <a:cs typeface="Proxima Nova"/>
              <a:sym typeface="Proxima Nova"/>
            </a:endParaRPr>
          </a:p>
        </p:txBody>
      </p:sp>
      <p:sp>
        <p:nvSpPr>
          <p:cNvPr id="2498" name="Google Shape;2498;p47"/>
          <p:cNvSpPr/>
          <p:nvPr/>
        </p:nvSpPr>
        <p:spPr>
          <a:xfrm>
            <a:off x="3951592" y="3815719"/>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499" name="Google Shape;2499;p47"/>
          <p:cNvSpPr txBox="1"/>
          <p:nvPr/>
        </p:nvSpPr>
        <p:spPr>
          <a:xfrm>
            <a:off x="3883554" y="3743227"/>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version=1.0</a:t>
            </a:r>
            <a:endParaRPr sz="800">
              <a:solidFill>
                <a:srgbClr val="FFFFFF"/>
              </a:solidFill>
              <a:latin typeface="Proxima Nova"/>
              <a:ea typeface="Proxima Nova"/>
              <a:cs typeface="Proxima Nova"/>
              <a:sym typeface="Proxima Nova"/>
            </a:endParaRPr>
          </a:p>
        </p:txBody>
      </p:sp>
      <p:pic>
        <p:nvPicPr>
          <p:cNvPr id="2500" name="Google Shape;2500;p47"/>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4" name="Shape 2504"/>
        <p:cNvGrpSpPr/>
        <p:nvPr/>
      </p:nvGrpSpPr>
      <p:grpSpPr>
        <a:xfrm>
          <a:off x="0" y="0"/>
          <a:ext cx="0" cy="0"/>
          <a:chOff x="0" y="0"/>
          <a:chExt cx="0" cy="0"/>
        </a:xfrm>
      </p:grpSpPr>
      <p:sp>
        <p:nvSpPr>
          <p:cNvPr id="2505" name="Google Shape;2505;p4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6" name="Google Shape;2506;p4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BUILT-IN SERVICE DISCOVERY</a:t>
            </a:r>
            <a:br>
              <a:rPr lang="en"/>
            </a:br>
            <a:r>
              <a:rPr lang="en"/>
              <a:t>INTERNAL LOAD-BALANCING </a:t>
            </a:r>
            <a:endParaRPr/>
          </a:p>
        </p:txBody>
      </p:sp>
      <p:sp>
        <p:nvSpPr>
          <p:cNvPr id="2507" name="Google Shape;2507;p48"/>
          <p:cNvSpPr/>
          <p:nvPr/>
        </p:nvSpPr>
        <p:spPr>
          <a:xfrm>
            <a:off x="2570311" y="1685080"/>
            <a:ext cx="2179200" cy="688200"/>
          </a:xfrm>
          <a:prstGeom prst="rect">
            <a:avLst/>
          </a:prstGeom>
          <a:solidFill>
            <a:srgbClr val="0F8DCE"/>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SERVICE</a:t>
            </a:r>
            <a:endParaRPr b="1" sz="1000">
              <a:solidFill>
                <a:srgbClr val="FFFFFF"/>
              </a:solidFill>
              <a:latin typeface="Proxima Nova"/>
              <a:ea typeface="Proxima Nova"/>
              <a:cs typeface="Proxima Nova"/>
              <a:sym typeface="Proxima Nova"/>
            </a:endParaRPr>
          </a:p>
        </p:txBody>
      </p:sp>
      <p:sp>
        <p:nvSpPr>
          <p:cNvPr id="2508" name="Google Shape;2508;p48"/>
          <p:cNvSpPr/>
          <p:nvPr/>
        </p:nvSpPr>
        <p:spPr>
          <a:xfrm>
            <a:off x="2683349" y="208600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09" name="Google Shape;2509;p48"/>
          <p:cNvSpPr txBox="1"/>
          <p:nvPr/>
        </p:nvSpPr>
        <p:spPr>
          <a:xfrm>
            <a:off x="2615311" y="201350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510" name="Google Shape;2510;p48"/>
          <p:cNvSpPr/>
          <p:nvPr/>
        </p:nvSpPr>
        <p:spPr>
          <a:xfrm>
            <a:off x="3683856" y="208600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11" name="Google Shape;2511;p48"/>
          <p:cNvSpPr txBox="1"/>
          <p:nvPr/>
        </p:nvSpPr>
        <p:spPr>
          <a:xfrm>
            <a:off x="3615819" y="201350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sp>
        <p:nvSpPr>
          <p:cNvPr id="2512" name="Google Shape;2512;p48"/>
          <p:cNvSpPr/>
          <p:nvPr/>
        </p:nvSpPr>
        <p:spPr>
          <a:xfrm>
            <a:off x="1628650"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513" name="Google Shape;2513;p48"/>
          <p:cNvSpPr/>
          <p:nvPr/>
        </p:nvSpPr>
        <p:spPr>
          <a:xfrm>
            <a:off x="1697060" y="3392953"/>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14" name="Google Shape;2514;p48"/>
          <p:cNvSpPr txBox="1"/>
          <p:nvPr/>
        </p:nvSpPr>
        <p:spPr>
          <a:xfrm>
            <a:off x="1629022" y="3320461"/>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515" name="Google Shape;2515;p48"/>
          <p:cNvSpPr/>
          <p:nvPr/>
        </p:nvSpPr>
        <p:spPr>
          <a:xfrm>
            <a:off x="1697314" y="3607968"/>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16" name="Google Shape;2516;p48"/>
          <p:cNvSpPr txBox="1"/>
          <p:nvPr/>
        </p:nvSpPr>
        <p:spPr>
          <a:xfrm>
            <a:off x="1629277" y="3535476"/>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sp>
        <p:nvSpPr>
          <p:cNvPr id="2517" name="Google Shape;2517;p48"/>
          <p:cNvSpPr/>
          <p:nvPr/>
        </p:nvSpPr>
        <p:spPr>
          <a:xfrm>
            <a:off x="3120109"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518" name="Google Shape;2518;p48"/>
          <p:cNvSpPr/>
          <p:nvPr/>
        </p:nvSpPr>
        <p:spPr>
          <a:xfrm>
            <a:off x="3188519" y="3392953"/>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19" name="Google Shape;2519;p48"/>
          <p:cNvSpPr txBox="1"/>
          <p:nvPr/>
        </p:nvSpPr>
        <p:spPr>
          <a:xfrm>
            <a:off x="3120481" y="3320461"/>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520" name="Google Shape;2520;p48"/>
          <p:cNvSpPr/>
          <p:nvPr/>
        </p:nvSpPr>
        <p:spPr>
          <a:xfrm>
            <a:off x="3188773" y="3607968"/>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21" name="Google Shape;2521;p48"/>
          <p:cNvSpPr txBox="1"/>
          <p:nvPr/>
        </p:nvSpPr>
        <p:spPr>
          <a:xfrm>
            <a:off x="3120736" y="3535476"/>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sp>
        <p:nvSpPr>
          <p:cNvPr id="2522" name="Google Shape;2522;p48"/>
          <p:cNvSpPr/>
          <p:nvPr/>
        </p:nvSpPr>
        <p:spPr>
          <a:xfrm>
            <a:off x="4721128"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523" name="Google Shape;2523;p48"/>
          <p:cNvSpPr/>
          <p:nvPr/>
        </p:nvSpPr>
        <p:spPr>
          <a:xfrm>
            <a:off x="4789537" y="3393499"/>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24" name="Google Shape;2524;p48"/>
          <p:cNvSpPr txBox="1"/>
          <p:nvPr/>
        </p:nvSpPr>
        <p:spPr>
          <a:xfrm>
            <a:off x="4721500" y="3321007"/>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525" name="Google Shape;2525;p48"/>
          <p:cNvSpPr/>
          <p:nvPr/>
        </p:nvSpPr>
        <p:spPr>
          <a:xfrm>
            <a:off x="4789792" y="3605901"/>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26" name="Google Shape;2526;p48"/>
          <p:cNvSpPr txBox="1"/>
          <p:nvPr/>
        </p:nvSpPr>
        <p:spPr>
          <a:xfrm>
            <a:off x="4721754" y="3533409"/>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role=frontend</a:t>
            </a:r>
            <a:endParaRPr sz="800">
              <a:solidFill>
                <a:srgbClr val="FFFFFF"/>
              </a:solidFill>
              <a:latin typeface="Proxima Nova"/>
              <a:ea typeface="Proxima Nova"/>
              <a:cs typeface="Proxima Nova"/>
              <a:sym typeface="Proxima Nova"/>
            </a:endParaRPr>
          </a:p>
        </p:txBody>
      </p:sp>
      <p:cxnSp>
        <p:nvCxnSpPr>
          <p:cNvPr id="2527" name="Google Shape;2527;p48"/>
          <p:cNvCxnSpPr>
            <a:stCxn id="2507" idx="2"/>
            <a:endCxn id="2512" idx="0"/>
          </p:cNvCxnSpPr>
          <p:nvPr/>
        </p:nvCxnSpPr>
        <p:spPr>
          <a:xfrm rot="5400000">
            <a:off x="2580061" y="1963330"/>
            <a:ext cx="669900" cy="1489800"/>
          </a:xfrm>
          <a:prstGeom prst="bentConnector3">
            <a:avLst>
              <a:gd fmla="val 49996" name="adj1"/>
            </a:avLst>
          </a:prstGeom>
          <a:noFill/>
          <a:ln cap="flat" cmpd="sng" w="9525">
            <a:solidFill>
              <a:srgbClr val="666666"/>
            </a:solidFill>
            <a:prstDash val="solid"/>
            <a:round/>
            <a:headEnd len="med" w="med" type="none"/>
            <a:tailEnd len="med" w="med" type="triangle"/>
          </a:ln>
        </p:spPr>
      </p:cxnSp>
      <p:cxnSp>
        <p:nvCxnSpPr>
          <p:cNvPr id="2528" name="Google Shape;2528;p48"/>
          <p:cNvCxnSpPr>
            <a:stCxn id="2507" idx="2"/>
            <a:endCxn id="2517" idx="0"/>
          </p:cNvCxnSpPr>
          <p:nvPr/>
        </p:nvCxnSpPr>
        <p:spPr>
          <a:xfrm flipH="1" rot="-5400000">
            <a:off x="3325711" y="2707480"/>
            <a:ext cx="669900" cy="1500"/>
          </a:xfrm>
          <a:prstGeom prst="bentConnector3">
            <a:avLst>
              <a:gd fmla="val 49996" name="adj1"/>
            </a:avLst>
          </a:prstGeom>
          <a:noFill/>
          <a:ln cap="flat" cmpd="sng" w="9525">
            <a:solidFill>
              <a:srgbClr val="666666"/>
            </a:solidFill>
            <a:prstDash val="solid"/>
            <a:round/>
            <a:headEnd len="med" w="med" type="none"/>
            <a:tailEnd len="med" w="med" type="triangle"/>
          </a:ln>
        </p:spPr>
      </p:cxnSp>
      <p:sp>
        <p:nvSpPr>
          <p:cNvPr id="2529" name="Google Shape;2529;p48"/>
          <p:cNvSpPr txBox="1"/>
          <p:nvPr/>
        </p:nvSpPr>
        <p:spPr>
          <a:xfrm>
            <a:off x="4739963" y="1701850"/>
            <a:ext cx="23256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Name: payroll-frontend</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IP: 172.10.1.23</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Port: 8080</a:t>
            </a:r>
            <a:endParaRPr sz="1000">
              <a:latin typeface="Proxima Nova"/>
              <a:ea typeface="Proxima Nova"/>
              <a:cs typeface="Proxima Nova"/>
              <a:sym typeface="Proxima Nova"/>
            </a:endParaRPr>
          </a:p>
        </p:txBody>
      </p:sp>
      <p:sp>
        <p:nvSpPr>
          <p:cNvPr id="2530" name="Google Shape;2530;p48"/>
          <p:cNvSpPr/>
          <p:nvPr/>
        </p:nvSpPr>
        <p:spPr>
          <a:xfrm>
            <a:off x="6322154" y="3043267"/>
            <a:ext cx="1082700" cy="998100"/>
          </a:xfrm>
          <a:prstGeom prst="rect">
            <a:avLst/>
          </a:prstGeom>
          <a:solidFill>
            <a:srgbClr val="165D8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POD</a:t>
            </a:r>
            <a:endParaRPr b="1" sz="1000">
              <a:solidFill>
                <a:srgbClr val="FFFFFF"/>
              </a:solidFill>
              <a:latin typeface="Proxima Nova"/>
              <a:ea typeface="Proxima Nova"/>
              <a:cs typeface="Proxima Nova"/>
              <a:sym typeface="Proxima Nova"/>
            </a:endParaRPr>
          </a:p>
        </p:txBody>
      </p:sp>
      <p:sp>
        <p:nvSpPr>
          <p:cNvPr id="2531" name="Google Shape;2531;p48"/>
          <p:cNvSpPr/>
          <p:nvPr/>
        </p:nvSpPr>
        <p:spPr>
          <a:xfrm>
            <a:off x="6390564" y="3601250"/>
            <a:ext cx="946500" cy="178500"/>
          </a:xfrm>
          <a:prstGeom prst="rect">
            <a:avLst/>
          </a:prstGeom>
          <a:solidFill>
            <a:srgbClr val="3F9C3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32" name="Google Shape;2532;p48"/>
          <p:cNvSpPr txBox="1"/>
          <p:nvPr/>
        </p:nvSpPr>
        <p:spPr>
          <a:xfrm>
            <a:off x="6322527" y="3528758"/>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app=payroll</a:t>
            </a:r>
            <a:endParaRPr sz="800">
              <a:solidFill>
                <a:srgbClr val="FFFFFF"/>
              </a:solidFill>
              <a:latin typeface="Proxima Nova"/>
              <a:ea typeface="Proxima Nova"/>
              <a:cs typeface="Proxima Nova"/>
              <a:sym typeface="Proxima Nova"/>
            </a:endParaRPr>
          </a:p>
        </p:txBody>
      </p:sp>
      <p:sp>
        <p:nvSpPr>
          <p:cNvPr id="2533" name="Google Shape;2533;p48"/>
          <p:cNvSpPr/>
          <p:nvPr/>
        </p:nvSpPr>
        <p:spPr>
          <a:xfrm>
            <a:off x="6390819" y="3813652"/>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34" name="Google Shape;2534;p48"/>
          <p:cNvSpPr txBox="1"/>
          <p:nvPr/>
        </p:nvSpPr>
        <p:spPr>
          <a:xfrm>
            <a:off x="6322781" y="3741160"/>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role=backend</a:t>
            </a:r>
            <a:endParaRPr sz="800">
              <a:solidFill>
                <a:srgbClr val="FFFFFF"/>
              </a:solidFill>
              <a:latin typeface="Proxima Nova"/>
              <a:ea typeface="Proxima Nova"/>
              <a:cs typeface="Proxima Nova"/>
              <a:sym typeface="Proxima Nova"/>
            </a:endParaRPr>
          </a:p>
        </p:txBody>
      </p:sp>
      <p:cxnSp>
        <p:nvCxnSpPr>
          <p:cNvPr id="2535" name="Google Shape;2535;p48"/>
          <p:cNvCxnSpPr>
            <a:stCxn id="2507" idx="2"/>
            <a:endCxn id="2522" idx="0"/>
          </p:cNvCxnSpPr>
          <p:nvPr/>
        </p:nvCxnSpPr>
        <p:spPr>
          <a:xfrm flipH="1" rot="-5400000">
            <a:off x="4126261" y="1906930"/>
            <a:ext cx="669900" cy="1602600"/>
          </a:xfrm>
          <a:prstGeom prst="bentConnector3">
            <a:avLst>
              <a:gd fmla="val 49996" name="adj1"/>
            </a:avLst>
          </a:prstGeom>
          <a:noFill/>
          <a:ln cap="flat" cmpd="sng" w="9525">
            <a:solidFill>
              <a:schemeClr val="dk2"/>
            </a:solidFill>
            <a:prstDash val="solid"/>
            <a:round/>
            <a:headEnd len="med" w="med" type="none"/>
            <a:tailEnd len="med" w="med" type="triangle"/>
          </a:ln>
        </p:spPr>
      </p:cxnSp>
      <p:sp>
        <p:nvSpPr>
          <p:cNvPr id="2536" name="Google Shape;2536;p48"/>
          <p:cNvSpPr/>
          <p:nvPr/>
        </p:nvSpPr>
        <p:spPr>
          <a:xfrm>
            <a:off x="1697314" y="3817786"/>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37" name="Google Shape;2537;p48"/>
          <p:cNvSpPr txBox="1"/>
          <p:nvPr/>
        </p:nvSpPr>
        <p:spPr>
          <a:xfrm>
            <a:off x="1629277" y="3745294"/>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version=2.0</a:t>
            </a:r>
            <a:endParaRPr sz="800">
              <a:solidFill>
                <a:srgbClr val="FFFFFF"/>
              </a:solidFill>
              <a:latin typeface="Proxima Nova"/>
              <a:ea typeface="Proxima Nova"/>
              <a:cs typeface="Proxima Nova"/>
              <a:sym typeface="Proxima Nova"/>
            </a:endParaRPr>
          </a:p>
        </p:txBody>
      </p:sp>
      <p:sp>
        <p:nvSpPr>
          <p:cNvPr id="2538" name="Google Shape;2538;p48"/>
          <p:cNvSpPr/>
          <p:nvPr/>
        </p:nvSpPr>
        <p:spPr>
          <a:xfrm>
            <a:off x="3188773" y="3817786"/>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39" name="Google Shape;2539;p48"/>
          <p:cNvSpPr txBox="1"/>
          <p:nvPr/>
        </p:nvSpPr>
        <p:spPr>
          <a:xfrm>
            <a:off x="3120736" y="3745294"/>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version=1.0</a:t>
            </a:r>
            <a:endParaRPr sz="800">
              <a:solidFill>
                <a:srgbClr val="FFFFFF"/>
              </a:solidFill>
              <a:latin typeface="Proxima Nova"/>
              <a:ea typeface="Proxima Nova"/>
              <a:cs typeface="Proxima Nova"/>
              <a:sym typeface="Proxima Nova"/>
            </a:endParaRPr>
          </a:p>
        </p:txBody>
      </p:sp>
      <p:sp>
        <p:nvSpPr>
          <p:cNvPr id="2540" name="Google Shape;2540;p48"/>
          <p:cNvSpPr/>
          <p:nvPr/>
        </p:nvSpPr>
        <p:spPr>
          <a:xfrm>
            <a:off x="4789792" y="3815719"/>
            <a:ext cx="946500" cy="178500"/>
          </a:xfrm>
          <a:prstGeom prst="rect">
            <a:avLst/>
          </a:prstGeom>
          <a:solidFill>
            <a:srgbClr val="B7B7B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solidFill>
                <a:srgbClr val="FFFFFF"/>
              </a:solidFill>
              <a:latin typeface="Proxima Nova"/>
              <a:ea typeface="Proxima Nova"/>
              <a:cs typeface="Proxima Nova"/>
              <a:sym typeface="Proxima Nova"/>
            </a:endParaRPr>
          </a:p>
        </p:txBody>
      </p:sp>
      <p:sp>
        <p:nvSpPr>
          <p:cNvPr id="2541" name="Google Shape;2541;p48"/>
          <p:cNvSpPr txBox="1"/>
          <p:nvPr/>
        </p:nvSpPr>
        <p:spPr>
          <a:xfrm>
            <a:off x="4721754" y="3743227"/>
            <a:ext cx="1082700" cy="2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version=1.0</a:t>
            </a:r>
            <a:endParaRPr sz="800">
              <a:solidFill>
                <a:srgbClr val="FFFFFF"/>
              </a:solidFill>
              <a:latin typeface="Proxima Nova"/>
              <a:ea typeface="Proxima Nova"/>
              <a:cs typeface="Proxima Nova"/>
              <a:sym typeface="Proxima Nova"/>
            </a:endParaRPr>
          </a:p>
        </p:txBody>
      </p:sp>
      <p:pic>
        <p:nvPicPr>
          <p:cNvPr id="2542" name="Google Shape;2542;p48"/>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6" name="Shape 2546"/>
        <p:cNvGrpSpPr/>
        <p:nvPr/>
      </p:nvGrpSpPr>
      <p:grpSpPr>
        <a:xfrm>
          <a:off x="0" y="0"/>
          <a:ext cx="0" cy="0"/>
          <a:chOff x="0" y="0"/>
          <a:chExt cx="0" cy="0"/>
        </a:xfrm>
      </p:grpSpPr>
      <p:sp>
        <p:nvSpPr>
          <p:cNvPr id="2547" name="Google Shape;2547;p49"/>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48" name="Google Shape;2548;p49"/>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ROUTE SPLIT TRAFFIC</a:t>
            </a:r>
            <a:endParaRPr/>
          </a:p>
        </p:txBody>
      </p:sp>
      <p:sp>
        <p:nvSpPr>
          <p:cNvPr id="2549" name="Google Shape;2549;p49"/>
          <p:cNvSpPr/>
          <p:nvPr/>
        </p:nvSpPr>
        <p:spPr>
          <a:xfrm>
            <a:off x="4229925" y="3048997"/>
            <a:ext cx="1471800" cy="2883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SERVICE A</a:t>
            </a:r>
            <a:endParaRPr b="1" sz="800">
              <a:solidFill>
                <a:srgbClr val="FFFFFF"/>
              </a:solidFill>
              <a:latin typeface="Proxima Nova"/>
              <a:ea typeface="Proxima Nova"/>
              <a:cs typeface="Proxima Nova"/>
              <a:sym typeface="Proxima Nova"/>
            </a:endParaRPr>
          </a:p>
        </p:txBody>
      </p:sp>
      <p:sp>
        <p:nvSpPr>
          <p:cNvPr id="2550" name="Google Shape;2550;p49"/>
          <p:cNvSpPr/>
          <p:nvPr/>
        </p:nvSpPr>
        <p:spPr>
          <a:xfrm>
            <a:off x="4229925" y="3679404"/>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 A</a:t>
            </a:r>
            <a:endParaRPr sz="700">
              <a:solidFill>
                <a:srgbClr val="FFFFFF"/>
              </a:solidFill>
              <a:latin typeface="Proxima Nova"/>
              <a:ea typeface="Proxima Nova"/>
              <a:cs typeface="Proxima Nova"/>
              <a:sym typeface="Proxima Nova"/>
            </a:endParaRPr>
          </a:p>
        </p:txBody>
      </p:sp>
      <p:sp>
        <p:nvSpPr>
          <p:cNvPr id="2551" name="Google Shape;2551;p49"/>
          <p:cNvSpPr/>
          <p:nvPr/>
        </p:nvSpPr>
        <p:spPr>
          <a:xfrm>
            <a:off x="5075625" y="3679404"/>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 A</a:t>
            </a:r>
            <a:endParaRPr sz="700">
              <a:solidFill>
                <a:srgbClr val="FFFFFF"/>
              </a:solidFill>
              <a:latin typeface="Proxima Nova"/>
              <a:ea typeface="Proxima Nova"/>
              <a:cs typeface="Proxima Nova"/>
              <a:sym typeface="Proxima Nova"/>
            </a:endParaRPr>
          </a:p>
        </p:txBody>
      </p:sp>
      <p:cxnSp>
        <p:nvCxnSpPr>
          <p:cNvPr id="2552" name="Google Shape;2552;p49"/>
          <p:cNvCxnSpPr>
            <a:stCxn id="2549" idx="2"/>
            <a:endCxn id="2550" idx="0"/>
          </p:cNvCxnSpPr>
          <p:nvPr/>
        </p:nvCxnSpPr>
        <p:spPr>
          <a:xfrm rot="5400000">
            <a:off x="4583325" y="3296797"/>
            <a:ext cx="342000" cy="423000"/>
          </a:xfrm>
          <a:prstGeom prst="bentConnector3">
            <a:avLst>
              <a:gd fmla="val 50016" name="adj1"/>
            </a:avLst>
          </a:prstGeom>
          <a:noFill/>
          <a:ln cap="flat" cmpd="sng" w="9525">
            <a:solidFill>
              <a:schemeClr val="dk2"/>
            </a:solidFill>
            <a:prstDash val="solid"/>
            <a:round/>
            <a:headEnd len="med" w="med" type="none"/>
            <a:tailEnd len="med" w="med" type="triangle"/>
          </a:ln>
        </p:spPr>
      </p:cxnSp>
      <p:cxnSp>
        <p:nvCxnSpPr>
          <p:cNvPr id="2553" name="Google Shape;2553;p49"/>
          <p:cNvCxnSpPr>
            <a:stCxn id="2549" idx="2"/>
            <a:endCxn id="2551" idx="0"/>
          </p:cNvCxnSpPr>
          <p:nvPr/>
        </p:nvCxnSpPr>
        <p:spPr>
          <a:xfrm flipH="1" rot="-5400000">
            <a:off x="5006325" y="3296797"/>
            <a:ext cx="342000" cy="423000"/>
          </a:xfrm>
          <a:prstGeom prst="bentConnector3">
            <a:avLst>
              <a:gd fmla="val 50016" name="adj1"/>
            </a:avLst>
          </a:prstGeom>
          <a:noFill/>
          <a:ln cap="flat" cmpd="sng" w="9525">
            <a:solidFill>
              <a:schemeClr val="dk2"/>
            </a:solidFill>
            <a:prstDash val="solid"/>
            <a:round/>
            <a:headEnd len="med" w="med" type="none"/>
            <a:tailEnd len="med" w="med" type="triangle"/>
          </a:ln>
        </p:spPr>
      </p:cxnSp>
      <p:sp>
        <p:nvSpPr>
          <p:cNvPr id="2554" name="Google Shape;2554;p49"/>
          <p:cNvSpPr/>
          <p:nvPr/>
        </p:nvSpPr>
        <p:spPr>
          <a:xfrm>
            <a:off x="6459675" y="3048997"/>
            <a:ext cx="1471800" cy="288300"/>
          </a:xfrm>
          <a:prstGeom prst="rect">
            <a:avLst/>
          </a:prstGeom>
          <a:solidFill>
            <a:srgbClr val="0F8D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SERVICE B</a:t>
            </a:r>
            <a:endParaRPr b="1" sz="800">
              <a:solidFill>
                <a:srgbClr val="FFFFFF"/>
              </a:solidFill>
              <a:latin typeface="Proxima Nova"/>
              <a:ea typeface="Proxima Nova"/>
              <a:cs typeface="Proxima Nova"/>
              <a:sym typeface="Proxima Nova"/>
            </a:endParaRPr>
          </a:p>
        </p:txBody>
      </p:sp>
      <p:sp>
        <p:nvSpPr>
          <p:cNvPr id="2555" name="Google Shape;2555;p49"/>
          <p:cNvSpPr/>
          <p:nvPr/>
        </p:nvSpPr>
        <p:spPr>
          <a:xfrm>
            <a:off x="6459675" y="3679404"/>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 B</a:t>
            </a:r>
            <a:endParaRPr sz="700">
              <a:solidFill>
                <a:srgbClr val="FFFFFF"/>
              </a:solidFill>
              <a:latin typeface="Proxima Nova"/>
              <a:ea typeface="Proxima Nova"/>
              <a:cs typeface="Proxima Nova"/>
              <a:sym typeface="Proxima Nova"/>
            </a:endParaRPr>
          </a:p>
        </p:txBody>
      </p:sp>
      <p:sp>
        <p:nvSpPr>
          <p:cNvPr id="2556" name="Google Shape;2556;p49"/>
          <p:cNvSpPr/>
          <p:nvPr/>
        </p:nvSpPr>
        <p:spPr>
          <a:xfrm>
            <a:off x="7305375" y="3679404"/>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App B</a:t>
            </a:r>
            <a:endParaRPr sz="700">
              <a:solidFill>
                <a:srgbClr val="FFFFFF"/>
              </a:solidFill>
              <a:latin typeface="Proxima Nova"/>
              <a:ea typeface="Proxima Nova"/>
              <a:cs typeface="Proxima Nova"/>
              <a:sym typeface="Proxima Nova"/>
            </a:endParaRPr>
          </a:p>
        </p:txBody>
      </p:sp>
      <p:cxnSp>
        <p:nvCxnSpPr>
          <p:cNvPr id="2557" name="Google Shape;2557;p49"/>
          <p:cNvCxnSpPr>
            <a:stCxn id="2554" idx="2"/>
            <a:endCxn id="2555" idx="0"/>
          </p:cNvCxnSpPr>
          <p:nvPr/>
        </p:nvCxnSpPr>
        <p:spPr>
          <a:xfrm rot="5400000">
            <a:off x="6813075" y="3296797"/>
            <a:ext cx="342000" cy="423000"/>
          </a:xfrm>
          <a:prstGeom prst="bentConnector3">
            <a:avLst>
              <a:gd fmla="val 50016" name="adj1"/>
            </a:avLst>
          </a:prstGeom>
          <a:noFill/>
          <a:ln cap="flat" cmpd="sng" w="9525">
            <a:solidFill>
              <a:schemeClr val="dk2"/>
            </a:solidFill>
            <a:prstDash val="solid"/>
            <a:round/>
            <a:headEnd len="med" w="med" type="none"/>
            <a:tailEnd len="med" w="med" type="triangle"/>
          </a:ln>
        </p:spPr>
      </p:cxnSp>
      <p:cxnSp>
        <p:nvCxnSpPr>
          <p:cNvPr id="2558" name="Google Shape;2558;p49"/>
          <p:cNvCxnSpPr>
            <a:stCxn id="2554" idx="2"/>
            <a:endCxn id="2556" idx="0"/>
          </p:cNvCxnSpPr>
          <p:nvPr/>
        </p:nvCxnSpPr>
        <p:spPr>
          <a:xfrm flipH="1" rot="-5400000">
            <a:off x="7236075" y="3296797"/>
            <a:ext cx="342000" cy="423000"/>
          </a:xfrm>
          <a:prstGeom prst="bentConnector3">
            <a:avLst>
              <a:gd fmla="val 50016" name="adj1"/>
            </a:avLst>
          </a:prstGeom>
          <a:noFill/>
          <a:ln cap="flat" cmpd="sng" w="9525">
            <a:solidFill>
              <a:schemeClr val="dk2"/>
            </a:solidFill>
            <a:prstDash val="solid"/>
            <a:round/>
            <a:headEnd len="med" w="med" type="none"/>
            <a:tailEnd len="med" w="med" type="triangle"/>
          </a:ln>
        </p:spPr>
      </p:cxnSp>
      <p:sp>
        <p:nvSpPr>
          <p:cNvPr id="2559" name="Google Shape;2559;p49"/>
          <p:cNvSpPr/>
          <p:nvPr/>
        </p:nvSpPr>
        <p:spPr>
          <a:xfrm>
            <a:off x="5361175" y="2183624"/>
            <a:ext cx="1471800" cy="28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ROUTE</a:t>
            </a:r>
            <a:endParaRPr sz="800">
              <a:solidFill>
                <a:srgbClr val="FFFFFF"/>
              </a:solidFill>
              <a:latin typeface="Proxima Nova"/>
              <a:ea typeface="Proxima Nova"/>
              <a:cs typeface="Proxima Nova"/>
              <a:sym typeface="Proxima Nova"/>
            </a:endParaRPr>
          </a:p>
        </p:txBody>
      </p:sp>
      <p:cxnSp>
        <p:nvCxnSpPr>
          <p:cNvPr id="2560" name="Google Shape;2560;p49"/>
          <p:cNvCxnSpPr>
            <a:stCxn id="2559" idx="2"/>
            <a:endCxn id="2549" idx="0"/>
          </p:cNvCxnSpPr>
          <p:nvPr/>
        </p:nvCxnSpPr>
        <p:spPr>
          <a:xfrm rot="5400000">
            <a:off x="5242825" y="2194874"/>
            <a:ext cx="577200" cy="1131300"/>
          </a:xfrm>
          <a:prstGeom prst="bentConnector3">
            <a:avLst>
              <a:gd fmla="val 49989" name="adj1"/>
            </a:avLst>
          </a:prstGeom>
          <a:noFill/>
          <a:ln cap="flat" cmpd="sng" w="9525">
            <a:solidFill>
              <a:schemeClr val="dk2"/>
            </a:solidFill>
            <a:prstDash val="solid"/>
            <a:round/>
            <a:headEnd len="med" w="med" type="none"/>
            <a:tailEnd len="med" w="med" type="triangle"/>
          </a:ln>
        </p:spPr>
      </p:cxnSp>
      <p:cxnSp>
        <p:nvCxnSpPr>
          <p:cNvPr id="2561" name="Google Shape;2561;p49"/>
          <p:cNvCxnSpPr>
            <a:stCxn id="2559" idx="2"/>
            <a:endCxn id="2554" idx="0"/>
          </p:cNvCxnSpPr>
          <p:nvPr/>
        </p:nvCxnSpPr>
        <p:spPr>
          <a:xfrm flipH="1" rot="-5400000">
            <a:off x="6357775" y="2211224"/>
            <a:ext cx="577200" cy="1098600"/>
          </a:xfrm>
          <a:prstGeom prst="bentConnector3">
            <a:avLst>
              <a:gd fmla="val 49989" name="adj1"/>
            </a:avLst>
          </a:prstGeom>
          <a:noFill/>
          <a:ln cap="flat" cmpd="sng" w="9525">
            <a:solidFill>
              <a:schemeClr val="dk2"/>
            </a:solidFill>
            <a:prstDash val="solid"/>
            <a:round/>
            <a:headEnd len="med" w="med" type="none"/>
            <a:tailEnd len="med" w="med" type="triangle"/>
          </a:ln>
        </p:spPr>
      </p:cxnSp>
      <p:sp>
        <p:nvSpPr>
          <p:cNvPr id="2562" name="Google Shape;2562;p49"/>
          <p:cNvSpPr txBox="1"/>
          <p:nvPr/>
        </p:nvSpPr>
        <p:spPr>
          <a:xfrm>
            <a:off x="6482568" y="2503162"/>
            <a:ext cx="7692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10% traffic</a:t>
            </a:r>
            <a:endParaRPr sz="1000">
              <a:latin typeface="Proxima Nova"/>
              <a:ea typeface="Proxima Nova"/>
              <a:cs typeface="Proxima Nova"/>
              <a:sym typeface="Proxima Nova"/>
            </a:endParaRPr>
          </a:p>
        </p:txBody>
      </p:sp>
      <p:sp>
        <p:nvSpPr>
          <p:cNvPr id="2563" name="Google Shape;2563;p49"/>
          <p:cNvSpPr txBox="1"/>
          <p:nvPr/>
        </p:nvSpPr>
        <p:spPr>
          <a:xfrm>
            <a:off x="4947249" y="2503162"/>
            <a:ext cx="9027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90% traffic</a:t>
            </a:r>
            <a:endParaRPr sz="1000">
              <a:latin typeface="Proxima Nova"/>
              <a:ea typeface="Proxima Nova"/>
              <a:cs typeface="Proxima Nova"/>
              <a:sym typeface="Proxima Nova"/>
            </a:endParaRPr>
          </a:p>
        </p:txBody>
      </p:sp>
      <p:sp>
        <p:nvSpPr>
          <p:cNvPr id="2564" name="Google Shape;2564;p49"/>
          <p:cNvSpPr txBox="1"/>
          <p:nvPr>
            <p:ph idx="1" type="body"/>
          </p:nvPr>
        </p:nvSpPr>
        <p:spPr>
          <a:xfrm>
            <a:off x="826700" y="1937275"/>
            <a:ext cx="3149700" cy="1889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600"/>
              </a:spcAft>
              <a:buNone/>
            </a:pPr>
            <a:r>
              <a:rPr lang="en" sz="2000"/>
              <a:t>Split Traffic Between Multiple Services For A/B Testing, Blue/Green and Canary Deployments</a:t>
            </a:r>
            <a:endParaRPr sz="2000"/>
          </a:p>
        </p:txBody>
      </p:sp>
      <p:pic>
        <p:nvPicPr>
          <p:cNvPr id="2565" name="Google Shape;2565;p49"/>
          <p:cNvPicPr preferRelativeResize="0"/>
          <p:nvPr/>
        </p:nvPicPr>
        <p:blipFill>
          <a:blip r:embed="rId3">
            <a:alphaModFix/>
          </a:blip>
          <a:stretch>
            <a:fillRect/>
          </a:stretch>
        </p:blipFill>
        <p:spPr>
          <a:xfrm>
            <a:off x="5937545" y="1389700"/>
            <a:ext cx="319044" cy="493075"/>
          </a:xfrm>
          <a:prstGeom prst="rect">
            <a:avLst/>
          </a:prstGeom>
          <a:noFill/>
          <a:ln>
            <a:noFill/>
          </a:ln>
        </p:spPr>
      </p:pic>
      <p:cxnSp>
        <p:nvCxnSpPr>
          <p:cNvPr id="2566" name="Google Shape;2566;p49"/>
          <p:cNvCxnSpPr>
            <a:stCxn id="2565" idx="2"/>
            <a:endCxn id="2559" idx="0"/>
          </p:cNvCxnSpPr>
          <p:nvPr/>
        </p:nvCxnSpPr>
        <p:spPr>
          <a:xfrm>
            <a:off x="6097067" y="1882775"/>
            <a:ext cx="0" cy="300900"/>
          </a:xfrm>
          <a:prstGeom prst="straightConnector1">
            <a:avLst/>
          </a:prstGeom>
          <a:noFill/>
          <a:ln cap="flat" cmpd="sng" w="9525">
            <a:solidFill>
              <a:schemeClr val="dk2"/>
            </a:solidFill>
            <a:prstDash val="solid"/>
            <a:round/>
            <a:headEnd len="med" w="med" type="none"/>
            <a:tailEnd len="med" w="med" type="triangle"/>
          </a:ln>
        </p:spPr>
      </p:cxnSp>
      <p:pic>
        <p:nvPicPr>
          <p:cNvPr id="2567" name="Google Shape;2567;p49"/>
          <p:cNvPicPr preferRelativeResize="0"/>
          <p:nvPr/>
        </p:nvPicPr>
        <p:blipFill>
          <a:blip r:embed="rId4">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1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CONTAINER PLATFORM</a:t>
            </a:r>
            <a:endParaRPr/>
          </a:p>
        </p:txBody>
      </p:sp>
      <p:sp>
        <p:nvSpPr>
          <p:cNvPr id="160" name="Google Shape;160;p14"/>
          <p:cNvSpPr/>
          <p:nvPr/>
        </p:nvSpPr>
        <p:spPr>
          <a:xfrm>
            <a:off x="969675" y="2412850"/>
            <a:ext cx="7221300" cy="316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Automated Operations</a:t>
            </a:r>
            <a:endParaRPr sz="1200">
              <a:latin typeface="Overpass"/>
              <a:ea typeface="Overpass"/>
              <a:cs typeface="Overpass"/>
              <a:sym typeface="Overpass"/>
            </a:endParaRPr>
          </a:p>
        </p:txBody>
      </p:sp>
      <p:sp>
        <p:nvSpPr>
          <p:cNvPr id="161" name="Google Shape;161;p14"/>
          <p:cNvSpPr/>
          <p:nvPr/>
        </p:nvSpPr>
        <p:spPr>
          <a:xfrm>
            <a:off x="969711" y="2770218"/>
            <a:ext cx="7221300" cy="316500"/>
          </a:xfrm>
          <a:prstGeom prst="rect">
            <a:avLst/>
          </a:prstGeom>
          <a:solidFill>
            <a:srgbClr val="326C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Kubernetes</a:t>
            </a:r>
            <a:endParaRPr sz="1200">
              <a:latin typeface="Overpass"/>
              <a:ea typeface="Overpass"/>
              <a:cs typeface="Overpass"/>
              <a:sym typeface="Overpass"/>
            </a:endParaRPr>
          </a:p>
        </p:txBody>
      </p:sp>
      <p:sp>
        <p:nvSpPr>
          <p:cNvPr id="162" name="Google Shape;162;p14"/>
          <p:cNvSpPr/>
          <p:nvPr/>
        </p:nvSpPr>
        <p:spPr>
          <a:xfrm>
            <a:off x="967500" y="3128519"/>
            <a:ext cx="7221300" cy="316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Red Hat Enterprise Linux  or  Red Hat CoreOS</a:t>
            </a:r>
            <a:endParaRPr sz="1200">
              <a:latin typeface="Overpass"/>
              <a:ea typeface="Overpass"/>
              <a:cs typeface="Overpass"/>
              <a:sym typeface="Overpass"/>
            </a:endParaRPr>
          </a:p>
        </p:txBody>
      </p:sp>
      <p:sp>
        <p:nvSpPr>
          <p:cNvPr id="163" name="Google Shape;163;p14"/>
          <p:cNvSpPr/>
          <p:nvPr/>
        </p:nvSpPr>
        <p:spPr>
          <a:xfrm>
            <a:off x="969675" y="1548000"/>
            <a:ext cx="2383800" cy="824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Application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200">
              <a:solidFill>
                <a:srgbClr val="FFFFFF"/>
              </a:solidFill>
              <a:latin typeface="Overpass"/>
              <a:ea typeface="Overpass"/>
              <a:cs typeface="Overpass"/>
              <a:sym typeface="Overpass"/>
            </a:endParaRPr>
          </a:p>
        </p:txBody>
      </p:sp>
      <p:sp>
        <p:nvSpPr>
          <p:cNvPr id="164" name="Google Shape;164;p14"/>
          <p:cNvSpPr txBox="1"/>
          <p:nvPr/>
        </p:nvSpPr>
        <p:spPr>
          <a:xfrm>
            <a:off x="3656805" y="3404541"/>
            <a:ext cx="6969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verpass"/>
                <a:ea typeface="Overpass"/>
                <a:cs typeface="Overpass"/>
                <a:sym typeface="Overpass"/>
              </a:rPr>
              <a:t>CaaS</a:t>
            </a:r>
            <a:endParaRPr sz="1200">
              <a:latin typeface="Overpass"/>
              <a:ea typeface="Overpass"/>
              <a:cs typeface="Overpass"/>
              <a:sym typeface="Overpass"/>
            </a:endParaRPr>
          </a:p>
        </p:txBody>
      </p:sp>
      <p:cxnSp>
        <p:nvCxnSpPr>
          <p:cNvPr id="165" name="Google Shape;165;p14"/>
          <p:cNvCxnSpPr/>
          <p:nvPr/>
        </p:nvCxnSpPr>
        <p:spPr>
          <a:xfrm flipH="1">
            <a:off x="4338596" y="3603738"/>
            <a:ext cx="511800" cy="8400"/>
          </a:xfrm>
          <a:prstGeom prst="straightConnector1">
            <a:avLst/>
          </a:prstGeom>
          <a:noFill/>
          <a:ln cap="flat" cmpd="sng" w="19050">
            <a:solidFill>
              <a:srgbClr val="000000"/>
            </a:solidFill>
            <a:prstDash val="solid"/>
            <a:round/>
            <a:headEnd len="med" w="med" type="triangle"/>
            <a:tailEnd len="med" w="med" type="triangle"/>
          </a:ln>
        </p:spPr>
      </p:cxnSp>
      <p:sp>
        <p:nvSpPr>
          <p:cNvPr id="166" name="Google Shape;166;p14"/>
          <p:cNvSpPr txBox="1"/>
          <p:nvPr/>
        </p:nvSpPr>
        <p:spPr>
          <a:xfrm>
            <a:off x="4948780" y="3402941"/>
            <a:ext cx="634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verpass"/>
                <a:ea typeface="Overpass"/>
                <a:cs typeface="Overpass"/>
                <a:sym typeface="Overpass"/>
              </a:rPr>
              <a:t>PaaS</a:t>
            </a:r>
            <a:endParaRPr sz="1200">
              <a:latin typeface="Overpass"/>
              <a:ea typeface="Overpass"/>
              <a:cs typeface="Overpass"/>
              <a:sym typeface="Overpass"/>
            </a:endParaRPr>
          </a:p>
        </p:txBody>
      </p:sp>
      <p:sp>
        <p:nvSpPr>
          <p:cNvPr id="167" name="Google Shape;167;p14"/>
          <p:cNvSpPr txBox="1"/>
          <p:nvPr/>
        </p:nvSpPr>
        <p:spPr>
          <a:xfrm>
            <a:off x="915672" y="3402950"/>
            <a:ext cx="17886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Overpass"/>
                <a:ea typeface="Overpass"/>
                <a:cs typeface="Overpass"/>
                <a:sym typeface="Overpass"/>
              </a:rPr>
              <a:t>Best IT Ops Experience</a:t>
            </a:r>
            <a:endParaRPr sz="1200">
              <a:latin typeface="Overpass"/>
              <a:ea typeface="Overpass"/>
              <a:cs typeface="Overpass"/>
              <a:sym typeface="Overpass"/>
            </a:endParaRPr>
          </a:p>
        </p:txBody>
      </p:sp>
      <p:sp>
        <p:nvSpPr>
          <p:cNvPr id="168" name="Google Shape;168;p14"/>
          <p:cNvSpPr txBox="1"/>
          <p:nvPr/>
        </p:nvSpPr>
        <p:spPr>
          <a:xfrm>
            <a:off x="6161814" y="3402950"/>
            <a:ext cx="2070300" cy="393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Overpass"/>
                <a:ea typeface="Overpass"/>
                <a:cs typeface="Overpass"/>
                <a:sym typeface="Overpass"/>
              </a:rPr>
              <a:t>Best Developer Experience</a:t>
            </a:r>
            <a:endParaRPr sz="1200">
              <a:latin typeface="Overpass"/>
              <a:ea typeface="Overpass"/>
              <a:cs typeface="Overpass"/>
              <a:sym typeface="Overpass"/>
            </a:endParaRPr>
          </a:p>
        </p:txBody>
      </p:sp>
      <p:sp>
        <p:nvSpPr>
          <p:cNvPr id="169" name="Google Shape;169;p14"/>
          <p:cNvSpPr/>
          <p:nvPr/>
        </p:nvSpPr>
        <p:spPr>
          <a:xfrm>
            <a:off x="3390438" y="1548000"/>
            <a:ext cx="2383800" cy="824700"/>
          </a:xfrm>
          <a:prstGeom prst="rect">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Cluster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200">
              <a:solidFill>
                <a:srgbClr val="FFFFFF"/>
              </a:solidFill>
              <a:latin typeface="Overpass"/>
              <a:ea typeface="Overpass"/>
              <a:cs typeface="Overpass"/>
              <a:sym typeface="Overpass"/>
            </a:endParaRPr>
          </a:p>
        </p:txBody>
      </p:sp>
      <p:sp>
        <p:nvSpPr>
          <p:cNvPr id="170" name="Google Shape;170;p14"/>
          <p:cNvSpPr/>
          <p:nvPr/>
        </p:nvSpPr>
        <p:spPr>
          <a:xfrm>
            <a:off x="5811201" y="1548000"/>
            <a:ext cx="2383800" cy="8247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Overpass"/>
                <a:ea typeface="Overpass"/>
                <a:cs typeface="Overpass"/>
                <a:sym typeface="Overpass"/>
              </a:rPr>
              <a:t>Developer </a:t>
            </a:r>
            <a:br>
              <a:rPr lang="en" sz="1200">
                <a:solidFill>
                  <a:srgbClr val="FFFFFF"/>
                </a:solidFill>
                <a:latin typeface="Overpass"/>
                <a:ea typeface="Overpass"/>
                <a:cs typeface="Overpass"/>
                <a:sym typeface="Overpass"/>
              </a:rPr>
            </a:br>
            <a:r>
              <a:rPr lang="en" sz="1200">
                <a:solidFill>
                  <a:srgbClr val="FFFFFF"/>
                </a:solidFill>
                <a:latin typeface="Overpass"/>
                <a:ea typeface="Overpass"/>
                <a:cs typeface="Overpass"/>
                <a:sym typeface="Overpass"/>
              </a:rPr>
              <a:t>Services</a:t>
            </a:r>
            <a:endParaRPr sz="1200">
              <a:solidFill>
                <a:srgbClr val="FFFFFF"/>
              </a:solidFill>
              <a:latin typeface="Overpass"/>
              <a:ea typeface="Overpass"/>
              <a:cs typeface="Overpass"/>
              <a:sym typeface="Overpass"/>
            </a:endParaRPr>
          </a:p>
          <a:p>
            <a:pPr indent="0" lvl="0" marL="0" rtl="0" algn="ctr">
              <a:spcBef>
                <a:spcPts val="0"/>
              </a:spcBef>
              <a:spcAft>
                <a:spcPts val="0"/>
              </a:spcAft>
              <a:buNone/>
            </a:pPr>
            <a:r>
              <a:t/>
            </a:r>
            <a:endParaRPr sz="1200">
              <a:solidFill>
                <a:srgbClr val="FFFFFF"/>
              </a:solidFill>
              <a:latin typeface="Overpass"/>
              <a:ea typeface="Overpass"/>
              <a:cs typeface="Overpass"/>
              <a:sym typeface="Overpass"/>
            </a:endParaRPr>
          </a:p>
        </p:txBody>
      </p:sp>
      <p:sp>
        <p:nvSpPr>
          <p:cNvPr id="171" name="Google Shape;171;p14"/>
          <p:cNvSpPr txBox="1"/>
          <p:nvPr/>
        </p:nvSpPr>
        <p:spPr>
          <a:xfrm>
            <a:off x="1132892" y="2053121"/>
            <a:ext cx="20703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D0E0E3"/>
                </a:solidFill>
                <a:latin typeface="Overpass"/>
                <a:ea typeface="Overpass"/>
                <a:cs typeface="Overpass"/>
                <a:sym typeface="Overpass"/>
              </a:rPr>
              <a:t>Middleware, Service Mesh, Functions, ISV</a:t>
            </a:r>
            <a:endParaRPr sz="800">
              <a:solidFill>
                <a:srgbClr val="D0E0E3"/>
              </a:solidFill>
              <a:latin typeface="Overpass"/>
              <a:ea typeface="Overpass"/>
              <a:cs typeface="Overpass"/>
              <a:sym typeface="Overpass"/>
            </a:endParaRPr>
          </a:p>
        </p:txBody>
      </p:sp>
      <p:sp>
        <p:nvSpPr>
          <p:cNvPr id="172" name="Google Shape;172;p14"/>
          <p:cNvSpPr txBox="1"/>
          <p:nvPr/>
        </p:nvSpPr>
        <p:spPr>
          <a:xfrm>
            <a:off x="3384046" y="2053125"/>
            <a:ext cx="2383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C9DAF8"/>
                </a:solidFill>
                <a:latin typeface="Overpass"/>
                <a:ea typeface="Overpass"/>
                <a:cs typeface="Overpass"/>
                <a:sym typeface="Overpass"/>
              </a:rPr>
              <a:t>Metrics, Chargeback, Registry, Logging</a:t>
            </a:r>
            <a:endParaRPr sz="800">
              <a:solidFill>
                <a:srgbClr val="C9DAF8"/>
              </a:solidFill>
              <a:latin typeface="Overpass"/>
              <a:ea typeface="Overpass"/>
              <a:cs typeface="Overpass"/>
              <a:sym typeface="Overpass"/>
            </a:endParaRPr>
          </a:p>
        </p:txBody>
      </p:sp>
      <p:sp>
        <p:nvSpPr>
          <p:cNvPr id="173" name="Google Shape;173;p14"/>
          <p:cNvSpPr txBox="1"/>
          <p:nvPr/>
        </p:nvSpPr>
        <p:spPr>
          <a:xfrm>
            <a:off x="5822446" y="2053125"/>
            <a:ext cx="2383800" cy="2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D9EAD3"/>
                </a:solidFill>
                <a:latin typeface="Overpass"/>
                <a:ea typeface="Overpass"/>
                <a:cs typeface="Overpass"/>
                <a:sym typeface="Overpass"/>
              </a:rPr>
              <a:t>Dev Tools, Automated Builds, CI/CD, IDE</a:t>
            </a:r>
            <a:endParaRPr sz="800">
              <a:solidFill>
                <a:srgbClr val="D9EAD3"/>
              </a:solidFill>
              <a:latin typeface="Overpass"/>
              <a:ea typeface="Overpass"/>
              <a:cs typeface="Overpass"/>
              <a:sym typeface="Overpass"/>
            </a:endParaRPr>
          </a:p>
        </p:txBody>
      </p:sp>
      <p:pic>
        <p:nvPicPr>
          <p:cNvPr id="174" name="Google Shape;174;p14"/>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1" name="Shape 2571"/>
        <p:cNvGrpSpPr/>
        <p:nvPr/>
      </p:nvGrpSpPr>
      <p:grpSpPr>
        <a:xfrm>
          <a:off x="0" y="0"/>
          <a:ext cx="0" cy="0"/>
          <a:chOff x="0" y="0"/>
          <a:chExt cx="0" cy="0"/>
        </a:xfrm>
      </p:grpSpPr>
      <p:sp>
        <p:nvSpPr>
          <p:cNvPr id="2572" name="Google Shape;2572;p50"/>
          <p:cNvSpPr txBox="1"/>
          <p:nvPr>
            <p:ph idx="1" type="body"/>
          </p:nvPr>
        </p:nvSpPr>
        <p:spPr>
          <a:xfrm>
            <a:off x="826625" y="1239725"/>
            <a:ext cx="4172700" cy="29676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a:t>NodePort binds a service to a unique port on all the nodes</a:t>
            </a:r>
            <a:endParaRPr/>
          </a:p>
          <a:p>
            <a:pPr indent="-292100" lvl="0" marL="457200" rtl="0" algn="l">
              <a:spcBef>
                <a:spcPts val="1000"/>
              </a:spcBef>
              <a:spcAft>
                <a:spcPts val="0"/>
              </a:spcAft>
              <a:buSzPts val="1000"/>
              <a:buChar char="●"/>
            </a:pPr>
            <a:r>
              <a:rPr lang="en"/>
              <a:t>Traffic received on any node redirects to a node with the running service</a:t>
            </a:r>
            <a:endParaRPr/>
          </a:p>
          <a:p>
            <a:pPr indent="-292100" lvl="0" marL="457200" rtl="0" algn="l">
              <a:spcBef>
                <a:spcPts val="1600"/>
              </a:spcBef>
              <a:spcAft>
                <a:spcPts val="0"/>
              </a:spcAft>
              <a:buSzPts val="1000"/>
              <a:buChar char="●"/>
            </a:pPr>
            <a:r>
              <a:rPr lang="en"/>
              <a:t>Ports in 30K-60K range which usually differs from the service</a:t>
            </a:r>
            <a:endParaRPr/>
          </a:p>
          <a:p>
            <a:pPr indent="-292100" lvl="0" marL="457200" rtl="0" algn="l">
              <a:lnSpc>
                <a:spcPct val="115000"/>
              </a:lnSpc>
              <a:spcBef>
                <a:spcPts val="1600"/>
              </a:spcBef>
              <a:spcAft>
                <a:spcPts val="1600"/>
              </a:spcAft>
              <a:buSzPts val="1000"/>
              <a:buChar char="●"/>
            </a:pPr>
            <a:r>
              <a:rPr lang="en"/>
              <a:t>Firewall rules must allow traffic to all nodes on the specific port</a:t>
            </a:r>
            <a:endParaRPr/>
          </a:p>
        </p:txBody>
      </p:sp>
      <p:sp>
        <p:nvSpPr>
          <p:cNvPr id="2573" name="Google Shape;2573;p5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4" name="Google Shape;2574;p5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EXTERNAL TRAFFIC TO A SERVICE </a:t>
            </a:r>
            <a:br>
              <a:rPr lang="en"/>
            </a:br>
            <a:r>
              <a:rPr lang="en"/>
              <a:t>ON A RANDOM PORT WITH NODEPORT</a:t>
            </a:r>
            <a:endParaRPr/>
          </a:p>
        </p:txBody>
      </p:sp>
      <p:grpSp>
        <p:nvGrpSpPr>
          <p:cNvPr id="2575" name="Google Shape;2575;p50"/>
          <p:cNvGrpSpPr/>
          <p:nvPr/>
        </p:nvGrpSpPr>
        <p:grpSpPr>
          <a:xfrm>
            <a:off x="7026325" y="3426675"/>
            <a:ext cx="800400" cy="1110000"/>
            <a:chOff x="7178725" y="3426675"/>
            <a:chExt cx="800400" cy="1110000"/>
          </a:xfrm>
        </p:grpSpPr>
        <p:sp>
          <p:nvSpPr>
            <p:cNvPr id="2576" name="Google Shape;2576;p50"/>
            <p:cNvSpPr/>
            <p:nvPr/>
          </p:nvSpPr>
          <p:spPr>
            <a:xfrm>
              <a:off x="71787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577" name="Google Shape;2577;p50"/>
            <p:cNvSpPr txBox="1"/>
            <p:nvPr/>
          </p:nvSpPr>
          <p:spPr>
            <a:xfrm>
              <a:off x="71890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00000"/>
                  </a:solidFill>
                  <a:latin typeface="Proxima Nova"/>
                  <a:ea typeface="Proxima Nova"/>
                  <a:cs typeface="Proxima Nova"/>
                  <a:sym typeface="Proxima Nova"/>
                </a:rPr>
                <a:t>NODE</a:t>
              </a:r>
              <a:br>
                <a:rPr b="1" lang="en" sz="1000">
                  <a:solidFill>
                    <a:srgbClr val="000000"/>
                  </a:solidFill>
                  <a:latin typeface="Proxima Nova"/>
                  <a:ea typeface="Proxima Nova"/>
                  <a:cs typeface="Proxima Nova"/>
                  <a:sym typeface="Proxima Nova"/>
                </a:rPr>
              </a:br>
              <a:r>
                <a:rPr lang="en" sz="900">
                  <a:solidFill>
                    <a:srgbClr val="000000"/>
                  </a:solidFill>
                  <a:latin typeface="Proxima Nova"/>
                  <a:ea typeface="Proxima Nova"/>
                  <a:cs typeface="Proxima Nova"/>
                  <a:sym typeface="Proxima Nova"/>
                </a:rPr>
                <a:t>192.10.0.12</a:t>
              </a:r>
              <a:endParaRPr sz="900"/>
            </a:p>
          </p:txBody>
        </p:sp>
      </p:grpSp>
      <p:grpSp>
        <p:nvGrpSpPr>
          <p:cNvPr id="2578" name="Google Shape;2578;p50"/>
          <p:cNvGrpSpPr/>
          <p:nvPr/>
        </p:nvGrpSpPr>
        <p:grpSpPr>
          <a:xfrm>
            <a:off x="6111925" y="3426675"/>
            <a:ext cx="800400" cy="1110000"/>
            <a:chOff x="6264325" y="3426675"/>
            <a:chExt cx="800400" cy="1110000"/>
          </a:xfrm>
        </p:grpSpPr>
        <p:sp>
          <p:nvSpPr>
            <p:cNvPr id="2579" name="Google Shape;2579;p50"/>
            <p:cNvSpPr/>
            <p:nvPr/>
          </p:nvSpPr>
          <p:spPr>
            <a:xfrm>
              <a:off x="62643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580" name="Google Shape;2580;p50"/>
            <p:cNvSpPr txBox="1"/>
            <p:nvPr/>
          </p:nvSpPr>
          <p:spPr>
            <a:xfrm>
              <a:off x="62746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00000"/>
                  </a:solidFill>
                  <a:latin typeface="Proxima Nova"/>
                  <a:ea typeface="Proxima Nova"/>
                  <a:cs typeface="Proxima Nova"/>
                  <a:sym typeface="Proxima Nova"/>
                </a:rPr>
                <a:t>NODE</a:t>
              </a:r>
              <a:br>
                <a:rPr b="1" lang="en" sz="1000">
                  <a:solidFill>
                    <a:srgbClr val="000000"/>
                  </a:solidFill>
                  <a:latin typeface="Proxima Nova"/>
                  <a:ea typeface="Proxima Nova"/>
                  <a:cs typeface="Proxima Nova"/>
                  <a:sym typeface="Proxima Nova"/>
                </a:rPr>
              </a:br>
              <a:r>
                <a:rPr lang="en" sz="900">
                  <a:solidFill>
                    <a:srgbClr val="000000"/>
                  </a:solidFill>
                  <a:latin typeface="Proxima Nova"/>
                  <a:ea typeface="Proxima Nova"/>
                  <a:cs typeface="Proxima Nova"/>
                  <a:sym typeface="Proxima Nova"/>
                </a:rPr>
                <a:t>192.10.0.11</a:t>
              </a:r>
              <a:endParaRPr sz="900"/>
            </a:p>
          </p:txBody>
        </p:sp>
      </p:grpSp>
      <p:grpSp>
        <p:nvGrpSpPr>
          <p:cNvPr id="2581" name="Google Shape;2581;p50"/>
          <p:cNvGrpSpPr/>
          <p:nvPr/>
        </p:nvGrpSpPr>
        <p:grpSpPr>
          <a:xfrm>
            <a:off x="5197525" y="3426675"/>
            <a:ext cx="800400" cy="1110000"/>
            <a:chOff x="5349925" y="3426675"/>
            <a:chExt cx="800400" cy="1110000"/>
          </a:xfrm>
        </p:grpSpPr>
        <p:sp>
          <p:nvSpPr>
            <p:cNvPr id="2582" name="Google Shape;2582;p50"/>
            <p:cNvSpPr/>
            <p:nvPr/>
          </p:nvSpPr>
          <p:spPr>
            <a:xfrm>
              <a:off x="53499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583" name="Google Shape;2583;p50"/>
            <p:cNvSpPr txBox="1"/>
            <p:nvPr/>
          </p:nvSpPr>
          <p:spPr>
            <a:xfrm>
              <a:off x="53602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00000"/>
                  </a:solidFill>
                  <a:latin typeface="Proxima Nova"/>
                  <a:ea typeface="Proxima Nova"/>
                  <a:cs typeface="Proxima Nova"/>
                  <a:sym typeface="Proxima Nova"/>
                </a:rPr>
                <a:t>NODE</a:t>
              </a:r>
              <a:br>
                <a:rPr b="1" lang="en" sz="1000">
                  <a:solidFill>
                    <a:srgbClr val="000000"/>
                  </a:solidFill>
                  <a:latin typeface="Proxima Nova"/>
                  <a:ea typeface="Proxima Nova"/>
                  <a:cs typeface="Proxima Nova"/>
                  <a:sym typeface="Proxima Nova"/>
                </a:rPr>
              </a:br>
              <a:r>
                <a:rPr lang="en" sz="900">
                  <a:solidFill>
                    <a:srgbClr val="FF0000"/>
                  </a:solidFill>
                  <a:latin typeface="Proxima Nova"/>
                  <a:ea typeface="Proxima Nova"/>
                  <a:cs typeface="Proxima Nova"/>
                  <a:sym typeface="Proxima Nova"/>
                </a:rPr>
                <a:t>192.10.0.10</a:t>
              </a:r>
              <a:endParaRPr sz="900">
                <a:solidFill>
                  <a:srgbClr val="FF0000"/>
                </a:solidFill>
              </a:endParaRPr>
            </a:p>
          </p:txBody>
        </p:sp>
      </p:grpSp>
      <p:sp>
        <p:nvSpPr>
          <p:cNvPr id="2584" name="Google Shape;2584;p50"/>
          <p:cNvSpPr/>
          <p:nvPr/>
        </p:nvSpPr>
        <p:spPr>
          <a:xfrm>
            <a:off x="5773275" y="2561097"/>
            <a:ext cx="1471800" cy="5040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SERVICE</a:t>
            </a:r>
            <a:br>
              <a:rPr b="1" lang="en" sz="800">
                <a:solidFill>
                  <a:srgbClr val="FFFFFF"/>
                </a:solidFill>
                <a:latin typeface="Proxima Nova"/>
                <a:ea typeface="Proxima Nova"/>
                <a:cs typeface="Proxima Nova"/>
                <a:sym typeface="Proxima Nova"/>
              </a:rPr>
            </a:br>
            <a:endParaRPr sz="800">
              <a:solidFill>
                <a:srgbClr val="FFFF00"/>
              </a:solidFill>
              <a:latin typeface="Proxima Nova"/>
              <a:ea typeface="Proxima Nova"/>
              <a:cs typeface="Proxima Nova"/>
              <a:sym typeface="Proxima Nova"/>
            </a:endParaRPr>
          </a:p>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INT IP: 172.1.0.20:90</a:t>
            </a:r>
            <a:endParaRPr sz="800">
              <a:solidFill>
                <a:srgbClr val="FFFFFF"/>
              </a:solidFill>
              <a:latin typeface="Proxima Nova"/>
              <a:ea typeface="Proxima Nova"/>
              <a:cs typeface="Proxima Nova"/>
              <a:sym typeface="Proxima Nova"/>
            </a:endParaRPr>
          </a:p>
        </p:txBody>
      </p:sp>
      <p:sp>
        <p:nvSpPr>
          <p:cNvPr id="2585" name="Google Shape;2585;p50"/>
          <p:cNvSpPr/>
          <p:nvPr/>
        </p:nvSpPr>
        <p:spPr>
          <a:xfrm>
            <a:off x="528407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br>
              <a:rPr lang="en" sz="800">
                <a:solidFill>
                  <a:srgbClr val="FFFFFF"/>
                </a:solidFill>
                <a:latin typeface="Proxima Nova"/>
                <a:ea typeface="Proxima Nova"/>
                <a:cs typeface="Proxima Nova"/>
                <a:sym typeface="Proxima Nova"/>
              </a:rPr>
            </a:br>
            <a:br>
              <a:rPr lang="en" sz="800">
                <a:solidFill>
                  <a:srgbClr val="FFFFFF"/>
                </a:solidFill>
                <a:latin typeface="Proxima Nova"/>
                <a:ea typeface="Proxima Nova"/>
                <a:cs typeface="Proxima Nova"/>
                <a:sym typeface="Proxima Nova"/>
              </a:rPr>
            </a:br>
            <a:r>
              <a:rPr lang="en" sz="600">
                <a:solidFill>
                  <a:srgbClr val="FFFFFF"/>
                </a:solidFill>
                <a:latin typeface="Proxima Nova"/>
                <a:ea typeface="Proxima Nova"/>
                <a:cs typeface="Proxima Nova"/>
                <a:sym typeface="Proxima Nova"/>
              </a:rPr>
              <a:t>10.1.0.1:90</a:t>
            </a:r>
            <a:endParaRPr sz="600">
              <a:solidFill>
                <a:srgbClr val="FFFFFF"/>
              </a:solidFill>
              <a:latin typeface="Proxima Nova"/>
              <a:ea typeface="Proxima Nova"/>
              <a:cs typeface="Proxima Nova"/>
              <a:sym typeface="Proxima Nova"/>
            </a:endParaRPr>
          </a:p>
        </p:txBody>
      </p:sp>
      <p:sp>
        <p:nvSpPr>
          <p:cNvPr id="2586" name="Google Shape;2586;p50"/>
          <p:cNvSpPr/>
          <p:nvPr/>
        </p:nvSpPr>
        <p:spPr>
          <a:xfrm>
            <a:off x="619612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600">
                <a:solidFill>
                  <a:srgbClr val="FFFFFF"/>
                </a:solidFill>
                <a:latin typeface="Proxima Nova"/>
                <a:ea typeface="Proxima Nova"/>
                <a:cs typeface="Proxima Nova"/>
                <a:sym typeface="Proxima Nova"/>
              </a:rPr>
              <a:t>10.1.0.2:90</a:t>
            </a:r>
            <a:endParaRPr sz="700">
              <a:solidFill>
                <a:srgbClr val="FFFFFF"/>
              </a:solidFill>
              <a:latin typeface="Proxima Nova"/>
              <a:ea typeface="Proxima Nova"/>
              <a:cs typeface="Proxima Nova"/>
              <a:sym typeface="Proxima Nova"/>
            </a:endParaRPr>
          </a:p>
        </p:txBody>
      </p:sp>
      <p:sp>
        <p:nvSpPr>
          <p:cNvPr id="2587" name="Google Shape;2587;p50"/>
          <p:cNvSpPr/>
          <p:nvPr/>
        </p:nvSpPr>
        <p:spPr>
          <a:xfrm>
            <a:off x="710817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Clr>
                <a:srgbClr val="000000"/>
              </a:buClr>
              <a:buSzPts val="1100"/>
              <a:buFont typeface="Arial"/>
              <a:buNone/>
            </a:pPr>
            <a:r>
              <a:rPr lang="en" sz="600">
                <a:solidFill>
                  <a:srgbClr val="FFFFFF"/>
                </a:solidFill>
                <a:latin typeface="Proxima Nova"/>
                <a:ea typeface="Proxima Nova"/>
                <a:cs typeface="Proxima Nova"/>
                <a:sym typeface="Proxima Nova"/>
              </a:rPr>
              <a:t>10.1.0.3:90</a:t>
            </a:r>
            <a:endParaRPr sz="700">
              <a:solidFill>
                <a:srgbClr val="FFFFFF"/>
              </a:solidFill>
              <a:latin typeface="Proxima Nova"/>
              <a:ea typeface="Proxima Nova"/>
              <a:cs typeface="Proxima Nova"/>
              <a:sym typeface="Proxima Nova"/>
            </a:endParaRPr>
          </a:p>
        </p:txBody>
      </p:sp>
      <p:cxnSp>
        <p:nvCxnSpPr>
          <p:cNvPr id="2588" name="Google Shape;2588;p50"/>
          <p:cNvCxnSpPr>
            <a:stCxn id="2584" idx="2"/>
            <a:endCxn id="2585" idx="0"/>
          </p:cNvCxnSpPr>
          <p:nvPr/>
        </p:nvCxnSpPr>
        <p:spPr>
          <a:xfrm rot="5400000">
            <a:off x="5821275" y="2840997"/>
            <a:ext cx="463800" cy="912000"/>
          </a:xfrm>
          <a:prstGeom prst="bentConnector3">
            <a:avLst>
              <a:gd fmla="val 49991" name="adj1"/>
            </a:avLst>
          </a:prstGeom>
          <a:noFill/>
          <a:ln cap="flat" cmpd="sng" w="9525">
            <a:solidFill>
              <a:srgbClr val="666666"/>
            </a:solidFill>
            <a:prstDash val="solid"/>
            <a:round/>
            <a:headEnd len="med" w="med" type="none"/>
            <a:tailEnd len="med" w="med" type="none"/>
          </a:ln>
        </p:spPr>
      </p:cxnSp>
      <p:cxnSp>
        <p:nvCxnSpPr>
          <p:cNvPr id="2589" name="Google Shape;2589;p50"/>
          <p:cNvCxnSpPr>
            <a:stCxn id="2584" idx="2"/>
            <a:endCxn id="2586" idx="0"/>
          </p:cNvCxnSpPr>
          <p:nvPr/>
        </p:nvCxnSpPr>
        <p:spPr>
          <a:xfrm flipH="1" rot="-5400000">
            <a:off x="6277575" y="3296697"/>
            <a:ext cx="463800" cy="600"/>
          </a:xfrm>
          <a:prstGeom prst="bentConnector3">
            <a:avLst>
              <a:gd fmla="val 49991" name="adj1"/>
            </a:avLst>
          </a:prstGeom>
          <a:noFill/>
          <a:ln cap="flat" cmpd="sng" w="9525">
            <a:solidFill>
              <a:srgbClr val="666666"/>
            </a:solidFill>
            <a:prstDash val="solid"/>
            <a:round/>
            <a:headEnd len="med" w="med" type="none"/>
            <a:tailEnd len="med" w="med" type="none"/>
          </a:ln>
        </p:spPr>
      </p:cxnSp>
      <p:cxnSp>
        <p:nvCxnSpPr>
          <p:cNvPr id="2590" name="Google Shape;2590;p50"/>
          <p:cNvCxnSpPr>
            <a:stCxn id="2584" idx="2"/>
            <a:endCxn id="2587" idx="0"/>
          </p:cNvCxnSpPr>
          <p:nvPr/>
        </p:nvCxnSpPr>
        <p:spPr>
          <a:xfrm flipH="1" rot="-5400000">
            <a:off x="6733275" y="2840997"/>
            <a:ext cx="463800" cy="912000"/>
          </a:xfrm>
          <a:prstGeom prst="bentConnector3">
            <a:avLst>
              <a:gd fmla="val 49991" name="adj1"/>
            </a:avLst>
          </a:prstGeom>
          <a:noFill/>
          <a:ln cap="flat" cmpd="sng" w="9525">
            <a:solidFill>
              <a:srgbClr val="666666"/>
            </a:solidFill>
            <a:prstDash val="solid"/>
            <a:round/>
            <a:headEnd len="med" w="med" type="none"/>
            <a:tailEnd len="med" w="med" type="none"/>
          </a:ln>
        </p:spPr>
      </p:cxnSp>
      <p:sp>
        <p:nvSpPr>
          <p:cNvPr id="2591" name="Google Shape;2591;p50"/>
          <p:cNvSpPr txBox="1"/>
          <p:nvPr/>
        </p:nvSpPr>
        <p:spPr>
          <a:xfrm>
            <a:off x="6492900" y="1851600"/>
            <a:ext cx="1108500" cy="63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latin typeface="Proxima Nova"/>
                <a:ea typeface="Proxima Nova"/>
                <a:cs typeface="Proxima Nova"/>
                <a:sym typeface="Proxima Nova"/>
              </a:rPr>
              <a:t>connect</a:t>
            </a:r>
            <a:r>
              <a:rPr lang="en" sz="800">
                <a:latin typeface="Proxima Nova"/>
                <a:ea typeface="Proxima Nova"/>
                <a:cs typeface="Proxima Nova"/>
                <a:sym typeface="Proxima Nova"/>
              </a:rPr>
              <a:t> </a:t>
            </a:r>
            <a:br>
              <a:rPr lang="en" sz="800">
                <a:latin typeface="Proxima Nova"/>
                <a:ea typeface="Proxima Nova"/>
                <a:cs typeface="Proxima Nova"/>
                <a:sym typeface="Proxima Nova"/>
              </a:rPr>
            </a:br>
            <a:r>
              <a:rPr lang="en" sz="800">
                <a:solidFill>
                  <a:srgbClr val="FF0000"/>
                </a:solidFill>
                <a:latin typeface="Proxima Nova"/>
                <a:ea typeface="Proxima Nova"/>
                <a:cs typeface="Proxima Nova"/>
                <a:sym typeface="Proxima Nova"/>
              </a:rPr>
              <a:t>192.10.0.10:31421</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None/>
            </a:pPr>
            <a:r>
              <a:rPr lang="en" sz="800">
                <a:solidFill>
                  <a:srgbClr val="FF0000"/>
                </a:solidFill>
                <a:latin typeface="Proxima Nova"/>
                <a:ea typeface="Proxima Nova"/>
                <a:cs typeface="Proxima Nova"/>
                <a:sym typeface="Proxima Nova"/>
              </a:rPr>
              <a:t>192.10.0.11:31421</a:t>
            </a:r>
            <a:endParaRPr sz="800">
              <a:solidFill>
                <a:srgbClr val="FF0000"/>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800">
                <a:solidFill>
                  <a:srgbClr val="FF0000"/>
                </a:solidFill>
                <a:latin typeface="Proxima Nova"/>
                <a:ea typeface="Proxima Nova"/>
                <a:cs typeface="Proxima Nova"/>
                <a:sym typeface="Proxima Nova"/>
              </a:rPr>
              <a:t>192.10.0.12:31421</a:t>
            </a:r>
            <a:endParaRPr sz="800">
              <a:solidFill>
                <a:srgbClr val="FF0000"/>
              </a:solidFill>
              <a:latin typeface="Proxima Nova"/>
              <a:ea typeface="Proxima Nova"/>
              <a:cs typeface="Proxima Nova"/>
              <a:sym typeface="Proxima Nova"/>
            </a:endParaRPr>
          </a:p>
        </p:txBody>
      </p:sp>
      <p:sp>
        <p:nvSpPr>
          <p:cNvPr id="2592" name="Google Shape;2592;p50"/>
          <p:cNvSpPr/>
          <p:nvPr/>
        </p:nvSpPr>
        <p:spPr>
          <a:xfrm>
            <a:off x="6161425" y="1575850"/>
            <a:ext cx="701400" cy="3180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CLIENT</a:t>
            </a:r>
            <a:endParaRPr sz="700">
              <a:solidFill>
                <a:srgbClr val="FFFFFF"/>
              </a:solidFill>
              <a:latin typeface="Proxima Nova"/>
              <a:ea typeface="Proxima Nova"/>
              <a:cs typeface="Proxima Nova"/>
              <a:sym typeface="Proxima Nova"/>
            </a:endParaRPr>
          </a:p>
        </p:txBody>
      </p:sp>
      <p:cxnSp>
        <p:nvCxnSpPr>
          <p:cNvPr id="2593" name="Google Shape;2593;p50"/>
          <p:cNvCxnSpPr>
            <a:stCxn id="2592" idx="2"/>
            <a:endCxn id="2584" idx="0"/>
          </p:cNvCxnSpPr>
          <p:nvPr/>
        </p:nvCxnSpPr>
        <p:spPr>
          <a:xfrm rot="5400000">
            <a:off x="6177025" y="2225950"/>
            <a:ext cx="667200" cy="3000"/>
          </a:xfrm>
          <a:prstGeom prst="bentConnector3">
            <a:avLst>
              <a:gd fmla="val 50004" name="adj1"/>
            </a:avLst>
          </a:prstGeom>
          <a:noFill/>
          <a:ln cap="flat" cmpd="sng" w="9525">
            <a:solidFill>
              <a:srgbClr val="666666"/>
            </a:solidFill>
            <a:prstDash val="solid"/>
            <a:round/>
            <a:headEnd len="med" w="med" type="none"/>
            <a:tailEnd len="med" w="med" type="triangle"/>
          </a:ln>
        </p:spPr>
      </p:cxnSp>
      <p:pic>
        <p:nvPicPr>
          <p:cNvPr id="2594" name="Google Shape;2594;p50"/>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8" name="Shape 2598"/>
        <p:cNvGrpSpPr/>
        <p:nvPr/>
      </p:nvGrpSpPr>
      <p:grpSpPr>
        <a:xfrm>
          <a:off x="0" y="0"/>
          <a:ext cx="0" cy="0"/>
          <a:chOff x="0" y="0"/>
          <a:chExt cx="0" cy="0"/>
        </a:xfrm>
      </p:grpSpPr>
      <p:grpSp>
        <p:nvGrpSpPr>
          <p:cNvPr id="2599" name="Google Shape;2599;p51"/>
          <p:cNvGrpSpPr/>
          <p:nvPr/>
        </p:nvGrpSpPr>
        <p:grpSpPr>
          <a:xfrm>
            <a:off x="7026325" y="3426675"/>
            <a:ext cx="800400" cy="1110000"/>
            <a:chOff x="7178725" y="3426675"/>
            <a:chExt cx="800400" cy="1110000"/>
          </a:xfrm>
        </p:grpSpPr>
        <p:sp>
          <p:nvSpPr>
            <p:cNvPr id="2600" name="Google Shape;2600;p51"/>
            <p:cNvSpPr/>
            <p:nvPr/>
          </p:nvSpPr>
          <p:spPr>
            <a:xfrm>
              <a:off x="71787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601" name="Google Shape;2601;p51"/>
            <p:cNvSpPr txBox="1"/>
            <p:nvPr/>
          </p:nvSpPr>
          <p:spPr>
            <a:xfrm>
              <a:off x="71890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900">
                  <a:solidFill>
                    <a:schemeClr val="dk1"/>
                  </a:solidFill>
                  <a:latin typeface="Proxima Nova"/>
                  <a:ea typeface="Proxima Nova"/>
                  <a:cs typeface="Proxima Nova"/>
                  <a:sym typeface="Proxima Nova"/>
                </a:rPr>
                <a:t>192.10.0.12</a:t>
              </a:r>
              <a:endParaRPr sz="900"/>
            </a:p>
          </p:txBody>
        </p:sp>
      </p:grpSp>
      <p:grpSp>
        <p:nvGrpSpPr>
          <p:cNvPr id="2602" name="Google Shape;2602;p51"/>
          <p:cNvGrpSpPr/>
          <p:nvPr/>
        </p:nvGrpSpPr>
        <p:grpSpPr>
          <a:xfrm>
            <a:off x="6111925" y="3426675"/>
            <a:ext cx="800400" cy="1110000"/>
            <a:chOff x="6264325" y="3426675"/>
            <a:chExt cx="800400" cy="1110000"/>
          </a:xfrm>
        </p:grpSpPr>
        <p:sp>
          <p:nvSpPr>
            <p:cNvPr id="2603" name="Google Shape;2603;p51"/>
            <p:cNvSpPr/>
            <p:nvPr/>
          </p:nvSpPr>
          <p:spPr>
            <a:xfrm>
              <a:off x="62643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604" name="Google Shape;2604;p51"/>
            <p:cNvSpPr txBox="1"/>
            <p:nvPr/>
          </p:nvSpPr>
          <p:spPr>
            <a:xfrm>
              <a:off x="62746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900">
                  <a:solidFill>
                    <a:schemeClr val="dk1"/>
                  </a:solidFill>
                  <a:latin typeface="Proxima Nova"/>
                  <a:ea typeface="Proxima Nova"/>
                  <a:cs typeface="Proxima Nova"/>
                  <a:sym typeface="Proxima Nova"/>
                </a:rPr>
                <a:t>192.10.0.11</a:t>
              </a:r>
              <a:endParaRPr sz="900"/>
            </a:p>
          </p:txBody>
        </p:sp>
      </p:grpSp>
      <p:grpSp>
        <p:nvGrpSpPr>
          <p:cNvPr id="2605" name="Google Shape;2605;p51"/>
          <p:cNvGrpSpPr/>
          <p:nvPr/>
        </p:nvGrpSpPr>
        <p:grpSpPr>
          <a:xfrm>
            <a:off x="5197525" y="3426675"/>
            <a:ext cx="800400" cy="1110000"/>
            <a:chOff x="5349925" y="3426675"/>
            <a:chExt cx="800400" cy="1110000"/>
          </a:xfrm>
        </p:grpSpPr>
        <p:sp>
          <p:nvSpPr>
            <p:cNvPr id="2606" name="Google Shape;2606;p51"/>
            <p:cNvSpPr/>
            <p:nvPr/>
          </p:nvSpPr>
          <p:spPr>
            <a:xfrm>
              <a:off x="5349925" y="3426675"/>
              <a:ext cx="800400" cy="11100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latin typeface="Proxima Nova"/>
                <a:ea typeface="Proxima Nova"/>
                <a:cs typeface="Proxima Nova"/>
                <a:sym typeface="Proxima Nova"/>
              </a:endParaRPr>
            </a:p>
          </p:txBody>
        </p:sp>
        <p:sp>
          <p:nvSpPr>
            <p:cNvPr id="2607" name="Google Shape;2607;p51"/>
            <p:cNvSpPr txBox="1"/>
            <p:nvPr/>
          </p:nvSpPr>
          <p:spPr>
            <a:xfrm>
              <a:off x="5360275" y="4076875"/>
              <a:ext cx="778500" cy="41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900">
                  <a:solidFill>
                    <a:schemeClr val="dk1"/>
                  </a:solidFill>
                  <a:latin typeface="Proxima Nova"/>
                  <a:ea typeface="Proxima Nova"/>
                  <a:cs typeface="Proxima Nova"/>
                  <a:sym typeface="Proxima Nova"/>
                </a:rPr>
                <a:t>192.10.0.10</a:t>
              </a:r>
              <a:endParaRPr sz="900"/>
            </a:p>
          </p:txBody>
        </p:sp>
      </p:grpSp>
      <p:sp>
        <p:nvSpPr>
          <p:cNvPr id="2608" name="Google Shape;2608;p5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9" name="Google Shape;2609;p5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EXTERNAL TRAFFIC TO A SERVICE </a:t>
            </a:r>
            <a:br>
              <a:rPr lang="en"/>
            </a:br>
            <a:r>
              <a:rPr lang="en"/>
              <a:t>ON ANY PORT WITH INGRESS</a:t>
            </a:r>
            <a:endParaRPr/>
          </a:p>
        </p:txBody>
      </p:sp>
      <p:sp>
        <p:nvSpPr>
          <p:cNvPr id="2610" name="Google Shape;2610;p51"/>
          <p:cNvSpPr/>
          <p:nvPr/>
        </p:nvSpPr>
        <p:spPr>
          <a:xfrm>
            <a:off x="5773275" y="2389938"/>
            <a:ext cx="1471800" cy="6753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latin typeface="Proxima Nova"/>
                <a:ea typeface="Proxima Nova"/>
                <a:cs typeface="Proxima Nova"/>
                <a:sym typeface="Proxima Nova"/>
              </a:rPr>
              <a:t>SERVICE</a:t>
            </a:r>
            <a:br>
              <a:rPr b="1" lang="en" sz="800">
                <a:solidFill>
                  <a:srgbClr val="FFFFFF"/>
                </a:solidFill>
                <a:latin typeface="Proxima Nova"/>
                <a:ea typeface="Proxima Nova"/>
                <a:cs typeface="Proxima Nova"/>
                <a:sym typeface="Proxima Nova"/>
              </a:rPr>
            </a:br>
            <a:endParaRPr b="1" sz="8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EXT IP: </a:t>
            </a:r>
            <a:r>
              <a:rPr lang="en" sz="800">
                <a:solidFill>
                  <a:srgbClr val="EA9999"/>
                </a:solidFill>
                <a:latin typeface="Proxima Nova"/>
                <a:ea typeface="Proxima Nova"/>
                <a:cs typeface="Proxima Nova"/>
                <a:sym typeface="Proxima Nova"/>
              </a:rPr>
              <a:t>200.1.0.10:90</a:t>
            </a:r>
            <a:endParaRPr sz="800">
              <a:solidFill>
                <a:srgbClr val="EA9999"/>
              </a:solidFill>
              <a:latin typeface="Proxima Nova"/>
              <a:ea typeface="Proxima Nova"/>
              <a:cs typeface="Proxima Nova"/>
              <a:sym typeface="Proxima Nova"/>
            </a:endParaRPr>
          </a:p>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INT IP: 172.1.0.20:90</a:t>
            </a:r>
            <a:endParaRPr sz="800">
              <a:solidFill>
                <a:srgbClr val="FFFFFF"/>
              </a:solidFill>
              <a:latin typeface="Proxima Nova"/>
              <a:ea typeface="Proxima Nova"/>
              <a:cs typeface="Proxima Nova"/>
              <a:sym typeface="Proxima Nova"/>
            </a:endParaRPr>
          </a:p>
        </p:txBody>
      </p:sp>
      <p:sp>
        <p:nvSpPr>
          <p:cNvPr id="2611" name="Google Shape;2611;p51"/>
          <p:cNvSpPr/>
          <p:nvPr/>
        </p:nvSpPr>
        <p:spPr>
          <a:xfrm>
            <a:off x="528407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br>
              <a:rPr lang="en" sz="800">
                <a:solidFill>
                  <a:srgbClr val="FFFFFF"/>
                </a:solidFill>
                <a:latin typeface="Proxima Nova"/>
                <a:ea typeface="Proxima Nova"/>
                <a:cs typeface="Proxima Nova"/>
                <a:sym typeface="Proxima Nova"/>
              </a:rPr>
            </a:br>
            <a:br>
              <a:rPr lang="en" sz="800">
                <a:solidFill>
                  <a:srgbClr val="FFFFFF"/>
                </a:solidFill>
                <a:latin typeface="Proxima Nova"/>
                <a:ea typeface="Proxima Nova"/>
                <a:cs typeface="Proxima Nova"/>
                <a:sym typeface="Proxima Nova"/>
              </a:rPr>
            </a:br>
            <a:r>
              <a:rPr lang="en" sz="600">
                <a:solidFill>
                  <a:srgbClr val="FFFFFF"/>
                </a:solidFill>
                <a:latin typeface="Proxima Nova"/>
                <a:ea typeface="Proxima Nova"/>
                <a:cs typeface="Proxima Nova"/>
                <a:sym typeface="Proxima Nova"/>
              </a:rPr>
              <a:t>10.1.0.1:90</a:t>
            </a:r>
            <a:endParaRPr sz="600">
              <a:solidFill>
                <a:srgbClr val="FFFFFF"/>
              </a:solidFill>
              <a:latin typeface="Proxima Nova"/>
              <a:ea typeface="Proxima Nova"/>
              <a:cs typeface="Proxima Nova"/>
              <a:sym typeface="Proxima Nova"/>
            </a:endParaRPr>
          </a:p>
        </p:txBody>
      </p:sp>
      <p:sp>
        <p:nvSpPr>
          <p:cNvPr id="2612" name="Google Shape;2612;p51"/>
          <p:cNvSpPr/>
          <p:nvPr/>
        </p:nvSpPr>
        <p:spPr>
          <a:xfrm>
            <a:off x="619612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600">
                <a:solidFill>
                  <a:schemeClr val="lt1"/>
                </a:solidFill>
                <a:latin typeface="Proxima Nova"/>
                <a:ea typeface="Proxima Nova"/>
                <a:cs typeface="Proxima Nova"/>
                <a:sym typeface="Proxima Nova"/>
              </a:rPr>
              <a:t>10.1.0.2:90</a:t>
            </a:r>
            <a:endParaRPr sz="700">
              <a:solidFill>
                <a:srgbClr val="FFFFFF"/>
              </a:solidFill>
              <a:latin typeface="Proxima Nova"/>
              <a:ea typeface="Proxima Nova"/>
              <a:cs typeface="Proxima Nova"/>
              <a:sym typeface="Proxima Nova"/>
            </a:endParaRPr>
          </a:p>
        </p:txBody>
      </p:sp>
      <p:sp>
        <p:nvSpPr>
          <p:cNvPr id="2613" name="Google Shape;2613;p51"/>
          <p:cNvSpPr/>
          <p:nvPr/>
        </p:nvSpPr>
        <p:spPr>
          <a:xfrm>
            <a:off x="7108175" y="3528817"/>
            <a:ext cx="626100" cy="577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a:t>
            </a:r>
            <a:endParaRPr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600">
                <a:solidFill>
                  <a:schemeClr val="lt1"/>
                </a:solidFill>
                <a:latin typeface="Proxima Nova"/>
                <a:ea typeface="Proxima Nova"/>
                <a:cs typeface="Proxima Nova"/>
                <a:sym typeface="Proxima Nova"/>
              </a:rPr>
              <a:t>10.1.0.3:90</a:t>
            </a:r>
            <a:endParaRPr sz="700">
              <a:solidFill>
                <a:srgbClr val="FFFFFF"/>
              </a:solidFill>
              <a:latin typeface="Proxima Nova"/>
              <a:ea typeface="Proxima Nova"/>
              <a:cs typeface="Proxima Nova"/>
              <a:sym typeface="Proxima Nova"/>
            </a:endParaRPr>
          </a:p>
        </p:txBody>
      </p:sp>
      <p:cxnSp>
        <p:nvCxnSpPr>
          <p:cNvPr id="2614" name="Google Shape;2614;p51"/>
          <p:cNvCxnSpPr>
            <a:stCxn id="2610" idx="2"/>
            <a:endCxn id="2611" idx="0"/>
          </p:cNvCxnSpPr>
          <p:nvPr/>
        </p:nvCxnSpPr>
        <p:spPr>
          <a:xfrm rot="5400000">
            <a:off x="5821425" y="2840988"/>
            <a:ext cx="463500" cy="9120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615" name="Google Shape;2615;p51"/>
          <p:cNvCxnSpPr>
            <a:stCxn id="2610" idx="2"/>
            <a:endCxn id="2612" idx="0"/>
          </p:cNvCxnSpPr>
          <p:nvPr/>
        </p:nvCxnSpPr>
        <p:spPr>
          <a:xfrm flipH="1" rot="-5400000">
            <a:off x="6277725" y="3296688"/>
            <a:ext cx="463500" cy="6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2616" name="Google Shape;2616;p51"/>
          <p:cNvCxnSpPr>
            <a:stCxn id="2610" idx="2"/>
            <a:endCxn id="2613" idx="0"/>
          </p:cNvCxnSpPr>
          <p:nvPr/>
        </p:nvCxnSpPr>
        <p:spPr>
          <a:xfrm flipH="1" rot="-5400000">
            <a:off x="6733425" y="2840988"/>
            <a:ext cx="463500" cy="912000"/>
          </a:xfrm>
          <a:prstGeom prst="bentConnector3">
            <a:avLst>
              <a:gd fmla="val 50009" name="adj1"/>
            </a:avLst>
          </a:prstGeom>
          <a:noFill/>
          <a:ln cap="flat" cmpd="sng" w="9525">
            <a:solidFill>
              <a:schemeClr val="dk2"/>
            </a:solidFill>
            <a:prstDash val="solid"/>
            <a:round/>
            <a:headEnd len="med" w="med" type="none"/>
            <a:tailEnd len="med" w="med" type="none"/>
          </a:ln>
        </p:spPr>
      </p:cxnSp>
      <p:sp>
        <p:nvSpPr>
          <p:cNvPr id="2617" name="Google Shape;2617;p51"/>
          <p:cNvSpPr txBox="1"/>
          <p:nvPr/>
        </p:nvSpPr>
        <p:spPr>
          <a:xfrm>
            <a:off x="6492910" y="1927799"/>
            <a:ext cx="1108500" cy="41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latin typeface="Proxima Nova"/>
                <a:ea typeface="Proxima Nova"/>
                <a:cs typeface="Proxima Nova"/>
                <a:sym typeface="Proxima Nova"/>
              </a:rPr>
              <a:t>connect</a:t>
            </a:r>
            <a:r>
              <a:rPr lang="en" sz="800">
                <a:latin typeface="Proxima Nova"/>
                <a:ea typeface="Proxima Nova"/>
                <a:cs typeface="Proxima Nova"/>
                <a:sym typeface="Proxima Nova"/>
              </a:rPr>
              <a:t> </a:t>
            </a:r>
            <a:br>
              <a:rPr lang="en" sz="800">
                <a:latin typeface="Proxima Nova"/>
                <a:ea typeface="Proxima Nova"/>
                <a:cs typeface="Proxima Nova"/>
                <a:sym typeface="Proxima Nova"/>
              </a:rPr>
            </a:br>
            <a:r>
              <a:rPr lang="en" sz="800">
                <a:solidFill>
                  <a:srgbClr val="FF0000"/>
                </a:solidFill>
                <a:latin typeface="Proxima Nova"/>
                <a:ea typeface="Proxima Nova"/>
                <a:cs typeface="Proxima Nova"/>
                <a:sym typeface="Proxima Nova"/>
              </a:rPr>
              <a:t>200.1.0.10:90</a:t>
            </a:r>
            <a:endParaRPr sz="800">
              <a:solidFill>
                <a:srgbClr val="FF0000"/>
              </a:solidFill>
              <a:latin typeface="Proxima Nova"/>
              <a:ea typeface="Proxima Nova"/>
              <a:cs typeface="Proxima Nova"/>
              <a:sym typeface="Proxima Nova"/>
            </a:endParaRPr>
          </a:p>
        </p:txBody>
      </p:sp>
      <p:sp>
        <p:nvSpPr>
          <p:cNvPr id="2618" name="Google Shape;2618;p51"/>
          <p:cNvSpPr/>
          <p:nvPr/>
        </p:nvSpPr>
        <p:spPr>
          <a:xfrm>
            <a:off x="6161425" y="1575850"/>
            <a:ext cx="701400" cy="3180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CLIENT</a:t>
            </a:r>
            <a:endParaRPr sz="700">
              <a:solidFill>
                <a:srgbClr val="FFFFFF"/>
              </a:solidFill>
              <a:latin typeface="Proxima Nova"/>
              <a:ea typeface="Proxima Nova"/>
              <a:cs typeface="Proxima Nova"/>
              <a:sym typeface="Proxima Nova"/>
            </a:endParaRPr>
          </a:p>
        </p:txBody>
      </p:sp>
      <p:cxnSp>
        <p:nvCxnSpPr>
          <p:cNvPr id="2619" name="Google Shape;2619;p51"/>
          <p:cNvCxnSpPr>
            <a:stCxn id="2618" idx="2"/>
            <a:endCxn id="2610" idx="0"/>
          </p:cNvCxnSpPr>
          <p:nvPr/>
        </p:nvCxnSpPr>
        <p:spPr>
          <a:xfrm rot="5400000">
            <a:off x="6262525" y="2140450"/>
            <a:ext cx="496200" cy="3000"/>
          </a:xfrm>
          <a:prstGeom prst="bentConnector3">
            <a:avLst>
              <a:gd fmla="val 49989" name="adj1"/>
            </a:avLst>
          </a:prstGeom>
          <a:noFill/>
          <a:ln cap="flat" cmpd="sng" w="9525">
            <a:solidFill>
              <a:schemeClr val="dk2"/>
            </a:solidFill>
            <a:prstDash val="solid"/>
            <a:round/>
            <a:headEnd len="med" w="med" type="none"/>
            <a:tailEnd len="med" w="med" type="triangle"/>
          </a:ln>
        </p:spPr>
      </p:cxnSp>
      <p:sp>
        <p:nvSpPr>
          <p:cNvPr id="2620" name="Google Shape;2620;p51"/>
          <p:cNvSpPr txBox="1"/>
          <p:nvPr>
            <p:ph idx="1" type="body"/>
          </p:nvPr>
        </p:nvSpPr>
        <p:spPr>
          <a:xfrm>
            <a:off x="799225" y="1087950"/>
            <a:ext cx="3975000" cy="29676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Char char="●"/>
            </a:pPr>
            <a:r>
              <a:rPr lang="en"/>
              <a:t>Access a service with an external IP on any TCP/UDP port, such as</a:t>
            </a:r>
            <a:endParaRPr/>
          </a:p>
          <a:p>
            <a:pPr indent="-292100" lvl="1" marL="914400" rtl="0" algn="l">
              <a:spcBef>
                <a:spcPts val="600"/>
              </a:spcBef>
              <a:spcAft>
                <a:spcPts val="0"/>
              </a:spcAft>
              <a:buSzPts val="1000"/>
              <a:buChar char="○"/>
            </a:pPr>
            <a:r>
              <a:rPr lang="en"/>
              <a:t>Databases</a:t>
            </a:r>
            <a:endParaRPr/>
          </a:p>
          <a:p>
            <a:pPr indent="-292100" lvl="1" marL="914400" rtl="0" algn="l">
              <a:spcBef>
                <a:spcPts val="1600"/>
              </a:spcBef>
              <a:spcAft>
                <a:spcPts val="0"/>
              </a:spcAft>
              <a:buSzPts val="1000"/>
              <a:buChar char="○"/>
            </a:pPr>
            <a:r>
              <a:rPr lang="en"/>
              <a:t>Message Brokers</a:t>
            </a:r>
            <a:endParaRPr/>
          </a:p>
          <a:p>
            <a:pPr indent="-292100" lvl="0" marL="457200" rtl="0" algn="l">
              <a:lnSpc>
                <a:spcPct val="115000"/>
              </a:lnSpc>
              <a:spcBef>
                <a:spcPts val="1600"/>
              </a:spcBef>
              <a:spcAft>
                <a:spcPts val="0"/>
              </a:spcAft>
              <a:buSzPts val="1000"/>
              <a:buChar char="●"/>
            </a:pPr>
            <a:r>
              <a:rPr lang="en"/>
              <a:t>Automatic IP allocation from a predefined pool using Ingress IP Self-Service</a:t>
            </a:r>
            <a:endParaRPr/>
          </a:p>
          <a:p>
            <a:pPr indent="-292100" lvl="0" marL="457200" rtl="0" algn="l">
              <a:lnSpc>
                <a:spcPct val="115000"/>
              </a:lnSpc>
              <a:spcBef>
                <a:spcPts val="1600"/>
              </a:spcBef>
              <a:spcAft>
                <a:spcPts val="0"/>
              </a:spcAft>
              <a:buSzPts val="1000"/>
              <a:buChar char="●"/>
            </a:pPr>
            <a:r>
              <a:rPr lang="en"/>
              <a:t>IP failover pods provide high availability for the IP pool</a:t>
            </a:r>
            <a:endParaRPr/>
          </a:p>
          <a:p>
            <a:pPr indent="0" lvl="0" marL="0" rtl="0" algn="l">
              <a:lnSpc>
                <a:spcPct val="115000"/>
              </a:lnSpc>
              <a:spcBef>
                <a:spcPts val="1600"/>
              </a:spcBef>
              <a:spcAft>
                <a:spcPts val="1600"/>
              </a:spcAft>
              <a:buNone/>
            </a:pPr>
            <a:r>
              <a:t/>
            </a:r>
            <a:endParaRPr/>
          </a:p>
        </p:txBody>
      </p:sp>
      <p:pic>
        <p:nvPicPr>
          <p:cNvPr id="2621" name="Google Shape;2621;p51"/>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5" name="Shape 2625"/>
        <p:cNvGrpSpPr/>
        <p:nvPr/>
      </p:nvGrpSpPr>
      <p:grpSpPr>
        <a:xfrm>
          <a:off x="0" y="0"/>
          <a:ext cx="0" cy="0"/>
          <a:chOff x="0" y="0"/>
          <a:chExt cx="0" cy="0"/>
        </a:xfrm>
      </p:grpSpPr>
      <p:sp>
        <p:nvSpPr>
          <p:cNvPr id="2626" name="Google Shape;2626;p5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7" name="Google Shape;2627;p5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CONTROL OUTGOING TRAFFIC </a:t>
            </a:r>
            <a:endParaRPr/>
          </a:p>
          <a:p>
            <a:pPr indent="0" lvl="0" marL="0" rtl="0" algn="ctr">
              <a:spcBef>
                <a:spcPts val="0"/>
              </a:spcBef>
              <a:spcAft>
                <a:spcPts val="0"/>
              </a:spcAft>
              <a:buNone/>
            </a:pPr>
            <a:r>
              <a:rPr lang="en"/>
              <a:t>SOURCE IP WITH EGRESS ROUTER</a:t>
            </a:r>
            <a:endParaRPr/>
          </a:p>
        </p:txBody>
      </p:sp>
      <p:sp>
        <p:nvSpPr>
          <p:cNvPr id="2628" name="Google Shape;2628;p52"/>
          <p:cNvSpPr/>
          <p:nvPr/>
        </p:nvSpPr>
        <p:spPr>
          <a:xfrm>
            <a:off x="4573850" y="1909975"/>
            <a:ext cx="1022700" cy="1606500"/>
          </a:xfrm>
          <a:prstGeom prst="rect">
            <a:avLst/>
          </a:prstGeom>
          <a:solidFill>
            <a:srgbClr val="CCCCCC"/>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000">
                <a:solidFill>
                  <a:schemeClr val="dk1"/>
                </a:solidFill>
                <a:latin typeface="Proxima Nova"/>
                <a:ea typeface="Proxima Nova"/>
                <a:cs typeface="Proxima Nova"/>
                <a:sym typeface="Proxima Nova"/>
              </a:rPr>
              <a:t>NODE</a:t>
            </a:r>
            <a:br>
              <a:rPr b="1" lang="en" sz="1000">
                <a:solidFill>
                  <a:schemeClr val="dk1"/>
                </a:solidFill>
                <a:latin typeface="Proxima Nova"/>
                <a:ea typeface="Proxima Nova"/>
                <a:cs typeface="Proxima Nova"/>
                <a:sym typeface="Proxima Nova"/>
              </a:rPr>
            </a:br>
            <a:r>
              <a:rPr lang="en" sz="800">
                <a:solidFill>
                  <a:schemeClr val="dk1"/>
                </a:solidFill>
                <a:latin typeface="Proxima Nova"/>
                <a:ea typeface="Proxima Nova"/>
                <a:cs typeface="Proxima Nova"/>
                <a:sym typeface="Proxima Nova"/>
              </a:rPr>
              <a:t>IP1</a:t>
            </a:r>
            <a:endParaRPr sz="800">
              <a:latin typeface="Proxima Nova"/>
              <a:ea typeface="Proxima Nova"/>
              <a:cs typeface="Proxima Nova"/>
              <a:sym typeface="Proxima Nova"/>
            </a:endParaRPr>
          </a:p>
        </p:txBody>
      </p:sp>
      <p:sp>
        <p:nvSpPr>
          <p:cNvPr id="2629" name="Google Shape;2629;p52"/>
          <p:cNvSpPr/>
          <p:nvPr/>
        </p:nvSpPr>
        <p:spPr>
          <a:xfrm>
            <a:off x="4735166" y="2370482"/>
            <a:ext cx="700200" cy="681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solidFill>
                <a:srgbClr val="FFFFFF"/>
              </a:solidFill>
              <a:latin typeface="Proxima Nova"/>
              <a:ea typeface="Proxima Nova"/>
              <a:cs typeface="Proxima Nova"/>
              <a:sym typeface="Proxima Nova"/>
            </a:endParaRPr>
          </a:p>
        </p:txBody>
      </p:sp>
      <p:sp>
        <p:nvSpPr>
          <p:cNvPr id="2630" name="Google Shape;2630;p52"/>
          <p:cNvSpPr txBox="1"/>
          <p:nvPr/>
        </p:nvSpPr>
        <p:spPr>
          <a:xfrm>
            <a:off x="4671359" y="2412482"/>
            <a:ext cx="827700" cy="5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EGRESS</a:t>
            </a:r>
            <a:endParaRPr b="1" sz="9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ROUTER</a:t>
            </a:r>
            <a:br>
              <a:rPr b="1" lang="en" sz="900">
                <a:solidFill>
                  <a:srgbClr val="FFFFFF"/>
                </a:solidFill>
                <a:latin typeface="Proxima Nova"/>
                <a:ea typeface="Proxima Nova"/>
                <a:cs typeface="Proxima Nova"/>
                <a:sym typeface="Proxima Nova"/>
              </a:rPr>
            </a:br>
            <a:r>
              <a:rPr b="1" lang="en" sz="900">
                <a:solidFill>
                  <a:srgbClr val="FFFFFF"/>
                </a:solidFill>
                <a:latin typeface="Proxima Nova"/>
                <a:ea typeface="Proxima Nova"/>
                <a:cs typeface="Proxima Nova"/>
                <a:sym typeface="Proxima Nova"/>
              </a:rPr>
              <a:t>POD</a:t>
            </a:r>
            <a:br>
              <a:rPr lang="en" sz="600">
                <a:solidFill>
                  <a:srgbClr val="FFFFFF"/>
                </a:solidFill>
                <a:latin typeface="Proxima Nova"/>
                <a:ea typeface="Proxima Nova"/>
                <a:cs typeface="Proxima Nova"/>
                <a:sym typeface="Proxima Nova"/>
              </a:rPr>
            </a:br>
            <a:r>
              <a:rPr lang="en" sz="900">
                <a:solidFill>
                  <a:srgbClr val="FFFFFF"/>
                </a:solidFill>
                <a:latin typeface="Proxima Nova"/>
                <a:ea typeface="Proxima Nova"/>
                <a:cs typeface="Proxima Nova"/>
                <a:sym typeface="Proxima Nova"/>
              </a:rPr>
              <a:t>IP1</a:t>
            </a:r>
            <a:br>
              <a:rPr lang="en" sz="900">
                <a:solidFill>
                  <a:srgbClr val="FFFFFF"/>
                </a:solidFill>
                <a:latin typeface="Proxima Nova"/>
                <a:ea typeface="Proxima Nova"/>
                <a:cs typeface="Proxima Nova"/>
                <a:sym typeface="Proxima Nova"/>
              </a:rPr>
            </a:br>
            <a:endParaRPr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900">
              <a:solidFill>
                <a:srgbClr val="FFFFFF"/>
              </a:solidFill>
              <a:latin typeface="Proxima Nova"/>
              <a:ea typeface="Proxima Nova"/>
              <a:cs typeface="Proxima Nova"/>
              <a:sym typeface="Proxima Nova"/>
            </a:endParaRPr>
          </a:p>
        </p:txBody>
      </p:sp>
      <p:sp>
        <p:nvSpPr>
          <p:cNvPr id="2631" name="Google Shape;2631;p52"/>
          <p:cNvSpPr/>
          <p:nvPr/>
        </p:nvSpPr>
        <p:spPr>
          <a:xfrm>
            <a:off x="2996806" y="2458682"/>
            <a:ext cx="1295100" cy="5052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Proxima Nova"/>
                <a:ea typeface="Proxima Nova"/>
                <a:cs typeface="Proxima Nova"/>
                <a:sym typeface="Proxima Nova"/>
              </a:rPr>
              <a:t>EGRESS SERVICE</a:t>
            </a:r>
            <a:br>
              <a:rPr lang="en" sz="10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INTERNAL-IP:8080</a:t>
            </a:r>
            <a:endParaRPr sz="800">
              <a:solidFill>
                <a:srgbClr val="FFFFFF"/>
              </a:solidFill>
              <a:latin typeface="Proxima Nova"/>
              <a:ea typeface="Proxima Nova"/>
              <a:cs typeface="Proxima Nova"/>
              <a:sym typeface="Proxima Nova"/>
            </a:endParaRPr>
          </a:p>
        </p:txBody>
      </p:sp>
      <p:sp>
        <p:nvSpPr>
          <p:cNvPr id="2632" name="Google Shape;2632;p52"/>
          <p:cNvSpPr/>
          <p:nvPr/>
        </p:nvSpPr>
        <p:spPr>
          <a:xfrm>
            <a:off x="6165800" y="2122232"/>
            <a:ext cx="1662300" cy="1178100"/>
          </a:xfrm>
          <a:prstGeom prst="rect">
            <a:avLst/>
          </a:prstGeom>
          <a:solidFill>
            <a:srgbClr val="3F9C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Proxima Nova"/>
                <a:ea typeface="Proxima Nova"/>
                <a:cs typeface="Proxima Nova"/>
                <a:sym typeface="Proxima Nova"/>
              </a:rPr>
              <a:t>EXTERNAL </a:t>
            </a:r>
            <a:br>
              <a:rPr b="1" lang="en" sz="1200">
                <a:solidFill>
                  <a:srgbClr val="FFFFFF"/>
                </a:solidFill>
                <a:latin typeface="Proxima Nova"/>
                <a:ea typeface="Proxima Nova"/>
                <a:cs typeface="Proxima Nova"/>
                <a:sym typeface="Proxima Nova"/>
              </a:rPr>
            </a:br>
            <a:r>
              <a:rPr b="1" lang="en" sz="1200">
                <a:solidFill>
                  <a:srgbClr val="FFFFFF"/>
                </a:solidFill>
                <a:latin typeface="Proxima Nova"/>
                <a:ea typeface="Proxima Nova"/>
                <a:cs typeface="Proxima Nova"/>
                <a:sym typeface="Proxima Nova"/>
              </a:rPr>
              <a:t>SERVICE</a:t>
            </a:r>
            <a:br>
              <a:rPr b="1" lang="en" sz="1000">
                <a:solidFill>
                  <a:srgbClr val="FFFFFF"/>
                </a:solidFill>
                <a:latin typeface="Proxima Nova"/>
                <a:ea typeface="Proxima Nova"/>
                <a:cs typeface="Proxima Nova"/>
                <a:sym typeface="Proxima Nova"/>
              </a:rPr>
            </a:b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Whitelist: IP1</a:t>
            </a:r>
            <a:endParaRPr sz="1000">
              <a:solidFill>
                <a:srgbClr val="FFFFFF"/>
              </a:solidFill>
              <a:latin typeface="Proxima Nova"/>
              <a:ea typeface="Proxima Nova"/>
              <a:cs typeface="Proxima Nova"/>
              <a:sym typeface="Proxima Nova"/>
            </a:endParaRPr>
          </a:p>
        </p:txBody>
      </p:sp>
      <p:cxnSp>
        <p:nvCxnSpPr>
          <p:cNvPr id="2633" name="Google Shape;2633;p52"/>
          <p:cNvCxnSpPr>
            <a:stCxn id="2631" idx="3"/>
            <a:endCxn id="2629" idx="1"/>
          </p:cNvCxnSpPr>
          <p:nvPr/>
        </p:nvCxnSpPr>
        <p:spPr>
          <a:xfrm>
            <a:off x="4291906" y="2711282"/>
            <a:ext cx="443400" cy="600"/>
          </a:xfrm>
          <a:prstGeom prst="bentConnector3">
            <a:avLst>
              <a:gd fmla="val 49984" name="adj1"/>
            </a:avLst>
          </a:prstGeom>
          <a:noFill/>
          <a:ln cap="flat" cmpd="sng" w="9525">
            <a:solidFill>
              <a:schemeClr val="dk2"/>
            </a:solidFill>
            <a:prstDash val="solid"/>
            <a:round/>
            <a:headEnd len="med" w="med" type="none"/>
            <a:tailEnd len="med" w="med" type="triangle"/>
          </a:ln>
        </p:spPr>
      </p:cxnSp>
      <p:cxnSp>
        <p:nvCxnSpPr>
          <p:cNvPr id="2634" name="Google Shape;2634;p52"/>
          <p:cNvCxnSpPr>
            <a:stCxn id="2629" idx="3"/>
          </p:cNvCxnSpPr>
          <p:nvPr/>
        </p:nvCxnSpPr>
        <p:spPr>
          <a:xfrm>
            <a:off x="5435366" y="2711282"/>
            <a:ext cx="704700" cy="0"/>
          </a:xfrm>
          <a:prstGeom prst="straightConnector1">
            <a:avLst/>
          </a:prstGeom>
          <a:noFill/>
          <a:ln cap="flat" cmpd="sng" w="9525">
            <a:solidFill>
              <a:schemeClr val="dk2"/>
            </a:solidFill>
            <a:prstDash val="solid"/>
            <a:round/>
            <a:headEnd len="med" w="med" type="none"/>
            <a:tailEnd len="med" w="med" type="triangle"/>
          </a:ln>
        </p:spPr>
      </p:cxnSp>
      <p:sp>
        <p:nvSpPr>
          <p:cNvPr id="2635" name="Google Shape;2635;p52"/>
          <p:cNvSpPr/>
          <p:nvPr/>
        </p:nvSpPr>
        <p:spPr>
          <a:xfrm>
            <a:off x="1468300" y="1569163"/>
            <a:ext cx="739200" cy="681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sp>
        <p:nvSpPr>
          <p:cNvPr id="2636" name="Google Shape;2636;p52"/>
          <p:cNvSpPr/>
          <p:nvPr/>
        </p:nvSpPr>
        <p:spPr>
          <a:xfrm>
            <a:off x="1468300" y="2370482"/>
            <a:ext cx="739200" cy="681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cxnSp>
        <p:nvCxnSpPr>
          <p:cNvPr id="2637" name="Google Shape;2637;p52"/>
          <p:cNvCxnSpPr>
            <a:stCxn id="2635" idx="3"/>
            <a:endCxn id="2631" idx="1"/>
          </p:cNvCxnSpPr>
          <p:nvPr/>
        </p:nvCxnSpPr>
        <p:spPr>
          <a:xfrm>
            <a:off x="2207500" y="1909963"/>
            <a:ext cx="789300" cy="8013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638" name="Google Shape;2638;p52"/>
          <p:cNvCxnSpPr>
            <a:stCxn id="2636" idx="3"/>
            <a:endCxn id="2631" idx="1"/>
          </p:cNvCxnSpPr>
          <p:nvPr/>
        </p:nvCxnSpPr>
        <p:spPr>
          <a:xfrm>
            <a:off x="2207500" y="2711282"/>
            <a:ext cx="7893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2639" name="Google Shape;2639;p52"/>
          <p:cNvSpPr/>
          <p:nvPr/>
        </p:nvSpPr>
        <p:spPr>
          <a:xfrm>
            <a:off x="1468300" y="3175678"/>
            <a:ext cx="739200" cy="6816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cxnSp>
        <p:nvCxnSpPr>
          <p:cNvPr id="2640" name="Google Shape;2640;p52"/>
          <p:cNvCxnSpPr>
            <a:stCxn id="2639" idx="3"/>
            <a:endCxn id="2631" idx="1"/>
          </p:cNvCxnSpPr>
          <p:nvPr/>
        </p:nvCxnSpPr>
        <p:spPr>
          <a:xfrm flipH="1" rot="10800000">
            <a:off x="2207500" y="2711278"/>
            <a:ext cx="789300" cy="805200"/>
          </a:xfrm>
          <a:prstGeom prst="bentConnector3">
            <a:avLst>
              <a:gd fmla="val 50000" name="adj1"/>
            </a:avLst>
          </a:prstGeom>
          <a:noFill/>
          <a:ln cap="flat" cmpd="sng" w="9525">
            <a:solidFill>
              <a:schemeClr val="dk2"/>
            </a:solidFill>
            <a:prstDash val="solid"/>
            <a:round/>
            <a:headEnd len="med" w="med" type="none"/>
            <a:tailEnd len="med" w="med" type="none"/>
          </a:ln>
        </p:spPr>
      </p:cxnSp>
      <p:pic>
        <p:nvPicPr>
          <p:cNvPr id="2641" name="Google Shape;2641;p52"/>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5" name="Shape 2645"/>
        <p:cNvGrpSpPr/>
        <p:nvPr/>
      </p:nvGrpSpPr>
      <p:grpSpPr>
        <a:xfrm>
          <a:off x="0" y="0"/>
          <a:ext cx="0" cy="0"/>
          <a:chOff x="0" y="0"/>
          <a:chExt cx="0" cy="0"/>
        </a:xfrm>
      </p:grpSpPr>
      <p:sp>
        <p:nvSpPr>
          <p:cNvPr id="2646" name="Google Shape;2646;p5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7" name="Google Shape;2647;p53"/>
          <p:cNvSpPr txBox="1"/>
          <p:nvPr>
            <p:ph idx="1" type="body"/>
          </p:nvPr>
        </p:nvSpPr>
        <p:spPr>
          <a:xfrm>
            <a:off x="826700" y="1233775"/>
            <a:ext cx="4592100" cy="3290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Pluggable routing architecture</a:t>
            </a:r>
            <a:endParaRPr/>
          </a:p>
          <a:p>
            <a:pPr indent="-292100" lvl="1" marL="914400" rtl="0" algn="l">
              <a:spcBef>
                <a:spcPts val="0"/>
              </a:spcBef>
              <a:spcAft>
                <a:spcPts val="0"/>
              </a:spcAft>
              <a:buSzPts val="1000"/>
              <a:buChar char="○"/>
            </a:pPr>
            <a:r>
              <a:rPr lang="en"/>
              <a:t>HAProxy Router</a:t>
            </a:r>
            <a:endParaRPr/>
          </a:p>
          <a:p>
            <a:pPr indent="-292100" lvl="1" marL="914400" rtl="0" algn="l">
              <a:spcBef>
                <a:spcPts val="0"/>
              </a:spcBef>
              <a:spcAft>
                <a:spcPts val="0"/>
              </a:spcAft>
              <a:buSzPts val="1000"/>
              <a:buChar char="○"/>
            </a:pPr>
            <a:r>
              <a:rPr lang="en"/>
              <a:t>F5 Router</a:t>
            </a:r>
            <a:endParaRPr/>
          </a:p>
          <a:p>
            <a:pPr indent="-292100" lvl="0" marL="457200" rtl="0" algn="l">
              <a:spcBef>
                <a:spcPts val="1000"/>
              </a:spcBef>
              <a:spcAft>
                <a:spcPts val="0"/>
              </a:spcAft>
              <a:buSzPts val="1000"/>
              <a:buChar char="●"/>
            </a:pPr>
            <a:r>
              <a:rPr lang="en"/>
              <a:t>Multiple-routers with traffic sharding</a:t>
            </a:r>
            <a:endParaRPr/>
          </a:p>
          <a:p>
            <a:pPr indent="-292100" lvl="0" marL="457200" rtl="0" algn="l">
              <a:spcBef>
                <a:spcPts val="1600"/>
              </a:spcBef>
              <a:spcAft>
                <a:spcPts val="0"/>
              </a:spcAft>
              <a:buSzPts val="1000"/>
              <a:buChar char="●"/>
            </a:pPr>
            <a:r>
              <a:rPr lang="en"/>
              <a:t>Router supported protocols</a:t>
            </a:r>
            <a:endParaRPr/>
          </a:p>
          <a:p>
            <a:pPr indent="-292100" lvl="1" marL="914400" rtl="0" algn="l">
              <a:spcBef>
                <a:spcPts val="0"/>
              </a:spcBef>
              <a:spcAft>
                <a:spcPts val="0"/>
              </a:spcAft>
              <a:buSzPts val="1000"/>
              <a:buChar char="○"/>
            </a:pPr>
            <a:r>
              <a:rPr lang="en"/>
              <a:t>HTTP/HTTPS</a:t>
            </a:r>
            <a:endParaRPr/>
          </a:p>
          <a:p>
            <a:pPr indent="-292100" lvl="1" marL="914400" rtl="0" algn="l">
              <a:spcBef>
                <a:spcPts val="0"/>
              </a:spcBef>
              <a:spcAft>
                <a:spcPts val="0"/>
              </a:spcAft>
              <a:buSzPts val="1000"/>
              <a:buChar char="○"/>
            </a:pPr>
            <a:r>
              <a:rPr lang="en"/>
              <a:t>WebSockets</a:t>
            </a:r>
            <a:endParaRPr/>
          </a:p>
          <a:p>
            <a:pPr indent="-292100" lvl="1" marL="914400" rtl="0" algn="l">
              <a:spcBef>
                <a:spcPts val="0"/>
              </a:spcBef>
              <a:spcAft>
                <a:spcPts val="0"/>
              </a:spcAft>
              <a:buSzPts val="1000"/>
              <a:buChar char="○"/>
            </a:pPr>
            <a:r>
              <a:rPr lang="en"/>
              <a:t>TLS with SNI</a:t>
            </a:r>
            <a:endParaRPr/>
          </a:p>
          <a:p>
            <a:pPr indent="-292100" lvl="0" marL="457200" rtl="0" algn="l">
              <a:spcBef>
                <a:spcPts val="1000"/>
              </a:spcBef>
              <a:spcAft>
                <a:spcPts val="0"/>
              </a:spcAft>
              <a:buSzPts val="1000"/>
              <a:buChar char="●"/>
            </a:pPr>
            <a:r>
              <a:rPr lang="en"/>
              <a:t>Non-standard ports via cloud load-balancers, external IP, and NodePort</a:t>
            </a:r>
            <a:endParaRPr/>
          </a:p>
          <a:p>
            <a:pPr indent="0" lvl="0" marL="0" rtl="0" algn="l">
              <a:spcBef>
                <a:spcPts val="1600"/>
              </a:spcBef>
              <a:spcAft>
                <a:spcPts val="1600"/>
              </a:spcAft>
              <a:buNone/>
            </a:pPr>
            <a:r>
              <a:t/>
            </a:r>
            <a:endParaRPr/>
          </a:p>
        </p:txBody>
      </p:sp>
      <p:sp>
        <p:nvSpPr>
          <p:cNvPr id="2648" name="Google Shape;2648;p53"/>
          <p:cNvSpPr txBox="1"/>
          <p:nvPr>
            <p:ph type="title"/>
          </p:nvPr>
        </p:nvSpPr>
        <p:spPr>
          <a:xfrm>
            <a:off x="826650" y="0"/>
            <a:ext cx="83175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ROUTING AND EXTERNAL LOAD-BALANCING</a:t>
            </a:r>
            <a:endParaRPr/>
          </a:p>
        </p:txBody>
      </p:sp>
      <p:pic>
        <p:nvPicPr>
          <p:cNvPr id="2649" name="Google Shape;2649;p53"/>
          <p:cNvPicPr preferRelativeResize="0"/>
          <p:nvPr/>
        </p:nvPicPr>
        <p:blipFill>
          <a:blip r:embed="rId3">
            <a:alphaModFix/>
          </a:blip>
          <a:stretch>
            <a:fillRect/>
          </a:stretch>
        </p:blipFill>
        <p:spPr>
          <a:xfrm>
            <a:off x="7343780" y="3062900"/>
            <a:ext cx="662326" cy="657100"/>
          </a:xfrm>
          <a:prstGeom prst="rect">
            <a:avLst/>
          </a:prstGeom>
          <a:noFill/>
          <a:ln>
            <a:noFill/>
          </a:ln>
        </p:spPr>
      </p:pic>
      <p:pic>
        <p:nvPicPr>
          <p:cNvPr id="2650" name="Google Shape;2650;p53"/>
          <p:cNvPicPr preferRelativeResize="0"/>
          <p:nvPr/>
        </p:nvPicPr>
        <p:blipFill>
          <a:blip r:embed="rId3">
            <a:alphaModFix/>
          </a:blip>
          <a:stretch>
            <a:fillRect/>
          </a:stretch>
        </p:blipFill>
        <p:spPr>
          <a:xfrm>
            <a:off x="6463505" y="3062900"/>
            <a:ext cx="662326" cy="657100"/>
          </a:xfrm>
          <a:prstGeom prst="rect">
            <a:avLst/>
          </a:prstGeom>
          <a:noFill/>
          <a:ln>
            <a:noFill/>
          </a:ln>
        </p:spPr>
      </p:pic>
      <p:pic>
        <p:nvPicPr>
          <p:cNvPr id="2651" name="Google Shape;2651;p53"/>
          <p:cNvPicPr preferRelativeResize="0"/>
          <p:nvPr/>
        </p:nvPicPr>
        <p:blipFill>
          <a:blip r:embed="rId3">
            <a:alphaModFix/>
          </a:blip>
          <a:stretch>
            <a:fillRect/>
          </a:stretch>
        </p:blipFill>
        <p:spPr>
          <a:xfrm>
            <a:off x="5583231" y="3062900"/>
            <a:ext cx="662326" cy="657100"/>
          </a:xfrm>
          <a:prstGeom prst="rect">
            <a:avLst/>
          </a:prstGeom>
          <a:noFill/>
          <a:ln>
            <a:noFill/>
          </a:ln>
        </p:spPr>
      </p:pic>
      <p:pic>
        <p:nvPicPr>
          <p:cNvPr id="2652" name="Google Shape;2652;p53"/>
          <p:cNvPicPr preferRelativeResize="0"/>
          <p:nvPr/>
        </p:nvPicPr>
        <p:blipFill>
          <a:blip r:embed="rId4">
            <a:alphaModFix/>
          </a:blip>
          <a:stretch>
            <a:fillRect/>
          </a:stretch>
        </p:blipFill>
        <p:spPr>
          <a:xfrm>
            <a:off x="6272275" y="1852848"/>
            <a:ext cx="1049875" cy="499059"/>
          </a:xfrm>
          <a:prstGeom prst="rect">
            <a:avLst/>
          </a:prstGeom>
          <a:noFill/>
          <a:ln>
            <a:noFill/>
          </a:ln>
        </p:spPr>
      </p:pic>
      <p:cxnSp>
        <p:nvCxnSpPr>
          <p:cNvPr id="2653" name="Google Shape;2653;p53"/>
          <p:cNvCxnSpPr>
            <a:stCxn id="2652" idx="2"/>
            <a:endCxn id="2651" idx="0"/>
          </p:cNvCxnSpPr>
          <p:nvPr/>
        </p:nvCxnSpPr>
        <p:spPr>
          <a:xfrm rot="5400000">
            <a:off x="6000262" y="2265957"/>
            <a:ext cx="711000" cy="8829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2654" name="Google Shape;2654;p53"/>
          <p:cNvCxnSpPr>
            <a:stCxn id="2652" idx="2"/>
            <a:endCxn id="2649" idx="0"/>
          </p:cNvCxnSpPr>
          <p:nvPr/>
        </p:nvCxnSpPr>
        <p:spPr>
          <a:xfrm flipH="1" rot="-5400000">
            <a:off x="6880612" y="2268507"/>
            <a:ext cx="711000" cy="877800"/>
          </a:xfrm>
          <a:prstGeom prst="bentConnector3">
            <a:avLst>
              <a:gd fmla="val 49999" name="adj1"/>
            </a:avLst>
          </a:prstGeom>
          <a:noFill/>
          <a:ln cap="flat" cmpd="sng" w="9525">
            <a:solidFill>
              <a:schemeClr val="dk2"/>
            </a:solidFill>
            <a:prstDash val="solid"/>
            <a:round/>
            <a:headEnd len="med" w="med" type="none"/>
            <a:tailEnd len="med" w="med" type="none"/>
          </a:ln>
        </p:spPr>
      </p:cxnSp>
      <p:cxnSp>
        <p:nvCxnSpPr>
          <p:cNvPr id="2655" name="Google Shape;2655;p53"/>
          <p:cNvCxnSpPr>
            <a:stCxn id="2652" idx="2"/>
            <a:endCxn id="2650" idx="0"/>
          </p:cNvCxnSpPr>
          <p:nvPr/>
        </p:nvCxnSpPr>
        <p:spPr>
          <a:xfrm flipH="1">
            <a:off x="6794812" y="2351907"/>
            <a:ext cx="2400" cy="711000"/>
          </a:xfrm>
          <a:prstGeom prst="straightConnector1">
            <a:avLst/>
          </a:prstGeom>
          <a:noFill/>
          <a:ln cap="flat" cmpd="sng" w="9525">
            <a:solidFill>
              <a:schemeClr val="dk2"/>
            </a:solidFill>
            <a:prstDash val="solid"/>
            <a:round/>
            <a:headEnd len="med" w="med" type="none"/>
            <a:tailEnd len="med" w="med" type="none"/>
          </a:ln>
        </p:spPr>
      </p:cxnSp>
      <p:pic>
        <p:nvPicPr>
          <p:cNvPr id="2656" name="Google Shape;2656;p53"/>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0" name="Shape 2660"/>
        <p:cNvGrpSpPr/>
        <p:nvPr/>
      </p:nvGrpSpPr>
      <p:grpSpPr>
        <a:xfrm>
          <a:off x="0" y="0"/>
          <a:ext cx="0" cy="0"/>
          <a:chOff x="0" y="0"/>
          <a:chExt cx="0" cy="0"/>
        </a:xfrm>
      </p:grpSpPr>
      <p:sp>
        <p:nvSpPr>
          <p:cNvPr id="2661" name="Google Shape;2661;p5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2" name="Google Shape;2662;p54"/>
          <p:cNvSpPr/>
          <p:nvPr/>
        </p:nvSpPr>
        <p:spPr>
          <a:xfrm>
            <a:off x="4888900" y="3313100"/>
            <a:ext cx="962700" cy="7440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verpass"/>
                <a:ea typeface="Overpass"/>
                <a:cs typeface="Overpass"/>
                <a:sym typeface="Overpass"/>
              </a:rPr>
              <a:t>POD</a:t>
            </a:r>
            <a:endParaRPr sz="800">
              <a:latin typeface="Overpass"/>
              <a:ea typeface="Overpass"/>
              <a:cs typeface="Overpass"/>
              <a:sym typeface="Overpass"/>
            </a:endParaRPr>
          </a:p>
        </p:txBody>
      </p:sp>
      <p:sp>
        <p:nvSpPr>
          <p:cNvPr id="2663" name="Google Shape;2663;p54"/>
          <p:cNvSpPr txBox="1"/>
          <p:nvPr/>
        </p:nvSpPr>
        <p:spPr>
          <a:xfrm>
            <a:off x="339100" y="533400"/>
            <a:ext cx="8465700" cy="106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routes add services to the external load-balancer and provide readable urls for the app</a:t>
            </a:r>
            <a:endParaRPr sz="2800">
              <a:latin typeface="Proxima Nova"/>
              <a:ea typeface="Proxima Nova"/>
              <a:cs typeface="Proxima Nova"/>
              <a:sym typeface="Proxima Nova"/>
            </a:endParaRPr>
          </a:p>
        </p:txBody>
      </p:sp>
      <p:sp>
        <p:nvSpPr>
          <p:cNvPr id="2664" name="Google Shape;2664;p54"/>
          <p:cNvSpPr/>
          <p:nvPr/>
        </p:nvSpPr>
        <p:spPr>
          <a:xfrm>
            <a:off x="5029410" y="3584156"/>
            <a:ext cx="692700" cy="4002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endParaRPr sz="700">
              <a:solidFill>
                <a:srgbClr val="FFFFFF"/>
              </a:solidFill>
              <a:latin typeface="Overpass"/>
              <a:ea typeface="Overpass"/>
              <a:cs typeface="Overpass"/>
              <a:sym typeface="Overpass"/>
            </a:endParaRPr>
          </a:p>
        </p:txBody>
      </p:sp>
      <p:sp>
        <p:nvSpPr>
          <p:cNvPr id="2665" name="Google Shape;2665;p54"/>
          <p:cNvSpPr/>
          <p:nvPr/>
        </p:nvSpPr>
        <p:spPr>
          <a:xfrm>
            <a:off x="5927925" y="3313100"/>
            <a:ext cx="962700" cy="7440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verpass"/>
                <a:ea typeface="Overpass"/>
                <a:cs typeface="Overpass"/>
                <a:sym typeface="Overpass"/>
              </a:rPr>
              <a:t>POD</a:t>
            </a:r>
            <a:endParaRPr sz="800">
              <a:latin typeface="Overpass"/>
              <a:ea typeface="Overpass"/>
              <a:cs typeface="Overpass"/>
              <a:sym typeface="Overpass"/>
            </a:endParaRPr>
          </a:p>
        </p:txBody>
      </p:sp>
      <p:sp>
        <p:nvSpPr>
          <p:cNvPr id="2666" name="Google Shape;2666;p54"/>
          <p:cNvSpPr/>
          <p:nvPr/>
        </p:nvSpPr>
        <p:spPr>
          <a:xfrm>
            <a:off x="6068436" y="3584156"/>
            <a:ext cx="692700" cy="4002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endParaRPr sz="700">
              <a:solidFill>
                <a:srgbClr val="FFFFFF"/>
              </a:solidFill>
              <a:latin typeface="Overpass"/>
              <a:ea typeface="Overpass"/>
              <a:cs typeface="Overpass"/>
              <a:sym typeface="Overpass"/>
            </a:endParaRPr>
          </a:p>
        </p:txBody>
      </p:sp>
      <p:sp>
        <p:nvSpPr>
          <p:cNvPr id="2667" name="Google Shape;2667;p54"/>
          <p:cNvSpPr/>
          <p:nvPr/>
        </p:nvSpPr>
        <p:spPr>
          <a:xfrm>
            <a:off x="6966951" y="3313100"/>
            <a:ext cx="962700" cy="7440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Overpass"/>
                <a:ea typeface="Overpass"/>
                <a:cs typeface="Overpass"/>
                <a:sym typeface="Overpass"/>
              </a:rPr>
              <a:t>POD</a:t>
            </a:r>
            <a:endParaRPr sz="800">
              <a:latin typeface="Overpass"/>
              <a:ea typeface="Overpass"/>
              <a:cs typeface="Overpass"/>
              <a:sym typeface="Overpass"/>
            </a:endParaRPr>
          </a:p>
        </p:txBody>
      </p:sp>
      <p:sp>
        <p:nvSpPr>
          <p:cNvPr id="2668" name="Google Shape;2668;p54"/>
          <p:cNvSpPr/>
          <p:nvPr/>
        </p:nvSpPr>
        <p:spPr>
          <a:xfrm>
            <a:off x="7107463" y="3584156"/>
            <a:ext cx="692700" cy="4002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endParaRPr sz="700">
              <a:solidFill>
                <a:srgbClr val="FFFFFF"/>
              </a:solidFill>
              <a:latin typeface="Overpass"/>
              <a:ea typeface="Overpass"/>
              <a:cs typeface="Overpass"/>
              <a:sym typeface="Overpass"/>
            </a:endParaRPr>
          </a:p>
        </p:txBody>
      </p:sp>
      <p:sp>
        <p:nvSpPr>
          <p:cNvPr id="2669" name="Google Shape;2669;p54"/>
          <p:cNvSpPr/>
          <p:nvPr/>
        </p:nvSpPr>
        <p:spPr>
          <a:xfrm>
            <a:off x="5339775" y="2762675"/>
            <a:ext cx="2139300" cy="2718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verpass"/>
                <a:ea typeface="Overpass"/>
                <a:cs typeface="Overpass"/>
                <a:sym typeface="Overpass"/>
              </a:rPr>
              <a:t>BACKEND SERVICE</a:t>
            </a:r>
            <a:endParaRPr sz="1100">
              <a:solidFill>
                <a:srgbClr val="FFFFFF"/>
              </a:solidFill>
              <a:latin typeface="Overpass"/>
              <a:ea typeface="Overpass"/>
              <a:cs typeface="Overpass"/>
              <a:sym typeface="Overpass"/>
            </a:endParaRPr>
          </a:p>
        </p:txBody>
      </p:sp>
      <p:cxnSp>
        <p:nvCxnSpPr>
          <p:cNvPr id="2670" name="Google Shape;2670;p54"/>
          <p:cNvCxnSpPr>
            <a:stCxn id="2669" idx="2"/>
            <a:endCxn id="2665" idx="0"/>
          </p:cNvCxnSpPr>
          <p:nvPr/>
        </p:nvCxnSpPr>
        <p:spPr>
          <a:xfrm>
            <a:off x="6409425" y="3034475"/>
            <a:ext cx="0" cy="278700"/>
          </a:xfrm>
          <a:prstGeom prst="straightConnector1">
            <a:avLst/>
          </a:prstGeom>
          <a:noFill/>
          <a:ln cap="flat" cmpd="sng" w="9525">
            <a:solidFill>
              <a:srgbClr val="666666"/>
            </a:solidFill>
            <a:prstDash val="solid"/>
            <a:round/>
            <a:headEnd len="med" w="med" type="none"/>
            <a:tailEnd len="med" w="med" type="triangle"/>
          </a:ln>
        </p:spPr>
      </p:cxnSp>
      <p:cxnSp>
        <p:nvCxnSpPr>
          <p:cNvPr id="2671" name="Google Shape;2671;p54"/>
          <p:cNvCxnSpPr>
            <a:stCxn id="2669" idx="2"/>
            <a:endCxn id="2667" idx="0"/>
          </p:cNvCxnSpPr>
          <p:nvPr/>
        </p:nvCxnSpPr>
        <p:spPr>
          <a:xfrm flipH="1" rot="-5400000">
            <a:off x="6789525" y="2654375"/>
            <a:ext cx="278700" cy="1038900"/>
          </a:xfrm>
          <a:prstGeom prst="bentConnector3">
            <a:avLst>
              <a:gd fmla="val 49986" name="adj1"/>
            </a:avLst>
          </a:prstGeom>
          <a:noFill/>
          <a:ln cap="flat" cmpd="sng" w="9525">
            <a:solidFill>
              <a:srgbClr val="666666"/>
            </a:solidFill>
            <a:prstDash val="solid"/>
            <a:round/>
            <a:headEnd len="med" w="med" type="none"/>
            <a:tailEnd len="med" w="med" type="triangle"/>
          </a:ln>
        </p:spPr>
      </p:cxnSp>
      <p:cxnSp>
        <p:nvCxnSpPr>
          <p:cNvPr id="2672" name="Google Shape;2672;p54"/>
          <p:cNvCxnSpPr>
            <a:stCxn id="2669" idx="2"/>
            <a:endCxn id="2662" idx="0"/>
          </p:cNvCxnSpPr>
          <p:nvPr/>
        </p:nvCxnSpPr>
        <p:spPr>
          <a:xfrm rot="5400000">
            <a:off x="5750475" y="2654225"/>
            <a:ext cx="278700" cy="1039200"/>
          </a:xfrm>
          <a:prstGeom prst="bentConnector3">
            <a:avLst>
              <a:gd fmla="val 49986" name="adj1"/>
            </a:avLst>
          </a:prstGeom>
          <a:noFill/>
          <a:ln cap="flat" cmpd="sng" w="9525">
            <a:solidFill>
              <a:srgbClr val="666666"/>
            </a:solidFill>
            <a:prstDash val="solid"/>
            <a:round/>
            <a:headEnd len="med" w="med" type="none"/>
            <a:tailEnd len="med" w="med" type="triangle"/>
          </a:ln>
        </p:spPr>
      </p:cxnSp>
      <p:sp>
        <p:nvSpPr>
          <p:cNvPr id="2673" name="Google Shape;2673;p54"/>
          <p:cNvSpPr/>
          <p:nvPr/>
        </p:nvSpPr>
        <p:spPr>
          <a:xfrm>
            <a:off x="5339775" y="2271750"/>
            <a:ext cx="2139300" cy="445200"/>
          </a:xfrm>
          <a:prstGeom prst="rect">
            <a:avLst/>
          </a:prstGeom>
          <a:solidFill>
            <a:srgbClr val="3B008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verpass"/>
                <a:ea typeface="Overpass"/>
                <a:cs typeface="Overpass"/>
                <a:sym typeface="Overpass"/>
              </a:rPr>
              <a:t>ROUTE</a:t>
            </a:r>
            <a:br>
              <a:rPr lang="en" sz="1100">
                <a:solidFill>
                  <a:srgbClr val="FFFFFF"/>
                </a:solidFill>
                <a:latin typeface="Overpass"/>
                <a:ea typeface="Overpass"/>
                <a:cs typeface="Overpass"/>
                <a:sym typeface="Overpass"/>
              </a:rPr>
            </a:br>
            <a:r>
              <a:rPr lang="en" sz="800">
                <a:solidFill>
                  <a:srgbClr val="D9D2E9"/>
                </a:solidFill>
                <a:latin typeface="Roboto Mono"/>
                <a:ea typeface="Roboto Mono"/>
                <a:cs typeface="Roboto Mono"/>
                <a:sym typeface="Roboto Mono"/>
              </a:rPr>
              <a:t>app-prod.mycompany.com</a:t>
            </a:r>
            <a:endParaRPr sz="1100">
              <a:solidFill>
                <a:srgbClr val="FFFFFF"/>
              </a:solidFill>
              <a:latin typeface="Overpass"/>
              <a:ea typeface="Overpass"/>
              <a:cs typeface="Overpass"/>
              <a:sym typeface="Overpass"/>
            </a:endParaRPr>
          </a:p>
        </p:txBody>
      </p:sp>
      <p:grpSp>
        <p:nvGrpSpPr>
          <p:cNvPr id="2674" name="Google Shape;2674;p54"/>
          <p:cNvGrpSpPr/>
          <p:nvPr/>
        </p:nvGrpSpPr>
        <p:grpSpPr>
          <a:xfrm>
            <a:off x="1021750" y="2278875"/>
            <a:ext cx="2688165" cy="1778400"/>
            <a:chOff x="1021750" y="2278875"/>
            <a:chExt cx="2688165" cy="1778400"/>
          </a:xfrm>
        </p:grpSpPr>
        <p:sp>
          <p:nvSpPr>
            <p:cNvPr id="2675" name="Google Shape;2675;p54"/>
            <p:cNvSpPr/>
            <p:nvPr/>
          </p:nvSpPr>
          <p:spPr>
            <a:xfrm>
              <a:off x="1021750" y="2278875"/>
              <a:ext cx="2611800" cy="1778400"/>
            </a:xfrm>
            <a:prstGeom prst="rect">
              <a:avLst/>
            </a:pr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4"/>
            <p:cNvSpPr/>
            <p:nvPr/>
          </p:nvSpPr>
          <p:spPr>
            <a:xfrm>
              <a:off x="1090451" y="2530002"/>
              <a:ext cx="2475000" cy="1449900"/>
            </a:xfrm>
            <a:prstGeom prst="rect">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4"/>
            <p:cNvSpPr txBox="1"/>
            <p:nvPr/>
          </p:nvSpPr>
          <p:spPr>
            <a:xfrm>
              <a:off x="1098115" y="2583950"/>
              <a:ext cx="26118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&gt; curl http://app-prod.mycompany.com</a:t>
              </a:r>
              <a:endParaRPr sz="800">
                <a:latin typeface="Roboto Mono"/>
                <a:ea typeface="Roboto Mono"/>
                <a:cs typeface="Roboto Mono"/>
                <a:sym typeface="Roboto Mono"/>
              </a:endParaRPr>
            </a:p>
          </p:txBody>
        </p:sp>
        <p:sp>
          <p:nvSpPr>
            <p:cNvPr id="2678" name="Google Shape;2678;p54"/>
            <p:cNvSpPr/>
            <p:nvPr/>
          </p:nvSpPr>
          <p:spPr>
            <a:xfrm>
              <a:off x="1093690" y="2347412"/>
              <a:ext cx="88200" cy="8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4"/>
            <p:cNvSpPr/>
            <p:nvPr/>
          </p:nvSpPr>
          <p:spPr>
            <a:xfrm>
              <a:off x="1222055" y="2347412"/>
              <a:ext cx="88200" cy="88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80" name="Google Shape;2680;p54"/>
          <p:cNvCxnSpPr/>
          <p:nvPr/>
        </p:nvCxnSpPr>
        <p:spPr>
          <a:xfrm>
            <a:off x="3869650" y="2527950"/>
            <a:ext cx="1257900" cy="0"/>
          </a:xfrm>
          <a:prstGeom prst="straightConnector1">
            <a:avLst/>
          </a:prstGeom>
          <a:noFill/>
          <a:ln cap="flat" cmpd="sng" w="9525">
            <a:solidFill>
              <a:srgbClr val="666666"/>
            </a:solidFill>
            <a:prstDash val="dot"/>
            <a:round/>
            <a:headEnd len="med" w="med" type="none"/>
            <a:tailEnd len="med" w="med" type="triangle"/>
          </a:ln>
        </p:spPr>
      </p:cxnSp>
      <p:pic>
        <p:nvPicPr>
          <p:cNvPr id="2681" name="Google Shape;2681;p54"/>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5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687" name="Google Shape;2687;p55"/>
          <p:cNvGrpSpPr/>
          <p:nvPr/>
        </p:nvGrpSpPr>
        <p:grpSpPr>
          <a:xfrm>
            <a:off x="3094200" y="1292768"/>
            <a:ext cx="3559251" cy="3185232"/>
            <a:chOff x="3094200" y="1292768"/>
            <a:chExt cx="3559251" cy="3185232"/>
          </a:xfrm>
        </p:grpSpPr>
        <p:sp>
          <p:nvSpPr>
            <p:cNvPr id="2688" name="Google Shape;2688;p55"/>
            <p:cNvSpPr/>
            <p:nvPr/>
          </p:nvSpPr>
          <p:spPr>
            <a:xfrm>
              <a:off x="3094200" y="2839575"/>
              <a:ext cx="2030100" cy="348900"/>
            </a:xfrm>
            <a:prstGeom prst="rect">
              <a:avLst/>
            </a:prstGeom>
            <a:solidFill>
              <a:srgbClr val="0F8DC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SERVICE</a:t>
              </a:r>
              <a:endParaRPr sz="1000">
                <a:solidFill>
                  <a:srgbClr val="FFFFFF"/>
                </a:solidFill>
                <a:latin typeface="Proxima Nova"/>
                <a:ea typeface="Proxima Nova"/>
                <a:cs typeface="Proxima Nova"/>
                <a:sym typeface="Proxima Nova"/>
              </a:endParaRPr>
            </a:p>
          </p:txBody>
        </p:sp>
        <p:sp>
          <p:nvSpPr>
            <p:cNvPr id="2689" name="Google Shape;2689;p55"/>
            <p:cNvSpPr/>
            <p:nvPr/>
          </p:nvSpPr>
          <p:spPr>
            <a:xfrm>
              <a:off x="3094200" y="3648500"/>
              <a:ext cx="863700" cy="829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sp>
          <p:nvSpPr>
            <p:cNvPr id="2690" name="Google Shape;2690;p55"/>
            <p:cNvSpPr/>
            <p:nvPr/>
          </p:nvSpPr>
          <p:spPr>
            <a:xfrm>
              <a:off x="4260651" y="3648500"/>
              <a:ext cx="863700" cy="8295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cxnSp>
          <p:nvCxnSpPr>
            <p:cNvPr id="2691" name="Google Shape;2691;p55"/>
            <p:cNvCxnSpPr>
              <a:stCxn id="2688" idx="2"/>
              <a:endCxn id="2689" idx="0"/>
            </p:cNvCxnSpPr>
            <p:nvPr/>
          </p:nvCxnSpPr>
          <p:spPr>
            <a:xfrm rot="5400000">
              <a:off x="3587700" y="3126825"/>
              <a:ext cx="459900" cy="583200"/>
            </a:xfrm>
            <a:prstGeom prst="bentConnector3">
              <a:avLst>
                <a:gd fmla="val 50014" name="adj1"/>
              </a:avLst>
            </a:prstGeom>
            <a:noFill/>
            <a:ln cap="flat" cmpd="sng" w="9525">
              <a:solidFill>
                <a:schemeClr val="dk2"/>
              </a:solidFill>
              <a:prstDash val="solid"/>
              <a:round/>
              <a:headEnd len="med" w="med" type="none"/>
              <a:tailEnd len="med" w="med" type="triangle"/>
            </a:ln>
          </p:spPr>
        </p:cxnSp>
        <p:cxnSp>
          <p:nvCxnSpPr>
            <p:cNvPr id="2692" name="Google Shape;2692;p55"/>
            <p:cNvCxnSpPr>
              <a:stCxn id="2688" idx="2"/>
              <a:endCxn id="2690" idx="0"/>
            </p:cNvCxnSpPr>
            <p:nvPr/>
          </p:nvCxnSpPr>
          <p:spPr>
            <a:xfrm flipH="1" rot="-5400000">
              <a:off x="4170900" y="3126825"/>
              <a:ext cx="459900" cy="583200"/>
            </a:xfrm>
            <a:prstGeom prst="bentConnector3">
              <a:avLst>
                <a:gd fmla="val 50014" name="adj1"/>
              </a:avLst>
            </a:prstGeom>
            <a:noFill/>
            <a:ln cap="flat" cmpd="sng" w="9525">
              <a:solidFill>
                <a:schemeClr val="dk2"/>
              </a:solidFill>
              <a:prstDash val="solid"/>
              <a:round/>
              <a:headEnd len="med" w="med" type="none"/>
              <a:tailEnd len="med" w="med" type="triangle"/>
            </a:ln>
          </p:spPr>
        </p:cxnSp>
        <p:sp>
          <p:nvSpPr>
            <p:cNvPr id="2693" name="Google Shape;2693;p55"/>
            <p:cNvSpPr/>
            <p:nvPr/>
          </p:nvSpPr>
          <p:spPr>
            <a:xfrm>
              <a:off x="3094500" y="2152749"/>
              <a:ext cx="2030100" cy="3489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ROUTER</a:t>
              </a:r>
              <a:endParaRPr sz="1000">
                <a:solidFill>
                  <a:srgbClr val="FFFFFF"/>
                </a:solidFill>
                <a:latin typeface="Proxima Nova"/>
                <a:ea typeface="Proxima Nova"/>
                <a:cs typeface="Proxima Nova"/>
                <a:sym typeface="Proxima Nova"/>
              </a:endParaRPr>
            </a:p>
          </p:txBody>
        </p:sp>
        <p:cxnSp>
          <p:nvCxnSpPr>
            <p:cNvPr id="2694" name="Google Shape;2694;p55"/>
            <p:cNvCxnSpPr>
              <a:stCxn id="2693" idx="2"/>
              <a:endCxn id="2688" idx="0"/>
            </p:cNvCxnSpPr>
            <p:nvPr/>
          </p:nvCxnSpPr>
          <p:spPr>
            <a:xfrm flipH="1" rot="-5400000">
              <a:off x="3940950" y="2670249"/>
              <a:ext cx="337800" cy="600"/>
            </a:xfrm>
            <a:prstGeom prst="bentConnector3">
              <a:avLst>
                <a:gd fmla="val 50019" name="adj1"/>
              </a:avLst>
            </a:prstGeom>
            <a:noFill/>
            <a:ln cap="flat" cmpd="sng" w="9525">
              <a:solidFill>
                <a:schemeClr val="dk2"/>
              </a:solidFill>
              <a:prstDash val="solid"/>
              <a:round/>
              <a:headEnd len="med" w="med" type="none"/>
              <a:tailEnd len="med" w="med" type="triangle"/>
            </a:ln>
          </p:spPr>
        </p:cxnSp>
        <p:sp>
          <p:nvSpPr>
            <p:cNvPr id="2695" name="Google Shape;2695;p55"/>
            <p:cNvSpPr/>
            <p:nvPr/>
          </p:nvSpPr>
          <p:spPr>
            <a:xfrm>
              <a:off x="5789751" y="3648500"/>
              <a:ext cx="863700" cy="829500"/>
            </a:xfrm>
            <a:prstGeom prst="rect">
              <a:avLst/>
            </a:prstGeom>
            <a:solidFill>
              <a:srgbClr val="5396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Proxima Nova"/>
                  <a:ea typeface="Proxima Nova"/>
                  <a:cs typeface="Proxima Nova"/>
                  <a:sym typeface="Proxima Nova"/>
                </a:rPr>
                <a:t>POD</a:t>
              </a:r>
              <a:endParaRPr sz="1000">
                <a:solidFill>
                  <a:srgbClr val="FFFFFF"/>
                </a:solidFill>
                <a:latin typeface="Proxima Nova"/>
                <a:ea typeface="Proxima Nova"/>
                <a:cs typeface="Proxima Nova"/>
                <a:sym typeface="Proxima Nova"/>
              </a:endParaRPr>
            </a:p>
          </p:txBody>
        </p:sp>
        <p:cxnSp>
          <p:nvCxnSpPr>
            <p:cNvPr id="2696" name="Google Shape;2696;p55"/>
            <p:cNvCxnSpPr>
              <a:stCxn id="2695" idx="0"/>
              <a:endCxn id="2688" idx="3"/>
            </p:cNvCxnSpPr>
            <p:nvPr/>
          </p:nvCxnSpPr>
          <p:spPr>
            <a:xfrm flipH="1" rot="5400000">
              <a:off x="5355651" y="2782550"/>
              <a:ext cx="634500" cy="1097400"/>
            </a:xfrm>
            <a:prstGeom prst="bentConnector2">
              <a:avLst/>
            </a:prstGeom>
            <a:noFill/>
            <a:ln cap="flat" cmpd="sng" w="9525">
              <a:solidFill>
                <a:schemeClr val="dk2"/>
              </a:solidFill>
              <a:prstDash val="solid"/>
              <a:round/>
              <a:headEnd len="med" w="med" type="none"/>
              <a:tailEnd len="med" w="med" type="stealth"/>
            </a:ln>
          </p:spPr>
        </p:cxnSp>
        <p:pic>
          <p:nvPicPr>
            <p:cNvPr id="2697" name="Google Shape;2697;p55"/>
            <p:cNvPicPr preferRelativeResize="0"/>
            <p:nvPr/>
          </p:nvPicPr>
          <p:blipFill>
            <a:blip r:embed="rId3">
              <a:alphaModFix/>
            </a:blip>
            <a:stretch>
              <a:fillRect/>
            </a:stretch>
          </p:blipFill>
          <p:spPr>
            <a:xfrm>
              <a:off x="4335578" y="1292768"/>
              <a:ext cx="242246" cy="425275"/>
            </a:xfrm>
            <a:prstGeom prst="rect">
              <a:avLst/>
            </a:prstGeom>
            <a:noFill/>
            <a:ln>
              <a:noFill/>
            </a:ln>
          </p:spPr>
        </p:pic>
        <p:pic>
          <p:nvPicPr>
            <p:cNvPr id="2698" name="Google Shape;2698;p55"/>
            <p:cNvPicPr preferRelativeResize="0"/>
            <p:nvPr/>
          </p:nvPicPr>
          <p:blipFill>
            <a:blip r:embed="rId4">
              <a:alphaModFix/>
            </a:blip>
            <a:stretch>
              <a:fillRect/>
            </a:stretch>
          </p:blipFill>
          <p:spPr>
            <a:xfrm>
              <a:off x="3637200" y="1292780"/>
              <a:ext cx="579278" cy="425254"/>
            </a:xfrm>
            <a:prstGeom prst="rect">
              <a:avLst/>
            </a:prstGeom>
            <a:noFill/>
            <a:ln>
              <a:noFill/>
            </a:ln>
          </p:spPr>
        </p:pic>
        <p:cxnSp>
          <p:nvCxnSpPr>
            <p:cNvPr id="2699" name="Google Shape;2699;p55"/>
            <p:cNvCxnSpPr>
              <a:endCxn id="2693" idx="0"/>
            </p:cNvCxnSpPr>
            <p:nvPr/>
          </p:nvCxnSpPr>
          <p:spPr>
            <a:xfrm>
              <a:off x="4107450" y="1782549"/>
              <a:ext cx="2100" cy="370200"/>
            </a:xfrm>
            <a:prstGeom prst="straightConnector1">
              <a:avLst/>
            </a:prstGeom>
            <a:noFill/>
            <a:ln cap="flat" cmpd="sng" w="9525">
              <a:solidFill>
                <a:schemeClr val="dk2"/>
              </a:solidFill>
              <a:prstDash val="solid"/>
              <a:round/>
              <a:headEnd len="med" w="med" type="none"/>
              <a:tailEnd len="med" w="med" type="triangle"/>
            </a:ln>
          </p:spPr>
        </p:cxnSp>
        <p:sp>
          <p:nvSpPr>
            <p:cNvPr id="2700" name="Google Shape;2700;p55"/>
            <p:cNvSpPr txBox="1"/>
            <p:nvPr/>
          </p:nvSpPr>
          <p:spPr>
            <a:xfrm>
              <a:off x="4615925" y="1346450"/>
              <a:ext cx="13314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EXTERNAL TRAFFIC</a:t>
              </a:r>
              <a:endParaRPr sz="800">
                <a:latin typeface="Proxima Nova"/>
                <a:ea typeface="Proxima Nova"/>
                <a:cs typeface="Proxima Nova"/>
                <a:sym typeface="Proxima Nova"/>
              </a:endParaRPr>
            </a:p>
          </p:txBody>
        </p:sp>
        <p:sp>
          <p:nvSpPr>
            <p:cNvPr id="2701" name="Google Shape;2701;p55"/>
            <p:cNvSpPr txBox="1"/>
            <p:nvPr/>
          </p:nvSpPr>
          <p:spPr>
            <a:xfrm>
              <a:off x="5184508" y="2742660"/>
              <a:ext cx="13314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Proxima Nova"/>
                  <a:ea typeface="Proxima Nova"/>
                  <a:cs typeface="Proxima Nova"/>
                  <a:sym typeface="Proxima Nova"/>
                </a:rPr>
                <a:t>INTERNAL TRAFFIC</a:t>
              </a:r>
              <a:endParaRPr sz="800">
                <a:latin typeface="Proxima Nova"/>
                <a:ea typeface="Proxima Nova"/>
                <a:cs typeface="Proxima Nova"/>
                <a:sym typeface="Proxima Nova"/>
              </a:endParaRPr>
            </a:p>
          </p:txBody>
        </p:sp>
      </p:grpSp>
      <p:sp>
        <p:nvSpPr>
          <p:cNvPr id="2702" name="Google Shape;2702;p55"/>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ROUTE EXPOSES SERVICES EXTERNALLY</a:t>
            </a:r>
            <a:endParaRPr/>
          </a:p>
        </p:txBody>
      </p:sp>
      <p:pic>
        <p:nvPicPr>
          <p:cNvPr id="2703" name="Google Shape;2703;p55"/>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7" name="Shape 2707"/>
        <p:cNvGrpSpPr/>
        <p:nvPr/>
      </p:nvGrpSpPr>
      <p:grpSpPr>
        <a:xfrm>
          <a:off x="0" y="0"/>
          <a:ext cx="0" cy="0"/>
          <a:chOff x="0" y="0"/>
          <a:chExt cx="0" cy="0"/>
        </a:xfrm>
      </p:grpSpPr>
      <p:sp>
        <p:nvSpPr>
          <p:cNvPr id="2708" name="Google Shape;2708;p56"/>
          <p:cNvSpPr txBox="1"/>
          <p:nvPr/>
        </p:nvSpPr>
        <p:spPr>
          <a:xfrm>
            <a:off x="2194200" y="1254925"/>
            <a:ext cx="4755600" cy="5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verpass"/>
                <a:ea typeface="Overpass"/>
                <a:cs typeface="Overpass"/>
                <a:sym typeface="Overpass"/>
              </a:rPr>
              <a:t>Container to Container on the Same Host</a:t>
            </a:r>
            <a:endParaRPr sz="1800">
              <a:latin typeface="Overpass"/>
              <a:ea typeface="Overpass"/>
              <a:cs typeface="Overpass"/>
              <a:sym typeface="Overpass"/>
            </a:endParaRPr>
          </a:p>
        </p:txBody>
      </p:sp>
      <p:sp>
        <p:nvSpPr>
          <p:cNvPr id="2709" name="Google Shape;2709;p5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0" name="Google Shape;2710;p5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SDN - OVS PACKET FLOW </a:t>
            </a:r>
            <a:endParaRPr/>
          </a:p>
        </p:txBody>
      </p:sp>
      <p:sp>
        <p:nvSpPr>
          <p:cNvPr id="2711" name="Google Shape;2711;p56"/>
          <p:cNvSpPr/>
          <p:nvPr/>
        </p:nvSpPr>
        <p:spPr>
          <a:xfrm>
            <a:off x="2078625" y="2071025"/>
            <a:ext cx="5152200" cy="18588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Proxima Nova"/>
                <a:ea typeface="Proxima Nova"/>
                <a:cs typeface="Proxima Nova"/>
                <a:sym typeface="Proxima Nova"/>
              </a:rPr>
              <a:t>NODE</a:t>
            </a:r>
            <a:endParaRPr sz="1200">
              <a:solidFill>
                <a:schemeClr val="dk1"/>
              </a:solidFill>
              <a:latin typeface="Proxima Nova"/>
              <a:ea typeface="Proxima Nova"/>
              <a:cs typeface="Proxima Nova"/>
              <a:sym typeface="Proxima Nova"/>
            </a:endParaRPr>
          </a:p>
        </p:txBody>
      </p:sp>
      <p:sp>
        <p:nvSpPr>
          <p:cNvPr id="2712" name="Google Shape;2712;p56"/>
          <p:cNvSpPr/>
          <p:nvPr/>
        </p:nvSpPr>
        <p:spPr>
          <a:xfrm>
            <a:off x="2355836" y="2450975"/>
            <a:ext cx="547200" cy="5046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 1</a:t>
            </a:r>
            <a:endParaRPr sz="800">
              <a:solidFill>
                <a:srgbClr val="FFFFFF"/>
              </a:solidFill>
              <a:latin typeface="Proxima Nova"/>
              <a:ea typeface="Proxima Nova"/>
              <a:cs typeface="Proxima Nova"/>
              <a:sym typeface="Proxima Nova"/>
            </a:endParaRPr>
          </a:p>
        </p:txBody>
      </p:sp>
      <p:sp>
        <p:nvSpPr>
          <p:cNvPr id="2713" name="Google Shape;2713;p56"/>
          <p:cNvSpPr/>
          <p:nvPr/>
        </p:nvSpPr>
        <p:spPr>
          <a:xfrm>
            <a:off x="3271391" y="2530625"/>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veth0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10.1.15.2/24</a:t>
            </a:r>
            <a:endParaRPr sz="700">
              <a:solidFill>
                <a:srgbClr val="FFFFFF"/>
              </a:solidFill>
              <a:latin typeface="Proxima Nova"/>
              <a:ea typeface="Proxima Nova"/>
              <a:cs typeface="Proxima Nova"/>
              <a:sym typeface="Proxima Nova"/>
            </a:endParaRPr>
          </a:p>
        </p:txBody>
      </p:sp>
      <p:sp>
        <p:nvSpPr>
          <p:cNvPr id="2714" name="Google Shape;2714;p56"/>
          <p:cNvSpPr/>
          <p:nvPr/>
        </p:nvSpPr>
        <p:spPr>
          <a:xfrm>
            <a:off x="4363170" y="2955587"/>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br0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10.1.15.1/24</a:t>
            </a:r>
            <a:endParaRPr sz="700">
              <a:solidFill>
                <a:srgbClr val="FFFFFF"/>
              </a:solidFill>
              <a:latin typeface="Proxima Nova"/>
              <a:ea typeface="Proxima Nova"/>
              <a:cs typeface="Proxima Nova"/>
              <a:sym typeface="Proxima Nova"/>
            </a:endParaRPr>
          </a:p>
        </p:txBody>
      </p:sp>
      <p:sp>
        <p:nvSpPr>
          <p:cNvPr id="2715" name="Google Shape;2715;p56"/>
          <p:cNvSpPr txBox="1"/>
          <p:nvPr/>
        </p:nvSpPr>
        <p:spPr>
          <a:xfrm>
            <a:off x="6402662" y="3178832"/>
            <a:ext cx="878700" cy="25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latin typeface="Proxima Nova"/>
                <a:ea typeface="Proxima Nova"/>
                <a:cs typeface="Proxima Nova"/>
                <a:sym typeface="Proxima Nova"/>
              </a:rPr>
              <a:t>192.168.0.100</a:t>
            </a:r>
            <a:endParaRPr sz="800">
              <a:latin typeface="Proxima Nova"/>
              <a:ea typeface="Proxima Nova"/>
              <a:cs typeface="Proxima Nova"/>
              <a:sym typeface="Proxima Nova"/>
            </a:endParaRPr>
          </a:p>
        </p:txBody>
      </p:sp>
      <p:sp>
        <p:nvSpPr>
          <p:cNvPr id="2716" name="Google Shape;2716;p56"/>
          <p:cNvSpPr/>
          <p:nvPr/>
        </p:nvSpPr>
        <p:spPr>
          <a:xfrm rot="-5400000">
            <a:off x="6891900" y="2892575"/>
            <a:ext cx="206400" cy="471300"/>
          </a:xfrm>
          <a:prstGeom prst="round2SameRect">
            <a:avLst>
              <a:gd fmla="val 16667" name="adj1"/>
              <a:gd fmla="val 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6"/>
          <p:cNvSpPr txBox="1"/>
          <p:nvPr/>
        </p:nvSpPr>
        <p:spPr>
          <a:xfrm>
            <a:off x="6813706" y="2974223"/>
            <a:ext cx="4713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eth0</a:t>
            </a:r>
            <a:endParaRPr sz="800">
              <a:solidFill>
                <a:srgbClr val="FFFFFF"/>
              </a:solidFill>
              <a:latin typeface="Proxima Nova"/>
              <a:ea typeface="Proxima Nova"/>
              <a:cs typeface="Proxima Nova"/>
              <a:sym typeface="Proxima Nova"/>
            </a:endParaRPr>
          </a:p>
        </p:txBody>
      </p:sp>
      <p:cxnSp>
        <p:nvCxnSpPr>
          <p:cNvPr id="2718" name="Google Shape;2718;p56"/>
          <p:cNvCxnSpPr>
            <a:stCxn id="2712" idx="3"/>
            <a:endCxn id="2713" idx="1"/>
          </p:cNvCxnSpPr>
          <p:nvPr/>
        </p:nvCxnSpPr>
        <p:spPr>
          <a:xfrm>
            <a:off x="2903036" y="2703275"/>
            <a:ext cx="368400" cy="0"/>
          </a:xfrm>
          <a:prstGeom prst="straightConnector1">
            <a:avLst/>
          </a:prstGeom>
          <a:noFill/>
          <a:ln cap="flat" cmpd="sng" w="19050">
            <a:solidFill>
              <a:srgbClr val="3F9C35"/>
            </a:solidFill>
            <a:prstDash val="solid"/>
            <a:round/>
            <a:headEnd len="med" w="med" type="none"/>
            <a:tailEnd len="med" w="med" type="triangle"/>
          </a:ln>
        </p:spPr>
      </p:cxnSp>
      <p:sp>
        <p:nvSpPr>
          <p:cNvPr id="2719" name="Google Shape;2719;p56"/>
          <p:cNvSpPr/>
          <p:nvPr/>
        </p:nvSpPr>
        <p:spPr>
          <a:xfrm>
            <a:off x="2355836" y="3259400"/>
            <a:ext cx="547200" cy="5046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 2</a:t>
            </a:r>
            <a:endParaRPr sz="800">
              <a:solidFill>
                <a:srgbClr val="FFFFFF"/>
              </a:solidFill>
              <a:latin typeface="Proxima Nova"/>
              <a:ea typeface="Proxima Nova"/>
              <a:cs typeface="Proxima Nova"/>
              <a:sym typeface="Proxima Nova"/>
            </a:endParaRPr>
          </a:p>
        </p:txBody>
      </p:sp>
      <p:sp>
        <p:nvSpPr>
          <p:cNvPr id="2720" name="Google Shape;2720;p56"/>
          <p:cNvSpPr/>
          <p:nvPr/>
        </p:nvSpPr>
        <p:spPr>
          <a:xfrm>
            <a:off x="3271391" y="3339050"/>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veth1</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10.1.15.3/24</a:t>
            </a:r>
            <a:endParaRPr sz="700">
              <a:solidFill>
                <a:srgbClr val="FFFFFF"/>
              </a:solidFill>
              <a:latin typeface="Proxima Nova"/>
              <a:ea typeface="Proxima Nova"/>
              <a:cs typeface="Proxima Nova"/>
              <a:sym typeface="Proxima Nova"/>
            </a:endParaRPr>
          </a:p>
        </p:txBody>
      </p:sp>
      <p:cxnSp>
        <p:nvCxnSpPr>
          <p:cNvPr id="2721" name="Google Shape;2721;p56"/>
          <p:cNvCxnSpPr>
            <a:stCxn id="2713" idx="3"/>
            <a:endCxn id="2714" idx="0"/>
          </p:cNvCxnSpPr>
          <p:nvPr/>
        </p:nvCxnSpPr>
        <p:spPr>
          <a:xfrm>
            <a:off x="4053791" y="2703275"/>
            <a:ext cx="700500" cy="252300"/>
          </a:xfrm>
          <a:prstGeom prst="bentConnector2">
            <a:avLst/>
          </a:prstGeom>
          <a:noFill/>
          <a:ln cap="flat" cmpd="sng" w="19050">
            <a:solidFill>
              <a:srgbClr val="3F9C35"/>
            </a:solidFill>
            <a:prstDash val="solid"/>
            <a:round/>
            <a:headEnd len="med" w="med" type="none"/>
            <a:tailEnd len="med" w="med" type="triangle"/>
          </a:ln>
        </p:spPr>
      </p:cxnSp>
      <p:cxnSp>
        <p:nvCxnSpPr>
          <p:cNvPr id="2722" name="Google Shape;2722;p56"/>
          <p:cNvCxnSpPr>
            <a:stCxn id="2714" idx="2"/>
            <a:endCxn id="2720" idx="3"/>
          </p:cNvCxnSpPr>
          <p:nvPr/>
        </p:nvCxnSpPr>
        <p:spPr>
          <a:xfrm rot="5400000">
            <a:off x="4298670" y="3056087"/>
            <a:ext cx="210900" cy="700500"/>
          </a:xfrm>
          <a:prstGeom prst="bentConnector2">
            <a:avLst/>
          </a:prstGeom>
          <a:noFill/>
          <a:ln cap="flat" cmpd="sng" w="19050">
            <a:solidFill>
              <a:srgbClr val="3F9C35"/>
            </a:solidFill>
            <a:prstDash val="solid"/>
            <a:round/>
            <a:headEnd len="med" w="med" type="none"/>
            <a:tailEnd len="med" w="med" type="triangle"/>
          </a:ln>
        </p:spPr>
      </p:cxnSp>
      <p:cxnSp>
        <p:nvCxnSpPr>
          <p:cNvPr id="2723" name="Google Shape;2723;p56"/>
          <p:cNvCxnSpPr>
            <a:stCxn id="2720" idx="1"/>
            <a:endCxn id="2719" idx="3"/>
          </p:cNvCxnSpPr>
          <p:nvPr/>
        </p:nvCxnSpPr>
        <p:spPr>
          <a:xfrm rot="10800000">
            <a:off x="2902991" y="3511700"/>
            <a:ext cx="368400" cy="0"/>
          </a:xfrm>
          <a:prstGeom prst="straightConnector1">
            <a:avLst/>
          </a:prstGeom>
          <a:noFill/>
          <a:ln cap="flat" cmpd="sng" w="19050">
            <a:solidFill>
              <a:srgbClr val="3F9C35"/>
            </a:solidFill>
            <a:prstDash val="solid"/>
            <a:round/>
            <a:headEnd len="med" w="med" type="none"/>
            <a:tailEnd len="med" w="med" type="triangle"/>
          </a:ln>
        </p:spPr>
      </p:cxnSp>
      <p:sp>
        <p:nvSpPr>
          <p:cNvPr id="2724" name="Google Shape;2724;p56"/>
          <p:cNvSpPr/>
          <p:nvPr/>
        </p:nvSpPr>
        <p:spPr>
          <a:xfrm>
            <a:off x="5506170" y="2955587"/>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vxlan0</a:t>
            </a:r>
            <a:endParaRPr sz="700">
              <a:solidFill>
                <a:srgbClr val="FFFFFF"/>
              </a:solidFill>
              <a:latin typeface="Proxima Nova"/>
              <a:ea typeface="Proxima Nova"/>
              <a:cs typeface="Proxima Nova"/>
              <a:sym typeface="Proxima Nova"/>
            </a:endParaRPr>
          </a:p>
        </p:txBody>
      </p:sp>
      <p:cxnSp>
        <p:nvCxnSpPr>
          <p:cNvPr id="2725" name="Google Shape;2725;p56"/>
          <p:cNvCxnSpPr>
            <a:stCxn id="2714" idx="3"/>
            <a:endCxn id="2724" idx="1"/>
          </p:cNvCxnSpPr>
          <p:nvPr/>
        </p:nvCxnSpPr>
        <p:spPr>
          <a:xfrm>
            <a:off x="5145570" y="3128237"/>
            <a:ext cx="360600" cy="0"/>
          </a:xfrm>
          <a:prstGeom prst="straightConnector1">
            <a:avLst/>
          </a:prstGeom>
          <a:noFill/>
          <a:ln cap="flat" cmpd="sng" w="9525">
            <a:solidFill>
              <a:schemeClr val="dk2"/>
            </a:solidFill>
            <a:prstDash val="solid"/>
            <a:round/>
            <a:headEnd len="med" w="med" type="none"/>
            <a:tailEnd len="med" w="med" type="none"/>
          </a:ln>
        </p:spPr>
      </p:cxnSp>
      <p:cxnSp>
        <p:nvCxnSpPr>
          <p:cNvPr id="2726" name="Google Shape;2726;p56"/>
          <p:cNvCxnSpPr>
            <a:stCxn id="2724" idx="3"/>
            <a:endCxn id="2716" idx="3"/>
          </p:cNvCxnSpPr>
          <p:nvPr/>
        </p:nvCxnSpPr>
        <p:spPr>
          <a:xfrm>
            <a:off x="6288570" y="3128237"/>
            <a:ext cx="471000" cy="0"/>
          </a:xfrm>
          <a:prstGeom prst="straightConnector1">
            <a:avLst/>
          </a:prstGeom>
          <a:noFill/>
          <a:ln cap="flat" cmpd="sng" w="9525">
            <a:solidFill>
              <a:schemeClr val="dk2"/>
            </a:solidFill>
            <a:prstDash val="solid"/>
            <a:round/>
            <a:headEnd len="med" w="med" type="none"/>
            <a:tailEnd len="med" w="med" type="none"/>
          </a:ln>
        </p:spPr>
      </p:cxnSp>
      <p:pic>
        <p:nvPicPr>
          <p:cNvPr id="2727" name="Google Shape;2727;p56"/>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1" name="Shape 2731"/>
        <p:cNvGrpSpPr/>
        <p:nvPr/>
      </p:nvGrpSpPr>
      <p:grpSpPr>
        <a:xfrm>
          <a:off x="0" y="0"/>
          <a:ext cx="0" cy="0"/>
          <a:chOff x="0" y="0"/>
          <a:chExt cx="0" cy="0"/>
        </a:xfrm>
      </p:grpSpPr>
      <p:sp>
        <p:nvSpPr>
          <p:cNvPr id="2732" name="Google Shape;2732;p57"/>
          <p:cNvSpPr/>
          <p:nvPr/>
        </p:nvSpPr>
        <p:spPr>
          <a:xfrm>
            <a:off x="1940150" y="3160000"/>
            <a:ext cx="5245500" cy="11046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Proxima Nova"/>
                <a:ea typeface="Proxima Nova"/>
                <a:cs typeface="Proxima Nova"/>
                <a:sym typeface="Proxima Nova"/>
              </a:rPr>
              <a:t>NODE 2</a:t>
            </a:r>
            <a:endParaRPr sz="1200">
              <a:solidFill>
                <a:schemeClr val="dk1"/>
              </a:solidFill>
              <a:latin typeface="Proxima Nova"/>
              <a:ea typeface="Proxima Nova"/>
              <a:cs typeface="Proxima Nova"/>
              <a:sym typeface="Proxima Nova"/>
            </a:endParaRPr>
          </a:p>
        </p:txBody>
      </p:sp>
      <p:sp>
        <p:nvSpPr>
          <p:cNvPr id="2733" name="Google Shape;2733;p57"/>
          <p:cNvSpPr/>
          <p:nvPr/>
        </p:nvSpPr>
        <p:spPr>
          <a:xfrm>
            <a:off x="1940150" y="1834725"/>
            <a:ext cx="5245500" cy="1211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Proxima Nova"/>
                <a:ea typeface="Proxima Nova"/>
                <a:cs typeface="Proxima Nova"/>
                <a:sym typeface="Proxima Nova"/>
              </a:rPr>
              <a:t>NODE 1</a:t>
            </a:r>
            <a:endParaRPr sz="1200">
              <a:solidFill>
                <a:schemeClr val="dk1"/>
              </a:solidFill>
              <a:latin typeface="Proxima Nova"/>
              <a:ea typeface="Proxima Nova"/>
              <a:cs typeface="Proxima Nova"/>
              <a:sym typeface="Proxima Nova"/>
            </a:endParaRPr>
          </a:p>
        </p:txBody>
      </p:sp>
      <p:sp>
        <p:nvSpPr>
          <p:cNvPr id="2734" name="Google Shape;2734;p5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5" name="Google Shape;2735;p5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SDN - OVS PACKET FLOW </a:t>
            </a:r>
            <a:endParaRPr/>
          </a:p>
        </p:txBody>
      </p:sp>
      <p:sp>
        <p:nvSpPr>
          <p:cNvPr id="2736" name="Google Shape;2736;p57"/>
          <p:cNvSpPr/>
          <p:nvPr/>
        </p:nvSpPr>
        <p:spPr>
          <a:xfrm>
            <a:off x="2217361" y="2214675"/>
            <a:ext cx="547200" cy="5046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 1</a:t>
            </a:r>
            <a:endParaRPr sz="800">
              <a:solidFill>
                <a:srgbClr val="FFFFFF"/>
              </a:solidFill>
              <a:latin typeface="Proxima Nova"/>
              <a:ea typeface="Proxima Nova"/>
              <a:cs typeface="Proxima Nova"/>
              <a:sym typeface="Proxima Nova"/>
            </a:endParaRPr>
          </a:p>
        </p:txBody>
      </p:sp>
      <p:sp>
        <p:nvSpPr>
          <p:cNvPr id="2737" name="Google Shape;2737;p57"/>
          <p:cNvSpPr/>
          <p:nvPr/>
        </p:nvSpPr>
        <p:spPr>
          <a:xfrm>
            <a:off x="3056716" y="2294325"/>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veth0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10.1.15.2/24</a:t>
            </a:r>
            <a:endParaRPr sz="700">
              <a:solidFill>
                <a:srgbClr val="FFFFFF"/>
              </a:solidFill>
              <a:latin typeface="Proxima Nova"/>
              <a:ea typeface="Proxima Nova"/>
              <a:cs typeface="Proxima Nova"/>
              <a:sym typeface="Proxima Nova"/>
            </a:endParaRPr>
          </a:p>
        </p:txBody>
      </p:sp>
      <p:sp>
        <p:nvSpPr>
          <p:cNvPr id="2738" name="Google Shape;2738;p57"/>
          <p:cNvSpPr/>
          <p:nvPr/>
        </p:nvSpPr>
        <p:spPr>
          <a:xfrm>
            <a:off x="4131270" y="2294325"/>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br0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10.1.15.1/24</a:t>
            </a:r>
            <a:endParaRPr sz="700">
              <a:solidFill>
                <a:srgbClr val="FFFFFF"/>
              </a:solidFill>
              <a:latin typeface="Proxima Nova"/>
              <a:ea typeface="Proxima Nova"/>
              <a:cs typeface="Proxima Nova"/>
              <a:sym typeface="Proxima Nova"/>
            </a:endParaRPr>
          </a:p>
        </p:txBody>
      </p:sp>
      <p:sp>
        <p:nvSpPr>
          <p:cNvPr id="2739" name="Google Shape;2739;p57"/>
          <p:cNvSpPr/>
          <p:nvPr/>
        </p:nvSpPr>
        <p:spPr>
          <a:xfrm>
            <a:off x="5205825" y="2294325"/>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vxlan0</a:t>
            </a:r>
            <a:endParaRPr sz="700">
              <a:solidFill>
                <a:srgbClr val="FFFFFF"/>
              </a:solidFill>
              <a:latin typeface="Proxima Nova"/>
              <a:ea typeface="Proxima Nova"/>
              <a:cs typeface="Proxima Nova"/>
              <a:sym typeface="Proxima Nova"/>
            </a:endParaRPr>
          </a:p>
        </p:txBody>
      </p:sp>
      <p:sp>
        <p:nvSpPr>
          <p:cNvPr id="2740" name="Google Shape;2740;p57"/>
          <p:cNvSpPr/>
          <p:nvPr/>
        </p:nvSpPr>
        <p:spPr>
          <a:xfrm>
            <a:off x="2217361" y="3531891"/>
            <a:ext cx="547200" cy="5046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 2</a:t>
            </a:r>
            <a:endParaRPr sz="700">
              <a:solidFill>
                <a:srgbClr val="FFFFFF"/>
              </a:solidFill>
              <a:latin typeface="Proxima Nova"/>
              <a:ea typeface="Proxima Nova"/>
              <a:cs typeface="Proxima Nova"/>
              <a:sym typeface="Proxima Nova"/>
            </a:endParaRPr>
          </a:p>
        </p:txBody>
      </p:sp>
      <p:sp>
        <p:nvSpPr>
          <p:cNvPr id="2741" name="Google Shape;2741;p57"/>
          <p:cNvSpPr/>
          <p:nvPr/>
        </p:nvSpPr>
        <p:spPr>
          <a:xfrm>
            <a:off x="3056716" y="3611541"/>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veth0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10.1.20.2/24</a:t>
            </a:r>
            <a:endParaRPr sz="700">
              <a:solidFill>
                <a:srgbClr val="FFFFFF"/>
              </a:solidFill>
              <a:latin typeface="Proxima Nova"/>
              <a:ea typeface="Proxima Nova"/>
              <a:cs typeface="Proxima Nova"/>
              <a:sym typeface="Proxima Nova"/>
            </a:endParaRPr>
          </a:p>
        </p:txBody>
      </p:sp>
      <p:sp>
        <p:nvSpPr>
          <p:cNvPr id="2742" name="Google Shape;2742;p57"/>
          <p:cNvSpPr/>
          <p:nvPr/>
        </p:nvSpPr>
        <p:spPr>
          <a:xfrm>
            <a:off x="4131270" y="3611541"/>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br0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10.1.20.1/24</a:t>
            </a:r>
            <a:endParaRPr sz="700">
              <a:solidFill>
                <a:srgbClr val="FFFFFF"/>
              </a:solidFill>
              <a:latin typeface="Proxima Nova"/>
              <a:ea typeface="Proxima Nova"/>
              <a:cs typeface="Proxima Nova"/>
              <a:sym typeface="Proxima Nova"/>
            </a:endParaRPr>
          </a:p>
        </p:txBody>
      </p:sp>
      <p:sp>
        <p:nvSpPr>
          <p:cNvPr id="2743" name="Google Shape;2743;p57"/>
          <p:cNvSpPr/>
          <p:nvPr/>
        </p:nvSpPr>
        <p:spPr>
          <a:xfrm>
            <a:off x="5205825" y="3611541"/>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vxlan0</a:t>
            </a:r>
            <a:endParaRPr sz="700">
              <a:solidFill>
                <a:srgbClr val="FFFFFF"/>
              </a:solidFill>
              <a:latin typeface="Proxima Nova"/>
              <a:ea typeface="Proxima Nova"/>
              <a:cs typeface="Proxima Nova"/>
              <a:sym typeface="Proxima Nova"/>
            </a:endParaRPr>
          </a:p>
        </p:txBody>
      </p:sp>
      <p:sp>
        <p:nvSpPr>
          <p:cNvPr id="2744" name="Google Shape;2744;p57"/>
          <p:cNvSpPr txBox="1"/>
          <p:nvPr/>
        </p:nvSpPr>
        <p:spPr>
          <a:xfrm>
            <a:off x="6340387" y="2536764"/>
            <a:ext cx="878700" cy="25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latin typeface="Proxima Nova"/>
                <a:ea typeface="Proxima Nova"/>
                <a:cs typeface="Proxima Nova"/>
                <a:sym typeface="Proxima Nova"/>
              </a:rPr>
              <a:t>192.168.0.100</a:t>
            </a:r>
            <a:endParaRPr sz="800">
              <a:latin typeface="Proxima Nova"/>
              <a:ea typeface="Proxima Nova"/>
              <a:cs typeface="Proxima Nova"/>
              <a:sym typeface="Proxima Nova"/>
            </a:endParaRPr>
          </a:p>
        </p:txBody>
      </p:sp>
      <p:sp>
        <p:nvSpPr>
          <p:cNvPr id="2745" name="Google Shape;2745;p57"/>
          <p:cNvSpPr/>
          <p:nvPr/>
        </p:nvSpPr>
        <p:spPr>
          <a:xfrm rot="-5400000">
            <a:off x="6846925" y="2231325"/>
            <a:ext cx="206400" cy="471300"/>
          </a:xfrm>
          <a:prstGeom prst="round2SameRect">
            <a:avLst>
              <a:gd fmla="val 16667" name="adj1"/>
              <a:gd fmla="val 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7"/>
          <p:cNvSpPr txBox="1"/>
          <p:nvPr/>
        </p:nvSpPr>
        <p:spPr>
          <a:xfrm>
            <a:off x="6751431" y="2307862"/>
            <a:ext cx="4713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eth0</a:t>
            </a:r>
            <a:endParaRPr sz="800">
              <a:solidFill>
                <a:srgbClr val="FFFFFF"/>
              </a:solidFill>
              <a:latin typeface="Proxima Nova"/>
              <a:ea typeface="Proxima Nova"/>
              <a:cs typeface="Proxima Nova"/>
              <a:sym typeface="Proxima Nova"/>
            </a:endParaRPr>
          </a:p>
        </p:txBody>
      </p:sp>
      <p:sp>
        <p:nvSpPr>
          <p:cNvPr id="2747" name="Google Shape;2747;p57"/>
          <p:cNvSpPr txBox="1"/>
          <p:nvPr/>
        </p:nvSpPr>
        <p:spPr>
          <a:xfrm>
            <a:off x="6340387" y="3848676"/>
            <a:ext cx="878700" cy="25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latin typeface="Proxima Nova"/>
                <a:ea typeface="Proxima Nova"/>
                <a:cs typeface="Proxima Nova"/>
                <a:sym typeface="Proxima Nova"/>
              </a:rPr>
              <a:t>192.168.0.200</a:t>
            </a:r>
            <a:endParaRPr sz="800">
              <a:latin typeface="Proxima Nova"/>
              <a:ea typeface="Proxima Nova"/>
              <a:cs typeface="Proxima Nova"/>
              <a:sym typeface="Proxima Nova"/>
            </a:endParaRPr>
          </a:p>
        </p:txBody>
      </p:sp>
      <p:sp>
        <p:nvSpPr>
          <p:cNvPr id="2748" name="Google Shape;2748;p57"/>
          <p:cNvSpPr/>
          <p:nvPr/>
        </p:nvSpPr>
        <p:spPr>
          <a:xfrm rot="-5400000">
            <a:off x="6846925" y="3548541"/>
            <a:ext cx="206400" cy="471300"/>
          </a:xfrm>
          <a:prstGeom prst="round2SameRect">
            <a:avLst>
              <a:gd fmla="val 16667" name="adj1"/>
              <a:gd fmla="val 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7"/>
          <p:cNvSpPr txBox="1"/>
          <p:nvPr/>
        </p:nvSpPr>
        <p:spPr>
          <a:xfrm>
            <a:off x="6767943" y="3627555"/>
            <a:ext cx="4713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eth0</a:t>
            </a:r>
            <a:endParaRPr sz="800">
              <a:solidFill>
                <a:srgbClr val="FFFFFF"/>
              </a:solidFill>
              <a:latin typeface="Proxima Nova"/>
              <a:ea typeface="Proxima Nova"/>
              <a:cs typeface="Proxima Nova"/>
              <a:sym typeface="Proxima Nova"/>
            </a:endParaRPr>
          </a:p>
        </p:txBody>
      </p:sp>
      <p:cxnSp>
        <p:nvCxnSpPr>
          <p:cNvPr id="2750" name="Google Shape;2750;p57"/>
          <p:cNvCxnSpPr>
            <a:stCxn id="2736" idx="3"/>
            <a:endCxn id="2737" idx="1"/>
          </p:cNvCxnSpPr>
          <p:nvPr/>
        </p:nvCxnSpPr>
        <p:spPr>
          <a:xfrm>
            <a:off x="2764561" y="2466975"/>
            <a:ext cx="292200" cy="0"/>
          </a:xfrm>
          <a:prstGeom prst="straightConnector1">
            <a:avLst/>
          </a:prstGeom>
          <a:noFill/>
          <a:ln cap="flat" cmpd="sng" w="19050">
            <a:solidFill>
              <a:srgbClr val="3F9C35"/>
            </a:solidFill>
            <a:prstDash val="solid"/>
            <a:round/>
            <a:headEnd len="med" w="med" type="none"/>
            <a:tailEnd len="med" w="med" type="triangle"/>
          </a:ln>
        </p:spPr>
      </p:cxnSp>
      <p:cxnSp>
        <p:nvCxnSpPr>
          <p:cNvPr id="2751" name="Google Shape;2751;p57"/>
          <p:cNvCxnSpPr>
            <a:stCxn id="2737" idx="3"/>
            <a:endCxn id="2738" idx="1"/>
          </p:cNvCxnSpPr>
          <p:nvPr/>
        </p:nvCxnSpPr>
        <p:spPr>
          <a:xfrm>
            <a:off x="3839116" y="2466975"/>
            <a:ext cx="292200" cy="0"/>
          </a:xfrm>
          <a:prstGeom prst="straightConnector1">
            <a:avLst/>
          </a:prstGeom>
          <a:noFill/>
          <a:ln cap="flat" cmpd="sng" w="19050">
            <a:solidFill>
              <a:srgbClr val="3F9C35"/>
            </a:solidFill>
            <a:prstDash val="solid"/>
            <a:round/>
            <a:headEnd len="med" w="med" type="none"/>
            <a:tailEnd len="med" w="med" type="triangle"/>
          </a:ln>
        </p:spPr>
      </p:cxnSp>
      <p:cxnSp>
        <p:nvCxnSpPr>
          <p:cNvPr id="2752" name="Google Shape;2752;p57"/>
          <p:cNvCxnSpPr>
            <a:stCxn id="2738" idx="3"/>
            <a:endCxn id="2739" idx="1"/>
          </p:cNvCxnSpPr>
          <p:nvPr/>
        </p:nvCxnSpPr>
        <p:spPr>
          <a:xfrm>
            <a:off x="4913670" y="2466975"/>
            <a:ext cx="292200" cy="0"/>
          </a:xfrm>
          <a:prstGeom prst="straightConnector1">
            <a:avLst/>
          </a:prstGeom>
          <a:noFill/>
          <a:ln cap="flat" cmpd="sng" w="19050">
            <a:solidFill>
              <a:srgbClr val="3F9C35"/>
            </a:solidFill>
            <a:prstDash val="solid"/>
            <a:round/>
            <a:headEnd len="med" w="med" type="none"/>
            <a:tailEnd len="med" w="med" type="triangle"/>
          </a:ln>
        </p:spPr>
      </p:cxnSp>
      <p:cxnSp>
        <p:nvCxnSpPr>
          <p:cNvPr id="2753" name="Google Shape;2753;p57"/>
          <p:cNvCxnSpPr>
            <a:stCxn id="2740" idx="3"/>
            <a:endCxn id="2741" idx="1"/>
          </p:cNvCxnSpPr>
          <p:nvPr/>
        </p:nvCxnSpPr>
        <p:spPr>
          <a:xfrm>
            <a:off x="2764561" y="3784191"/>
            <a:ext cx="292200" cy="0"/>
          </a:xfrm>
          <a:prstGeom prst="straightConnector1">
            <a:avLst/>
          </a:prstGeom>
          <a:noFill/>
          <a:ln cap="flat" cmpd="sng" w="19050">
            <a:solidFill>
              <a:srgbClr val="3F9C35"/>
            </a:solidFill>
            <a:prstDash val="solid"/>
            <a:round/>
            <a:headEnd len="med" w="med" type="triangle"/>
            <a:tailEnd len="med" w="med" type="none"/>
          </a:ln>
        </p:spPr>
      </p:cxnSp>
      <p:cxnSp>
        <p:nvCxnSpPr>
          <p:cNvPr id="2754" name="Google Shape;2754;p57"/>
          <p:cNvCxnSpPr>
            <a:stCxn id="2741" idx="3"/>
            <a:endCxn id="2742" idx="1"/>
          </p:cNvCxnSpPr>
          <p:nvPr/>
        </p:nvCxnSpPr>
        <p:spPr>
          <a:xfrm>
            <a:off x="3839116" y="3784191"/>
            <a:ext cx="292200" cy="0"/>
          </a:xfrm>
          <a:prstGeom prst="straightConnector1">
            <a:avLst/>
          </a:prstGeom>
          <a:noFill/>
          <a:ln cap="flat" cmpd="sng" w="19050">
            <a:solidFill>
              <a:srgbClr val="3F9C35"/>
            </a:solidFill>
            <a:prstDash val="solid"/>
            <a:round/>
            <a:headEnd len="med" w="med" type="triangle"/>
            <a:tailEnd len="med" w="med" type="none"/>
          </a:ln>
        </p:spPr>
      </p:cxnSp>
      <p:cxnSp>
        <p:nvCxnSpPr>
          <p:cNvPr id="2755" name="Google Shape;2755;p57"/>
          <p:cNvCxnSpPr>
            <a:stCxn id="2742" idx="3"/>
            <a:endCxn id="2743" idx="1"/>
          </p:cNvCxnSpPr>
          <p:nvPr/>
        </p:nvCxnSpPr>
        <p:spPr>
          <a:xfrm>
            <a:off x="4913670" y="3784191"/>
            <a:ext cx="292200" cy="0"/>
          </a:xfrm>
          <a:prstGeom prst="straightConnector1">
            <a:avLst/>
          </a:prstGeom>
          <a:noFill/>
          <a:ln cap="flat" cmpd="sng" w="19050">
            <a:solidFill>
              <a:srgbClr val="3F9C35"/>
            </a:solidFill>
            <a:prstDash val="solid"/>
            <a:round/>
            <a:headEnd len="med" w="med" type="triangle"/>
            <a:tailEnd len="med" w="med" type="none"/>
          </a:ln>
        </p:spPr>
      </p:cxnSp>
      <p:sp>
        <p:nvSpPr>
          <p:cNvPr id="2756" name="Google Shape;2756;p57"/>
          <p:cNvSpPr txBox="1"/>
          <p:nvPr/>
        </p:nvSpPr>
        <p:spPr>
          <a:xfrm>
            <a:off x="2194200" y="1254925"/>
            <a:ext cx="4755600" cy="5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verpass"/>
                <a:ea typeface="Overpass"/>
                <a:cs typeface="Overpass"/>
                <a:sym typeface="Overpass"/>
              </a:rPr>
              <a:t>Container to Container on the Different Hosts</a:t>
            </a:r>
            <a:endParaRPr sz="1800">
              <a:latin typeface="Overpass"/>
              <a:ea typeface="Overpass"/>
              <a:cs typeface="Overpass"/>
              <a:sym typeface="Overpass"/>
            </a:endParaRPr>
          </a:p>
        </p:txBody>
      </p:sp>
      <p:cxnSp>
        <p:nvCxnSpPr>
          <p:cNvPr id="2757" name="Google Shape;2757;p57"/>
          <p:cNvCxnSpPr>
            <a:stCxn id="2745" idx="1"/>
            <a:endCxn id="2748" idx="1"/>
          </p:cNvCxnSpPr>
          <p:nvPr/>
        </p:nvCxnSpPr>
        <p:spPr>
          <a:xfrm>
            <a:off x="7185775" y="2466975"/>
            <a:ext cx="600" cy="1317300"/>
          </a:xfrm>
          <a:prstGeom prst="bentConnector3">
            <a:avLst>
              <a:gd fmla="val 39687500" name="adj1"/>
            </a:avLst>
          </a:prstGeom>
          <a:noFill/>
          <a:ln cap="flat" cmpd="sng" w="19050">
            <a:solidFill>
              <a:srgbClr val="3F9C35"/>
            </a:solidFill>
            <a:prstDash val="solid"/>
            <a:round/>
            <a:headEnd len="med" w="med" type="none"/>
            <a:tailEnd len="med" w="med" type="triangle"/>
          </a:ln>
        </p:spPr>
      </p:cxnSp>
      <p:cxnSp>
        <p:nvCxnSpPr>
          <p:cNvPr id="2758" name="Google Shape;2758;p57"/>
          <p:cNvCxnSpPr>
            <a:stCxn id="2739" idx="3"/>
            <a:endCxn id="2745" idx="3"/>
          </p:cNvCxnSpPr>
          <p:nvPr/>
        </p:nvCxnSpPr>
        <p:spPr>
          <a:xfrm>
            <a:off x="5988225" y="2466975"/>
            <a:ext cx="726300" cy="0"/>
          </a:xfrm>
          <a:prstGeom prst="straightConnector1">
            <a:avLst/>
          </a:prstGeom>
          <a:noFill/>
          <a:ln cap="flat" cmpd="sng" w="19050">
            <a:solidFill>
              <a:srgbClr val="3F9C35"/>
            </a:solidFill>
            <a:prstDash val="solid"/>
            <a:round/>
            <a:headEnd len="med" w="med" type="none"/>
            <a:tailEnd len="med" w="med" type="triangle"/>
          </a:ln>
        </p:spPr>
      </p:cxnSp>
      <p:cxnSp>
        <p:nvCxnSpPr>
          <p:cNvPr id="2759" name="Google Shape;2759;p57"/>
          <p:cNvCxnSpPr>
            <a:stCxn id="2748" idx="3"/>
            <a:endCxn id="2743" idx="3"/>
          </p:cNvCxnSpPr>
          <p:nvPr/>
        </p:nvCxnSpPr>
        <p:spPr>
          <a:xfrm rot="10800000">
            <a:off x="5988175" y="3784191"/>
            <a:ext cx="726300" cy="0"/>
          </a:xfrm>
          <a:prstGeom prst="straightConnector1">
            <a:avLst/>
          </a:prstGeom>
          <a:noFill/>
          <a:ln cap="flat" cmpd="sng" w="19050">
            <a:solidFill>
              <a:srgbClr val="3F9C35"/>
            </a:solidFill>
            <a:prstDash val="solid"/>
            <a:round/>
            <a:headEnd len="med" w="med" type="none"/>
            <a:tailEnd len="med" w="med" type="triangle"/>
          </a:ln>
        </p:spPr>
      </p:cxnSp>
      <p:pic>
        <p:nvPicPr>
          <p:cNvPr id="2760" name="Google Shape;2760;p57"/>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4" name="Shape 2764"/>
        <p:cNvGrpSpPr/>
        <p:nvPr/>
      </p:nvGrpSpPr>
      <p:grpSpPr>
        <a:xfrm>
          <a:off x="0" y="0"/>
          <a:ext cx="0" cy="0"/>
          <a:chOff x="0" y="0"/>
          <a:chExt cx="0" cy="0"/>
        </a:xfrm>
      </p:grpSpPr>
      <p:sp>
        <p:nvSpPr>
          <p:cNvPr id="2765" name="Google Shape;2765;p58"/>
          <p:cNvSpPr txBox="1"/>
          <p:nvPr/>
        </p:nvSpPr>
        <p:spPr>
          <a:xfrm>
            <a:off x="2194200" y="1254925"/>
            <a:ext cx="4755600" cy="5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verpass"/>
                <a:ea typeface="Overpass"/>
                <a:cs typeface="Overpass"/>
                <a:sym typeface="Overpass"/>
              </a:rPr>
              <a:t>Container Connects to External Host</a:t>
            </a:r>
            <a:endParaRPr sz="1800">
              <a:latin typeface="Overpass"/>
              <a:ea typeface="Overpass"/>
              <a:cs typeface="Overpass"/>
              <a:sym typeface="Overpass"/>
            </a:endParaRPr>
          </a:p>
        </p:txBody>
      </p:sp>
      <p:sp>
        <p:nvSpPr>
          <p:cNvPr id="2766" name="Google Shape;2766;p58"/>
          <p:cNvSpPr txBox="1"/>
          <p:nvPr/>
        </p:nvSpPr>
        <p:spPr>
          <a:xfrm>
            <a:off x="1669625" y="2127500"/>
            <a:ext cx="4755600" cy="55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Proxima Nova"/>
                <a:ea typeface="Proxima Nova"/>
                <a:cs typeface="Proxima Nova"/>
                <a:sym typeface="Proxima Nova"/>
              </a:rPr>
              <a:t>Container to Container on Different Hosts</a:t>
            </a:r>
            <a:endParaRPr sz="1800">
              <a:latin typeface="Proxima Nova"/>
              <a:ea typeface="Proxima Nova"/>
              <a:cs typeface="Proxima Nova"/>
              <a:sym typeface="Proxima Nova"/>
            </a:endParaRPr>
          </a:p>
        </p:txBody>
      </p:sp>
      <p:sp>
        <p:nvSpPr>
          <p:cNvPr id="2767" name="Google Shape;2767;p5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8" name="Google Shape;2768;p5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SDN - OVS PACKET FLOW </a:t>
            </a:r>
            <a:endParaRPr/>
          </a:p>
        </p:txBody>
      </p:sp>
      <p:sp>
        <p:nvSpPr>
          <p:cNvPr id="2769" name="Google Shape;2769;p58"/>
          <p:cNvSpPr/>
          <p:nvPr/>
        </p:nvSpPr>
        <p:spPr>
          <a:xfrm>
            <a:off x="1576225" y="2250100"/>
            <a:ext cx="5016900" cy="1211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Courier New"/>
                <a:ea typeface="Courier New"/>
                <a:cs typeface="Courier New"/>
                <a:sym typeface="Courier New"/>
              </a:rPr>
              <a:t>  </a:t>
            </a:r>
            <a:r>
              <a:rPr b="1" lang="en" sz="1200">
                <a:solidFill>
                  <a:schemeClr val="dk1"/>
                </a:solidFill>
                <a:latin typeface="Proxima Nova"/>
                <a:ea typeface="Proxima Nova"/>
                <a:cs typeface="Proxima Nova"/>
                <a:sym typeface="Proxima Nova"/>
              </a:rPr>
              <a:t>NODE 1</a:t>
            </a:r>
            <a:endParaRPr sz="1200">
              <a:solidFill>
                <a:schemeClr val="dk1"/>
              </a:solidFill>
              <a:latin typeface="Proxima Nova"/>
              <a:ea typeface="Proxima Nova"/>
              <a:cs typeface="Proxima Nova"/>
              <a:sym typeface="Proxima Nova"/>
            </a:endParaRPr>
          </a:p>
        </p:txBody>
      </p:sp>
      <p:sp>
        <p:nvSpPr>
          <p:cNvPr id="2770" name="Google Shape;2770;p58"/>
          <p:cNvSpPr/>
          <p:nvPr/>
        </p:nvSpPr>
        <p:spPr>
          <a:xfrm>
            <a:off x="1853436" y="2706250"/>
            <a:ext cx="547200" cy="504600"/>
          </a:xfrm>
          <a:prstGeom prst="rect">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POD 1</a:t>
            </a:r>
            <a:endParaRPr sz="800">
              <a:solidFill>
                <a:srgbClr val="FFFFFF"/>
              </a:solidFill>
              <a:latin typeface="Proxima Nova"/>
              <a:ea typeface="Proxima Nova"/>
              <a:cs typeface="Proxima Nova"/>
              <a:sym typeface="Proxima Nova"/>
            </a:endParaRPr>
          </a:p>
        </p:txBody>
      </p:sp>
      <p:sp>
        <p:nvSpPr>
          <p:cNvPr id="2771" name="Google Shape;2771;p58"/>
          <p:cNvSpPr/>
          <p:nvPr/>
        </p:nvSpPr>
        <p:spPr>
          <a:xfrm>
            <a:off x="2692791" y="2785900"/>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veth0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10.1.15.2/24</a:t>
            </a:r>
            <a:endParaRPr sz="700">
              <a:solidFill>
                <a:srgbClr val="FFFFFF"/>
              </a:solidFill>
              <a:latin typeface="Proxima Nova"/>
              <a:ea typeface="Proxima Nova"/>
              <a:cs typeface="Proxima Nova"/>
              <a:sym typeface="Proxima Nova"/>
            </a:endParaRPr>
          </a:p>
        </p:txBody>
      </p:sp>
      <p:sp>
        <p:nvSpPr>
          <p:cNvPr id="2772" name="Google Shape;2772;p58"/>
          <p:cNvSpPr/>
          <p:nvPr/>
        </p:nvSpPr>
        <p:spPr>
          <a:xfrm>
            <a:off x="3767345" y="2785900"/>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br0</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10.1.15.1/24</a:t>
            </a:r>
            <a:endParaRPr sz="700">
              <a:solidFill>
                <a:srgbClr val="FFFFFF"/>
              </a:solidFill>
              <a:latin typeface="Proxima Nova"/>
              <a:ea typeface="Proxima Nova"/>
              <a:cs typeface="Proxima Nova"/>
              <a:sym typeface="Proxima Nova"/>
            </a:endParaRPr>
          </a:p>
        </p:txBody>
      </p:sp>
      <p:sp>
        <p:nvSpPr>
          <p:cNvPr id="2773" name="Google Shape;2773;p58"/>
          <p:cNvSpPr/>
          <p:nvPr/>
        </p:nvSpPr>
        <p:spPr>
          <a:xfrm>
            <a:off x="4841900" y="2785900"/>
            <a:ext cx="782400" cy="345300"/>
          </a:xfrm>
          <a:prstGeom prst="rect">
            <a:avLst/>
          </a:prstGeom>
          <a:solidFill>
            <a:srgbClr val="165D8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tun0</a:t>
            </a:r>
            <a:endParaRPr sz="700">
              <a:solidFill>
                <a:srgbClr val="FFFFFF"/>
              </a:solidFill>
              <a:latin typeface="Proxima Nova"/>
              <a:ea typeface="Proxima Nova"/>
              <a:cs typeface="Proxima Nova"/>
              <a:sym typeface="Proxima Nova"/>
            </a:endParaRPr>
          </a:p>
        </p:txBody>
      </p:sp>
      <p:sp>
        <p:nvSpPr>
          <p:cNvPr id="2774" name="Google Shape;2774;p58"/>
          <p:cNvSpPr txBox="1"/>
          <p:nvPr/>
        </p:nvSpPr>
        <p:spPr>
          <a:xfrm>
            <a:off x="5747862" y="3028339"/>
            <a:ext cx="878700" cy="256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latin typeface="Proxima Nova"/>
                <a:ea typeface="Proxima Nova"/>
                <a:cs typeface="Proxima Nova"/>
                <a:sym typeface="Proxima Nova"/>
              </a:rPr>
              <a:t>192.168.0.100</a:t>
            </a:r>
            <a:endParaRPr sz="800">
              <a:latin typeface="Proxima Nova"/>
              <a:ea typeface="Proxima Nova"/>
              <a:cs typeface="Proxima Nova"/>
              <a:sym typeface="Proxima Nova"/>
            </a:endParaRPr>
          </a:p>
        </p:txBody>
      </p:sp>
      <p:sp>
        <p:nvSpPr>
          <p:cNvPr id="2775" name="Google Shape;2775;p58"/>
          <p:cNvSpPr/>
          <p:nvPr/>
        </p:nvSpPr>
        <p:spPr>
          <a:xfrm rot="-5400000">
            <a:off x="6254400" y="2722900"/>
            <a:ext cx="206400" cy="471300"/>
          </a:xfrm>
          <a:prstGeom prst="round2SameRect">
            <a:avLst>
              <a:gd fmla="val 16667" name="adj1"/>
              <a:gd fmla="val 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6" name="Google Shape;2776;p58"/>
          <p:cNvCxnSpPr>
            <a:stCxn id="2773" idx="3"/>
            <a:endCxn id="2775" idx="3"/>
          </p:cNvCxnSpPr>
          <p:nvPr/>
        </p:nvCxnSpPr>
        <p:spPr>
          <a:xfrm>
            <a:off x="5624300" y="2958550"/>
            <a:ext cx="497700" cy="0"/>
          </a:xfrm>
          <a:prstGeom prst="straightConnector1">
            <a:avLst/>
          </a:prstGeom>
          <a:noFill/>
          <a:ln cap="flat" cmpd="sng" w="19050">
            <a:solidFill>
              <a:srgbClr val="3F9C35"/>
            </a:solidFill>
            <a:prstDash val="solid"/>
            <a:round/>
            <a:headEnd len="med" w="med" type="none"/>
            <a:tailEnd len="med" w="med" type="triangle"/>
          </a:ln>
        </p:spPr>
      </p:cxnSp>
      <p:cxnSp>
        <p:nvCxnSpPr>
          <p:cNvPr id="2777" name="Google Shape;2777;p58"/>
          <p:cNvCxnSpPr>
            <a:stCxn id="2770" idx="3"/>
            <a:endCxn id="2771" idx="1"/>
          </p:cNvCxnSpPr>
          <p:nvPr/>
        </p:nvCxnSpPr>
        <p:spPr>
          <a:xfrm>
            <a:off x="2400636" y="2958550"/>
            <a:ext cx="292200" cy="0"/>
          </a:xfrm>
          <a:prstGeom prst="straightConnector1">
            <a:avLst/>
          </a:prstGeom>
          <a:noFill/>
          <a:ln cap="flat" cmpd="sng" w="19050">
            <a:solidFill>
              <a:srgbClr val="3F9C35"/>
            </a:solidFill>
            <a:prstDash val="solid"/>
            <a:round/>
            <a:headEnd len="med" w="med" type="none"/>
            <a:tailEnd len="med" w="med" type="triangle"/>
          </a:ln>
        </p:spPr>
      </p:cxnSp>
      <p:cxnSp>
        <p:nvCxnSpPr>
          <p:cNvPr id="2778" name="Google Shape;2778;p58"/>
          <p:cNvCxnSpPr>
            <a:stCxn id="2771" idx="3"/>
            <a:endCxn id="2772" idx="1"/>
          </p:cNvCxnSpPr>
          <p:nvPr/>
        </p:nvCxnSpPr>
        <p:spPr>
          <a:xfrm>
            <a:off x="3475191" y="2958550"/>
            <a:ext cx="292200" cy="0"/>
          </a:xfrm>
          <a:prstGeom prst="straightConnector1">
            <a:avLst/>
          </a:prstGeom>
          <a:noFill/>
          <a:ln cap="flat" cmpd="sng" w="19050">
            <a:solidFill>
              <a:srgbClr val="3F9C35"/>
            </a:solidFill>
            <a:prstDash val="solid"/>
            <a:round/>
            <a:headEnd len="med" w="med" type="none"/>
            <a:tailEnd len="med" w="med" type="triangle"/>
          </a:ln>
        </p:spPr>
      </p:cxnSp>
      <p:cxnSp>
        <p:nvCxnSpPr>
          <p:cNvPr id="2779" name="Google Shape;2779;p58"/>
          <p:cNvCxnSpPr>
            <a:stCxn id="2772" idx="3"/>
            <a:endCxn id="2773" idx="1"/>
          </p:cNvCxnSpPr>
          <p:nvPr/>
        </p:nvCxnSpPr>
        <p:spPr>
          <a:xfrm>
            <a:off x="4549745" y="2958550"/>
            <a:ext cx="292200" cy="0"/>
          </a:xfrm>
          <a:prstGeom prst="straightConnector1">
            <a:avLst/>
          </a:prstGeom>
          <a:noFill/>
          <a:ln cap="flat" cmpd="sng" w="19050">
            <a:solidFill>
              <a:srgbClr val="3F9C35"/>
            </a:solidFill>
            <a:prstDash val="solid"/>
            <a:round/>
            <a:headEnd len="med" w="med" type="none"/>
            <a:tailEnd len="med" w="med" type="triangle"/>
          </a:ln>
        </p:spPr>
      </p:cxnSp>
      <p:sp>
        <p:nvSpPr>
          <p:cNvPr id="2780" name="Google Shape;2780;p58"/>
          <p:cNvSpPr/>
          <p:nvPr/>
        </p:nvSpPr>
        <p:spPr>
          <a:xfrm>
            <a:off x="7026003" y="2518000"/>
            <a:ext cx="924900" cy="881100"/>
          </a:xfrm>
          <a:prstGeom prst="rect">
            <a:avLst/>
          </a:prstGeom>
          <a:solidFill>
            <a:srgbClr val="5396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Proxima Nova"/>
                <a:ea typeface="Proxima Nova"/>
                <a:cs typeface="Proxima Nova"/>
                <a:sym typeface="Proxima Nova"/>
              </a:rPr>
              <a:t>External</a:t>
            </a:r>
            <a:br>
              <a:rPr lang="en" sz="1200">
                <a:solidFill>
                  <a:srgbClr val="FFFFFF"/>
                </a:solidFill>
                <a:latin typeface="Proxima Nova"/>
                <a:ea typeface="Proxima Nova"/>
                <a:cs typeface="Proxima Nova"/>
                <a:sym typeface="Proxima Nova"/>
              </a:rPr>
            </a:br>
            <a:r>
              <a:rPr lang="en" sz="1200">
                <a:solidFill>
                  <a:srgbClr val="FFFFFF"/>
                </a:solidFill>
                <a:latin typeface="Proxima Nova"/>
                <a:ea typeface="Proxima Nova"/>
                <a:cs typeface="Proxima Nova"/>
                <a:sym typeface="Proxima Nova"/>
              </a:rPr>
              <a:t>Host</a:t>
            </a:r>
            <a:endParaRPr sz="1200">
              <a:solidFill>
                <a:srgbClr val="FFFFFF"/>
              </a:solidFill>
              <a:latin typeface="Proxima Nova"/>
              <a:ea typeface="Proxima Nova"/>
              <a:cs typeface="Proxima Nova"/>
              <a:sym typeface="Proxima Nova"/>
            </a:endParaRPr>
          </a:p>
        </p:txBody>
      </p:sp>
      <p:sp>
        <p:nvSpPr>
          <p:cNvPr id="2781" name="Google Shape;2781;p58"/>
          <p:cNvSpPr txBox="1"/>
          <p:nvPr/>
        </p:nvSpPr>
        <p:spPr>
          <a:xfrm>
            <a:off x="6183674" y="2807218"/>
            <a:ext cx="4713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Proxima Nova"/>
                <a:ea typeface="Proxima Nova"/>
                <a:cs typeface="Proxima Nova"/>
                <a:sym typeface="Proxima Nova"/>
              </a:rPr>
              <a:t>eth0</a:t>
            </a:r>
            <a:endParaRPr sz="800">
              <a:solidFill>
                <a:srgbClr val="FFFFFF"/>
              </a:solidFill>
              <a:latin typeface="Proxima Nova"/>
              <a:ea typeface="Proxima Nova"/>
              <a:cs typeface="Proxima Nova"/>
              <a:sym typeface="Proxima Nova"/>
            </a:endParaRPr>
          </a:p>
        </p:txBody>
      </p:sp>
      <p:cxnSp>
        <p:nvCxnSpPr>
          <p:cNvPr id="2782" name="Google Shape;2782;p58"/>
          <p:cNvCxnSpPr>
            <a:endCxn id="2780" idx="1"/>
          </p:cNvCxnSpPr>
          <p:nvPr/>
        </p:nvCxnSpPr>
        <p:spPr>
          <a:xfrm>
            <a:off x="6593103" y="2958550"/>
            <a:ext cx="432900" cy="0"/>
          </a:xfrm>
          <a:prstGeom prst="straightConnector1">
            <a:avLst/>
          </a:prstGeom>
          <a:noFill/>
          <a:ln cap="flat" cmpd="sng" w="19050">
            <a:solidFill>
              <a:srgbClr val="3F9C35"/>
            </a:solidFill>
            <a:prstDash val="solid"/>
            <a:round/>
            <a:headEnd len="med" w="med" type="none"/>
            <a:tailEnd len="med" w="med" type="triangle"/>
          </a:ln>
        </p:spPr>
      </p:cxnSp>
      <p:pic>
        <p:nvPicPr>
          <p:cNvPr id="2783" name="Google Shape;2783;p58"/>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7" name="Shape 2787"/>
        <p:cNvGrpSpPr/>
        <p:nvPr/>
      </p:nvGrpSpPr>
      <p:grpSpPr>
        <a:xfrm>
          <a:off x="0" y="0"/>
          <a:ext cx="0" cy="0"/>
          <a:chOff x="0" y="0"/>
          <a:chExt cx="0" cy="0"/>
        </a:xfrm>
      </p:grpSpPr>
      <p:sp>
        <p:nvSpPr>
          <p:cNvPr id="2788" name="Google Shape;2788;p59"/>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OpenShift Monitoring / Clustering</a:t>
            </a:r>
            <a:endParaRPr/>
          </a:p>
        </p:txBody>
      </p:sp>
      <p:sp>
        <p:nvSpPr>
          <p:cNvPr id="2789" name="Google Shape;2789;p59"/>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15"/>
          <p:cNvSpPr txBox="1"/>
          <p:nvPr>
            <p:ph type="title"/>
          </p:nvPr>
        </p:nvSpPr>
        <p:spPr>
          <a:xfrm>
            <a:off x="826650" y="-22860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OPENSHIFT ARCHITECTURE</a:t>
            </a:r>
            <a:endParaRPr/>
          </a:p>
        </p:txBody>
      </p:sp>
      <p:pic>
        <p:nvPicPr>
          <p:cNvPr id="181" name="Google Shape;181;p15"/>
          <p:cNvPicPr preferRelativeResize="0"/>
          <p:nvPr/>
        </p:nvPicPr>
        <p:blipFill>
          <a:blip r:embed="rId3">
            <a:alphaModFix/>
          </a:blip>
          <a:stretch>
            <a:fillRect/>
          </a:stretch>
        </p:blipFill>
        <p:spPr>
          <a:xfrm>
            <a:off x="297259" y="3058915"/>
            <a:ext cx="594465" cy="699123"/>
          </a:xfrm>
          <a:prstGeom prst="rect">
            <a:avLst/>
          </a:prstGeom>
          <a:noFill/>
          <a:ln>
            <a:noFill/>
          </a:ln>
        </p:spPr>
      </p:pic>
      <p:sp>
        <p:nvSpPr>
          <p:cNvPr id="182" name="Google Shape;182;p15"/>
          <p:cNvSpPr/>
          <p:nvPr/>
        </p:nvSpPr>
        <p:spPr>
          <a:xfrm>
            <a:off x="1145684" y="3226724"/>
            <a:ext cx="852000" cy="3636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EXISTING AUTOMATION TOOLSETS</a:t>
            </a:r>
            <a:endParaRPr b="1" sz="600">
              <a:solidFill>
                <a:srgbClr val="666666"/>
              </a:solidFill>
              <a:latin typeface="Proxima Nova"/>
              <a:ea typeface="Proxima Nova"/>
              <a:cs typeface="Proxima Nova"/>
              <a:sym typeface="Proxima Nova"/>
            </a:endParaRPr>
          </a:p>
        </p:txBody>
      </p:sp>
      <p:cxnSp>
        <p:nvCxnSpPr>
          <p:cNvPr id="183" name="Google Shape;183;p15"/>
          <p:cNvCxnSpPr>
            <a:stCxn id="181" idx="3"/>
            <a:endCxn id="182" idx="1"/>
          </p:cNvCxnSpPr>
          <p:nvPr/>
        </p:nvCxnSpPr>
        <p:spPr>
          <a:xfrm>
            <a:off x="891724" y="3408476"/>
            <a:ext cx="254100" cy="0"/>
          </a:xfrm>
          <a:prstGeom prst="straightConnector1">
            <a:avLst/>
          </a:prstGeom>
          <a:noFill/>
          <a:ln cap="flat" cmpd="sng" w="9525">
            <a:solidFill>
              <a:srgbClr val="666666"/>
            </a:solidFill>
            <a:prstDash val="solid"/>
            <a:round/>
            <a:headEnd len="med" w="med" type="oval"/>
            <a:tailEnd len="med" w="med" type="none"/>
          </a:ln>
        </p:spPr>
      </p:cxnSp>
      <p:cxnSp>
        <p:nvCxnSpPr>
          <p:cNvPr id="184" name="Google Shape;184;p15"/>
          <p:cNvCxnSpPr/>
          <p:nvPr/>
        </p:nvCxnSpPr>
        <p:spPr>
          <a:xfrm>
            <a:off x="1996454" y="3408439"/>
            <a:ext cx="229200" cy="0"/>
          </a:xfrm>
          <a:prstGeom prst="straightConnector1">
            <a:avLst/>
          </a:prstGeom>
          <a:noFill/>
          <a:ln cap="flat" cmpd="sng" w="9525">
            <a:solidFill>
              <a:srgbClr val="666666"/>
            </a:solidFill>
            <a:prstDash val="solid"/>
            <a:round/>
            <a:headEnd len="med" w="med" type="none"/>
            <a:tailEnd len="med" w="med" type="none"/>
          </a:ln>
        </p:spPr>
      </p:cxnSp>
      <p:pic>
        <p:nvPicPr>
          <p:cNvPr id="185" name="Google Shape;185;p15"/>
          <p:cNvPicPr preferRelativeResize="0"/>
          <p:nvPr/>
        </p:nvPicPr>
        <p:blipFill>
          <a:blip r:embed="rId4">
            <a:alphaModFix/>
          </a:blip>
          <a:stretch>
            <a:fillRect/>
          </a:stretch>
        </p:blipFill>
        <p:spPr>
          <a:xfrm>
            <a:off x="332306" y="2083851"/>
            <a:ext cx="524371" cy="719992"/>
          </a:xfrm>
          <a:prstGeom prst="rect">
            <a:avLst/>
          </a:prstGeom>
          <a:noFill/>
          <a:ln>
            <a:noFill/>
          </a:ln>
        </p:spPr>
      </p:pic>
      <p:sp>
        <p:nvSpPr>
          <p:cNvPr id="186" name="Google Shape;186;p15"/>
          <p:cNvSpPr/>
          <p:nvPr/>
        </p:nvSpPr>
        <p:spPr>
          <a:xfrm>
            <a:off x="1145686" y="2021374"/>
            <a:ext cx="852000" cy="3201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SCM</a:t>
            </a:r>
            <a:endParaRPr b="1" sz="600">
              <a:solidFill>
                <a:srgbClr val="666666"/>
              </a:solidFill>
              <a:latin typeface="Proxima Nova"/>
              <a:ea typeface="Proxima Nova"/>
              <a:cs typeface="Proxima Nova"/>
              <a:sym typeface="Proxima Nova"/>
            </a:endParaRPr>
          </a:p>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(GIT)</a:t>
            </a:r>
            <a:endParaRPr b="1" sz="600">
              <a:solidFill>
                <a:srgbClr val="666666"/>
              </a:solidFill>
              <a:latin typeface="Proxima Nova"/>
              <a:ea typeface="Proxima Nova"/>
              <a:cs typeface="Proxima Nova"/>
              <a:sym typeface="Proxima Nova"/>
            </a:endParaRPr>
          </a:p>
        </p:txBody>
      </p:sp>
      <p:sp>
        <p:nvSpPr>
          <p:cNvPr id="187" name="Google Shape;187;p15"/>
          <p:cNvSpPr/>
          <p:nvPr/>
        </p:nvSpPr>
        <p:spPr>
          <a:xfrm>
            <a:off x="1145686" y="2550847"/>
            <a:ext cx="852000" cy="320100"/>
          </a:xfrm>
          <a:prstGeom prst="roundRect">
            <a:avLst>
              <a:gd fmla="val 16667" name="adj"/>
            </a:avLst>
          </a:prstGeom>
          <a:no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solidFill>
                  <a:srgbClr val="666666"/>
                </a:solidFill>
                <a:latin typeface="Proxima Nova"/>
                <a:ea typeface="Proxima Nova"/>
                <a:cs typeface="Proxima Nova"/>
                <a:sym typeface="Proxima Nova"/>
              </a:rPr>
              <a:t>CI/CD</a:t>
            </a:r>
            <a:endParaRPr b="1" sz="600">
              <a:solidFill>
                <a:srgbClr val="666666"/>
              </a:solidFill>
              <a:latin typeface="Proxima Nova"/>
              <a:ea typeface="Proxima Nova"/>
              <a:cs typeface="Proxima Nova"/>
              <a:sym typeface="Proxima Nova"/>
            </a:endParaRPr>
          </a:p>
        </p:txBody>
      </p:sp>
      <p:cxnSp>
        <p:nvCxnSpPr>
          <p:cNvPr id="188" name="Google Shape;188;p15"/>
          <p:cNvCxnSpPr>
            <a:stCxn id="186" idx="2"/>
            <a:endCxn id="187" idx="0"/>
          </p:cNvCxnSpPr>
          <p:nvPr/>
        </p:nvCxnSpPr>
        <p:spPr>
          <a:xfrm>
            <a:off x="1571686" y="2341474"/>
            <a:ext cx="0" cy="209400"/>
          </a:xfrm>
          <a:prstGeom prst="straightConnector1">
            <a:avLst/>
          </a:prstGeom>
          <a:noFill/>
          <a:ln cap="flat" cmpd="sng" w="9525">
            <a:solidFill>
              <a:srgbClr val="666666"/>
            </a:solidFill>
            <a:prstDash val="solid"/>
            <a:round/>
            <a:headEnd len="med" w="med" type="none"/>
            <a:tailEnd len="med" w="med" type="triangle"/>
          </a:ln>
        </p:spPr>
      </p:cxnSp>
      <p:cxnSp>
        <p:nvCxnSpPr>
          <p:cNvPr id="189" name="Google Shape;189;p15"/>
          <p:cNvCxnSpPr>
            <a:stCxn id="185" idx="3"/>
            <a:endCxn id="186" idx="1"/>
          </p:cNvCxnSpPr>
          <p:nvPr/>
        </p:nvCxnSpPr>
        <p:spPr>
          <a:xfrm flipH="1" rot="10800000">
            <a:off x="856677" y="2181347"/>
            <a:ext cx="288900" cy="262500"/>
          </a:xfrm>
          <a:prstGeom prst="bentConnector3">
            <a:avLst>
              <a:gd fmla="val 50019" name="adj1"/>
            </a:avLst>
          </a:prstGeom>
          <a:noFill/>
          <a:ln cap="flat" cmpd="sng" w="9525">
            <a:solidFill>
              <a:srgbClr val="666666"/>
            </a:solidFill>
            <a:prstDash val="solid"/>
            <a:round/>
            <a:headEnd len="med" w="med" type="oval"/>
            <a:tailEnd len="med" w="med" type="none"/>
          </a:ln>
        </p:spPr>
      </p:cxnSp>
      <p:cxnSp>
        <p:nvCxnSpPr>
          <p:cNvPr id="190" name="Google Shape;190;p15"/>
          <p:cNvCxnSpPr>
            <a:stCxn id="185" idx="3"/>
            <a:endCxn id="187" idx="1"/>
          </p:cNvCxnSpPr>
          <p:nvPr/>
        </p:nvCxnSpPr>
        <p:spPr>
          <a:xfrm>
            <a:off x="856677" y="2443847"/>
            <a:ext cx="288900" cy="267000"/>
          </a:xfrm>
          <a:prstGeom prst="bentConnector3">
            <a:avLst>
              <a:gd fmla="val 50019" name="adj1"/>
            </a:avLst>
          </a:prstGeom>
          <a:noFill/>
          <a:ln cap="flat" cmpd="sng" w="9525">
            <a:solidFill>
              <a:srgbClr val="666666"/>
            </a:solidFill>
            <a:prstDash val="solid"/>
            <a:round/>
            <a:headEnd len="med" w="med" type="oval"/>
            <a:tailEnd len="med" w="med" type="none"/>
          </a:ln>
        </p:spPr>
      </p:cxnSp>
      <p:cxnSp>
        <p:nvCxnSpPr>
          <p:cNvPr id="191" name="Google Shape;191;p15"/>
          <p:cNvCxnSpPr/>
          <p:nvPr/>
        </p:nvCxnSpPr>
        <p:spPr>
          <a:xfrm>
            <a:off x="1996455" y="2181400"/>
            <a:ext cx="229200" cy="600"/>
          </a:xfrm>
          <a:prstGeom prst="bentConnector3">
            <a:avLst>
              <a:gd fmla="val 50000" name="adj1"/>
            </a:avLst>
          </a:prstGeom>
          <a:noFill/>
          <a:ln cap="flat" cmpd="sng" w="9525">
            <a:solidFill>
              <a:srgbClr val="666666"/>
            </a:solidFill>
            <a:prstDash val="solid"/>
            <a:round/>
            <a:headEnd len="med" w="med" type="none"/>
            <a:tailEnd len="med" w="med" type="none"/>
          </a:ln>
        </p:spPr>
      </p:cxnSp>
      <p:cxnSp>
        <p:nvCxnSpPr>
          <p:cNvPr id="192" name="Google Shape;192;p15"/>
          <p:cNvCxnSpPr/>
          <p:nvPr/>
        </p:nvCxnSpPr>
        <p:spPr>
          <a:xfrm>
            <a:off x="1996455" y="2710873"/>
            <a:ext cx="229200" cy="600"/>
          </a:xfrm>
          <a:prstGeom prst="straightConnector1">
            <a:avLst/>
          </a:prstGeom>
          <a:noFill/>
          <a:ln cap="flat" cmpd="sng" w="9525">
            <a:solidFill>
              <a:srgbClr val="666666"/>
            </a:solidFill>
            <a:prstDash val="solid"/>
            <a:round/>
            <a:headEnd len="med" w="med" type="none"/>
            <a:tailEnd len="med" w="med" type="none"/>
          </a:ln>
        </p:spPr>
      </p:cxnSp>
      <p:sp>
        <p:nvSpPr>
          <p:cNvPr id="193" name="Google Shape;193;p15"/>
          <p:cNvSpPr/>
          <p:nvPr/>
        </p:nvSpPr>
        <p:spPr>
          <a:xfrm>
            <a:off x="2224513" y="1838800"/>
            <a:ext cx="3977400" cy="21927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194" name="Google Shape;194;p15"/>
          <p:cNvSpPr/>
          <p:nvPr/>
        </p:nvSpPr>
        <p:spPr>
          <a:xfrm>
            <a:off x="2223000" y="1482351"/>
            <a:ext cx="4668000" cy="320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SERVICE LAYER</a:t>
            </a:r>
            <a:endParaRPr b="1" sz="700">
              <a:solidFill>
                <a:srgbClr val="FFFFFF"/>
              </a:solidFill>
              <a:latin typeface="Proxima Nova"/>
              <a:ea typeface="Proxima Nova"/>
              <a:cs typeface="Proxima Nova"/>
              <a:sym typeface="Proxima Nova"/>
            </a:endParaRPr>
          </a:p>
        </p:txBody>
      </p:sp>
      <p:grpSp>
        <p:nvGrpSpPr>
          <p:cNvPr id="195" name="Google Shape;195;p15"/>
          <p:cNvGrpSpPr/>
          <p:nvPr/>
        </p:nvGrpSpPr>
        <p:grpSpPr>
          <a:xfrm>
            <a:off x="2224573" y="1050261"/>
            <a:ext cx="4668000" cy="400200"/>
            <a:chOff x="2547285" y="905655"/>
            <a:chExt cx="4668000" cy="400200"/>
          </a:xfrm>
        </p:grpSpPr>
        <p:sp>
          <p:nvSpPr>
            <p:cNvPr id="196" name="Google Shape;196;p15"/>
            <p:cNvSpPr/>
            <p:nvPr/>
          </p:nvSpPr>
          <p:spPr>
            <a:xfrm>
              <a:off x="2547285" y="905655"/>
              <a:ext cx="4668000" cy="400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ROUTING LAYER</a:t>
              </a:r>
              <a:endParaRPr b="1" sz="700">
                <a:solidFill>
                  <a:srgbClr val="FFFFFF"/>
                </a:solidFill>
                <a:latin typeface="Proxima Nova"/>
                <a:ea typeface="Proxima Nova"/>
                <a:cs typeface="Proxima Nova"/>
                <a:sym typeface="Proxima Nova"/>
              </a:endParaRPr>
            </a:p>
          </p:txBody>
        </p:sp>
        <p:pic>
          <p:nvPicPr>
            <p:cNvPr id="197" name="Google Shape;197;p15"/>
            <p:cNvPicPr preferRelativeResize="0"/>
            <p:nvPr/>
          </p:nvPicPr>
          <p:blipFill>
            <a:blip r:embed="rId5">
              <a:alphaModFix/>
            </a:blip>
            <a:stretch>
              <a:fillRect/>
            </a:stretch>
          </p:blipFill>
          <p:spPr>
            <a:xfrm>
              <a:off x="3305545" y="1003648"/>
              <a:ext cx="313014" cy="229803"/>
            </a:xfrm>
            <a:prstGeom prst="rect">
              <a:avLst/>
            </a:prstGeom>
            <a:noFill/>
            <a:ln>
              <a:noFill/>
            </a:ln>
          </p:spPr>
        </p:pic>
        <p:pic>
          <p:nvPicPr>
            <p:cNvPr id="198" name="Google Shape;198;p15"/>
            <p:cNvPicPr preferRelativeResize="0"/>
            <p:nvPr/>
          </p:nvPicPr>
          <p:blipFill>
            <a:blip r:embed="rId6">
              <a:alphaModFix/>
            </a:blip>
            <a:stretch>
              <a:fillRect/>
            </a:stretch>
          </p:blipFill>
          <p:spPr>
            <a:xfrm>
              <a:off x="2823382" y="1005502"/>
              <a:ext cx="298020" cy="226094"/>
            </a:xfrm>
            <a:prstGeom prst="rect">
              <a:avLst/>
            </a:prstGeom>
            <a:noFill/>
            <a:ln>
              <a:noFill/>
            </a:ln>
          </p:spPr>
        </p:pic>
        <p:pic>
          <p:nvPicPr>
            <p:cNvPr id="199" name="Google Shape;199;p15"/>
            <p:cNvPicPr preferRelativeResize="0"/>
            <p:nvPr/>
          </p:nvPicPr>
          <p:blipFill>
            <a:blip r:embed="rId7">
              <a:alphaModFix/>
            </a:blip>
            <a:stretch>
              <a:fillRect/>
            </a:stretch>
          </p:blipFill>
          <p:spPr>
            <a:xfrm>
              <a:off x="4190054" y="1000213"/>
              <a:ext cx="134816" cy="236672"/>
            </a:xfrm>
            <a:prstGeom prst="rect">
              <a:avLst/>
            </a:prstGeom>
            <a:noFill/>
            <a:ln>
              <a:noFill/>
            </a:ln>
          </p:spPr>
        </p:pic>
        <p:pic>
          <p:nvPicPr>
            <p:cNvPr id="200" name="Google Shape;200;p15"/>
            <p:cNvPicPr preferRelativeResize="0"/>
            <p:nvPr/>
          </p:nvPicPr>
          <p:blipFill>
            <a:blip r:embed="rId8">
              <a:alphaModFix/>
            </a:blip>
            <a:stretch>
              <a:fillRect/>
            </a:stretch>
          </p:blipFill>
          <p:spPr>
            <a:xfrm>
              <a:off x="3802703" y="982224"/>
              <a:ext cx="203208" cy="272650"/>
            </a:xfrm>
            <a:prstGeom prst="rect">
              <a:avLst/>
            </a:prstGeom>
            <a:noFill/>
            <a:ln>
              <a:noFill/>
            </a:ln>
          </p:spPr>
        </p:pic>
        <p:pic>
          <p:nvPicPr>
            <p:cNvPr id="201" name="Google Shape;201;p15"/>
            <p:cNvPicPr preferRelativeResize="0"/>
            <p:nvPr/>
          </p:nvPicPr>
          <p:blipFill>
            <a:blip r:embed="rId5">
              <a:alphaModFix/>
            </a:blip>
            <a:stretch>
              <a:fillRect/>
            </a:stretch>
          </p:blipFill>
          <p:spPr>
            <a:xfrm>
              <a:off x="6173870" y="1003648"/>
              <a:ext cx="313014" cy="229803"/>
            </a:xfrm>
            <a:prstGeom prst="rect">
              <a:avLst/>
            </a:prstGeom>
            <a:noFill/>
            <a:ln>
              <a:noFill/>
            </a:ln>
          </p:spPr>
        </p:pic>
        <p:pic>
          <p:nvPicPr>
            <p:cNvPr id="202" name="Google Shape;202;p15"/>
            <p:cNvPicPr preferRelativeResize="0"/>
            <p:nvPr/>
          </p:nvPicPr>
          <p:blipFill>
            <a:blip r:embed="rId6">
              <a:alphaModFix/>
            </a:blip>
            <a:stretch>
              <a:fillRect/>
            </a:stretch>
          </p:blipFill>
          <p:spPr>
            <a:xfrm>
              <a:off x="6654219" y="1005502"/>
              <a:ext cx="298020" cy="226094"/>
            </a:xfrm>
            <a:prstGeom prst="rect">
              <a:avLst/>
            </a:prstGeom>
            <a:noFill/>
            <a:ln>
              <a:noFill/>
            </a:ln>
          </p:spPr>
        </p:pic>
        <p:pic>
          <p:nvPicPr>
            <p:cNvPr id="203" name="Google Shape;203;p15"/>
            <p:cNvPicPr preferRelativeResize="0"/>
            <p:nvPr/>
          </p:nvPicPr>
          <p:blipFill>
            <a:blip r:embed="rId7">
              <a:alphaModFix/>
            </a:blip>
            <a:stretch>
              <a:fillRect/>
            </a:stretch>
          </p:blipFill>
          <p:spPr>
            <a:xfrm>
              <a:off x="5501177" y="1000213"/>
              <a:ext cx="134816" cy="236672"/>
            </a:xfrm>
            <a:prstGeom prst="rect">
              <a:avLst/>
            </a:prstGeom>
            <a:noFill/>
            <a:ln>
              <a:noFill/>
            </a:ln>
          </p:spPr>
        </p:pic>
        <p:pic>
          <p:nvPicPr>
            <p:cNvPr id="204" name="Google Shape;204;p15"/>
            <p:cNvPicPr preferRelativeResize="0"/>
            <p:nvPr/>
          </p:nvPicPr>
          <p:blipFill>
            <a:blip r:embed="rId8">
              <a:alphaModFix/>
            </a:blip>
            <a:stretch>
              <a:fillRect/>
            </a:stretch>
          </p:blipFill>
          <p:spPr>
            <a:xfrm>
              <a:off x="5803328" y="982224"/>
              <a:ext cx="203208" cy="272650"/>
            </a:xfrm>
            <a:prstGeom prst="rect">
              <a:avLst/>
            </a:prstGeom>
            <a:noFill/>
            <a:ln>
              <a:noFill/>
            </a:ln>
          </p:spPr>
        </p:pic>
      </p:grpSp>
      <p:grpSp>
        <p:nvGrpSpPr>
          <p:cNvPr id="205" name="Google Shape;205;p15"/>
          <p:cNvGrpSpPr/>
          <p:nvPr/>
        </p:nvGrpSpPr>
        <p:grpSpPr>
          <a:xfrm>
            <a:off x="6201912" y="1838875"/>
            <a:ext cx="719100" cy="1083694"/>
            <a:chOff x="6524617" y="1838800"/>
            <a:chExt cx="719100" cy="1075200"/>
          </a:xfrm>
        </p:grpSpPr>
        <p:sp>
          <p:nvSpPr>
            <p:cNvPr id="206" name="Google Shape;206;p15"/>
            <p:cNvSpPr/>
            <p:nvPr/>
          </p:nvSpPr>
          <p:spPr>
            <a:xfrm>
              <a:off x="6557675" y="1838800"/>
              <a:ext cx="657600" cy="10752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207" name="Google Shape;207;p15"/>
            <p:cNvSpPr txBox="1"/>
            <p:nvPr/>
          </p:nvSpPr>
          <p:spPr>
            <a:xfrm>
              <a:off x="6524617" y="1854245"/>
              <a:ext cx="719100" cy="5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PERSISTENT</a:t>
              </a:r>
              <a:endParaRPr b="1" sz="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STORAGE</a:t>
              </a:r>
              <a:endParaRPr b="1" sz="700">
                <a:solidFill>
                  <a:srgbClr val="FFFFFF"/>
                </a:solidFill>
                <a:latin typeface="Proxima Nova"/>
                <a:ea typeface="Proxima Nova"/>
                <a:cs typeface="Proxima Nova"/>
                <a:sym typeface="Proxima Nova"/>
              </a:endParaRPr>
            </a:p>
          </p:txBody>
        </p:sp>
        <p:pic>
          <p:nvPicPr>
            <p:cNvPr id="208" name="Google Shape;208;p15"/>
            <p:cNvPicPr preferRelativeResize="0"/>
            <p:nvPr/>
          </p:nvPicPr>
          <p:blipFill>
            <a:blip r:embed="rId9">
              <a:alphaModFix/>
            </a:blip>
            <a:stretch>
              <a:fillRect/>
            </a:stretch>
          </p:blipFill>
          <p:spPr>
            <a:xfrm>
              <a:off x="6731860" y="2329500"/>
              <a:ext cx="288900" cy="381378"/>
            </a:xfrm>
            <a:prstGeom prst="rect">
              <a:avLst/>
            </a:prstGeom>
            <a:noFill/>
            <a:ln>
              <a:noFill/>
            </a:ln>
          </p:spPr>
        </p:pic>
      </p:grpSp>
      <p:grpSp>
        <p:nvGrpSpPr>
          <p:cNvPr id="209" name="Google Shape;209;p15"/>
          <p:cNvGrpSpPr/>
          <p:nvPr/>
        </p:nvGrpSpPr>
        <p:grpSpPr>
          <a:xfrm>
            <a:off x="6232713" y="2956375"/>
            <a:ext cx="657600" cy="1075200"/>
            <a:chOff x="6555425" y="2956375"/>
            <a:chExt cx="657600" cy="1075200"/>
          </a:xfrm>
        </p:grpSpPr>
        <p:sp>
          <p:nvSpPr>
            <p:cNvPr id="210" name="Google Shape;210;p15"/>
            <p:cNvSpPr/>
            <p:nvPr/>
          </p:nvSpPr>
          <p:spPr>
            <a:xfrm>
              <a:off x="6555425" y="2956375"/>
              <a:ext cx="657600" cy="1075200"/>
            </a:xfrm>
            <a:prstGeom prst="rect">
              <a:avLst/>
            </a:prstGeom>
            <a:solidFill>
              <a:srgbClr val="6E6F7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REGISTRY</a:t>
              </a:r>
              <a:endParaRPr b="1" sz="700">
                <a:solidFill>
                  <a:srgbClr val="FFFFFF"/>
                </a:solidFill>
                <a:latin typeface="Proxima Nova"/>
                <a:ea typeface="Proxima Nova"/>
                <a:cs typeface="Proxima Nova"/>
                <a:sym typeface="Proxima Nova"/>
              </a:endParaRPr>
            </a:p>
          </p:txBody>
        </p:sp>
        <p:pic>
          <p:nvPicPr>
            <p:cNvPr id="211" name="Google Shape;211;p15"/>
            <p:cNvPicPr preferRelativeResize="0"/>
            <p:nvPr/>
          </p:nvPicPr>
          <p:blipFill>
            <a:blip r:embed="rId10">
              <a:alphaModFix/>
            </a:blip>
            <a:stretch>
              <a:fillRect/>
            </a:stretch>
          </p:blipFill>
          <p:spPr>
            <a:xfrm>
              <a:off x="6704648" y="3365971"/>
              <a:ext cx="343325" cy="410380"/>
            </a:xfrm>
            <a:prstGeom prst="rect">
              <a:avLst/>
            </a:prstGeom>
            <a:noFill/>
            <a:ln>
              <a:noFill/>
            </a:ln>
          </p:spPr>
        </p:pic>
      </p:grpSp>
      <p:grpSp>
        <p:nvGrpSpPr>
          <p:cNvPr id="212" name="Google Shape;212;p15"/>
          <p:cNvGrpSpPr/>
          <p:nvPr/>
        </p:nvGrpSpPr>
        <p:grpSpPr>
          <a:xfrm>
            <a:off x="5332590" y="1864953"/>
            <a:ext cx="788020" cy="1048694"/>
            <a:chOff x="5592955" y="2047406"/>
            <a:chExt cx="788020" cy="1048694"/>
          </a:xfrm>
        </p:grpSpPr>
        <p:sp>
          <p:nvSpPr>
            <p:cNvPr id="213" name="Google Shape;21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14" name="Google Shape;21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15" name="Google Shape;21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6" name="Google Shape;21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7" name="Google Shape;21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8" name="Google Shape;21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19" name="Google Shape;21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20" name="Google Shape;220;p15"/>
            <p:cNvGrpSpPr/>
            <p:nvPr/>
          </p:nvGrpSpPr>
          <p:grpSpPr>
            <a:xfrm>
              <a:off x="5592955" y="2047406"/>
              <a:ext cx="712986" cy="218400"/>
              <a:chOff x="4577530" y="2938752"/>
              <a:chExt cx="712986" cy="218400"/>
            </a:xfrm>
          </p:grpSpPr>
          <p:sp>
            <p:nvSpPr>
              <p:cNvPr id="221" name="Google Shape;22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24" name="Google Shape;22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5" name="Google Shape;22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26" name="Google Shape;22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27" name="Google Shape;22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28" name="Google Shape;22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29" name="Google Shape;22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30" name="Google Shape;23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31" name="Google Shape;231;p15"/>
            <p:cNvPicPr preferRelativeResize="0"/>
            <p:nvPr/>
          </p:nvPicPr>
          <p:blipFill>
            <a:blip r:embed="rId11">
              <a:alphaModFix/>
            </a:blip>
            <a:stretch>
              <a:fillRect/>
            </a:stretch>
          </p:blipFill>
          <p:spPr>
            <a:xfrm>
              <a:off x="5753436" y="2611838"/>
              <a:ext cx="144291" cy="77700"/>
            </a:xfrm>
            <a:prstGeom prst="rect">
              <a:avLst/>
            </a:prstGeom>
            <a:noFill/>
            <a:ln>
              <a:noFill/>
            </a:ln>
          </p:spPr>
        </p:pic>
      </p:grpSp>
      <p:grpSp>
        <p:nvGrpSpPr>
          <p:cNvPr id="232" name="Google Shape;232;p15"/>
          <p:cNvGrpSpPr/>
          <p:nvPr/>
        </p:nvGrpSpPr>
        <p:grpSpPr>
          <a:xfrm>
            <a:off x="5332590" y="2926337"/>
            <a:ext cx="788020" cy="1048694"/>
            <a:chOff x="5592955" y="2047406"/>
            <a:chExt cx="788020" cy="1048694"/>
          </a:xfrm>
        </p:grpSpPr>
        <p:sp>
          <p:nvSpPr>
            <p:cNvPr id="233" name="Google Shape;23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34" name="Google Shape;23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35" name="Google Shape;23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36" name="Google Shape;23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37" name="Google Shape;23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38" name="Google Shape;23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39" name="Google Shape;23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40" name="Google Shape;240;p15"/>
            <p:cNvGrpSpPr/>
            <p:nvPr/>
          </p:nvGrpSpPr>
          <p:grpSpPr>
            <a:xfrm>
              <a:off x="5592955" y="2047406"/>
              <a:ext cx="712986" cy="218400"/>
              <a:chOff x="4577530" y="2938752"/>
              <a:chExt cx="712986" cy="218400"/>
            </a:xfrm>
          </p:grpSpPr>
          <p:sp>
            <p:nvSpPr>
              <p:cNvPr id="241" name="Google Shape;24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44" name="Google Shape;24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45" name="Google Shape;24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46" name="Google Shape;24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47" name="Google Shape;24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48" name="Google Shape;24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49" name="Google Shape;24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50" name="Google Shape;25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51" name="Google Shape;251;p15"/>
            <p:cNvPicPr preferRelativeResize="0"/>
            <p:nvPr/>
          </p:nvPicPr>
          <p:blipFill>
            <a:blip r:embed="rId11">
              <a:alphaModFix/>
            </a:blip>
            <a:stretch>
              <a:fillRect/>
            </a:stretch>
          </p:blipFill>
          <p:spPr>
            <a:xfrm>
              <a:off x="5753436" y="2611838"/>
              <a:ext cx="144291" cy="77700"/>
            </a:xfrm>
            <a:prstGeom prst="rect">
              <a:avLst/>
            </a:prstGeom>
            <a:noFill/>
            <a:ln>
              <a:noFill/>
            </a:ln>
          </p:spPr>
        </p:pic>
      </p:grpSp>
      <p:grpSp>
        <p:nvGrpSpPr>
          <p:cNvPr id="252" name="Google Shape;252;p15"/>
          <p:cNvGrpSpPr/>
          <p:nvPr/>
        </p:nvGrpSpPr>
        <p:grpSpPr>
          <a:xfrm>
            <a:off x="4494390" y="1864953"/>
            <a:ext cx="788020" cy="1048694"/>
            <a:chOff x="5592955" y="2047406"/>
            <a:chExt cx="788020" cy="1048694"/>
          </a:xfrm>
        </p:grpSpPr>
        <p:sp>
          <p:nvSpPr>
            <p:cNvPr id="253" name="Google Shape;25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54" name="Google Shape;25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55" name="Google Shape;25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56" name="Google Shape;25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57" name="Google Shape;25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58" name="Google Shape;25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59" name="Google Shape;25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60" name="Google Shape;260;p15"/>
            <p:cNvGrpSpPr/>
            <p:nvPr/>
          </p:nvGrpSpPr>
          <p:grpSpPr>
            <a:xfrm>
              <a:off x="5592955" y="2047406"/>
              <a:ext cx="712986" cy="218400"/>
              <a:chOff x="4577530" y="2938752"/>
              <a:chExt cx="712986" cy="218400"/>
            </a:xfrm>
          </p:grpSpPr>
          <p:sp>
            <p:nvSpPr>
              <p:cNvPr id="261" name="Google Shape;26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64" name="Google Shape;26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65" name="Google Shape;26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66" name="Google Shape;26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67" name="Google Shape;26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68" name="Google Shape;26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69" name="Google Shape;26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70" name="Google Shape;27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71" name="Google Shape;271;p15"/>
            <p:cNvPicPr preferRelativeResize="0"/>
            <p:nvPr/>
          </p:nvPicPr>
          <p:blipFill>
            <a:blip r:embed="rId11">
              <a:alphaModFix/>
            </a:blip>
            <a:stretch>
              <a:fillRect/>
            </a:stretch>
          </p:blipFill>
          <p:spPr>
            <a:xfrm>
              <a:off x="5753436" y="2611838"/>
              <a:ext cx="144291" cy="77700"/>
            </a:xfrm>
            <a:prstGeom prst="rect">
              <a:avLst/>
            </a:prstGeom>
            <a:noFill/>
            <a:ln>
              <a:noFill/>
            </a:ln>
          </p:spPr>
        </p:pic>
      </p:grpSp>
      <p:grpSp>
        <p:nvGrpSpPr>
          <p:cNvPr id="272" name="Google Shape;272;p15"/>
          <p:cNvGrpSpPr/>
          <p:nvPr/>
        </p:nvGrpSpPr>
        <p:grpSpPr>
          <a:xfrm>
            <a:off x="4494390" y="2926337"/>
            <a:ext cx="788020" cy="1048694"/>
            <a:chOff x="5592955" y="2047406"/>
            <a:chExt cx="788020" cy="1048694"/>
          </a:xfrm>
        </p:grpSpPr>
        <p:sp>
          <p:nvSpPr>
            <p:cNvPr id="273" name="Google Shape;27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74" name="Google Shape;27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75" name="Google Shape;27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76" name="Google Shape;27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77" name="Google Shape;27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78" name="Google Shape;27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79" name="Google Shape;27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280" name="Google Shape;280;p15"/>
            <p:cNvGrpSpPr/>
            <p:nvPr/>
          </p:nvGrpSpPr>
          <p:grpSpPr>
            <a:xfrm>
              <a:off x="5592955" y="2047406"/>
              <a:ext cx="712986" cy="218400"/>
              <a:chOff x="4577530" y="2938752"/>
              <a:chExt cx="712986" cy="218400"/>
            </a:xfrm>
          </p:grpSpPr>
          <p:sp>
            <p:nvSpPr>
              <p:cNvPr id="281" name="Google Shape;28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284" name="Google Shape;28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5" name="Google Shape;28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286" name="Google Shape;28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7" name="Google Shape;28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288" name="Google Shape;28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9" name="Google Shape;28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290" name="Google Shape;29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1" name="Google Shape;291;p15"/>
            <p:cNvPicPr preferRelativeResize="0"/>
            <p:nvPr/>
          </p:nvPicPr>
          <p:blipFill>
            <a:blip r:embed="rId11">
              <a:alphaModFix/>
            </a:blip>
            <a:stretch>
              <a:fillRect/>
            </a:stretch>
          </p:blipFill>
          <p:spPr>
            <a:xfrm>
              <a:off x="5753436" y="2611838"/>
              <a:ext cx="144291" cy="77700"/>
            </a:xfrm>
            <a:prstGeom prst="rect">
              <a:avLst/>
            </a:prstGeom>
            <a:noFill/>
            <a:ln>
              <a:noFill/>
            </a:ln>
          </p:spPr>
        </p:pic>
      </p:grpSp>
      <p:grpSp>
        <p:nvGrpSpPr>
          <p:cNvPr id="292" name="Google Shape;292;p15"/>
          <p:cNvGrpSpPr/>
          <p:nvPr/>
        </p:nvGrpSpPr>
        <p:grpSpPr>
          <a:xfrm>
            <a:off x="3656190" y="1864953"/>
            <a:ext cx="788020" cy="1048694"/>
            <a:chOff x="5592955" y="2047406"/>
            <a:chExt cx="788020" cy="1048694"/>
          </a:xfrm>
        </p:grpSpPr>
        <p:sp>
          <p:nvSpPr>
            <p:cNvPr id="293" name="Google Shape;29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4" name="Google Shape;29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5" name="Google Shape;29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6" name="Google Shape;29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7" name="Google Shape;29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8" name="Google Shape;29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9" name="Google Shape;29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300" name="Google Shape;300;p15"/>
            <p:cNvGrpSpPr/>
            <p:nvPr/>
          </p:nvGrpSpPr>
          <p:grpSpPr>
            <a:xfrm>
              <a:off x="5592955" y="2047406"/>
              <a:ext cx="712986" cy="218400"/>
              <a:chOff x="4577530" y="2938752"/>
              <a:chExt cx="712986" cy="218400"/>
            </a:xfrm>
          </p:grpSpPr>
          <p:sp>
            <p:nvSpPr>
              <p:cNvPr id="301" name="Google Shape;30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304" name="Google Shape;30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5" name="Google Shape;30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306" name="Google Shape;30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7" name="Google Shape;30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308" name="Google Shape;30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9" name="Google Shape;30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310" name="Google Shape;31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1" name="Google Shape;311;p15"/>
            <p:cNvPicPr preferRelativeResize="0"/>
            <p:nvPr/>
          </p:nvPicPr>
          <p:blipFill>
            <a:blip r:embed="rId11">
              <a:alphaModFix/>
            </a:blip>
            <a:stretch>
              <a:fillRect/>
            </a:stretch>
          </p:blipFill>
          <p:spPr>
            <a:xfrm>
              <a:off x="5753436" y="2611838"/>
              <a:ext cx="144291" cy="77700"/>
            </a:xfrm>
            <a:prstGeom prst="rect">
              <a:avLst/>
            </a:prstGeom>
            <a:noFill/>
            <a:ln>
              <a:noFill/>
            </a:ln>
          </p:spPr>
        </p:pic>
      </p:grpSp>
      <p:grpSp>
        <p:nvGrpSpPr>
          <p:cNvPr id="312" name="Google Shape;312;p15"/>
          <p:cNvGrpSpPr/>
          <p:nvPr/>
        </p:nvGrpSpPr>
        <p:grpSpPr>
          <a:xfrm>
            <a:off x="3656190" y="2926337"/>
            <a:ext cx="788020" cy="1048694"/>
            <a:chOff x="5592955" y="2047406"/>
            <a:chExt cx="788020" cy="1048694"/>
          </a:xfrm>
        </p:grpSpPr>
        <p:sp>
          <p:nvSpPr>
            <p:cNvPr id="313" name="Google Shape;313;p15"/>
            <p:cNvSpPr/>
            <p:nvPr/>
          </p:nvSpPr>
          <p:spPr>
            <a:xfrm>
              <a:off x="5608475" y="2095600"/>
              <a:ext cx="772500" cy="10005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4" name="Google Shape;314;p15"/>
            <p:cNvSpPr/>
            <p:nvPr/>
          </p:nvSpPr>
          <p:spPr>
            <a:xfrm>
              <a:off x="5630331" y="2116986"/>
              <a:ext cx="731100" cy="8454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5" name="Google Shape;315;p15"/>
            <p:cNvSpPr/>
            <p:nvPr/>
          </p:nvSpPr>
          <p:spPr>
            <a:xfrm>
              <a:off x="567645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6" name="Google Shape;316;p15"/>
            <p:cNvSpPr/>
            <p:nvPr/>
          </p:nvSpPr>
          <p:spPr>
            <a:xfrm>
              <a:off x="6020073" y="2616412"/>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7" name="Google Shape;317;p15"/>
            <p:cNvSpPr/>
            <p:nvPr/>
          </p:nvSpPr>
          <p:spPr>
            <a:xfrm>
              <a:off x="6020073"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8" name="Google Shape;318;p15"/>
            <p:cNvSpPr/>
            <p:nvPr/>
          </p:nvSpPr>
          <p:spPr>
            <a:xfrm>
              <a:off x="5675395" y="2277977"/>
              <a:ext cx="298200" cy="2982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9" name="Google Shape;319;p15"/>
            <p:cNvSpPr txBox="1"/>
            <p:nvPr/>
          </p:nvSpPr>
          <p:spPr>
            <a:xfrm>
              <a:off x="5608475" y="2875635"/>
              <a:ext cx="772500" cy="2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RHEL</a:t>
              </a:r>
              <a:endParaRPr sz="700">
                <a:latin typeface="Proxima Nova"/>
                <a:ea typeface="Proxima Nova"/>
                <a:cs typeface="Proxima Nova"/>
                <a:sym typeface="Proxima Nova"/>
              </a:endParaRPr>
            </a:p>
          </p:txBody>
        </p:sp>
        <p:grpSp>
          <p:nvGrpSpPr>
            <p:cNvPr id="320" name="Google Shape;320;p15"/>
            <p:cNvGrpSpPr/>
            <p:nvPr/>
          </p:nvGrpSpPr>
          <p:grpSpPr>
            <a:xfrm>
              <a:off x="5592955" y="2047406"/>
              <a:ext cx="712986" cy="218400"/>
              <a:chOff x="4577530" y="2938752"/>
              <a:chExt cx="712986" cy="218400"/>
            </a:xfrm>
          </p:grpSpPr>
          <p:sp>
            <p:nvSpPr>
              <p:cNvPr id="321" name="Google Shape;321;p15"/>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txBox="1"/>
              <p:nvPr/>
            </p:nvSpPr>
            <p:spPr>
              <a:xfrm>
                <a:off x="4577530" y="293875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latin typeface="Proxima Nova"/>
                    <a:ea typeface="Proxima Nova"/>
                    <a:cs typeface="Proxima Nova"/>
                    <a:sym typeface="Proxima Nova"/>
                  </a:rPr>
                  <a:t>NODE</a:t>
                </a:r>
                <a:endParaRPr sz="700">
                  <a:latin typeface="Proxima Nova"/>
                  <a:ea typeface="Proxima Nova"/>
                  <a:cs typeface="Proxima Nova"/>
                  <a:sym typeface="Proxima Nova"/>
                </a:endParaRPr>
              </a:p>
            </p:txBody>
          </p:sp>
        </p:grpSp>
        <p:sp>
          <p:nvSpPr>
            <p:cNvPr id="324" name="Google Shape;324;p15"/>
            <p:cNvSpPr/>
            <p:nvPr/>
          </p:nvSpPr>
          <p:spPr>
            <a:xfrm>
              <a:off x="5730932"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5" name="Google Shape;325;p15"/>
            <p:cNvPicPr preferRelativeResize="0"/>
            <p:nvPr/>
          </p:nvPicPr>
          <p:blipFill>
            <a:blip r:embed="rId11">
              <a:alphaModFix/>
            </a:blip>
            <a:stretch>
              <a:fillRect/>
            </a:stretch>
          </p:blipFill>
          <p:spPr>
            <a:xfrm>
              <a:off x="5753436" y="2273917"/>
              <a:ext cx="144291" cy="77700"/>
            </a:xfrm>
            <a:prstGeom prst="rect">
              <a:avLst/>
            </a:prstGeom>
            <a:noFill/>
            <a:ln>
              <a:noFill/>
            </a:ln>
          </p:spPr>
        </p:pic>
        <p:sp>
          <p:nvSpPr>
            <p:cNvPr id="326" name="Google Shape;326;p15"/>
            <p:cNvSpPr/>
            <p:nvPr/>
          </p:nvSpPr>
          <p:spPr>
            <a:xfrm>
              <a:off x="6077728" y="2359296"/>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7" name="Google Shape;327;p15"/>
            <p:cNvPicPr preferRelativeResize="0"/>
            <p:nvPr/>
          </p:nvPicPr>
          <p:blipFill>
            <a:blip r:embed="rId11">
              <a:alphaModFix/>
            </a:blip>
            <a:stretch>
              <a:fillRect/>
            </a:stretch>
          </p:blipFill>
          <p:spPr>
            <a:xfrm>
              <a:off x="6100233" y="2273917"/>
              <a:ext cx="144291" cy="77700"/>
            </a:xfrm>
            <a:prstGeom prst="rect">
              <a:avLst/>
            </a:prstGeom>
            <a:noFill/>
            <a:ln>
              <a:noFill/>
            </a:ln>
          </p:spPr>
        </p:pic>
        <p:sp>
          <p:nvSpPr>
            <p:cNvPr id="328" name="Google Shape;328;p15"/>
            <p:cNvSpPr/>
            <p:nvPr/>
          </p:nvSpPr>
          <p:spPr>
            <a:xfrm>
              <a:off x="6077728"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9" name="Google Shape;329;p15"/>
            <p:cNvPicPr preferRelativeResize="0"/>
            <p:nvPr/>
          </p:nvPicPr>
          <p:blipFill>
            <a:blip r:embed="rId11">
              <a:alphaModFix/>
            </a:blip>
            <a:stretch>
              <a:fillRect/>
            </a:stretch>
          </p:blipFill>
          <p:spPr>
            <a:xfrm>
              <a:off x="6100233" y="2611838"/>
              <a:ext cx="144291" cy="77700"/>
            </a:xfrm>
            <a:prstGeom prst="rect">
              <a:avLst/>
            </a:prstGeom>
            <a:noFill/>
            <a:ln>
              <a:noFill/>
            </a:ln>
          </p:spPr>
        </p:pic>
        <p:sp>
          <p:nvSpPr>
            <p:cNvPr id="330" name="Google Shape;330;p15"/>
            <p:cNvSpPr/>
            <p:nvPr/>
          </p:nvSpPr>
          <p:spPr>
            <a:xfrm>
              <a:off x="5730932" y="2697217"/>
              <a:ext cx="189300" cy="189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1" name="Google Shape;331;p15"/>
            <p:cNvPicPr preferRelativeResize="0"/>
            <p:nvPr/>
          </p:nvPicPr>
          <p:blipFill>
            <a:blip r:embed="rId11">
              <a:alphaModFix/>
            </a:blip>
            <a:stretch>
              <a:fillRect/>
            </a:stretch>
          </p:blipFill>
          <p:spPr>
            <a:xfrm>
              <a:off x="5753436" y="2611838"/>
              <a:ext cx="144291" cy="77700"/>
            </a:xfrm>
            <a:prstGeom prst="rect">
              <a:avLst/>
            </a:prstGeom>
            <a:noFill/>
            <a:ln>
              <a:noFill/>
            </a:ln>
          </p:spPr>
        </p:pic>
      </p:grpSp>
      <p:sp>
        <p:nvSpPr>
          <p:cNvPr id="332" name="Google Shape;332;p15"/>
          <p:cNvSpPr txBox="1"/>
          <p:nvPr/>
        </p:nvSpPr>
        <p:spPr>
          <a:xfrm>
            <a:off x="37615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3" name="Google Shape;333;p15"/>
          <p:cNvSpPr txBox="1"/>
          <p:nvPr/>
        </p:nvSpPr>
        <p:spPr>
          <a:xfrm>
            <a:off x="4113128"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4" name="Google Shape;334;p15"/>
          <p:cNvSpPr txBox="1"/>
          <p:nvPr/>
        </p:nvSpPr>
        <p:spPr>
          <a:xfrm>
            <a:off x="4951522"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5" name="Google Shape;335;p15"/>
          <p:cNvSpPr txBox="1"/>
          <p:nvPr/>
        </p:nvSpPr>
        <p:spPr>
          <a:xfrm>
            <a:off x="5437969" y="246130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6" name="Google Shape;336;p15"/>
          <p:cNvSpPr txBox="1"/>
          <p:nvPr/>
        </p:nvSpPr>
        <p:spPr>
          <a:xfrm>
            <a:off x="5781735" y="2133128"/>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7" name="Google Shape;337;p15"/>
          <p:cNvSpPr txBox="1"/>
          <p:nvPr/>
        </p:nvSpPr>
        <p:spPr>
          <a:xfrm>
            <a:off x="3761569" y="352031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8" name="Google Shape;338;p15"/>
          <p:cNvSpPr txBox="1"/>
          <p:nvPr/>
        </p:nvSpPr>
        <p:spPr>
          <a:xfrm>
            <a:off x="54379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39" name="Google Shape;339;p15"/>
          <p:cNvSpPr txBox="1"/>
          <p:nvPr/>
        </p:nvSpPr>
        <p:spPr>
          <a:xfrm>
            <a:off x="57895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40" name="Google Shape;340;p15"/>
          <p:cNvSpPr txBox="1"/>
          <p:nvPr/>
        </p:nvSpPr>
        <p:spPr>
          <a:xfrm>
            <a:off x="4599769"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sp>
        <p:nvSpPr>
          <p:cNvPr id="341" name="Google Shape;341;p15"/>
          <p:cNvSpPr txBox="1"/>
          <p:nvPr/>
        </p:nvSpPr>
        <p:spPr>
          <a:xfrm>
            <a:off x="4951328" y="3192135"/>
            <a:ext cx="248700" cy="2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42" name="Google Shape;342;p15"/>
          <p:cNvPicPr preferRelativeResize="0"/>
          <p:nvPr/>
        </p:nvPicPr>
        <p:blipFill>
          <a:blip r:embed="rId12">
            <a:alphaModFix/>
          </a:blip>
          <a:stretch>
            <a:fillRect/>
          </a:stretch>
        </p:blipFill>
        <p:spPr>
          <a:xfrm>
            <a:off x="3816262" y="2221055"/>
            <a:ext cx="147500" cy="98225"/>
          </a:xfrm>
          <a:prstGeom prst="rect">
            <a:avLst/>
          </a:prstGeom>
          <a:noFill/>
          <a:ln>
            <a:noFill/>
          </a:ln>
        </p:spPr>
      </p:pic>
      <p:pic>
        <p:nvPicPr>
          <p:cNvPr id="343" name="Google Shape;343;p15"/>
          <p:cNvPicPr preferRelativeResize="0"/>
          <p:nvPr/>
        </p:nvPicPr>
        <p:blipFill>
          <a:blip r:embed="rId12">
            <a:alphaModFix/>
          </a:blip>
          <a:stretch>
            <a:fillRect/>
          </a:stretch>
        </p:blipFill>
        <p:spPr>
          <a:xfrm>
            <a:off x="4654462" y="2221055"/>
            <a:ext cx="147500" cy="98225"/>
          </a:xfrm>
          <a:prstGeom prst="rect">
            <a:avLst/>
          </a:prstGeom>
          <a:noFill/>
          <a:ln>
            <a:noFill/>
          </a:ln>
        </p:spPr>
      </p:pic>
      <p:pic>
        <p:nvPicPr>
          <p:cNvPr id="344" name="Google Shape;344;p15"/>
          <p:cNvPicPr preferRelativeResize="0"/>
          <p:nvPr/>
        </p:nvPicPr>
        <p:blipFill>
          <a:blip r:embed="rId12">
            <a:alphaModFix/>
          </a:blip>
          <a:stretch>
            <a:fillRect/>
          </a:stretch>
        </p:blipFill>
        <p:spPr>
          <a:xfrm>
            <a:off x="4161443" y="3621745"/>
            <a:ext cx="147500" cy="98225"/>
          </a:xfrm>
          <a:prstGeom prst="rect">
            <a:avLst/>
          </a:prstGeom>
          <a:noFill/>
          <a:ln>
            <a:noFill/>
          </a:ln>
        </p:spPr>
      </p:pic>
      <p:pic>
        <p:nvPicPr>
          <p:cNvPr id="345" name="Google Shape;345;p15"/>
          <p:cNvPicPr preferRelativeResize="0"/>
          <p:nvPr/>
        </p:nvPicPr>
        <p:blipFill>
          <a:blip r:embed="rId12">
            <a:alphaModFix/>
          </a:blip>
          <a:stretch>
            <a:fillRect/>
          </a:stretch>
        </p:blipFill>
        <p:spPr>
          <a:xfrm>
            <a:off x="4647732" y="3621745"/>
            <a:ext cx="147500" cy="98225"/>
          </a:xfrm>
          <a:prstGeom prst="rect">
            <a:avLst/>
          </a:prstGeom>
          <a:noFill/>
          <a:ln>
            <a:noFill/>
          </a:ln>
        </p:spPr>
      </p:pic>
      <p:pic>
        <p:nvPicPr>
          <p:cNvPr id="346" name="Google Shape;346;p15"/>
          <p:cNvPicPr preferRelativeResize="0"/>
          <p:nvPr/>
        </p:nvPicPr>
        <p:blipFill>
          <a:blip r:embed="rId13">
            <a:alphaModFix/>
          </a:blip>
          <a:stretch>
            <a:fillRect/>
          </a:stretch>
        </p:blipFill>
        <p:spPr>
          <a:xfrm>
            <a:off x="4656973" y="2547375"/>
            <a:ext cx="128250" cy="128250"/>
          </a:xfrm>
          <a:prstGeom prst="rect">
            <a:avLst/>
          </a:prstGeom>
          <a:noFill/>
          <a:ln>
            <a:noFill/>
          </a:ln>
        </p:spPr>
      </p:pic>
      <p:pic>
        <p:nvPicPr>
          <p:cNvPr id="347" name="Google Shape;347;p15"/>
          <p:cNvPicPr preferRelativeResize="0"/>
          <p:nvPr/>
        </p:nvPicPr>
        <p:blipFill>
          <a:blip r:embed="rId13">
            <a:alphaModFix/>
          </a:blip>
          <a:stretch>
            <a:fillRect/>
          </a:stretch>
        </p:blipFill>
        <p:spPr>
          <a:xfrm>
            <a:off x="4172852" y="2547375"/>
            <a:ext cx="128250" cy="128250"/>
          </a:xfrm>
          <a:prstGeom prst="rect">
            <a:avLst/>
          </a:prstGeom>
          <a:noFill/>
          <a:ln>
            <a:noFill/>
          </a:ln>
        </p:spPr>
      </p:pic>
      <p:pic>
        <p:nvPicPr>
          <p:cNvPr id="348" name="Google Shape;348;p15"/>
          <p:cNvPicPr preferRelativeResize="0"/>
          <p:nvPr/>
        </p:nvPicPr>
        <p:blipFill>
          <a:blip r:embed="rId13">
            <a:alphaModFix/>
          </a:blip>
          <a:stretch>
            <a:fillRect/>
          </a:stretch>
        </p:blipFill>
        <p:spPr>
          <a:xfrm>
            <a:off x="3822138" y="3273555"/>
            <a:ext cx="128250" cy="128250"/>
          </a:xfrm>
          <a:prstGeom prst="rect">
            <a:avLst/>
          </a:prstGeom>
          <a:noFill/>
          <a:ln>
            <a:noFill/>
          </a:ln>
        </p:spPr>
      </p:pic>
      <p:pic>
        <p:nvPicPr>
          <p:cNvPr id="349" name="Google Shape;349;p15"/>
          <p:cNvPicPr preferRelativeResize="0"/>
          <p:nvPr/>
        </p:nvPicPr>
        <p:blipFill>
          <a:blip r:embed="rId13">
            <a:alphaModFix/>
          </a:blip>
          <a:stretch>
            <a:fillRect/>
          </a:stretch>
        </p:blipFill>
        <p:spPr>
          <a:xfrm>
            <a:off x="5008883" y="3608641"/>
            <a:ext cx="128250" cy="128250"/>
          </a:xfrm>
          <a:prstGeom prst="rect">
            <a:avLst/>
          </a:prstGeom>
          <a:noFill/>
          <a:ln>
            <a:noFill/>
          </a:ln>
        </p:spPr>
      </p:pic>
      <p:pic>
        <p:nvPicPr>
          <p:cNvPr id="350" name="Google Shape;350;p15"/>
          <p:cNvPicPr preferRelativeResize="0"/>
          <p:nvPr/>
        </p:nvPicPr>
        <p:blipFill>
          <a:blip r:embed="rId14">
            <a:alphaModFix/>
          </a:blip>
          <a:stretch>
            <a:fillRect/>
          </a:stretch>
        </p:blipFill>
        <p:spPr>
          <a:xfrm>
            <a:off x="5520286" y="2223902"/>
            <a:ext cx="89205" cy="98225"/>
          </a:xfrm>
          <a:prstGeom prst="rect">
            <a:avLst/>
          </a:prstGeom>
          <a:noFill/>
          <a:ln>
            <a:noFill/>
          </a:ln>
        </p:spPr>
      </p:pic>
      <p:pic>
        <p:nvPicPr>
          <p:cNvPr id="351" name="Google Shape;351;p15"/>
          <p:cNvPicPr preferRelativeResize="0"/>
          <p:nvPr/>
        </p:nvPicPr>
        <p:blipFill>
          <a:blip r:embed="rId14">
            <a:alphaModFix/>
          </a:blip>
          <a:stretch>
            <a:fillRect/>
          </a:stretch>
        </p:blipFill>
        <p:spPr>
          <a:xfrm>
            <a:off x="5520286" y="3624591"/>
            <a:ext cx="89205" cy="98225"/>
          </a:xfrm>
          <a:prstGeom prst="rect">
            <a:avLst/>
          </a:prstGeom>
          <a:noFill/>
          <a:ln>
            <a:noFill/>
          </a:ln>
        </p:spPr>
      </p:pic>
      <p:pic>
        <p:nvPicPr>
          <p:cNvPr id="352" name="Google Shape;352;p15"/>
          <p:cNvPicPr preferRelativeResize="0"/>
          <p:nvPr/>
        </p:nvPicPr>
        <p:blipFill>
          <a:blip r:embed="rId15">
            <a:alphaModFix/>
          </a:blip>
          <a:stretch>
            <a:fillRect/>
          </a:stretch>
        </p:blipFill>
        <p:spPr>
          <a:xfrm>
            <a:off x="5830428" y="2570588"/>
            <a:ext cx="158026" cy="81825"/>
          </a:xfrm>
          <a:prstGeom prst="rect">
            <a:avLst/>
          </a:prstGeom>
          <a:noFill/>
          <a:ln>
            <a:noFill/>
          </a:ln>
        </p:spPr>
      </p:pic>
      <p:pic>
        <p:nvPicPr>
          <p:cNvPr id="353" name="Google Shape;353;p15"/>
          <p:cNvPicPr preferRelativeResize="0"/>
          <p:nvPr/>
        </p:nvPicPr>
        <p:blipFill>
          <a:blip r:embed="rId15">
            <a:alphaModFix/>
          </a:blip>
          <a:stretch>
            <a:fillRect/>
          </a:stretch>
        </p:blipFill>
        <p:spPr>
          <a:xfrm>
            <a:off x="5830428" y="3623927"/>
            <a:ext cx="158026" cy="81825"/>
          </a:xfrm>
          <a:prstGeom prst="rect">
            <a:avLst/>
          </a:prstGeom>
          <a:noFill/>
          <a:ln>
            <a:noFill/>
          </a:ln>
        </p:spPr>
      </p:pic>
      <p:pic>
        <p:nvPicPr>
          <p:cNvPr id="354" name="Google Shape;354;p15"/>
          <p:cNvPicPr preferRelativeResize="0"/>
          <p:nvPr/>
        </p:nvPicPr>
        <p:blipFill>
          <a:blip r:embed="rId16">
            <a:alphaModFix/>
          </a:blip>
          <a:stretch>
            <a:fillRect/>
          </a:stretch>
        </p:blipFill>
        <p:spPr>
          <a:xfrm>
            <a:off x="5027731" y="2230103"/>
            <a:ext cx="92550" cy="92550"/>
          </a:xfrm>
          <a:prstGeom prst="rect">
            <a:avLst/>
          </a:prstGeom>
          <a:noFill/>
          <a:ln>
            <a:noFill/>
          </a:ln>
        </p:spPr>
      </p:pic>
      <p:pic>
        <p:nvPicPr>
          <p:cNvPr id="355" name="Google Shape;355;p15"/>
          <p:cNvPicPr preferRelativeResize="0"/>
          <p:nvPr/>
        </p:nvPicPr>
        <p:blipFill>
          <a:blip r:embed="rId16">
            <a:alphaModFix/>
          </a:blip>
          <a:stretch>
            <a:fillRect/>
          </a:stretch>
        </p:blipFill>
        <p:spPr>
          <a:xfrm>
            <a:off x="4182837" y="3291403"/>
            <a:ext cx="92550" cy="92550"/>
          </a:xfrm>
          <a:prstGeom prst="rect">
            <a:avLst/>
          </a:prstGeom>
          <a:noFill/>
          <a:ln>
            <a:noFill/>
          </a:ln>
        </p:spPr>
      </p:pic>
      <p:grpSp>
        <p:nvGrpSpPr>
          <p:cNvPr id="356" name="Google Shape;356;p15"/>
          <p:cNvGrpSpPr/>
          <p:nvPr/>
        </p:nvGrpSpPr>
        <p:grpSpPr>
          <a:xfrm>
            <a:off x="2284400" y="1913225"/>
            <a:ext cx="1326900" cy="2061900"/>
            <a:chOff x="2607113" y="1913225"/>
            <a:chExt cx="1326900" cy="2061900"/>
          </a:xfrm>
        </p:grpSpPr>
        <p:sp>
          <p:nvSpPr>
            <p:cNvPr id="357" name="Google Shape;357;p15"/>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RED HAT</a:t>
              </a:r>
              <a:endParaRPr b="1" sz="8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800">
                  <a:solidFill>
                    <a:srgbClr val="FFFFFF"/>
                  </a:solidFill>
                  <a:latin typeface="Proxima Nova"/>
                  <a:ea typeface="Proxima Nova"/>
                  <a:cs typeface="Proxima Nova"/>
                  <a:sym typeface="Proxima Nova"/>
                </a:rPr>
                <a:t>ENTERPRISE LINUX</a:t>
              </a:r>
              <a:endParaRPr b="1" sz="800">
                <a:solidFill>
                  <a:srgbClr val="FFFFFF"/>
                </a:solidFill>
                <a:latin typeface="Proxima Nova"/>
                <a:ea typeface="Proxima Nova"/>
                <a:cs typeface="Proxima Nova"/>
                <a:sym typeface="Proxima Nova"/>
              </a:endParaRPr>
            </a:p>
          </p:txBody>
        </p:sp>
        <p:sp>
          <p:nvSpPr>
            <p:cNvPr id="358" name="Google Shape;358;p15"/>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latin typeface="Proxima Nova"/>
                  <a:ea typeface="Proxima Nova"/>
                  <a:cs typeface="Proxima Nova"/>
                  <a:sym typeface="Proxima Nova"/>
                </a:rPr>
                <a:t>MASTER</a:t>
              </a:r>
              <a:endParaRPr b="1" sz="800">
                <a:latin typeface="Proxima Nova"/>
                <a:ea typeface="Proxima Nova"/>
                <a:cs typeface="Proxima Nova"/>
                <a:sym typeface="Proxima Nova"/>
              </a:endParaRPr>
            </a:p>
          </p:txBody>
        </p:sp>
        <p:sp>
          <p:nvSpPr>
            <p:cNvPr id="359" name="Google Shape;359;p15"/>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API/AUTHENTICATION</a:t>
              </a:r>
              <a:endParaRPr b="1" sz="700">
                <a:solidFill>
                  <a:srgbClr val="FFFFFF"/>
                </a:solidFill>
                <a:latin typeface="Proxima Nova"/>
                <a:ea typeface="Proxima Nova"/>
                <a:cs typeface="Proxima Nova"/>
                <a:sym typeface="Proxima Nova"/>
              </a:endParaRPr>
            </a:p>
          </p:txBody>
        </p:sp>
        <p:sp>
          <p:nvSpPr>
            <p:cNvPr id="360" name="Google Shape;360;p15"/>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DATA STORE</a:t>
              </a:r>
              <a:endParaRPr b="1" sz="700">
                <a:solidFill>
                  <a:srgbClr val="FFFFFF"/>
                </a:solidFill>
                <a:latin typeface="Proxima Nova"/>
                <a:ea typeface="Proxima Nova"/>
                <a:cs typeface="Proxima Nova"/>
                <a:sym typeface="Proxima Nova"/>
              </a:endParaRPr>
            </a:p>
          </p:txBody>
        </p:sp>
        <p:sp>
          <p:nvSpPr>
            <p:cNvPr id="361" name="Google Shape;361;p15"/>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SCHEDULER</a:t>
              </a:r>
              <a:endParaRPr b="1" sz="700">
                <a:solidFill>
                  <a:srgbClr val="FFFFFF"/>
                </a:solidFill>
                <a:latin typeface="Proxima Nova"/>
                <a:ea typeface="Proxima Nova"/>
                <a:cs typeface="Proxima Nova"/>
                <a:sym typeface="Proxima Nova"/>
              </a:endParaRPr>
            </a:p>
          </p:txBody>
        </p:sp>
        <p:sp>
          <p:nvSpPr>
            <p:cNvPr id="362" name="Google Shape;362;p15"/>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HEALTH/SCALING</a:t>
              </a:r>
              <a:endParaRPr b="1" sz="700">
                <a:solidFill>
                  <a:srgbClr val="FFFFFF"/>
                </a:solidFill>
                <a:latin typeface="Proxima Nova"/>
                <a:ea typeface="Proxima Nova"/>
                <a:cs typeface="Proxima Nova"/>
                <a:sym typeface="Proxima Nova"/>
              </a:endParaRPr>
            </a:p>
          </p:txBody>
        </p:sp>
      </p:grpSp>
      <p:grpSp>
        <p:nvGrpSpPr>
          <p:cNvPr id="363" name="Google Shape;363;p15"/>
          <p:cNvGrpSpPr/>
          <p:nvPr/>
        </p:nvGrpSpPr>
        <p:grpSpPr>
          <a:xfrm>
            <a:off x="2222988" y="4065375"/>
            <a:ext cx="4668000" cy="509100"/>
            <a:chOff x="2545700" y="4065375"/>
            <a:chExt cx="4668000" cy="509100"/>
          </a:xfrm>
        </p:grpSpPr>
        <p:sp>
          <p:nvSpPr>
            <p:cNvPr id="364" name="Google Shape;364;p15"/>
            <p:cNvSpPr/>
            <p:nvPr/>
          </p:nvSpPr>
          <p:spPr>
            <a:xfrm>
              <a:off x="2545700" y="4065375"/>
              <a:ext cx="4668000" cy="5091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700">
                <a:solidFill>
                  <a:srgbClr val="FFFFFF"/>
                </a:solidFill>
                <a:latin typeface="Proxima Nova"/>
                <a:ea typeface="Proxima Nova"/>
                <a:cs typeface="Proxima Nova"/>
                <a:sym typeface="Proxima Nova"/>
              </a:endParaRPr>
            </a:p>
          </p:txBody>
        </p:sp>
        <p:pic>
          <p:nvPicPr>
            <p:cNvPr id="365" name="Google Shape;365;p15"/>
            <p:cNvPicPr preferRelativeResize="0"/>
            <p:nvPr/>
          </p:nvPicPr>
          <p:blipFill>
            <a:blip r:embed="rId17">
              <a:alphaModFix/>
            </a:blip>
            <a:stretch>
              <a:fillRect/>
            </a:stretch>
          </p:blipFill>
          <p:spPr>
            <a:xfrm>
              <a:off x="3438750" y="4201990"/>
              <a:ext cx="278300" cy="111096"/>
            </a:xfrm>
            <a:prstGeom prst="rect">
              <a:avLst/>
            </a:prstGeom>
            <a:noFill/>
            <a:ln>
              <a:noFill/>
            </a:ln>
          </p:spPr>
        </p:pic>
        <p:pic>
          <p:nvPicPr>
            <p:cNvPr id="366" name="Google Shape;366;p15"/>
            <p:cNvPicPr preferRelativeResize="0"/>
            <p:nvPr/>
          </p:nvPicPr>
          <p:blipFill>
            <a:blip r:embed="rId18">
              <a:alphaModFix/>
            </a:blip>
            <a:stretch>
              <a:fillRect/>
            </a:stretch>
          </p:blipFill>
          <p:spPr>
            <a:xfrm>
              <a:off x="4720805" y="4153188"/>
              <a:ext cx="301271" cy="208700"/>
            </a:xfrm>
            <a:prstGeom prst="rect">
              <a:avLst/>
            </a:prstGeom>
            <a:noFill/>
            <a:ln>
              <a:noFill/>
            </a:ln>
          </p:spPr>
        </p:pic>
        <p:pic>
          <p:nvPicPr>
            <p:cNvPr id="367" name="Google Shape;367;p15"/>
            <p:cNvPicPr preferRelativeResize="0"/>
            <p:nvPr/>
          </p:nvPicPr>
          <p:blipFill>
            <a:blip r:embed="rId19">
              <a:alphaModFix/>
            </a:blip>
            <a:stretch>
              <a:fillRect/>
            </a:stretch>
          </p:blipFill>
          <p:spPr>
            <a:xfrm>
              <a:off x="5364605" y="4153188"/>
              <a:ext cx="301271" cy="208700"/>
            </a:xfrm>
            <a:prstGeom prst="rect">
              <a:avLst/>
            </a:prstGeom>
            <a:noFill/>
            <a:ln>
              <a:noFill/>
            </a:ln>
          </p:spPr>
        </p:pic>
        <p:pic>
          <p:nvPicPr>
            <p:cNvPr id="368" name="Google Shape;368;p15"/>
            <p:cNvPicPr preferRelativeResize="0"/>
            <p:nvPr/>
          </p:nvPicPr>
          <p:blipFill>
            <a:blip r:embed="rId20">
              <a:alphaModFix/>
            </a:blip>
            <a:stretch>
              <a:fillRect/>
            </a:stretch>
          </p:blipFill>
          <p:spPr>
            <a:xfrm>
              <a:off x="6008404" y="4153188"/>
              <a:ext cx="301271" cy="208700"/>
            </a:xfrm>
            <a:prstGeom prst="rect">
              <a:avLst/>
            </a:prstGeom>
            <a:noFill/>
            <a:ln>
              <a:noFill/>
            </a:ln>
          </p:spPr>
        </p:pic>
        <p:pic>
          <p:nvPicPr>
            <p:cNvPr id="369" name="Google Shape;369;p15"/>
            <p:cNvPicPr preferRelativeResize="0"/>
            <p:nvPr/>
          </p:nvPicPr>
          <p:blipFill>
            <a:blip r:embed="rId21">
              <a:alphaModFix/>
            </a:blip>
            <a:stretch>
              <a:fillRect/>
            </a:stretch>
          </p:blipFill>
          <p:spPr>
            <a:xfrm>
              <a:off x="4059578" y="4181790"/>
              <a:ext cx="318698" cy="151495"/>
            </a:xfrm>
            <a:prstGeom prst="rect">
              <a:avLst/>
            </a:prstGeom>
            <a:noFill/>
            <a:ln>
              <a:noFill/>
            </a:ln>
          </p:spPr>
        </p:pic>
        <p:sp>
          <p:nvSpPr>
            <p:cNvPr id="370" name="Google Shape;370;p15"/>
            <p:cNvSpPr txBox="1"/>
            <p:nvPr/>
          </p:nvSpPr>
          <p:spPr>
            <a:xfrm>
              <a:off x="3161427"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PHYSICAL</a:t>
              </a:r>
              <a:endParaRPr b="1" sz="700">
                <a:solidFill>
                  <a:srgbClr val="FFFFFF"/>
                </a:solidFill>
                <a:latin typeface="Proxima Nova"/>
                <a:ea typeface="Proxima Nova"/>
                <a:cs typeface="Proxima Nova"/>
                <a:sym typeface="Proxima Nova"/>
              </a:endParaRPr>
            </a:p>
          </p:txBody>
        </p:sp>
        <p:sp>
          <p:nvSpPr>
            <p:cNvPr id="371" name="Google Shape;371;p15"/>
            <p:cNvSpPr txBox="1"/>
            <p:nvPr/>
          </p:nvSpPr>
          <p:spPr>
            <a:xfrm>
              <a:off x="38004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VIRTUAL</a:t>
              </a:r>
              <a:endParaRPr b="1" sz="700">
                <a:solidFill>
                  <a:srgbClr val="FFFFFF"/>
                </a:solidFill>
                <a:latin typeface="Proxima Nova"/>
                <a:ea typeface="Proxima Nova"/>
                <a:cs typeface="Proxima Nova"/>
                <a:sym typeface="Proxima Nova"/>
              </a:endParaRPr>
            </a:p>
          </p:txBody>
        </p:sp>
        <p:sp>
          <p:nvSpPr>
            <p:cNvPr id="372" name="Google Shape;372;p15"/>
            <p:cNvSpPr txBox="1"/>
            <p:nvPr/>
          </p:nvSpPr>
          <p:spPr>
            <a:xfrm>
              <a:off x="44473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PRIVATE</a:t>
              </a:r>
              <a:endParaRPr b="1" sz="700">
                <a:solidFill>
                  <a:srgbClr val="FFFFFF"/>
                </a:solidFill>
                <a:latin typeface="Proxima Nova"/>
                <a:ea typeface="Proxima Nova"/>
                <a:cs typeface="Proxima Nova"/>
                <a:sym typeface="Proxima Nova"/>
              </a:endParaRPr>
            </a:p>
          </p:txBody>
        </p:sp>
        <p:sp>
          <p:nvSpPr>
            <p:cNvPr id="373" name="Google Shape;373;p15"/>
            <p:cNvSpPr txBox="1"/>
            <p:nvPr/>
          </p:nvSpPr>
          <p:spPr>
            <a:xfrm>
              <a:off x="5095868"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PUBLIC</a:t>
              </a:r>
              <a:endParaRPr b="1" sz="700">
                <a:solidFill>
                  <a:srgbClr val="FFFFFF"/>
                </a:solidFill>
                <a:latin typeface="Proxima Nova"/>
                <a:ea typeface="Proxima Nova"/>
                <a:cs typeface="Proxima Nova"/>
                <a:sym typeface="Proxima Nova"/>
              </a:endParaRPr>
            </a:p>
          </p:txBody>
        </p:sp>
        <p:sp>
          <p:nvSpPr>
            <p:cNvPr id="374" name="Google Shape;374;p15"/>
            <p:cNvSpPr txBox="1"/>
            <p:nvPr/>
          </p:nvSpPr>
          <p:spPr>
            <a:xfrm>
              <a:off x="5742702" y="4305293"/>
              <a:ext cx="8520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00">
                  <a:solidFill>
                    <a:srgbClr val="FFFFFF"/>
                  </a:solidFill>
                  <a:latin typeface="Proxima Nova"/>
                  <a:ea typeface="Proxima Nova"/>
                  <a:cs typeface="Proxima Nova"/>
                  <a:sym typeface="Proxima Nova"/>
                </a:rPr>
                <a:t>HYBRID</a:t>
              </a:r>
              <a:endParaRPr b="1" sz="700">
                <a:solidFill>
                  <a:srgbClr val="FFFFFF"/>
                </a:solidFill>
                <a:latin typeface="Proxima Nova"/>
                <a:ea typeface="Proxima Nova"/>
                <a:cs typeface="Proxima Nova"/>
                <a:sym typeface="Proxima Nova"/>
              </a:endParaRPr>
            </a:p>
          </p:txBody>
        </p:sp>
        <p:cxnSp>
          <p:nvCxnSpPr>
            <p:cNvPr id="375" name="Google Shape;375;p15"/>
            <p:cNvCxnSpPr/>
            <p:nvPr/>
          </p:nvCxnSpPr>
          <p:spPr>
            <a:xfrm rot="10800000">
              <a:off x="5738593"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376" name="Google Shape;376;p15"/>
            <p:cNvCxnSpPr/>
            <p:nvPr/>
          </p:nvCxnSpPr>
          <p:spPr>
            <a:xfrm rot="10800000">
              <a:off x="5105614"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377" name="Google Shape;377;p15"/>
            <p:cNvCxnSpPr/>
            <p:nvPr/>
          </p:nvCxnSpPr>
          <p:spPr>
            <a:xfrm rot="10800000">
              <a:off x="4449255" y="4262868"/>
              <a:ext cx="199800" cy="0"/>
            </a:xfrm>
            <a:prstGeom prst="straightConnector1">
              <a:avLst/>
            </a:prstGeom>
            <a:noFill/>
            <a:ln cap="flat" cmpd="sng" w="9525">
              <a:solidFill>
                <a:srgbClr val="FFFFFF"/>
              </a:solidFill>
              <a:prstDash val="dot"/>
              <a:round/>
              <a:headEnd len="med" w="med" type="none"/>
              <a:tailEnd len="med" w="med" type="none"/>
            </a:ln>
          </p:spPr>
        </p:cxnSp>
        <p:cxnSp>
          <p:nvCxnSpPr>
            <p:cNvPr id="378" name="Google Shape;378;p15"/>
            <p:cNvCxnSpPr/>
            <p:nvPr/>
          </p:nvCxnSpPr>
          <p:spPr>
            <a:xfrm rot="10800000">
              <a:off x="3792895" y="4262868"/>
              <a:ext cx="199800" cy="0"/>
            </a:xfrm>
            <a:prstGeom prst="straightConnector1">
              <a:avLst/>
            </a:prstGeom>
            <a:noFill/>
            <a:ln cap="flat" cmpd="sng" w="9525">
              <a:solidFill>
                <a:srgbClr val="FFFFFF"/>
              </a:solidFill>
              <a:prstDash val="dot"/>
              <a:round/>
              <a:headEnd len="med" w="med" type="none"/>
              <a:tailEnd len="med" w="med" type="none"/>
            </a:ln>
          </p:spPr>
        </p:cxnSp>
      </p:grpSp>
      <p:pic>
        <p:nvPicPr>
          <p:cNvPr id="379" name="Google Shape;379;p15"/>
          <p:cNvPicPr preferRelativeResize="0"/>
          <p:nvPr/>
        </p:nvPicPr>
        <p:blipFill>
          <a:blip r:embed="rId22">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3" name="Shape 2793"/>
        <p:cNvGrpSpPr/>
        <p:nvPr/>
      </p:nvGrpSpPr>
      <p:grpSpPr>
        <a:xfrm>
          <a:off x="0" y="0"/>
          <a:ext cx="0" cy="0"/>
          <a:chOff x="0" y="0"/>
          <a:chExt cx="0" cy="0"/>
        </a:xfrm>
      </p:grpSpPr>
      <p:sp>
        <p:nvSpPr>
          <p:cNvPr id="2794" name="Google Shape;2794;p60"/>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5" name="Google Shape;2795;p60"/>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AUTO-HEALING FAILED PODS</a:t>
            </a:r>
            <a:endParaRPr/>
          </a:p>
        </p:txBody>
      </p:sp>
      <p:sp>
        <p:nvSpPr>
          <p:cNvPr id="2796" name="Google Shape;2796;p60"/>
          <p:cNvSpPr/>
          <p:nvPr/>
        </p:nvSpPr>
        <p:spPr>
          <a:xfrm>
            <a:off x="1929550" y="1340225"/>
            <a:ext cx="5180400" cy="289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2797" name="Google Shape;2797;p60"/>
          <p:cNvSpPr/>
          <p:nvPr/>
        </p:nvSpPr>
        <p:spPr>
          <a:xfrm>
            <a:off x="491941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798" name="Google Shape;2798;p60"/>
          <p:cNvSpPr/>
          <p:nvPr/>
        </p:nvSpPr>
        <p:spPr>
          <a:xfrm>
            <a:off x="494856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799" name="Google Shape;2799;p60"/>
          <p:cNvSpPr/>
          <p:nvPr/>
        </p:nvSpPr>
        <p:spPr>
          <a:xfrm>
            <a:off x="5010087"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00" name="Google Shape;2800;p60"/>
          <p:cNvSpPr/>
          <p:nvPr/>
        </p:nvSpPr>
        <p:spPr>
          <a:xfrm>
            <a:off x="500867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01" name="Google Shape;2801;p60"/>
          <p:cNvSpPr txBox="1"/>
          <p:nvPr/>
        </p:nvSpPr>
        <p:spPr>
          <a:xfrm>
            <a:off x="491941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02" name="Google Shape;2802;p60"/>
          <p:cNvGrpSpPr/>
          <p:nvPr/>
        </p:nvGrpSpPr>
        <p:grpSpPr>
          <a:xfrm>
            <a:off x="4914295" y="2796234"/>
            <a:ext cx="935465" cy="291324"/>
            <a:chOff x="4589214" y="2962122"/>
            <a:chExt cx="701301" cy="218400"/>
          </a:xfrm>
        </p:grpSpPr>
        <p:sp>
          <p:nvSpPr>
            <p:cNvPr id="2803" name="Google Shape;2803;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06" name="Google Shape;2806;p60"/>
          <p:cNvSpPr/>
          <p:nvPr/>
        </p:nvSpPr>
        <p:spPr>
          <a:xfrm>
            <a:off x="508275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07" name="Google Shape;2807;p60"/>
          <p:cNvPicPr preferRelativeResize="0"/>
          <p:nvPr/>
        </p:nvPicPr>
        <p:blipFill>
          <a:blip r:embed="rId3">
            <a:alphaModFix/>
          </a:blip>
          <a:stretch>
            <a:fillRect/>
          </a:stretch>
        </p:blipFill>
        <p:spPr>
          <a:xfrm>
            <a:off x="5112775" y="3067205"/>
            <a:ext cx="192470" cy="103644"/>
          </a:xfrm>
          <a:prstGeom prst="rect">
            <a:avLst/>
          </a:prstGeom>
          <a:noFill/>
          <a:ln>
            <a:noFill/>
          </a:ln>
        </p:spPr>
      </p:pic>
      <p:sp>
        <p:nvSpPr>
          <p:cNvPr id="2808" name="Google Shape;2808;p60"/>
          <p:cNvSpPr/>
          <p:nvPr/>
        </p:nvSpPr>
        <p:spPr>
          <a:xfrm>
            <a:off x="5082757"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09" name="Google Shape;2809;p60"/>
          <p:cNvPicPr preferRelativeResize="0"/>
          <p:nvPr/>
        </p:nvPicPr>
        <p:blipFill>
          <a:blip r:embed="rId3">
            <a:alphaModFix/>
          </a:blip>
          <a:stretch>
            <a:fillRect/>
          </a:stretch>
        </p:blipFill>
        <p:spPr>
          <a:xfrm>
            <a:off x="5112775" y="3517958"/>
            <a:ext cx="192470" cy="103644"/>
          </a:xfrm>
          <a:prstGeom prst="rect">
            <a:avLst/>
          </a:prstGeom>
          <a:noFill/>
          <a:ln>
            <a:noFill/>
          </a:ln>
        </p:spPr>
      </p:pic>
      <p:sp>
        <p:nvSpPr>
          <p:cNvPr id="2810" name="Google Shape;2810;p60"/>
          <p:cNvSpPr/>
          <p:nvPr/>
        </p:nvSpPr>
        <p:spPr>
          <a:xfrm>
            <a:off x="382923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811" name="Google Shape;2811;p60"/>
          <p:cNvSpPr/>
          <p:nvPr/>
        </p:nvSpPr>
        <p:spPr>
          <a:xfrm>
            <a:off x="385838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812" name="Google Shape;2812;p60"/>
          <p:cNvSpPr/>
          <p:nvPr/>
        </p:nvSpPr>
        <p:spPr>
          <a:xfrm>
            <a:off x="4378263"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13" name="Google Shape;2813;p60"/>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14" name="Google Shape;2814;p60"/>
          <p:cNvSpPr/>
          <p:nvPr/>
        </p:nvSpPr>
        <p:spPr>
          <a:xfrm>
            <a:off x="391849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15" name="Google Shape;2815;p60"/>
          <p:cNvSpPr txBox="1"/>
          <p:nvPr/>
        </p:nvSpPr>
        <p:spPr>
          <a:xfrm>
            <a:off x="382923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16" name="Google Shape;2816;p60"/>
          <p:cNvGrpSpPr/>
          <p:nvPr/>
        </p:nvGrpSpPr>
        <p:grpSpPr>
          <a:xfrm>
            <a:off x="3824116" y="2796234"/>
            <a:ext cx="935465" cy="291324"/>
            <a:chOff x="4589214" y="2962122"/>
            <a:chExt cx="701301" cy="218400"/>
          </a:xfrm>
        </p:grpSpPr>
        <p:sp>
          <p:nvSpPr>
            <p:cNvPr id="2817" name="Google Shape;2817;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20" name="Google Shape;2820;p60"/>
          <p:cNvSpPr/>
          <p:nvPr/>
        </p:nvSpPr>
        <p:spPr>
          <a:xfrm>
            <a:off x="399257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21" name="Google Shape;2821;p60"/>
          <p:cNvPicPr preferRelativeResize="0"/>
          <p:nvPr/>
        </p:nvPicPr>
        <p:blipFill>
          <a:blip r:embed="rId3">
            <a:alphaModFix/>
          </a:blip>
          <a:stretch>
            <a:fillRect/>
          </a:stretch>
        </p:blipFill>
        <p:spPr>
          <a:xfrm>
            <a:off x="4022596" y="3067205"/>
            <a:ext cx="192470" cy="103644"/>
          </a:xfrm>
          <a:prstGeom prst="rect">
            <a:avLst/>
          </a:prstGeom>
          <a:noFill/>
          <a:ln>
            <a:noFill/>
          </a:ln>
        </p:spPr>
      </p:pic>
      <p:sp>
        <p:nvSpPr>
          <p:cNvPr id="2822" name="Google Shape;2822;p60"/>
          <p:cNvSpPr/>
          <p:nvPr/>
        </p:nvSpPr>
        <p:spPr>
          <a:xfrm>
            <a:off x="4455169"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823" name="Google Shape;2823;p60"/>
          <p:cNvPicPr preferRelativeResize="0"/>
          <p:nvPr/>
        </p:nvPicPr>
        <p:blipFill>
          <a:blip r:embed="rId3">
            <a:alphaModFix/>
          </a:blip>
          <a:stretch>
            <a:fillRect/>
          </a:stretch>
        </p:blipFill>
        <p:spPr>
          <a:xfrm>
            <a:off x="4485188" y="3067205"/>
            <a:ext cx="192470" cy="103644"/>
          </a:xfrm>
          <a:prstGeom prst="rect">
            <a:avLst/>
          </a:prstGeom>
          <a:noFill/>
          <a:ln>
            <a:noFill/>
          </a:ln>
        </p:spPr>
      </p:pic>
      <p:sp>
        <p:nvSpPr>
          <p:cNvPr id="2824" name="Google Shape;2824;p60"/>
          <p:cNvSpPr/>
          <p:nvPr/>
        </p:nvSpPr>
        <p:spPr>
          <a:xfrm>
            <a:off x="4455169"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25" name="Google Shape;2825;p60"/>
          <p:cNvPicPr preferRelativeResize="0"/>
          <p:nvPr/>
        </p:nvPicPr>
        <p:blipFill>
          <a:blip r:embed="rId3">
            <a:alphaModFix/>
          </a:blip>
          <a:stretch>
            <a:fillRect/>
          </a:stretch>
        </p:blipFill>
        <p:spPr>
          <a:xfrm>
            <a:off x="4485188" y="3517958"/>
            <a:ext cx="192470" cy="103644"/>
          </a:xfrm>
          <a:prstGeom prst="rect">
            <a:avLst/>
          </a:prstGeom>
          <a:noFill/>
          <a:ln>
            <a:noFill/>
          </a:ln>
        </p:spPr>
      </p:pic>
      <p:sp>
        <p:nvSpPr>
          <p:cNvPr id="2826" name="Google Shape;2826;p60"/>
          <p:cNvSpPr/>
          <p:nvPr/>
        </p:nvSpPr>
        <p:spPr>
          <a:xfrm>
            <a:off x="6001798"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827" name="Google Shape;2827;p60"/>
          <p:cNvSpPr/>
          <p:nvPr/>
        </p:nvSpPr>
        <p:spPr>
          <a:xfrm>
            <a:off x="6030951"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828" name="Google Shape;2828;p60"/>
          <p:cNvSpPr/>
          <p:nvPr/>
        </p:nvSpPr>
        <p:spPr>
          <a:xfrm>
            <a:off x="6550829"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29" name="Google Shape;2829;p60"/>
          <p:cNvSpPr/>
          <p:nvPr/>
        </p:nvSpPr>
        <p:spPr>
          <a:xfrm>
            <a:off x="6091063"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30" name="Google Shape;2830;p60"/>
          <p:cNvSpPr txBox="1"/>
          <p:nvPr/>
        </p:nvSpPr>
        <p:spPr>
          <a:xfrm>
            <a:off x="6001798"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31" name="Google Shape;2831;p60"/>
          <p:cNvGrpSpPr/>
          <p:nvPr/>
        </p:nvGrpSpPr>
        <p:grpSpPr>
          <a:xfrm>
            <a:off x="5996682" y="2796234"/>
            <a:ext cx="935465" cy="291324"/>
            <a:chOff x="4589214" y="2962122"/>
            <a:chExt cx="701301" cy="218400"/>
          </a:xfrm>
        </p:grpSpPr>
        <p:sp>
          <p:nvSpPr>
            <p:cNvPr id="2832" name="Google Shape;2832;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35" name="Google Shape;2835;p60"/>
          <p:cNvSpPr/>
          <p:nvPr/>
        </p:nvSpPr>
        <p:spPr>
          <a:xfrm>
            <a:off x="6165143"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36" name="Google Shape;2836;p60"/>
          <p:cNvPicPr preferRelativeResize="0"/>
          <p:nvPr/>
        </p:nvPicPr>
        <p:blipFill>
          <a:blip r:embed="rId3">
            <a:alphaModFix/>
          </a:blip>
          <a:stretch>
            <a:fillRect/>
          </a:stretch>
        </p:blipFill>
        <p:spPr>
          <a:xfrm>
            <a:off x="6195162" y="3067205"/>
            <a:ext cx="192470" cy="103644"/>
          </a:xfrm>
          <a:prstGeom prst="rect">
            <a:avLst/>
          </a:prstGeom>
          <a:noFill/>
          <a:ln>
            <a:noFill/>
          </a:ln>
        </p:spPr>
      </p:pic>
      <p:sp>
        <p:nvSpPr>
          <p:cNvPr id="2837" name="Google Shape;2837;p60"/>
          <p:cNvSpPr/>
          <p:nvPr/>
        </p:nvSpPr>
        <p:spPr>
          <a:xfrm>
            <a:off x="6627735"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38" name="Google Shape;2838;p60"/>
          <p:cNvPicPr preferRelativeResize="0"/>
          <p:nvPr/>
        </p:nvPicPr>
        <p:blipFill>
          <a:blip r:embed="rId3">
            <a:alphaModFix/>
          </a:blip>
          <a:stretch>
            <a:fillRect/>
          </a:stretch>
        </p:blipFill>
        <p:spPr>
          <a:xfrm>
            <a:off x="6657754" y="3517958"/>
            <a:ext cx="192470" cy="103644"/>
          </a:xfrm>
          <a:prstGeom prst="rect">
            <a:avLst/>
          </a:prstGeom>
          <a:noFill/>
          <a:ln>
            <a:noFill/>
          </a:ln>
        </p:spPr>
      </p:pic>
      <p:sp>
        <p:nvSpPr>
          <p:cNvPr id="2839" name="Google Shape;2839;p60"/>
          <p:cNvSpPr/>
          <p:nvPr/>
        </p:nvSpPr>
        <p:spPr>
          <a:xfrm>
            <a:off x="491941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840" name="Google Shape;2840;p60"/>
          <p:cNvSpPr/>
          <p:nvPr/>
        </p:nvSpPr>
        <p:spPr>
          <a:xfrm>
            <a:off x="494856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841" name="Google Shape;2841;p60"/>
          <p:cNvSpPr/>
          <p:nvPr/>
        </p:nvSpPr>
        <p:spPr>
          <a:xfrm>
            <a:off x="501008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42" name="Google Shape;2842;p60"/>
          <p:cNvSpPr/>
          <p:nvPr/>
        </p:nvSpPr>
        <p:spPr>
          <a:xfrm>
            <a:off x="546844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43" name="Google Shape;2843;p60"/>
          <p:cNvSpPr/>
          <p:nvPr/>
        </p:nvSpPr>
        <p:spPr>
          <a:xfrm>
            <a:off x="546844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44" name="Google Shape;2844;p60"/>
          <p:cNvSpPr txBox="1"/>
          <p:nvPr/>
        </p:nvSpPr>
        <p:spPr>
          <a:xfrm>
            <a:off x="491941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45" name="Google Shape;2845;p60"/>
          <p:cNvGrpSpPr/>
          <p:nvPr/>
        </p:nvGrpSpPr>
        <p:grpSpPr>
          <a:xfrm>
            <a:off x="4914295" y="1379606"/>
            <a:ext cx="935465" cy="291324"/>
            <a:chOff x="4589214" y="2962122"/>
            <a:chExt cx="701301" cy="218400"/>
          </a:xfrm>
        </p:grpSpPr>
        <p:sp>
          <p:nvSpPr>
            <p:cNvPr id="2846" name="Google Shape;2846;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49" name="Google Shape;2849;p60"/>
          <p:cNvSpPr/>
          <p:nvPr/>
        </p:nvSpPr>
        <p:spPr>
          <a:xfrm>
            <a:off x="5545349"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850" name="Google Shape;2850;p60"/>
          <p:cNvPicPr preferRelativeResize="0"/>
          <p:nvPr/>
        </p:nvPicPr>
        <p:blipFill>
          <a:blip r:embed="rId3">
            <a:alphaModFix/>
          </a:blip>
          <a:stretch>
            <a:fillRect/>
          </a:stretch>
        </p:blipFill>
        <p:spPr>
          <a:xfrm>
            <a:off x="5575367" y="1650578"/>
            <a:ext cx="192470" cy="103644"/>
          </a:xfrm>
          <a:prstGeom prst="rect">
            <a:avLst/>
          </a:prstGeom>
          <a:noFill/>
          <a:ln>
            <a:noFill/>
          </a:ln>
        </p:spPr>
      </p:pic>
      <p:sp>
        <p:nvSpPr>
          <p:cNvPr id="2851" name="Google Shape;2851;p60"/>
          <p:cNvSpPr/>
          <p:nvPr/>
        </p:nvSpPr>
        <p:spPr>
          <a:xfrm>
            <a:off x="554534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52" name="Google Shape;2852;p60"/>
          <p:cNvPicPr preferRelativeResize="0"/>
          <p:nvPr/>
        </p:nvPicPr>
        <p:blipFill>
          <a:blip r:embed="rId3">
            <a:alphaModFix/>
          </a:blip>
          <a:stretch>
            <a:fillRect/>
          </a:stretch>
        </p:blipFill>
        <p:spPr>
          <a:xfrm>
            <a:off x="5575367" y="2101330"/>
            <a:ext cx="192470" cy="103644"/>
          </a:xfrm>
          <a:prstGeom prst="rect">
            <a:avLst/>
          </a:prstGeom>
          <a:noFill/>
          <a:ln>
            <a:noFill/>
          </a:ln>
        </p:spPr>
      </p:pic>
      <p:sp>
        <p:nvSpPr>
          <p:cNvPr id="2853" name="Google Shape;2853;p60"/>
          <p:cNvSpPr/>
          <p:nvPr/>
        </p:nvSpPr>
        <p:spPr>
          <a:xfrm>
            <a:off x="508275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54" name="Google Shape;2854;p60"/>
          <p:cNvPicPr preferRelativeResize="0"/>
          <p:nvPr/>
        </p:nvPicPr>
        <p:blipFill>
          <a:blip r:embed="rId3">
            <a:alphaModFix/>
          </a:blip>
          <a:stretch>
            <a:fillRect/>
          </a:stretch>
        </p:blipFill>
        <p:spPr>
          <a:xfrm>
            <a:off x="5112775" y="2101330"/>
            <a:ext cx="192470" cy="103644"/>
          </a:xfrm>
          <a:prstGeom prst="rect">
            <a:avLst/>
          </a:prstGeom>
          <a:noFill/>
          <a:ln>
            <a:noFill/>
          </a:ln>
        </p:spPr>
      </p:pic>
      <p:sp>
        <p:nvSpPr>
          <p:cNvPr id="2855" name="Google Shape;2855;p60"/>
          <p:cNvSpPr/>
          <p:nvPr/>
        </p:nvSpPr>
        <p:spPr>
          <a:xfrm>
            <a:off x="382923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856" name="Google Shape;2856;p60"/>
          <p:cNvSpPr/>
          <p:nvPr/>
        </p:nvSpPr>
        <p:spPr>
          <a:xfrm>
            <a:off x="385838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857" name="Google Shape;2857;p60"/>
          <p:cNvSpPr/>
          <p:nvPr/>
        </p:nvSpPr>
        <p:spPr>
          <a:xfrm>
            <a:off x="391990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58" name="Google Shape;2858;p60"/>
          <p:cNvSpPr/>
          <p:nvPr/>
        </p:nvSpPr>
        <p:spPr>
          <a:xfrm>
            <a:off x="437826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59" name="Google Shape;2859;p60"/>
          <p:cNvSpPr/>
          <p:nvPr/>
        </p:nvSpPr>
        <p:spPr>
          <a:xfrm>
            <a:off x="3918497"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60" name="Google Shape;2860;p60"/>
          <p:cNvSpPr txBox="1"/>
          <p:nvPr/>
        </p:nvSpPr>
        <p:spPr>
          <a:xfrm>
            <a:off x="382923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61" name="Google Shape;2861;p60"/>
          <p:cNvGrpSpPr/>
          <p:nvPr/>
        </p:nvGrpSpPr>
        <p:grpSpPr>
          <a:xfrm>
            <a:off x="3824116" y="1379606"/>
            <a:ext cx="935465" cy="291324"/>
            <a:chOff x="4589214" y="2962122"/>
            <a:chExt cx="701301" cy="218400"/>
          </a:xfrm>
        </p:grpSpPr>
        <p:sp>
          <p:nvSpPr>
            <p:cNvPr id="2862" name="Google Shape;2862;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65" name="Google Shape;2865;p60"/>
          <p:cNvSpPr/>
          <p:nvPr/>
        </p:nvSpPr>
        <p:spPr>
          <a:xfrm>
            <a:off x="3992577"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66" name="Google Shape;2866;p60"/>
          <p:cNvPicPr preferRelativeResize="0"/>
          <p:nvPr/>
        </p:nvPicPr>
        <p:blipFill>
          <a:blip r:embed="rId3">
            <a:alphaModFix/>
          </a:blip>
          <a:stretch>
            <a:fillRect/>
          </a:stretch>
        </p:blipFill>
        <p:spPr>
          <a:xfrm>
            <a:off x="4022596" y="1650578"/>
            <a:ext cx="192470" cy="103644"/>
          </a:xfrm>
          <a:prstGeom prst="rect">
            <a:avLst/>
          </a:prstGeom>
          <a:noFill/>
          <a:ln>
            <a:noFill/>
          </a:ln>
        </p:spPr>
      </p:pic>
      <p:sp>
        <p:nvSpPr>
          <p:cNvPr id="2867" name="Google Shape;2867;p60"/>
          <p:cNvSpPr/>
          <p:nvPr/>
        </p:nvSpPr>
        <p:spPr>
          <a:xfrm>
            <a:off x="445516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68" name="Google Shape;2868;p60"/>
          <p:cNvPicPr preferRelativeResize="0"/>
          <p:nvPr/>
        </p:nvPicPr>
        <p:blipFill>
          <a:blip r:embed="rId3">
            <a:alphaModFix/>
          </a:blip>
          <a:stretch>
            <a:fillRect/>
          </a:stretch>
        </p:blipFill>
        <p:spPr>
          <a:xfrm>
            <a:off x="4485188" y="2101330"/>
            <a:ext cx="192470" cy="103644"/>
          </a:xfrm>
          <a:prstGeom prst="rect">
            <a:avLst/>
          </a:prstGeom>
          <a:noFill/>
          <a:ln>
            <a:noFill/>
          </a:ln>
        </p:spPr>
      </p:pic>
      <p:sp>
        <p:nvSpPr>
          <p:cNvPr id="2869" name="Google Shape;2869;p60"/>
          <p:cNvSpPr/>
          <p:nvPr/>
        </p:nvSpPr>
        <p:spPr>
          <a:xfrm>
            <a:off x="399257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70" name="Google Shape;2870;p60"/>
          <p:cNvPicPr preferRelativeResize="0"/>
          <p:nvPr/>
        </p:nvPicPr>
        <p:blipFill>
          <a:blip r:embed="rId3">
            <a:alphaModFix/>
          </a:blip>
          <a:stretch>
            <a:fillRect/>
          </a:stretch>
        </p:blipFill>
        <p:spPr>
          <a:xfrm>
            <a:off x="4022596" y="2101330"/>
            <a:ext cx="192470" cy="103644"/>
          </a:xfrm>
          <a:prstGeom prst="rect">
            <a:avLst/>
          </a:prstGeom>
          <a:noFill/>
          <a:ln>
            <a:noFill/>
          </a:ln>
        </p:spPr>
      </p:pic>
      <p:sp>
        <p:nvSpPr>
          <p:cNvPr id="2871" name="Google Shape;2871;p60"/>
          <p:cNvSpPr txBox="1"/>
          <p:nvPr/>
        </p:nvSpPr>
        <p:spPr>
          <a:xfrm>
            <a:off x="3985091" y="2198463"/>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872" name="Google Shape;2872;p60"/>
          <p:cNvPicPr preferRelativeResize="0"/>
          <p:nvPr/>
        </p:nvPicPr>
        <p:blipFill>
          <a:blip r:embed="rId4">
            <a:alphaModFix/>
          </a:blip>
          <a:stretch>
            <a:fillRect/>
          </a:stretch>
        </p:blipFill>
        <p:spPr>
          <a:xfrm>
            <a:off x="4026873" y="1823438"/>
            <a:ext cx="196750" cy="131022"/>
          </a:xfrm>
          <a:prstGeom prst="rect">
            <a:avLst/>
          </a:prstGeom>
          <a:noFill/>
          <a:ln>
            <a:noFill/>
          </a:ln>
        </p:spPr>
      </p:pic>
      <p:pic>
        <p:nvPicPr>
          <p:cNvPr id="2873" name="Google Shape;2873;p60"/>
          <p:cNvPicPr preferRelativeResize="0"/>
          <p:nvPr/>
        </p:nvPicPr>
        <p:blipFill>
          <a:blip r:embed="rId5">
            <a:alphaModFix/>
          </a:blip>
          <a:stretch>
            <a:fillRect/>
          </a:stretch>
        </p:blipFill>
        <p:spPr>
          <a:xfrm>
            <a:off x="4502528" y="2258716"/>
            <a:ext cx="171073" cy="171073"/>
          </a:xfrm>
          <a:prstGeom prst="rect">
            <a:avLst/>
          </a:prstGeom>
          <a:noFill/>
          <a:ln>
            <a:noFill/>
          </a:ln>
        </p:spPr>
      </p:pic>
      <p:sp>
        <p:nvSpPr>
          <p:cNvPr id="2874" name="Google Shape;2874;p60"/>
          <p:cNvSpPr txBox="1"/>
          <p:nvPr/>
        </p:nvSpPr>
        <p:spPr>
          <a:xfrm>
            <a:off x="5079786" y="3157728"/>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875" name="Google Shape;2875;p60"/>
          <p:cNvPicPr preferRelativeResize="0"/>
          <p:nvPr/>
        </p:nvPicPr>
        <p:blipFill>
          <a:blip r:embed="rId4">
            <a:alphaModFix/>
          </a:blip>
          <a:stretch>
            <a:fillRect/>
          </a:stretch>
        </p:blipFill>
        <p:spPr>
          <a:xfrm>
            <a:off x="5104798" y="3691818"/>
            <a:ext cx="196750" cy="131022"/>
          </a:xfrm>
          <a:prstGeom prst="rect">
            <a:avLst/>
          </a:prstGeom>
          <a:noFill/>
          <a:ln>
            <a:noFill/>
          </a:ln>
        </p:spPr>
      </p:pic>
      <p:sp>
        <p:nvSpPr>
          <p:cNvPr id="2876" name="Google Shape;2876;p60"/>
          <p:cNvSpPr/>
          <p:nvPr/>
        </p:nvSpPr>
        <p:spPr>
          <a:xfrm>
            <a:off x="6001798"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877" name="Google Shape;2877;p60"/>
          <p:cNvSpPr/>
          <p:nvPr/>
        </p:nvSpPr>
        <p:spPr>
          <a:xfrm>
            <a:off x="6030951"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878" name="Google Shape;2878;p60"/>
          <p:cNvSpPr/>
          <p:nvPr/>
        </p:nvSpPr>
        <p:spPr>
          <a:xfrm>
            <a:off x="609247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79" name="Google Shape;2879;p60"/>
          <p:cNvSpPr/>
          <p:nvPr/>
        </p:nvSpPr>
        <p:spPr>
          <a:xfrm>
            <a:off x="6550829"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80" name="Google Shape;2880;p60"/>
          <p:cNvSpPr/>
          <p:nvPr/>
        </p:nvSpPr>
        <p:spPr>
          <a:xfrm>
            <a:off x="609106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881" name="Google Shape;2881;p60"/>
          <p:cNvSpPr txBox="1"/>
          <p:nvPr/>
        </p:nvSpPr>
        <p:spPr>
          <a:xfrm>
            <a:off x="6001798"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882" name="Google Shape;2882;p60"/>
          <p:cNvGrpSpPr/>
          <p:nvPr/>
        </p:nvGrpSpPr>
        <p:grpSpPr>
          <a:xfrm>
            <a:off x="5996682" y="1379606"/>
            <a:ext cx="935465" cy="291324"/>
            <a:chOff x="4589214" y="2962122"/>
            <a:chExt cx="701301" cy="218400"/>
          </a:xfrm>
        </p:grpSpPr>
        <p:sp>
          <p:nvSpPr>
            <p:cNvPr id="2883" name="Google Shape;2883;p60"/>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0"/>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0"/>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886" name="Google Shape;2886;p60"/>
          <p:cNvSpPr/>
          <p:nvPr/>
        </p:nvSpPr>
        <p:spPr>
          <a:xfrm>
            <a:off x="6165143"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87" name="Google Shape;2887;p60"/>
          <p:cNvPicPr preferRelativeResize="0"/>
          <p:nvPr/>
        </p:nvPicPr>
        <p:blipFill>
          <a:blip r:embed="rId3">
            <a:alphaModFix/>
          </a:blip>
          <a:stretch>
            <a:fillRect/>
          </a:stretch>
        </p:blipFill>
        <p:spPr>
          <a:xfrm>
            <a:off x="6195162" y="1650578"/>
            <a:ext cx="192470" cy="103644"/>
          </a:xfrm>
          <a:prstGeom prst="rect">
            <a:avLst/>
          </a:prstGeom>
          <a:noFill/>
          <a:ln>
            <a:noFill/>
          </a:ln>
        </p:spPr>
      </p:pic>
      <p:sp>
        <p:nvSpPr>
          <p:cNvPr id="2888" name="Google Shape;2888;p60"/>
          <p:cNvSpPr/>
          <p:nvPr/>
        </p:nvSpPr>
        <p:spPr>
          <a:xfrm>
            <a:off x="6627735"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89" name="Google Shape;2889;p60"/>
          <p:cNvPicPr preferRelativeResize="0"/>
          <p:nvPr/>
        </p:nvPicPr>
        <p:blipFill>
          <a:blip r:embed="rId3">
            <a:alphaModFix/>
          </a:blip>
          <a:stretch>
            <a:fillRect/>
          </a:stretch>
        </p:blipFill>
        <p:spPr>
          <a:xfrm>
            <a:off x="6657754" y="2101330"/>
            <a:ext cx="192470" cy="103644"/>
          </a:xfrm>
          <a:prstGeom prst="rect">
            <a:avLst/>
          </a:prstGeom>
          <a:noFill/>
          <a:ln>
            <a:noFill/>
          </a:ln>
        </p:spPr>
      </p:pic>
      <p:sp>
        <p:nvSpPr>
          <p:cNvPr id="2890" name="Google Shape;2890;p60"/>
          <p:cNvSpPr/>
          <p:nvPr/>
        </p:nvSpPr>
        <p:spPr>
          <a:xfrm>
            <a:off x="6165143"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891" name="Google Shape;2891;p60"/>
          <p:cNvPicPr preferRelativeResize="0"/>
          <p:nvPr/>
        </p:nvPicPr>
        <p:blipFill>
          <a:blip r:embed="rId3">
            <a:alphaModFix/>
          </a:blip>
          <a:stretch>
            <a:fillRect/>
          </a:stretch>
        </p:blipFill>
        <p:spPr>
          <a:xfrm>
            <a:off x="6195162" y="2101330"/>
            <a:ext cx="192470" cy="103644"/>
          </a:xfrm>
          <a:prstGeom prst="rect">
            <a:avLst/>
          </a:prstGeom>
          <a:noFill/>
          <a:ln>
            <a:noFill/>
          </a:ln>
        </p:spPr>
      </p:pic>
      <p:sp>
        <p:nvSpPr>
          <p:cNvPr id="2892" name="Google Shape;2892;p60"/>
          <p:cNvSpPr txBox="1"/>
          <p:nvPr/>
        </p:nvSpPr>
        <p:spPr>
          <a:xfrm>
            <a:off x="6158895"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893" name="Google Shape;2893;p60"/>
          <p:cNvPicPr preferRelativeResize="0"/>
          <p:nvPr/>
        </p:nvPicPr>
        <p:blipFill>
          <a:blip r:embed="rId6">
            <a:alphaModFix/>
          </a:blip>
          <a:stretch>
            <a:fillRect/>
          </a:stretch>
        </p:blipFill>
        <p:spPr>
          <a:xfrm>
            <a:off x="6237524" y="1827235"/>
            <a:ext cx="118993" cy="131025"/>
          </a:xfrm>
          <a:prstGeom prst="rect">
            <a:avLst/>
          </a:prstGeom>
          <a:noFill/>
          <a:ln>
            <a:noFill/>
          </a:ln>
        </p:spPr>
      </p:pic>
      <p:pic>
        <p:nvPicPr>
          <p:cNvPr id="2894" name="Google Shape;2894;p60"/>
          <p:cNvPicPr preferRelativeResize="0"/>
          <p:nvPr/>
        </p:nvPicPr>
        <p:blipFill>
          <a:blip r:embed="rId7">
            <a:alphaModFix/>
          </a:blip>
          <a:stretch>
            <a:fillRect/>
          </a:stretch>
        </p:blipFill>
        <p:spPr>
          <a:xfrm>
            <a:off x="6659015" y="2289679"/>
            <a:ext cx="210790" cy="109147"/>
          </a:xfrm>
          <a:prstGeom prst="rect">
            <a:avLst/>
          </a:prstGeom>
          <a:noFill/>
          <a:ln>
            <a:noFill/>
          </a:ln>
        </p:spPr>
      </p:pic>
      <p:sp>
        <p:nvSpPr>
          <p:cNvPr id="2895" name="Google Shape;2895;p60"/>
          <p:cNvSpPr txBox="1"/>
          <p:nvPr/>
        </p:nvSpPr>
        <p:spPr>
          <a:xfrm>
            <a:off x="6166688" y="3149934"/>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896" name="Google Shape;2896;p60"/>
          <p:cNvPicPr preferRelativeResize="0"/>
          <p:nvPr/>
        </p:nvPicPr>
        <p:blipFill>
          <a:blip r:embed="rId7">
            <a:alphaModFix/>
          </a:blip>
          <a:stretch>
            <a:fillRect/>
          </a:stretch>
        </p:blipFill>
        <p:spPr>
          <a:xfrm>
            <a:off x="6651222" y="3694729"/>
            <a:ext cx="210790" cy="109147"/>
          </a:xfrm>
          <a:prstGeom prst="rect">
            <a:avLst/>
          </a:prstGeom>
          <a:noFill/>
          <a:ln>
            <a:noFill/>
          </a:ln>
        </p:spPr>
      </p:pic>
      <p:pic>
        <p:nvPicPr>
          <p:cNvPr id="2897" name="Google Shape;2897;p60"/>
          <p:cNvPicPr preferRelativeResize="0"/>
          <p:nvPr/>
        </p:nvPicPr>
        <p:blipFill>
          <a:blip r:embed="rId4">
            <a:alphaModFix/>
          </a:blip>
          <a:stretch>
            <a:fillRect/>
          </a:stretch>
        </p:blipFill>
        <p:spPr>
          <a:xfrm>
            <a:off x="4495102" y="3691818"/>
            <a:ext cx="196750" cy="131022"/>
          </a:xfrm>
          <a:prstGeom prst="rect">
            <a:avLst/>
          </a:prstGeom>
          <a:noFill/>
          <a:ln>
            <a:noFill/>
          </a:ln>
        </p:spPr>
      </p:pic>
      <p:pic>
        <p:nvPicPr>
          <p:cNvPr id="2898" name="Google Shape;2898;p60"/>
          <p:cNvPicPr preferRelativeResize="0"/>
          <p:nvPr/>
        </p:nvPicPr>
        <p:blipFill>
          <a:blip r:embed="rId5">
            <a:alphaModFix/>
          </a:blip>
          <a:stretch>
            <a:fillRect/>
          </a:stretch>
        </p:blipFill>
        <p:spPr>
          <a:xfrm>
            <a:off x="4034710" y="3227368"/>
            <a:ext cx="171073" cy="171073"/>
          </a:xfrm>
          <a:prstGeom prst="rect">
            <a:avLst/>
          </a:prstGeom>
          <a:noFill/>
          <a:ln>
            <a:noFill/>
          </a:ln>
        </p:spPr>
      </p:pic>
      <p:pic>
        <p:nvPicPr>
          <p:cNvPr id="2899" name="Google Shape;2899;p60"/>
          <p:cNvPicPr preferRelativeResize="0"/>
          <p:nvPr/>
        </p:nvPicPr>
        <p:blipFill>
          <a:blip r:embed="rId8">
            <a:alphaModFix/>
          </a:blip>
          <a:stretch>
            <a:fillRect/>
          </a:stretch>
        </p:blipFill>
        <p:spPr>
          <a:xfrm>
            <a:off x="4531432" y="3251174"/>
            <a:ext cx="123452" cy="123452"/>
          </a:xfrm>
          <a:prstGeom prst="rect">
            <a:avLst/>
          </a:prstGeom>
          <a:noFill/>
          <a:ln>
            <a:noFill/>
          </a:ln>
        </p:spPr>
      </p:pic>
      <p:grpSp>
        <p:nvGrpSpPr>
          <p:cNvPr id="2900" name="Google Shape;2900;p60"/>
          <p:cNvGrpSpPr/>
          <p:nvPr/>
        </p:nvGrpSpPr>
        <p:grpSpPr>
          <a:xfrm>
            <a:off x="1999104" y="1412823"/>
            <a:ext cx="1769952" cy="2750368"/>
            <a:chOff x="2607113" y="1913225"/>
            <a:chExt cx="1326900" cy="2061900"/>
          </a:xfrm>
        </p:grpSpPr>
        <p:sp>
          <p:nvSpPr>
            <p:cNvPr id="2901" name="Google Shape;2901;p60"/>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 HAT</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ENTERPRISE LINUX</a:t>
              </a:r>
              <a:endParaRPr b="1" sz="1000">
                <a:solidFill>
                  <a:srgbClr val="FFFFFF"/>
                </a:solidFill>
                <a:latin typeface="Proxima Nova"/>
                <a:ea typeface="Proxima Nova"/>
                <a:cs typeface="Proxima Nova"/>
                <a:sym typeface="Proxima Nova"/>
              </a:endParaRPr>
            </a:p>
          </p:txBody>
        </p:sp>
        <p:sp>
          <p:nvSpPr>
            <p:cNvPr id="2902" name="Google Shape;2902;p60"/>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MASTER</a:t>
              </a:r>
              <a:endParaRPr b="1" sz="1000">
                <a:latin typeface="Proxima Nova"/>
                <a:ea typeface="Proxima Nova"/>
                <a:cs typeface="Proxima Nova"/>
                <a:sym typeface="Proxima Nova"/>
              </a:endParaRPr>
            </a:p>
          </p:txBody>
        </p:sp>
        <p:sp>
          <p:nvSpPr>
            <p:cNvPr id="2903" name="Google Shape;2903;p60"/>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API/AUTHENTICATION</a:t>
              </a:r>
              <a:endParaRPr b="1" sz="900">
                <a:solidFill>
                  <a:srgbClr val="FFFFFF"/>
                </a:solidFill>
                <a:latin typeface="Proxima Nova"/>
                <a:ea typeface="Proxima Nova"/>
                <a:cs typeface="Proxima Nova"/>
                <a:sym typeface="Proxima Nova"/>
              </a:endParaRPr>
            </a:p>
          </p:txBody>
        </p:sp>
        <p:sp>
          <p:nvSpPr>
            <p:cNvPr id="2904" name="Google Shape;2904;p60"/>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DATA STORE</a:t>
              </a:r>
              <a:endParaRPr b="1" sz="900">
                <a:solidFill>
                  <a:srgbClr val="FFFFFF"/>
                </a:solidFill>
                <a:latin typeface="Proxima Nova"/>
                <a:ea typeface="Proxima Nova"/>
                <a:cs typeface="Proxima Nova"/>
                <a:sym typeface="Proxima Nova"/>
              </a:endParaRPr>
            </a:p>
          </p:txBody>
        </p:sp>
        <p:sp>
          <p:nvSpPr>
            <p:cNvPr id="2905" name="Google Shape;2905;p60"/>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SCHEDULER</a:t>
              </a:r>
              <a:endParaRPr b="1" sz="900">
                <a:solidFill>
                  <a:srgbClr val="FFFFFF"/>
                </a:solidFill>
                <a:latin typeface="Proxima Nova"/>
                <a:ea typeface="Proxima Nova"/>
                <a:cs typeface="Proxima Nova"/>
                <a:sym typeface="Proxima Nova"/>
              </a:endParaRPr>
            </a:p>
          </p:txBody>
        </p:sp>
        <p:sp>
          <p:nvSpPr>
            <p:cNvPr id="2906" name="Google Shape;2906;p60"/>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HEALTH/SCALING</a:t>
              </a:r>
              <a:endParaRPr b="1" sz="900">
                <a:solidFill>
                  <a:srgbClr val="FFFFFF"/>
                </a:solidFill>
                <a:latin typeface="Proxima Nova"/>
                <a:ea typeface="Proxima Nova"/>
                <a:cs typeface="Proxima Nova"/>
                <a:sym typeface="Proxima Nova"/>
              </a:endParaRPr>
            </a:p>
          </p:txBody>
        </p:sp>
      </p:grpSp>
      <p:sp>
        <p:nvSpPr>
          <p:cNvPr id="2907" name="Google Shape;2907;p60"/>
          <p:cNvSpPr txBox="1"/>
          <p:nvPr/>
        </p:nvSpPr>
        <p:spPr>
          <a:xfrm>
            <a:off x="5533402"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908" name="Google Shape;2908;p60"/>
          <p:cNvPicPr preferRelativeResize="0"/>
          <p:nvPr/>
        </p:nvPicPr>
        <p:blipFill>
          <a:blip r:embed="rId5">
            <a:alphaModFix/>
          </a:blip>
          <a:stretch>
            <a:fillRect/>
          </a:stretch>
        </p:blipFill>
        <p:spPr>
          <a:xfrm>
            <a:off x="5117124" y="2258716"/>
            <a:ext cx="171073" cy="171073"/>
          </a:xfrm>
          <a:prstGeom prst="rect">
            <a:avLst/>
          </a:prstGeom>
          <a:noFill/>
          <a:ln>
            <a:noFill/>
          </a:ln>
        </p:spPr>
      </p:pic>
      <p:pic>
        <p:nvPicPr>
          <p:cNvPr id="2909" name="Google Shape;2909;p60"/>
          <p:cNvPicPr preferRelativeResize="0"/>
          <p:nvPr/>
        </p:nvPicPr>
        <p:blipFill>
          <a:blip r:embed="rId8">
            <a:alphaModFix/>
          </a:blip>
          <a:stretch>
            <a:fillRect/>
          </a:stretch>
        </p:blipFill>
        <p:spPr>
          <a:xfrm>
            <a:off x="5611679" y="1835506"/>
            <a:ext cx="123452" cy="123452"/>
          </a:xfrm>
          <a:prstGeom prst="rect">
            <a:avLst/>
          </a:prstGeom>
          <a:noFill/>
          <a:ln>
            <a:noFill/>
          </a:ln>
        </p:spPr>
      </p:pic>
      <p:pic>
        <p:nvPicPr>
          <p:cNvPr id="2910" name="Google Shape;2910;p60"/>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4" name="Shape 2914"/>
        <p:cNvGrpSpPr/>
        <p:nvPr/>
      </p:nvGrpSpPr>
      <p:grpSpPr>
        <a:xfrm>
          <a:off x="0" y="0"/>
          <a:ext cx="0" cy="0"/>
          <a:chOff x="0" y="0"/>
          <a:chExt cx="0" cy="0"/>
        </a:xfrm>
      </p:grpSpPr>
      <p:sp>
        <p:nvSpPr>
          <p:cNvPr id="2915" name="Google Shape;2915;p61"/>
          <p:cNvSpPr/>
          <p:nvPr/>
        </p:nvSpPr>
        <p:spPr>
          <a:xfrm>
            <a:off x="1929550" y="1340225"/>
            <a:ext cx="5180400" cy="289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2916" name="Google Shape;2916;p61"/>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7" name="Google Shape;2917;p61"/>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AUTO-HEALING FAILED CONTAINERS</a:t>
            </a:r>
            <a:endParaRPr/>
          </a:p>
        </p:txBody>
      </p:sp>
      <p:sp>
        <p:nvSpPr>
          <p:cNvPr id="2918" name="Google Shape;2918;p61"/>
          <p:cNvSpPr/>
          <p:nvPr/>
        </p:nvSpPr>
        <p:spPr>
          <a:xfrm>
            <a:off x="491941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19" name="Google Shape;2919;p61"/>
          <p:cNvSpPr/>
          <p:nvPr/>
        </p:nvSpPr>
        <p:spPr>
          <a:xfrm>
            <a:off x="494856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20" name="Google Shape;2920;p61"/>
          <p:cNvSpPr/>
          <p:nvPr/>
        </p:nvSpPr>
        <p:spPr>
          <a:xfrm>
            <a:off x="5010087"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21" name="Google Shape;2921;p61"/>
          <p:cNvSpPr/>
          <p:nvPr/>
        </p:nvSpPr>
        <p:spPr>
          <a:xfrm>
            <a:off x="500867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22" name="Google Shape;2922;p61"/>
          <p:cNvSpPr txBox="1"/>
          <p:nvPr/>
        </p:nvSpPr>
        <p:spPr>
          <a:xfrm>
            <a:off x="491941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923" name="Google Shape;2923;p61"/>
          <p:cNvGrpSpPr/>
          <p:nvPr/>
        </p:nvGrpSpPr>
        <p:grpSpPr>
          <a:xfrm>
            <a:off x="4914295" y="2796234"/>
            <a:ext cx="935465" cy="291324"/>
            <a:chOff x="4589214" y="2962122"/>
            <a:chExt cx="701301" cy="218400"/>
          </a:xfrm>
        </p:grpSpPr>
        <p:sp>
          <p:nvSpPr>
            <p:cNvPr id="2924" name="Google Shape;2924;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927" name="Google Shape;2927;p61"/>
          <p:cNvSpPr/>
          <p:nvPr/>
        </p:nvSpPr>
        <p:spPr>
          <a:xfrm>
            <a:off x="508275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28" name="Google Shape;2928;p61"/>
          <p:cNvPicPr preferRelativeResize="0"/>
          <p:nvPr/>
        </p:nvPicPr>
        <p:blipFill>
          <a:blip r:embed="rId3">
            <a:alphaModFix/>
          </a:blip>
          <a:stretch>
            <a:fillRect/>
          </a:stretch>
        </p:blipFill>
        <p:spPr>
          <a:xfrm>
            <a:off x="5112775" y="3067205"/>
            <a:ext cx="192470" cy="103644"/>
          </a:xfrm>
          <a:prstGeom prst="rect">
            <a:avLst/>
          </a:prstGeom>
          <a:noFill/>
          <a:ln>
            <a:noFill/>
          </a:ln>
        </p:spPr>
      </p:pic>
      <p:sp>
        <p:nvSpPr>
          <p:cNvPr id="2929" name="Google Shape;2929;p61"/>
          <p:cNvSpPr/>
          <p:nvPr/>
        </p:nvSpPr>
        <p:spPr>
          <a:xfrm>
            <a:off x="5082757"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30" name="Google Shape;2930;p61"/>
          <p:cNvPicPr preferRelativeResize="0"/>
          <p:nvPr/>
        </p:nvPicPr>
        <p:blipFill>
          <a:blip r:embed="rId3">
            <a:alphaModFix/>
          </a:blip>
          <a:stretch>
            <a:fillRect/>
          </a:stretch>
        </p:blipFill>
        <p:spPr>
          <a:xfrm>
            <a:off x="5112775" y="3517958"/>
            <a:ext cx="192470" cy="103644"/>
          </a:xfrm>
          <a:prstGeom prst="rect">
            <a:avLst/>
          </a:prstGeom>
          <a:noFill/>
          <a:ln>
            <a:noFill/>
          </a:ln>
        </p:spPr>
      </p:pic>
      <p:sp>
        <p:nvSpPr>
          <p:cNvPr id="2931" name="Google Shape;2931;p61"/>
          <p:cNvSpPr/>
          <p:nvPr/>
        </p:nvSpPr>
        <p:spPr>
          <a:xfrm>
            <a:off x="382923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32" name="Google Shape;2932;p61"/>
          <p:cNvSpPr/>
          <p:nvPr/>
        </p:nvSpPr>
        <p:spPr>
          <a:xfrm>
            <a:off x="385838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33" name="Google Shape;2933;p61"/>
          <p:cNvSpPr/>
          <p:nvPr/>
        </p:nvSpPr>
        <p:spPr>
          <a:xfrm>
            <a:off x="4378263"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34" name="Google Shape;2934;p61"/>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35" name="Google Shape;2935;p61"/>
          <p:cNvSpPr/>
          <p:nvPr/>
        </p:nvSpPr>
        <p:spPr>
          <a:xfrm>
            <a:off x="391849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36" name="Google Shape;2936;p61"/>
          <p:cNvSpPr txBox="1"/>
          <p:nvPr/>
        </p:nvSpPr>
        <p:spPr>
          <a:xfrm>
            <a:off x="382923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937" name="Google Shape;2937;p61"/>
          <p:cNvGrpSpPr/>
          <p:nvPr/>
        </p:nvGrpSpPr>
        <p:grpSpPr>
          <a:xfrm>
            <a:off x="3824116" y="2796234"/>
            <a:ext cx="935465" cy="291324"/>
            <a:chOff x="4589214" y="2962122"/>
            <a:chExt cx="701301" cy="218400"/>
          </a:xfrm>
        </p:grpSpPr>
        <p:sp>
          <p:nvSpPr>
            <p:cNvPr id="2938" name="Google Shape;2938;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941" name="Google Shape;2941;p61"/>
          <p:cNvSpPr/>
          <p:nvPr/>
        </p:nvSpPr>
        <p:spPr>
          <a:xfrm>
            <a:off x="399257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42" name="Google Shape;2942;p61"/>
          <p:cNvPicPr preferRelativeResize="0"/>
          <p:nvPr/>
        </p:nvPicPr>
        <p:blipFill>
          <a:blip r:embed="rId3">
            <a:alphaModFix/>
          </a:blip>
          <a:stretch>
            <a:fillRect/>
          </a:stretch>
        </p:blipFill>
        <p:spPr>
          <a:xfrm>
            <a:off x="4022596" y="3067205"/>
            <a:ext cx="192470" cy="103644"/>
          </a:xfrm>
          <a:prstGeom prst="rect">
            <a:avLst/>
          </a:prstGeom>
          <a:noFill/>
          <a:ln>
            <a:noFill/>
          </a:ln>
        </p:spPr>
      </p:pic>
      <p:sp>
        <p:nvSpPr>
          <p:cNvPr id="2943" name="Google Shape;2943;p61"/>
          <p:cNvSpPr/>
          <p:nvPr/>
        </p:nvSpPr>
        <p:spPr>
          <a:xfrm>
            <a:off x="4455169"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944" name="Google Shape;2944;p61"/>
          <p:cNvPicPr preferRelativeResize="0"/>
          <p:nvPr/>
        </p:nvPicPr>
        <p:blipFill>
          <a:blip r:embed="rId3">
            <a:alphaModFix/>
          </a:blip>
          <a:stretch>
            <a:fillRect/>
          </a:stretch>
        </p:blipFill>
        <p:spPr>
          <a:xfrm>
            <a:off x="4485188" y="3067205"/>
            <a:ext cx="192470" cy="103644"/>
          </a:xfrm>
          <a:prstGeom prst="rect">
            <a:avLst/>
          </a:prstGeom>
          <a:noFill/>
          <a:ln>
            <a:noFill/>
          </a:ln>
        </p:spPr>
      </p:pic>
      <p:sp>
        <p:nvSpPr>
          <p:cNvPr id="2945" name="Google Shape;2945;p61"/>
          <p:cNvSpPr/>
          <p:nvPr/>
        </p:nvSpPr>
        <p:spPr>
          <a:xfrm>
            <a:off x="4455169"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46" name="Google Shape;2946;p61"/>
          <p:cNvPicPr preferRelativeResize="0"/>
          <p:nvPr/>
        </p:nvPicPr>
        <p:blipFill>
          <a:blip r:embed="rId3">
            <a:alphaModFix/>
          </a:blip>
          <a:stretch>
            <a:fillRect/>
          </a:stretch>
        </p:blipFill>
        <p:spPr>
          <a:xfrm>
            <a:off x="4485188" y="3517958"/>
            <a:ext cx="192470" cy="103644"/>
          </a:xfrm>
          <a:prstGeom prst="rect">
            <a:avLst/>
          </a:prstGeom>
          <a:noFill/>
          <a:ln>
            <a:noFill/>
          </a:ln>
        </p:spPr>
      </p:pic>
      <p:sp>
        <p:nvSpPr>
          <p:cNvPr id="2947" name="Google Shape;2947;p61"/>
          <p:cNvSpPr/>
          <p:nvPr/>
        </p:nvSpPr>
        <p:spPr>
          <a:xfrm>
            <a:off x="6001798"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48" name="Google Shape;2948;p61"/>
          <p:cNvSpPr/>
          <p:nvPr/>
        </p:nvSpPr>
        <p:spPr>
          <a:xfrm>
            <a:off x="6030951"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49" name="Google Shape;2949;p61"/>
          <p:cNvSpPr/>
          <p:nvPr/>
        </p:nvSpPr>
        <p:spPr>
          <a:xfrm>
            <a:off x="6550829"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50" name="Google Shape;2950;p61"/>
          <p:cNvSpPr/>
          <p:nvPr/>
        </p:nvSpPr>
        <p:spPr>
          <a:xfrm>
            <a:off x="6091063"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51" name="Google Shape;2951;p61"/>
          <p:cNvSpPr txBox="1"/>
          <p:nvPr/>
        </p:nvSpPr>
        <p:spPr>
          <a:xfrm>
            <a:off x="6001798"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952" name="Google Shape;2952;p61"/>
          <p:cNvGrpSpPr/>
          <p:nvPr/>
        </p:nvGrpSpPr>
        <p:grpSpPr>
          <a:xfrm>
            <a:off x="5996682" y="2796234"/>
            <a:ext cx="935465" cy="291324"/>
            <a:chOff x="4589214" y="2962122"/>
            <a:chExt cx="701301" cy="218400"/>
          </a:xfrm>
        </p:grpSpPr>
        <p:sp>
          <p:nvSpPr>
            <p:cNvPr id="2953" name="Google Shape;2953;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956" name="Google Shape;2956;p61"/>
          <p:cNvSpPr/>
          <p:nvPr/>
        </p:nvSpPr>
        <p:spPr>
          <a:xfrm>
            <a:off x="6165143"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57" name="Google Shape;2957;p61"/>
          <p:cNvPicPr preferRelativeResize="0"/>
          <p:nvPr/>
        </p:nvPicPr>
        <p:blipFill>
          <a:blip r:embed="rId3">
            <a:alphaModFix/>
          </a:blip>
          <a:stretch>
            <a:fillRect/>
          </a:stretch>
        </p:blipFill>
        <p:spPr>
          <a:xfrm>
            <a:off x="6195162" y="3067205"/>
            <a:ext cx="192470" cy="103644"/>
          </a:xfrm>
          <a:prstGeom prst="rect">
            <a:avLst/>
          </a:prstGeom>
          <a:noFill/>
          <a:ln>
            <a:noFill/>
          </a:ln>
        </p:spPr>
      </p:pic>
      <p:sp>
        <p:nvSpPr>
          <p:cNvPr id="2958" name="Google Shape;2958;p61"/>
          <p:cNvSpPr/>
          <p:nvPr/>
        </p:nvSpPr>
        <p:spPr>
          <a:xfrm>
            <a:off x="6627735"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59" name="Google Shape;2959;p61"/>
          <p:cNvPicPr preferRelativeResize="0"/>
          <p:nvPr/>
        </p:nvPicPr>
        <p:blipFill>
          <a:blip r:embed="rId3">
            <a:alphaModFix/>
          </a:blip>
          <a:stretch>
            <a:fillRect/>
          </a:stretch>
        </p:blipFill>
        <p:spPr>
          <a:xfrm>
            <a:off x="6657754" y="3517958"/>
            <a:ext cx="192470" cy="103644"/>
          </a:xfrm>
          <a:prstGeom prst="rect">
            <a:avLst/>
          </a:prstGeom>
          <a:noFill/>
          <a:ln>
            <a:noFill/>
          </a:ln>
        </p:spPr>
      </p:pic>
      <p:sp>
        <p:nvSpPr>
          <p:cNvPr id="2960" name="Google Shape;2960;p61"/>
          <p:cNvSpPr/>
          <p:nvPr/>
        </p:nvSpPr>
        <p:spPr>
          <a:xfrm>
            <a:off x="491941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61" name="Google Shape;2961;p61"/>
          <p:cNvSpPr/>
          <p:nvPr/>
        </p:nvSpPr>
        <p:spPr>
          <a:xfrm>
            <a:off x="494856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62" name="Google Shape;2962;p61"/>
          <p:cNvSpPr/>
          <p:nvPr/>
        </p:nvSpPr>
        <p:spPr>
          <a:xfrm>
            <a:off x="501008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63" name="Google Shape;2963;p61"/>
          <p:cNvSpPr/>
          <p:nvPr/>
        </p:nvSpPr>
        <p:spPr>
          <a:xfrm>
            <a:off x="546844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64" name="Google Shape;2964;p61"/>
          <p:cNvSpPr/>
          <p:nvPr/>
        </p:nvSpPr>
        <p:spPr>
          <a:xfrm>
            <a:off x="546844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65" name="Google Shape;2965;p61"/>
          <p:cNvSpPr txBox="1"/>
          <p:nvPr/>
        </p:nvSpPr>
        <p:spPr>
          <a:xfrm>
            <a:off x="491941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966" name="Google Shape;2966;p61"/>
          <p:cNvGrpSpPr/>
          <p:nvPr/>
        </p:nvGrpSpPr>
        <p:grpSpPr>
          <a:xfrm>
            <a:off x="4914295" y="1379606"/>
            <a:ext cx="935465" cy="291324"/>
            <a:chOff x="4589214" y="2962122"/>
            <a:chExt cx="701301" cy="218400"/>
          </a:xfrm>
        </p:grpSpPr>
        <p:sp>
          <p:nvSpPr>
            <p:cNvPr id="2967" name="Google Shape;2967;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970" name="Google Shape;2970;p61"/>
          <p:cNvSpPr/>
          <p:nvPr/>
        </p:nvSpPr>
        <p:spPr>
          <a:xfrm>
            <a:off x="5545349"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2971" name="Google Shape;2971;p61"/>
          <p:cNvPicPr preferRelativeResize="0"/>
          <p:nvPr/>
        </p:nvPicPr>
        <p:blipFill>
          <a:blip r:embed="rId3">
            <a:alphaModFix/>
          </a:blip>
          <a:stretch>
            <a:fillRect/>
          </a:stretch>
        </p:blipFill>
        <p:spPr>
          <a:xfrm>
            <a:off x="5575367" y="1650578"/>
            <a:ext cx="192470" cy="103644"/>
          </a:xfrm>
          <a:prstGeom prst="rect">
            <a:avLst/>
          </a:prstGeom>
          <a:noFill/>
          <a:ln>
            <a:noFill/>
          </a:ln>
        </p:spPr>
      </p:pic>
      <p:sp>
        <p:nvSpPr>
          <p:cNvPr id="2972" name="Google Shape;2972;p61"/>
          <p:cNvSpPr/>
          <p:nvPr/>
        </p:nvSpPr>
        <p:spPr>
          <a:xfrm>
            <a:off x="554534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73" name="Google Shape;2973;p61"/>
          <p:cNvPicPr preferRelativeResize="0"/>
          <p:nvPr/>
        </p:nvPicPr>
        <p:blipFill>
          <a:blip r:embed="rId3">
            <a:alphaModFix/>
          </a:blip>
          <a:stretch>
            <a:fillRect/>
          </a:stretch>
        </p:blipFill>
        <p:spPr>
          <a:xfrm>
            <a:off x="5575367" y="2101330"/>
            <a:ext cx="192470" cy="103644"/>
          </a:xfrm>
          <a:prstGeom prst="rect">
            <a:avLst/>
          </a:prstGeom>
          <a:noFill/>
          <a:ln>
            <a:noFill/>
          </a:ln>
        </p:spPr>
      </p:pic>
      <p:sp>
        <p:nvSpPr>
          <p:cNvPr id="2974" name="Google Shape;2974;p61"/>
          <p:cNvSpPr/>
          <p:nvPr/>
        </p:nvSpPr>
        <p:spPr>
          <a:xfrm>
            <a:off x="508275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75" name="Google Shape;2975;p61"/>
          <p:cNvPicPr preferRelativeResize="0"/>
          <p:nvPr/>
        </p:nvPicPr>
        <p:blipFill>
          <a:blip r:embed="rId3">
            <a:alphaModFix/>
          </a:blip>
          <a:stretch>
            <a:fillRect/>
          </a:stretch>
        </p:blipFill>
        <p:spPr>
          <a:xfrm>
            <a:off x="5112775" y="2101330"/>
            <a:ext cx="192470" cy="103644"/>
          </a:xfrm>
          <a:prstGeom prst="rect">
            <a:avLst/>
          </a:prstGeom>
          <a:noFill/>
          <a:ln>
            <a:noFill/>
          </a:ln>
        </p:spPr>
      </p:pic>
      <p:sp>
        <p:nvSpPr>
          <p:cNvPr id="2976" name="Google Shape;2976;p61"/>
          <p:cNvSpPr/>
          <p:nvPr/>
        </p:nvSpPr>
        <p:spPr>
          <a:xfrm>
            <a:off x="382923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77" name="Google Shape;2977;p61"/>
          <p:cNvSpPr/>
          <p:nvPr/>
        </p:nvSpPr>
        <p:spPr>
          <a:xfrm>
            <a:off x="385838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78" name="Google Shape;2978;p61"/>
          <p:cNvSpPr/>
          <p:nvPr/>
        </p:nvSpPr>
        <p:spPr>
          <a:xfrm>
            <a:off x="391990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79" name="Google Shape;2979;p61"/>
          <p:cNvSpPr/>
          <p:nvPr/>
        </p:nvSpPr>
        <p:spPr>
          <a:xfrm>
            <a:off x="437826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80" name="Google Shape;2980;p61"/>
          <p:cNvSpPr/>
          <p:nvPr/>
        </p:nvSpPr>
        <p:spPr>
          <a:xfrm>
            <a:off x="3918497"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2981" name="Google Shape;2981;p61"/>
          <p:cNvSpPr txBox="1"/>
          <p:nvPr/>
        </p:nvSpPr>
        <p:spPr>
          <a:xfrm>
            <a:off x="382923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2982" name="Google Shape;2982;p61"/>
          <p:cNvGrpSpPr/>
          <p:nvPr/>
        </p:nvGrpSpPr>
        <p:grpSpPr>
          <a:xfrm>
            <a:off x="3824116" y="1379606"/>
            <a:ext cx="935465" cy="291324"/>
            <a:chOff x="4589214" y="2962122"/>
            <a:chExt cx="701301" cy="218400"/>
          </a:xfrm>
        </p:grpSpPr>
        <p:sp>
          <p:nvSpPr>
            <p:cNvPr id="2983" name="Google Shape;2983;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2986" name="Google Shape;2986;p61"/>
          <p:cNvSpPr/>
          <p:nvPr/>
        </p:nvSpPr>
        <p:spPr>
          <a:xfrm>
            <a:off x="3992577"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87" name="Google Shape;2987;p61"/>
          <p:cNvPicPr preferRelativeResize="0"/>
          <p:nvPr/>
        </p:nvPicPr>
        <p:blipFill>
          <a:blip r:embed="rId3">
            <a:alphaModFix/>
          </a:blip>
          <a:stretch>
            <a:fillRect/>
          </a:stretch>
        </p:blipFill>
        <p:spPr>
          <a:xfrm>
            <a:off x="4022596" y="1650578"/>
            <a:ext cx="192470" cy="103644"/>
          </a:xfrm>
          <a:prstGeom prst="rect">
            <a:avLst/>
          </a:prstGeom>
          <a:noFill/>
          <a:ln>
            <a:noFill/>
          </a:ln>
        </p:spPr>
      </p:pic>
      <p:sp>
        <p:nvSpPr>
          <p:cNvPr id="2988" name="Google Shape;2988;p61"/>
          <p:cNvSpPr/>
          <p:nvPr/>
        </p:nvSpPr>
        <p:spPr>
          <a:xfrm>
            <a:off x="445516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89" name="Google Shape;2989;p61"/>
          <p:cNvPicPr preferRelativeResize="0"/>
          <p:nvPr/>
        </p:nvPicPr>
        <p:blipFill>
          <a:blip r:embed="rId3">
            <a:alphaModFix/>
          </a:blip>
          <a:stretch>
            <a:fillRect/>
          </a:stretch>
        </p:blipFill>
        <p:spPr>
          <a:xfrm>
            <a:off x="4485188" y="2101330"/>
            <a:ext cx="192470" cy="103644"/>
          </a:xfrm>
          <a:prstGeom prst="rect">
            <a:avLst/>
          </a:prstGeom>
          <a:noFill/>
          <a:ln>
            <a:noFill/>
          </a:ln>
        </p:spPr>
      </p:pic>
      <p:sp>
        <p:nvSpPr>
          <p:cNvPr id="2990" name="Google Shape;2990;p61"/>
          <p:cNvSpPr/>
          <p:nvPr/>
        </p:nvSpPr>
        <p:spPr>
          <a:xfrm>
            <a:off x="399257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2991" name="Google Shape;2991;p61"/>
          <p:cNvPicPr preferRelativeResize="0"/>
          <p:nvPr/>
        </p:nvPicPr>
        <p:blipFill>
          <a:blip r:embed="rId3">
            <a:alphaModFix/>
          </a:blip>
          <a:stretch>
            <a:fillRect/>
          </a:stretch>
        </p:blipFill>
        <p:spPr>
          <a:xfrm>
            <a:off x="4022596" y="2101330"/>
            <a:ext cx="192470" cy="103644"/>
          </a:xfrm>
          <a:prstGeom prst="rect">
            <a:avLst/>
          </a:prstGeom>
          <a:noFill/>
          <a:ln>
            <a:noFill/>
          </a:ln>
        </p:spPr>
      </p:pic>
      <p:sp>
        <p:nvSpPr>
          <p:cNvPr id="2992" name="Google Shape;2992;p61"/>
          <p:cNvSpPr txBox="1"/>
          <p:nvPr/>
        </p:nvSpPr>
        <p:spPr>
          <a:xfrm>
            <a:off x="3985091" y="2198463"/>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993" name="Google Shape;2993;p61"/>
          <p:cNvPicPr preferRelativeResize="0"/>
          <p:nvPr/>
        </p:nvPicPr>
        <p:blipFill>
          <a:blip r:embed="rId4">
            <a:alphaModFix/>
          </a:blip>
          <a:stretch>
            <a:fillRect/>
          </a:stretch>
        </p:blipFill>
        <p:spPr>
          <a:xfrm>
            <a:off x="4026873" y="1823438"/>
            <a:ext cx="196750" cy="131022"/>
          </a:xfrm>
          <a:prstGeom prst="rect">
            <a:avLst/>
          </a:prstGeom>
          <a:noFill/>
          <a:ln>
            <a:noFill/>
          </a:ln>
        </p:spPr>
      </p:pic>
      <p:pic>
        <p:nvPicPr>
          <p:cNvPr id="2994" name="Google Shape;2994;p61"/>
          <p:cNvPicPr preferRelativeResize="0"/>
          <p:nvPr/>
        </p:nvPicPr>
        <p:blipFill>
          <a:blip r:embed="rId5">
            <a:alphaModFix/>
          </a:blip>
          <a:stretch>
            <a:fillRect/>
          </a:stretch>
        </p:blipFill>
        <p:spPr>
          <a:xfrm>
            <a:off x="4502528" y="2258716"/>
            <a:ext cx="171073" cy="171073"/>
          </a:xfrm>
          <a:prstGeom prst="rect">
            <a:avLst/>
          </a:prstGeom>
          <a:noFill/>
          <a:ln>
            <a:noFill/>
          </a:ln>
        </p:spPr>
      </p:pic>
      <p:sp>
        <p:nvSpPr>
          <p:cNvPr id="2995" name="Google Shape;2995;p61"/>
          <p:cNvSpPr txBox="1"/>
          <p:nvPr/>
        </p:nvSpPr>
        <p:spPr>
          <a:xfrm>
            <a:off x="5079786" y="3157728"/>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2996" name="Google Shape;2996;p61"/>
          <p:cNvPicPr preferRelativeResize="0"/>
          <p:nvPr/>
        </p:nvPicPr>
        <p:blipFill>
          <a:blip r:embed="rId4">
            <a:alphaModFix/>
          </a:blip>
          <a:stretch>
            <a:fillRect/>
          </a:stretch>
        </p:blipFill>
        <p:spPr>
          <a:xfrm>
            <a:off x="5104798" y="3691818"/>
            <a:ext cx="196750" cy="131022"/>
          </a:xfrm>
          <a:prstGeom prst="rect">
            <a:avLst/>
          </a:prstGeom>
          <a:noFill/>
          <a:ln>
            <a:noFill/>
          </a:ln>
        </p:spPr>
      </p:pic>
      <p:sp>
        <p:nvSpPr>
          <p:cNvPr id="2997" name="Google Shape;2997;p61"/>
          <p:cNvSpPr/>
          <p:nvPr/>
        </p:nvSpPr>
        <p:spPr>
          <a:xfrm>
            <a:off x="6001798"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2998" name="Google Shape;2998;p61"/>
          <p:cNvSpPr/>
          <p:nvPr/>
        </p:nvSpPr>
        <p:spPr>
          <a:xfrm>
            <a:off x="6030951"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2999" name="Google Shape;2999;p61"/>
          <p:cNvSpPr/>
          <p:nvPr/>
        </p:nvSpPr>
        <p:spPr>
          <a:xfrm>
            <a:off x="609247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00" name="Google Shape;3000;p61"/>
          <p:cNvSpPr/>
          <p:nvPr/>
        </p:nvSpPr>
        <p:spPr>
          <a:xfrm>
            <a:off x="6550829"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01" name="Google Shape;3001;p61"/>
          <p:cNvSpPr/>
          <p:nvPr/>
        </p:nvSpPr>
        <p:spPr>
          <a:xfrm>
            <a:off x="609106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02" name="Google Shape;3002;p61"/>
          <p:cNvSpPr txBox="1"/>
          <p:nvPr/>
        </p:nvSpPr>
        <p:spPr>
          <a:xfrm>
            <a:off x="6001798"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003" name="Google Shape;3003;p61"/>
          <p:cNvGrpSpPr/>
          <p:nvPr/>
        </p:nvGrpSpPr>
        <p:grpSpPr>
          <a:xfrm>
            <a:off x="5996682" y="1379606"/>
            <a:ext cx="935465" cy="291324"/>
            <a:chOff x="4589214" y="2962122"/>
            <a:chExt cx="701301" cy="218400"/>
          </a:xfrm>
        </p:grpSpPr>
        <p:sp>
          <p:nvSpPr>
            <p:cNvPr id="3004" name="Google Shape;3004;p61"/>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1"/>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1"/>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007" name="Google Shape;3007;p61"/>
          <p:cNvSpPr/>
          <p:nvPr/>
        </p:nvSpPr>
        <p:spPr>
          <a:xfrm>
            <a:off x="6165143"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08" name="Google Shape;3008;p61"/>
          <p:cNvPicPr preferRelativeResize="0"/>
          <p:nvPr/>
        </p:nvPicPr>
        <p:blipFill>
          <a:blip r:embed="rId3">
            <a:alphaModFix/>
          </a:blip>
          <a:stretch>
            <a:fillRect/>
          </a:stretch>
        </p:blipFill>
        <p:spPr>
          <a:xfrm>
            <a:off x="6195162" y="1650578"/>
            <a:ext cx="192470" cy="103644"/>
          </a:xfrm>
          <a:prstGeom prst="rect">
            <a:avLst/>
          </a:prstGeom>
          <a:noFill/>
          <a:ln>
            <a:noFill/>
          </a:ln>
        </p:spPr>
      </p:pic>
      <p:sp>
        <p:nvSpPr>
          <p:cNvPr id="3009" name="Google Shape;3009;p61"/>
          <p:cNvSpPr/>
          <p:nvPr/>
        </p:nvSpPr>
        <p:spPr>
          <a:xfrm>
            <a:off x="6627735"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10" name="Google Shape;3010;p61"/>
          <p:cNvPicPr preferRelativeResize="0"/>
          <p:nvPr/>
        </p:nvPicPr>
        <p:blipFill>
          <a:blip r:embed="rId3">
            <a:alphaModFix/>
          </a:blip>
          <a:stretch>
            <a:fillRect/>
          </a:stretch>
        </p:blipFill>
        <p:spPr>
          <a:xfrm>
            <a:off x="6657754" y="2101330"/>
            <a:ext cx="192470" cy="103644"/>
          </a:xfrm>
          <a:prstGeom prst="rect">
            <a:avLst/>
          </a:prstGeom>
          <a:noFill/>
          <a:ln>
            <a:noFill/>
          </a:ln>
        </p:spPr>
      </p:pic>
      <p:sp>
        <p:nvSpPr>
          <p:cNvPr id="3011" name="Google Shape;3011;p61"/>
          <p:cNvSpPr/>
          <p:nvPr/>
        </p:nvSpPr>
        <p:spPr>
          <a:xfrm>
            <a:off x="6165143"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12" name="Google Shape;3012;p61"/>
          <p:cNvPicPr preferRelativeResize="0"/>
          <p:nvPr/>
        </p:nvPicPr>
        <p:blipFill>
          <a:blip r:embed="rId3">
            <a:alphaModFix/>
          </a:blip>
          <a:stretch>
            <a:fillRect/>
          </a:stretch>
        </p:blipFill>
        <p:spPr>
          <a:xfrm>
            <a:off x="6195162" y="2101330"/>
            <a:ext cx="192470" cy="103644"/>
          </a:xfrm>
          <a:prstGeom prst="rect">
            <a:avLst/>
          </a:prstGeom>
          <a:noFill/>
          <a:ln>
            <a:noFill/>
          </a:ln>
        </p:spPr>
      </p:pic>
      <p:sp>
        <p:nvSpPr>
          <p:cNvPr id="3013" name="Google Shape;3013;p61"/>
          <p:cNvSpPr txBox="1"/>
          <p:nvPr/>
        </p:nvSpPr>
        <p:spPr>
          <a:xfrm>
            <a:off x="6158895"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014" name="Google Shape;3014;p61"/>
          <p:cNvPicPr preferRelativeResize="0"/>
          <p:nvPr/>
        </p:nvPicPr>
        <p:blipFill>
          <a:blip r:embed="rId6">
            <a:alphaModFix/>
          </a:blip>
          <a:stretch>
            <a:fillRect/>
          </a:stretch>
        </p:blipFill>
        <p:spPr>
          <a:xfrm>
            <a:off x="6237524" y="1827235"/>
            <a:ext cx="118993" cy="131025"/>
          </a:xfrm>
          <a:prstGeom prst="rect">
            <a:avLst/>
          </a:prstGeom>
          <a:noFill/>
          <a:ln>
            <a:noFill/>
          </a:ln>
        </p:spPr>
      </p:pic>
      <p:pic>
        <p:nvPicPr>
          <p:cNvPr id="3015" name="Google Shape;3015;p61"/>
          <p:cNvPicPr preferRelativeResize="0"/>
          <p:nvPr/>
        </p:nvPicPr>
        <p:blipFill>
          <a:blip r:embed="rId7">
            <a:alphaModFix/>
          </a:blip>
          <a:stretch>
            <a:fillRect/>
          </a:stretch>
        </p:blipFill>
        <p:spPr>
          <a:xfrm>
            <a:off x="6659015" y="2289679"/>
            <a:ext cx="210790" cy="109147"/>
          </a:xfrm>
          <a:prstGeom prst="rect">
            <a:avLst/>
          </a:prstGeom>
          <a:noFill/>
          <a:ln>
            <a:noFill/>
          </a:ln>
        </p:spPr>
      </p:pic>
      <p:sp>
        <p:nvSpPr>
          <p:cNvPr id="3016" name="Google Shape;3016;p61"/>
          <p:cNvSpPr txBox="1"/>
          <p:nvPr/>
        </p:nvSpPr>
        <p:spPr>
          <a:xfrm>
            <a:off x="6166688" y="3149934"/>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017" name="Google Shape;3017;p61"/>
          <p:cNvPicPr preferRelativeResize="0"/>
          <p:nvPr/>
        </p:nvPicPr>
        <p:blipFill>
          <a:blip r:embed="rId7">
            <a:alphaModFix/>
          </a:blip>
          <a:stretch>
            <a:fillRect/>
          </a:stretch>
        </p:blipFill>
        <p:spPr>
          <a:xfrm>
            <a:off x="6651222" y="3694729"/>
            <a:ext cx="210790" cy="109147"/>
          </a:xfrm>
          <a:prstGeom prst="rect">
            <a:avLst/>
          </a:prstGeom>
          <a:noFill/>
          <a:ln>
            <a:noFill/>
          </a:ln>
        </p:spPr>
      </p:pic>
      <p:pic>
        <p:nvPicPr>
          <p:cNvPr id="3018" name="Google Shape;3018;p61"/>
          <p:cNvPicPr preferRelativeResize="0"/>
          <p:nvPr/>
        </p:nvPicPr>
        <p:blipFill>
          <a:blip r:embed="rId4">
            <a:alphaModFix/>
          </a:blip>
          <a:stretch>
            <a:fillRect/>
          </a:stretch>
        </p:blipFill>
        <p:spPr>
          <a:xfrm>
            <a:off x="4495102" y="3691818"/>
            <a:ext cx="196750" cy="131022"/>
          </a:xfrm>
          <a:prstGeom prst="rect">
            <a:avLst/>
          </a:prstGeom>
          <a:noFill/>
          <a:ln>
            <a:noFill/>
          </a:ln>
        </p:spPr>
      </p:pic>
      <p:pic>
        <p:nvPicPr>
          <p:cNvPr id="3019" name="Google Shape;3019;p61"/>
          <p:cNvPicPr preferRelativeResize="0"/>
          <p:nvPr/>
        </p:nvPicPr>
        <p:blipFill>
          <a:blip r:embed="rId5">
            <a:alphaModFix/>
          </a:blip>
          <a:stretch>
            <a:fillRect/>
          </a:stretch>
        </p:blipFill>
        <p:spPr>
          <a:xfrm>
            <a:off x="4034710" y="3227368"/>
            <a:ext cx="171073" cy="171073"/>
          </a:xfrm>
          <a:prstGeom prst="rect">
            <a:avLst/>
          </a:prstGeom>
          <a:noFill/>
          <a:ln>
            <a:noFill/>
          </a:ln>
        </p:spPr>
      </p:pic>
      <p:pic>
        <p:nvPicPr>
          <p:cNvPr id="3020" name="Google Shape;3020;p61"/>
          <p:cNvPicPr preferRelativeResize="0"/>
          <p:nvPr/>
        </p:nvPicPr>
        <p:blipFill>
          <a:blip r:embed="rId8">
            <a:alphaModFix/>
          </a:blip>
          <a:stretch>
            <a:fillRect/>
          </a:stretch>
        </p:blipFill>
        <p:spPr>
          <a:xfrm>
            <a:off x="4531432" y="3251174"/>
            <a:ext cx="123452" cy="123452"/>
          </a:xfrm>
          <a:prstGeom prst="rect">
            <a:avLst/>
          </a:prstGeom>
          <a:noFill/>
          <a:ln>
            <a:noFill/>
          </a:ln>
        </p:spPr>
      </p:pic>
      <p:grpSp>
        <p:nvGrpSpPr>
          <p:cNvPr id="3021" name="Google Shape;3021;p61"/>
          <p:cNvGrpSpPr/>
          <p:nvPr/>
        </p:nvGrpSpPr>
        <p:grpSpPr>
          <a:xfrm>
            <a:off x="1999104" y="1412823"/>
            <a:ext cx="1769952" cy="2750368"/>
            <a:chOff x="2607113" y="1913225"/>
            <a:chExt cx="1326900" cy="2061900"/>
          </a:xfrm>
        </p:grpSpPr>
        <p:sp>
          <p:nvSpPr>
            <p:cNvPr id="3022" name="Google Shape;3022;p61"/>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 HAT</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ENTERPRISE LINUX</a:t>
              </a:r>
              <a:endParaRPr b="1" sz="1000">
                <a:solidFill>
                  <a:srgbClr val="FFFFFF"/>
                </a:solidFill>
                <a:latin typeface="Proxima Nova"/>
                <a:ea typeface="Proxima Nova"/>
                <a:cs typeface="Proxima Nova"/>
                <a:sym typeface="Proxima Nova"/>
              </a:endParaRPr>
            </a:p>
          </p:txBody>
        </p:sp>
        <p:sp>
          <p:nvSpPr>
            <p:cNvPr id="3023" name="Google Shape;3023;p61"/>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MASTER</a:t>
              </a:r>
              <a:endParaRPr b="1" sz="1000">
                <a:latin typeface="Proxima Nova"/>
                <a:ea typeface="Proxima Nova"/>
                <a:cs typeface="Proxima Nova"/>
                <a:sym typeface="Proxima Nova"/>
              </a:endParaRPr>
            </a:p>
          </p:txBody>
        </p:sp>
        <p:sp>
          <p:nvSpPr>
            <p:cNvPr id="3024" name="Google Shape;3024;p61"/>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API/AUTHENTICATION</a:t>
              </a:r>
              <a:endParaRPr b="1" sz="900">
                <a:solidFill>
                  <a:srgbClr val="FFFFFF"/>
                </a:solidFill>
                <a:latin typeface="Proxima Nova"/>
                <a:ea typeface="Proxima Nova"/>
                <a:cs typeface="Proxima Nova"/>
                <a:sym typeface="Proxima Nova"/>
              </a:endParaRPr>
            </a:p>
          </p:txBody>
        </p:sp>
        <p:sp>
          <p:nvSpPr>
            <p:cNvPr id="3025" name="Google Shape;3025;p61"/>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DATA STORE</a:t>
              </a:r>
              <a:endParaRPr b="1" sz="900">
                <a:solidFill>
                  <a:srgbClr val="FFFFFF"/>
                </a:solidFill>
                <a:latin typeface="Proxima Nova"/>
                <a:ea typeface="Proxima Nova"/>
                <a:cs typeface="Proxima Nova"/>
                <a:sym typeface="Proxima Nova"/>
              </a:endParaRPr>
            </a:p>
          </p:txBody>
        </p:sp>
        <p:sp>
          <p:nvSpPr>
            <p:cNvPr id="3026" name="Google Shape;3026;p61"/>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SCHEDULER</a:t>
              </a:r>
              <a:endParaRPr b="1" sz="900">
                <a:solidFill>
                  <a:srgbClr val="FFFFFF"/>
                </a:solidFill>
                <a:latin typeface="Proxima Nova"/>
                <a:ea typeface="Proxima Nova"/>
                <a:cs typeface="Proxima Nova"/>
                <a:sym typeface="Proxima Nova"/>
              </a:endParaRPr>
            </a:p>
          </p:txBody>
        </p:sp>
        <p:sp>
          <p:nvSpPr>
            <p:cNvPr id="3027" name="Google Shape;3027;p61"/>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HEALTH/SCALING</a:t>
              </a:r>
              <a:endParaRPr b="1" sz="900">
                <a:solidFill>
                  <a:srgbClr val="FFFFFF"/>
                </a:solidFill>
                <a:latin typeface="Proxima Nova"/>
                <a:ea typeface="Proxima Nova"/>
                <a:cs typeface="Proxima Nova"/>
                <a:sym typeface="Proxima Nova"/>
              </a:endParaRPr>
            </a:p>
          </p:txBody>
        </p:sp>
      </p:grpSp>
      <p:sp>
        <p:nvSpPr>
          <p:cNvPr id="3028" name="Google Shape;3028;p61"/>
          <p:cNvSpPr txBox="1"/>
          <p:nvPr/>
        </p:nvSpPr>
        <p:spPr>
          <a:xfrm>
            <a:off x="5533402"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029" name="Google Shape;3029;p61"/>
          <p:cNvPicPr preferRelativeResize="0"/>
          <p:nvPr/>
        </p:nvPicPr>
        <p:blipFill>
          <a:blip r:embed="rId5">
            <a:alphaModFix/>
          </a:blip>
          <a:stretch>
            <a:fillRect/>
          </a:stretch>
        </p:blipFill>
        <p:spPr>
          <a:xfrm>
            <a:off x="5117124" y="2258716"/>
            <a:ext cx="171073" cy="171073"/>
          </a:xfrm>
          <a:prstGeom prst="rect">
            <a:avLst/>
          </a:prstGeom>
          <a:noFill/>
          <a:ln>
            <a:noFill/>
          </a:ln>
        </p:spPr>
      </p:pic>
      <p:pic>
        <p:nvPicPr>
          <p:cNvPr id="3030" name="Google Shape;3030;p61"/>
          <p:cNvPicPr preferRelativeResize="0"/>
          <p:nvPr/>
        </p:nvPicPr>
        <p:blipFill>
          <a:blip r:embed="rId8">
            <a:alphaModFix/>
          </a:blip>
          <a:stretch>
            <a:fillRect/>
          </a:stretch>
        </p:blipFill>
        <p:spPr>
          <a:xfrm>
            <a:off x="5611679" y="1835506"/>
            <a:ext cx="123452" cy="123452"/>
          </a:xfrm>
          <a:prstGeom prst="rect">
            <a:avLst/>
          </a:prstGeom>
          <a:noFill/>
          <a:ln>
            <a:noFill/>
          </a:ln>
        </p:spPr>
      </p:pic>
      <p:sp>
        <p:nvSpPr>
          <p:cNvPr id="3031" name="Google Shape;3031;p61"/>
          <p:cNvSpPr/>
          <p:nvPr/>
        </p:nvSpPr>
        <p:spPr>
          <a:xfrm>
            <a:off x="1929550" y="1340225"/>
            <a:ext cx="5180400" cy="2898300"/>
          </a:xfrm>
          <a:prstGeom prst="rect">
            <a:avLst/>
          </a:prstGeom>
          <a:solidFill>
            <a:srgbClr val="FFFFFF">
              <a:alpha val="6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3032" name="Google Shape;3032;p61"/>
          <p:cNvSpPr/>
          <p:nvPr/>
        </p:nvSpPr>
        <p:spPr>
          <a:xfrm>
            <a:off x="3919898" y="1656000"/>
            <a:ext cx="397800" cy="393600"/>
          </a:xfrm>
          <a:prstGeom prst="rect">
            <a:avLst/>
          </a:prstGeom>
          <a:solidFill>
            <a:srgbClr val="FF8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3" name="Google Shape;3033;p61"/>
          <p:cNvPicPr preferRelativeResize="0"/>
          <p:nvPr/>
        </p:nvPicPr>
        <p:blipFill>
          <a:blip r:embed="rId9">
            <a:alphaModFix/>
          </a:blip>
          <a:stretch>
            <a:fillRect/>
          </a:stretch>
        </p:blipFill>
        <p:spPr>
          <a:xfrm>
            <a:off x="3963244" y="1707010"/>
            <a:ext cx="308307" cy="267975"/>
          </a:xfrm>
          <a:prstGeom prst="rect">
            <a:avLst/>
          </a:prstGeom>
          <a:noFill/>
          <a:ln>
            <a:noFill/>
          </a:ln>
        </p:spPr>
      </p:pic>
      <p:pic>
        <p:nvPicPr>
          <p:cNvPr id="3034" name="Google Shape;3034;p61"/>
          <p:cNvPicPr preferRelativeResize="0"/>
          <p:nvPr/>
        </p:nvPicPr>
        <p:blipFill>
          <a:blip r:embed="rId10">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8" name="Shape 3038"/>
        <p:cNvGrpSpPr/>
        <p:nvPr/>
      </p:nvGrpSpPr>
      <p:grpSpPr>
        <a:xfrm>
          <a:off x="0" y="0"/>
          <a:ext cx="0" cy="0"/>
          <a:chOff x="0" y="0"/>
          <a:chExt cx="0" cy="0"/>
        </a:xfrm>
      </p:grpSpPr>
      <p:sp>
        <p:nvSpPr>
          <p:cNvPr id="3039" name="Google Shape;3039;p62"/>
          <p:cNvSpPr/>
          <p:nvPr/>
        </p:nvSpPr>
        <p:spPr>
          <a:xfrm>
            <a:off x="1929550" y="1340225"/>
            <a:ext cx="5180400" cy="289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3040" name="Google Shape;3040;p62"/>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1" name="Google Shape;3041;p62"/>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AUTO-HEALING FAILED CONTAINERS</a:t>
            </a:r>
            <a:endParaRPr/>
          </a:p>
        </p:txBody>
      </p:sp>
      <p:sp>
        <p:nvSpPr>
          <p:cNvPr id="3042" name="Google Shape;3042;p62"/>
          <p:cNvSpPr/>
          <p:nvPr/>
        </p:nvSpPr>
        <p:spPr>
          <a:xfrm>
            <a:off x="491941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043" name="Google Shape;3043;p62"/>
          <p:cNvSpPr/>
          <p:nvPr/>
        </p:nvSpPr>
        <p:spPr>
          <a:xfrm>
            <a:off x="494856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044" name="Google Shape;3044;p62"/>
          <p:cNvSpPr/>
          <p:nvPr/>
        </p:nvSpPr>
        <p:spPr>
          <a:xfrm>
            <a:off x="5010087"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45" name="Google Shape;3045;p62"/>
          <p:cNvSpPr/>
          <p:nvPr/>
        </p:nvSpPr>
        <p:spPr>
          <a:xfrm>
            <a:off x="500867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46" name="Google Shape;3046;p62"/>
          <p:cNvSpPr txBox="1"/>
          <p:nvPr/>
        </p:nvSpPr>
        <p:spPr>
          <a:xfrm>
            <a:off x="491941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047" name="Google Shape;3047;p62"/>
          <p:cNvGrpSpPr/>
          <p:nvPr/>
        </p:nvGrpSpPr>
        <p:grpSpPr>
          <a:xfrm>
            <a:off x="4914295" y="2796234"/>
            <a:ext cx="935465" cy="291324"/>
            <a:chOff x="4589214" y="2962122"/>
            <a:chExt cx="701301" cy="218400"/>
          </a:xfrm>
        </p:grpSpPr>
        <p:sp>
          <p:nvSpPr>
            <p:cNvPr id="3048" name="Google Shape;3048;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051" name="Google Shape;3051;p62"/>
          <p:cNvSpPr/>
          <p:nvPr/>
        </p:nvSpPr>
        <p:spPr>
          <a:xfrm>
            <a:off x="508275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52" name="Google Shape;3052;p62"/>
          <p:cNvPicPr preferRelativeResize="0"/>
          <p:nvPr/>
        </p:nvPicPr>
        <p:blipFill>
          <a:blip r:embed="rId3">
            <a:alphaModFix/>
          </a:blip>
          <a:stretch>
            <a:fillRect/>
          </a:stretch>
        </p:blipFill>
        <p:spPr>
          <a:xfrm>
            <a:off x="5112775" y="3067205"/>
            <a:ext cx="192470" cy="103644"/>
          </a:xfrm>
          <a:prstGeom prst="rect">
            <a:avLst/>
          </a:prstGeom>
          <a:noFill/>
          <a:ln>
            <a:noFill/>
          </a:ln>
        </p:spPr>
      </p:pic>
      <p:sp>
        <p:nvSpPr>
          <p:cNvPr id="3053" name="Google Shape;3053;p62"/>
          <p:cNvSpPr/>
          <p:nvPr/>
        </p:nvSpPr>
        <p:spPr>
          <a:xfrm>
            <a:off x="5082757"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54" name="Google Shape;3054;p62"/>
          <p:cNvPicPr preferRelativeResize="0"/>
          <p:nvPr/>
        </p:nvPicPr>
        <p:blipFill>
          <a:blip r:embed="rId3">
            <a:alphaModFix/>
          </a:blip>
          <a:stretch>
            <a:fillRect/>
          </a:stretch>
        </p:blipFill>
        <p:spPr>
          <a:xfrm>
            <a:off x="5112775" y="3517958"/>
            <a:ext cx="192470" cy="103644"/>
          </a:xfrm>
          <a:prstGeom prst="rect">
            <a:avLst/>
          </a:prstGeom>
          <a:noFill/>
          <a:ln>
            <a:noFill/>
          </a:ln>
        </p:spPr>
      </p:pic>
      <p:sp>
        <p:nvSpPr>
          <p:cNvPr id="3055" name="Google Shape;3055;p62"/>
          <p:cNvSpPr/>
          <p:nvPr/>
        </p:nvSpPr>
        <p:spPr>
          <a:xfrm>
            <a:off x="382923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056" name="Google Shape;3056;p62"/>
          <p:cNvSpPr/>
          <p:nvPr/>
        </p:nvSpPr>
        <p:spPr>
          <a:xfrm>
            <a:off x="385838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057" name="Google Shape;3057;p62"/>
          <p:cNvSpPr/>
          <p:nvPr/>
        </p:nvSpPr>
        <p:spPr>
          <a:xfrm>
            <a:off x="4378263"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58" name="Google Shape;3058;p62"/>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59" name="Google Shape;3059;p62"/>
          <p:cNvSpPr/>
          <p:nvPr/>
        </p:nvSpPr>
        <p:spPr>
          <a:xfrm>
            <a:off x="391849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60" name="Google Shape;3060;p62"/>
          <p:cNvSpPr txBox="1"/>
          <p:nvPr/>
        </p:nvSpPr>
        <p:spPr>
          <a:xfrm>
            <a:off x="382923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061" name="Google Shape;3061;p62"/>
          <p:cNvGrpSpPr/>
          <p:nvPr/>
        </p:nvGrpSpPr>
        <p:grpSpPr>
          <a:xfrm>
            <a:off x="3824116" y="2796234"/>
            <a:ext cx="935465" cy="291324"/>
            <a:chOff x="4589214" y="2962122"/>
            <a:chExt cx="701301" cy="218400"/>
          </a:xfrm>
        </p:grpSpPr>
        <p:sp>
          <p:nvSpPr>
            <p:cNvPr id="3062" name="Google Shape;3062;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065" name="Google Shape;3065;p62"/>
          <p:cNvSpPr/>
          <p:nvPr/>
        </p:nvSpPr>
        <p:spPr>
          <a:xfrm>
            <a:off x="399257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66" name="Google Shape;3066;p62"/>
          <p:cNvPicPr preferRelativeResize="0"/>
          <p:nvPr/>
        </p:nvPicPr>
        <p:blipFill>
          <a:blip r:embed="rId3">
            <a:alphaModFix/>
          </a:blip>
          <a:stretch>
            <a:fillRect/>
          </a:stretch>
        </p:blipFill>
        <p:spPr>
          <a:xfrm>
            <a:off x="4022596" y="3067205"/>
            <a:ext cx="192470" cy="103644"/>
          </a:xfrm>
          <a:prstGeom prst="rect">
            <a:avLst/>
          </a:prstGeom>
          <a:noFill/>
          <a:ln>
            <a:noFill/>
          </a:ln>
        </p:spPr>
      </p:pic>
      <p:sp>
        <p:nvSpPr>
          <p:cNvPr id="3067" name="Google Shape;3067;p62"/>
          <p:cNvSpPr/>
          <p:nvPr/>
        </p:nvSpPr>
        <p:spPr>
          <a:xfrm>
            <a:off x="4455169"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068" name="Google Shape;3068;p62"/>
          <p:cNvPicPr preferRelativeResize="0"/>
          <p:nvPr/>
        </p:nvPicPr>
        <p:blipFill>
          <a:blip r:embed="rId3">
            <a:alphaModFix/>
          </a:blip>
          <a:stretch>
            <a:fillRect/>
          </a:stretch>
        </p:blipFill>
        <p:spPr>
          <a:xfrm>
            <a:off x="4485188" y="3067205"/>
            <a:ext cx="192470" cy="103644"/>
          </a:xfrm>
          <a:prstGeom prst="rect">
            <a:avLst/>
          </a:prstGeom>
          <a:noFill/>
          <a:ln>
            <a:noFill/>
          </a:ln>
        </p:spPr>
      </p:pic>
      <p:sp>
        <p:nvSpPr>
          <p:cNvPr id="3069" name="Google Shape;3069;p62"/>
          <p:cNvSpPr/>
          <p:nvPr/>
        </p:nvSpPr>
        <p:spPr>
          <a:xfrm>
            <a:off x="4455169"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70" name="Google Shape;3070;p62"/>
          <p:cNvPicPr preferRelativeResize="0"/>
          <p:nvPr/>
        </p:nvPicPr>
        <p:blipFill>
          <a:blip r:embed="rId3">
            <a:alphaModFix/>
          </a:blip>
          <a:stretch>
            <a:fillRect/>
          </a:stretch>
        </p:blipFill>
        <p:spPr>
          <a:xfrm>
            <a:off x="4485188" y="3517958"/>
            <a:ext cx="192470" cy="103644"/>
          </a:xfrm>
          <a:prstGeom prst="rect">
            <a:avLst/>
          </a:prstGeom>
          <a:noFill/>
          <a:ln>
            <a:noFill/>
          </a:ln>
        </p:spPr>
      </p:pic>
      <p:sp>
        <p:nvSpPr>
          <p:cNvPr id="3071" name="Google Shape;3071;p62"/>
          <p:cNvSpPr/>
          <p:nvPr/>
        </p:nvSpPr>
        <p:spPr>
          <a:xfrm>
            <a:off x="6001798"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072" name="Google Shape;3072;p62"/>
          <p:cNvSpPr/>
          <p:nvPr/>
        </p:nvSpPr>
        <p:spPr>
          <a:xfrm>
            <a:off x="6030951"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073" name="Google Shape;3073;p62"/>
          <p:cNvSpPr/>
          <p:nvPr/>
        </p:nvSpPr>
        <p:spPr>
          <a:xfrm>
            <a:off x="6550829"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74" name="Google Shape;3074;p62"/>
          <p:cNvSpPr/>
          <p:nvPr/>
        </p:nvSpPr>
        <p:spPr>
          <a:xfrm>
            <a:off x="6091063"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75" name="Google Shape;3075;p62"/>
          <p:cNvSpPr txBox="1"/>
          <p:nvPr/>
        </p:nvSpPr>
        <p:spPr>
          <a:xfrm>
            <a:off x="6001798"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076" name="Google Shape;3076;p62"/>
          <p:cNvGrpSpPr/>
          <p:nvPr/>
        </p:nvGrpSpPr>
        <p:grpSpPr>
          <a:xfrm>
            <a:off x="5996682" y="2796234"/>
            <a:ext cx="935465" cy="291324"/>
            <a:chOff x="4589214" y="2962122"/>
            <a:chExt cx="701301" cy="218400"/>
          </a:xfrm>
        </p:grpSpPr>
        <p:sp>
          <p:nvSpPr>
            <p:cNvPr id="3077" name="Google Shape;3077;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080" name="Google Shape;3080;p62"/>
          <p:cNvSpPr/>
          <p:nvPr/>
        </p:nvSpPr>
        <p:spPr>
          <a:xfrm>
            <a:off x="6165143"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81" name="Google Shape;3081;p62"/>
          <p:cNvPicPr preferRelativeResize="0"/>
          <p:nvPr/>
        </p:nvPicPr>
        <p:blipFill>
          <a:blip r:embed="rId3">
            <a:alphaModFix/>
          </a:blip>
          <a:stretch>
            <a:fillRect/>
          </a:stretch>
        </p:blipFill>
        <p:spPr>
          <a:xfrm>
            <a:off x="6195162" y="3067205"/>
            <a:ext cx="192470" cy="103644"/>
          </a:xfrm>
          <a:prstGeom prst="rect">
            <a:avLst/>
          </a:prstGeom>
          <a:noFill/>
          <a:ln>
            <a:noFill/>
          </a:ln>
        </p:spPr>
      </p:pic>
      <p:sp>
        <p:nvSpPr>
          <p:cNvPr id="3082" name="Google Shape;3082;p62"/>
          <p:cNvSpPr/>
          <p:nvPr/>
        </p:nvSpPr>
        <p:spPr>
          <a:xfrm>
            <a:off x="6627735"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83" name="Google Shape;3083;p62"/>
          <p:cNvPicPr preferRelativeResize="0"/>
          <p:nvPr/>
        </p:nvPicPr>
        <p:blipFill>
          <a:blip r:embed="rId3">
            <a:alphaModFix/>
          </a:blip>
          <a:stretch>
            <a:fillRect/>
          </a:stretch>
        </p:blipFill>
        <p:spPr>
          <a:xfrm>
            <a:off x="6657754" y="3517958"/>
            <a:ext cx="192470" cy="103644"/>
          </a:xfrm>
          <a:prstGeom prst="rect">
            <a:avLst/>
          </a:prstGeom>
          <a:noFill/>
          <a:ln>
            <a:noFill/>
          </a:ln>
        </p:spPr>
      </p:pic>
      <p:sp>
        <p:nvSpPr>
          <p:cNvPr id="3084" name="Google Shape;3084;p62"/>
          <p:cNvSpPr/>
          <p:nvPr/>
        </p:nvSpPr>
        <p:spPr>
          <a:xfrm>
            <a:off x="491941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085" name="Google Shape;3085;p62"/>
          <p:cNvSpPr/>
          <p:nvPr/>
        </p:nvSpPr>
        <p:spPr>
          <a:xfrm>
            <a:off x="494856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086" name="Google Shape;3086;p62"/>
          <p:cNvSpPr/>
          <p:nvPr/>
        </p:nvSpPr>
        <p:spPr>
          <a:xfrm>
            <a:off x="501008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87" name="Google Shape;3087;p62"/>
          <p:cNvSpPr/>
          <p:nvPr/>
        </p:nvSpPr>
        <p:spPr>
          <a:xfrm>
            <a:off x="546844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88" name="Google Shape;3088;p62"/>
          <p:cNvSpPr/>
          <p:nvPr/>
        </p:nvSpPr>
        <p:spPr>
          <a:xfrm>
            <a:off x="546844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089" name="Google Shape;3089;p62"/>
          <p:cNvSpPr txBox="1"/>
          <p:nvPr/>
        </p:nvSpPr>
        <p:spPr>
          <a:xfrm>
            <a:off x="491941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090" name="Google Shape;3090;p62"/>
          <p:cNvGrpSpPr/>
          <p:nvPr/>
        </p:nvGrpSpPr>
        <p:grpSpPr>
          <a:xfrm>
            <a:off x="4914295" y="1379606"/>
            <a:ext cx="935465" cy="291324"/>
            <a:chOff x="4589214" y="2962122"/>
            <a:chExt cx="701301" cy="218400"/>
          </a:xfrm>
        </p:grpSpPr>
        <p:sp>
          <p:nvSpPr>
            <p:cNvPr id="3091" name="Google Shape;3091;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094" name="Google Shape;3094;p62"/>
          <p:cNvSpPr/>
          <p:nvPr/>
        </p:nvSpPr>
        <p:spPr>
          <a:xfrm>
            <a:off x="5545349"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095" name="Google Shape;3095;p62"/>
          <p:cNvPicPr preferRelativeResize="0"/>
          <p:nvPr/>
        </p:nvPicPr>
        <p:blipFill>
          <a:blip r:embed="rId3">
            <a:alphaModFix/>
          </a:blip>
          <a:stretch>
            <a:fillRect/>
          </a:stretch>
        </p:blipFill>
        <p:spPr>
          <a:xfrm>
            <a:off x="5575367" y="1650578"/>
            <a:ext cx="192470" cy="103644"/>
          </a:xfrm>
          <a:prstGeom prst="rect">
            <a:avLst/>
          </a:prstGeom>
          <a:noFill/>
          <a:ln>
            <a:noFill/>
          </a:ln>
        </p:spPr>
      </p:pic>
      <p:sp>
        <p:nvSpPr>
          <p:cNvPr id="3096" name="Google Shape;3096;p62"/>
          <p:cNvSpPr/>
          <p:nvPr/>
        </p:nvSpPr>
        <p:spPr>
          <a:xfrm>
            <a:off x="554534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97" name="Google Shape;3097;p62"/>
          <p:cNvPicPr preferRelativeResize="0"/>
          <p:nvPr/>
        </p:nvPicPr>
        <p:blipFill>
          <a:blip r:embed="rId3">
            <a:alphaModFix/>
          </a:blip>
          <a:stretch>
            <a:fillRect/>
          </a:stretch>
        </p:blipFill>
        <p:spPr>
          <a:xfrm>
            <a:off x="5575367" y="2101330"/>
            <a:ext cx="192470" cy="103644"/>
          </a:xfrm>
          <a:prstGeom prst="rect">
            <a:avLst/>
          </a:prstGeom>
          <a:noFill/>
          <a:ln>
            <a:noFill/>
          </a:ln>
        </p:spPr>
      </p:pic>
      <p:sp>
        <p:nvSpPr>
          <p:cNvPr id="3098" name="Google Shape;3098;p62"/>
          <p:cNvSpPr/>
          <p:nvPr/>
        </p:nvSpPr>
        <p:spPr>
          <a:xfrm>
            <a:off x="508275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099" name="Google Shape;3099;p62"/>
          <p:cNvPicPr preferRelativeResize="0"/>
          <p:nvPr/>
        </p:nvPicPr>
        <p:blipFill>
          <a:blip r:embed="rId3">
            <a:alphaModFix/>
          </a:blip>
          <a:stretch>
            <a:fillRect/>
          </a:stretch>
        </p:blipFill>
        <p:spPr>
          <a:xfrm>
            <a:off x="5112775" y="2101330"/>
            <a:ext cx="192470" cy="103644"/>
          </a:xfrm>
          <a:prstGeom prst="rect">
            <a:avLst/>
          </a:prstGeom>
          <a:noFill/>
          <a:ln>
            <a:noFill/>
          </a:ln>
        </p:spPr>
      </p:pic>
      <p:sp>
        <p:nvSpPr>
          <p:cNvPr id="3100" name="Google Shape;3100;p62"/>
          <p:cNvSpPr/>
          <p:nvPr/>
        </p:nvSpPr>
        <p:spPr>
          <a:xfrm>
            <a:off x="382923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01" name="Google Shape;3101;p62"/>
          <p:cNvSpPr/>
          <p:nvPr/>
        </p:nvSpPr>
        <p:spPr>
          <a:xfrm>
            <a:off x="385838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02" name="Google Shape;3102;p62"/>
          <p:cNvSpPr/>
          <p:nvPr/>
        </p:nvSpPr>
        <p:spPr>
          <a:xfrm>
            <a:off x="391990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03" name="Google Shape;3103;p62"/>
          <p:cNvSpPr/>
          <p:nvPr/>
        </p:nvSpPr>
        <p:spPr>
          <a:xfrm>
            <a:off x="437826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04" name="Google Shape;3104;p62"/>
          <p:cNvSpPr/>
          <p:nvPr/>
        </p:nvSpPr>
        <p:spPr>
          <a:xfrm>
            <a:off x="3918497"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05" name="Google Shape;3105;p62"/>
          <p:cNvSpPr txBox="1"/>
          <p:nvPr/>
        </p:nvSpPr>
        <p:spPr>
          <a:xfrm>
            <a:off x="382923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106" name="Google Shape;3106;p62"/>
          <p:cNvGrpSpPr/>
          <p:nvPr/>
        </p:nvGrpSpPr>
        <p:grpSpPr>
          <a:xfrm>
            <a:off x="3824116" y="1379606"/>
            <a:ext cx="935465" cy="291324"/>
            <a:chOff x="4589214" y="2962122"/>
            <a:chExt cx="701301" cy="218400"/>
          </a:xfrm>
        </p:grpSpPr>
        <p:sp>
          <p:nvSpPr>
            <p:cNvPr id="3107" name="Google Shape;3107;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110" name="Google Shape;3110;p62"/>
          <p:cNvSpPr/>
          <p:nvPr/>
        </p:nvSpPr>
        <p:spPr>
          <a:xfrm>
            <a:off x="3992577"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11" name="Google Shape;3111;p62"/>
          <p:cNvPicPr preferRelativeResize="0"/>
          <p:nvPr/>
        </p:nvPicPr>
        <p:blipFill>
          <a:blip r:embed="rId3">
            <a:alphaModFix/>
          </a:blip>
          <a:stretch>
            <a:fillRect/>
          </a:stretch>
        </p:blipFill>
        <p:spPr>
          <a:xfrm>
            <a:off x="4022596" y="1650578"/>
            <a:ext cx="192470" cy="103644"/>
          </a:xfrm>
          <a:prstGeom prst="rect">
            <a:avLst/>
          </a:prstGeom>
          <a:noFill/>
          <a:ln>
            <a:noFill/>
          </a:ln>
        </p:spPr>
      </p:pic>
      <p:sp>
        <p:nvSpPr>
          <p:cNvPr id="3112" name="Google Shape;3112;p62"/>
          <p:cNvSpPr/>
          <p:nvPr/>
        </p:nvSpPr>
        <p:spPr>
          <a:xfrm>
            <a:off x="445516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13" name="Google Shape;3113;p62"/>
          <p:cNvPicPr preferRelativeResize="0"/>
          <p:nvPr/>
        </p:nvPicPr>
        <p:blipFill>
          <a:blip r:embed="rId3">
            <a:alphaModFix/>
          </a:blip>
          <a:stretch>
            <a:fillRect/>
          </a:stretch>
        </p:blipFill>
        <p:spPr>
          <a:xfrm>
            <a:off x="4485188" y="2101330"/>
            <a:ext cx="192470" cy="103644"/>
          </a:xfrm>
          <a:prstGeom prst="rect">
            <a:avLst/>
          </a:prstGeom>
          <a:noFill/>
          <a:ln>
            <a:noFill/>
          </a:ln>
        </p:spPr>
      </p:pic>
      <p:sp>
        <p:nvSpPr>
          <p:cNvPr id="3114" name="Google Shape;3114;p62"/>
          <p:cNvSpPr/>
          <p:nvPr/>
        </p:nvSpPr>
        <p:spPr>
          <a:xfrm>
            <a:off x="399257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15" name="Google Shape;3115;p62"/>
          <p:cNvPicPr preferRelativeResize="0"/>
          <p:nvPr/>
        </p:nvPicPr>
        <p:blipFill>
          <a:blip r:embed="rId3">
            <a:alphaModFix/>
          </a:blip>
          <a:stretch>
            <a:fillRect/>
          </a:stretch>
        </p:blipFill>
        <p:spPr>
          <a:xfrm>
            <a:off x="4022596" y="2101330"/>
            <a:ext cx="192470" cy="103644"/>
          </a:xfrm>
          <a:prstGeom prst="rect">
            <a:avLst/>
          </a:prstGeom>
          <a:noFill/>
          <a:ln>
            <a:noFill/>
          </a:ln>
        </p:spPr>
      </p:pic>
      <p:sp>
        <p:nvSpPr>
          <p:cNvPr id="3116" name="Google Shape;3116;p62"/>
          <p:cNvSpPr txBox="1"/>
          <p:nvPr/>
        </p:nvSpPr>
        <p:spPr>
          <a:xfrm>
            <a:off x="3985091" y="2198463"/>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117" name="Google Shape;3117;p62"/>
          <p:cNvPicPr preferRelativeResize="0"/>
          <p:nvPr/>
        </p:nvPicPr>
        <p:blipFill>
          <a:blip r:embed="rId4">
            <a:alphaModFix/>
          </a:blip>
          <a:stretch>
            <a:fillRect/>
          </a:stretch>
        </p:blipFill>
        <p:spPr>
          <a:xfrm>
            <a:off x="4026873" y="1823438"/>
            <a:ext cx="196750" cy="131022"/>
          </a:xfrm>
          <a:prstGeom prst="rect">
            <a:avLst/>
          </a:prstGeom>
          <a:noFill/>
          <a:ln>
            <a:noFill/>
          </a:ln>
        </p:spPr>
      </p:pic>
      <p:pic>
        <p:nvPicPr>
          <p:cNvPr id="3118" name="Google Shape;3118;p62"/>
          <p:cNvPicPr preferRelativeResize="0"/>
          <p:nvPr/>
        </p:nvPicPr>
        <p:blipFill>
          <a:blip r:embed="rId5">
            <a:alphaModFix/>
          </a:blip>
          <a:stretch>
            <a:fillRect/>
          </a:stretch>
        </p:blipFill>
        <p:spPr>
          <a:xfrm>
            <a:off x="4502528" y="2258716"/>
            <a:ext cx="171073" cy="171073"/>
          </a:xfrm>
          <a:prstGeom prst="rect">
            <a:avLst/>
          </a:prstGeom>
          <a:noFill/>
          <a:ln>
            <a:noFill/>
          </a:ln>
        </p:spPr>
      </p:pic>
      <p:sp>
        <p:nvSpPr>
          <p:cNvPr id="3119" name="Google Shape;3119;p62"/>
          <p:cNvSpPr txBox="1"/>
          <p:nvPr/>
        </p:nvSpPr>
        <p:spPr>
          <a:xfrm>
            <a:off x="5079786" y="3157728"/>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120" name="Google Shape;3120;p62"/>
          <p:cNvPicPr preferRelativeResize="0"/>
          <p:nvPr/>
        </p:nvPicPr>
        <p:blipFill>
          <a:blip r:embed="rId4">
            <a:alphaModFix/>
          </a:blip>
          <a:stretch>
            <a:fillRect/>
          </a:stretch>
        </p:blipFill>
        <p:spPr>
          <a:xfrm>
            <a:off x="5104798" y="3691818"/>
            <a:ext cx="196750" cy="131022"/>
          </a:xfrm>
          <a:prstGeom prst="rect">
            <a:avLst/>
          </a:prstGeom>
          <a:noFill/>
          <a:ln>
            <a:noFill/>
          </a:ln>
        </p:spPr>
      </p:pic>
      <p:sp>
        <p:nvSpPr>
          <p:cNvPr id="3121" name="Google Shape;3121;p62"/>
          <p:cNvSpPr/>
          <p:nvPr/>
        </p:nvSpPr>
        <p:spPr>
          <a:xfrm>
            <a:off x="6001798"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22" name="Google Shape;3122;p62"/>
          <p:cNvSpPr/>
          <p:nvPr/>
        </p:nvSpPr>
        <p:spPr>
          <a:xfrm>
            <a:off x="6030951"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23" name="Google Shape;3123;p62"/>
          <p:cNvSpPr/>
          <p:nvPr/>
        </p:nvSpPr>
        <p:spPr>
          <a:xfrm>
            <a:off x="609247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24" name="Google Shape;3124;p62"/>
          <p:cNvSpPr/>
          <p:nvPr/>
        </p:nvSpPr>
        <p:spPr>
          <a:xfrm>
            <a:off x="6550829"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25" name="Google Shape;3125;p62"/>
          <p:cNvSpPr/>
          <p:nvPr/>
        </p:nvSpPr>
        <p:spPr>
          <a:xfrm>
            <a:off x="609106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26" name="Google Shape;3126;p62"/>
          <p:cNvSpPr txBox="1"/>
          <p:nvPr/>
        </p:nvSpPr>
        <p:spPr>
          <a:xfrm>
            <a:off x="6001798"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127" name="Google Shape;3127;p62"/>
          <p:cNvGrpSpPr/>
          <p:nvPr/>
        </p:nvGrpSpPr>
        <p:grpSpPr>
          <a:xfrm>
            <a:off x="5996682" y="1379606"/>
            <a:ext cx="935465" cy="291324"/>
            <a:chOff x="4589214" y="2962122"/>
            <a:chExt cx="701301" cy="218400"/>
          </a:xfrm>
        </p:grpSpPr>
        <p:sp>
          <p:nvSpPr>
            <p:cNvPr id="3128" name="Google Shape;3128;p62"/>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62"/>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62"/>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131" name="Google Shape;3131;p62"/>
          <p:cNvSpPr/>
          <p:nvPr/>
        </p:nvSpPr>
        <p:spPr>
          <a:xfrm>
            <a:off x="6165143"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32" name="Google Shape;3132;p62"/>
          <p:cNvPicPr preferRelativeResize="0"/>
          <p:nvPr/>
        </p:nvPicPr>
        <p:blipFill>
          <a:blip r:embed="rId3">
            <a:alphaModFix/>
          </a:blip>
          <a:stretch>
            <a:fillRect/>
          </a:stretch>
        </p:blipFill>
        <p:spPr>
          <a:xfrm>
            <a:off x="6195162" y="1650578"/>
            <a:ext cx="192470" cy="103644"/>
          </a:xfrm>
          <a:prstGeom prst="rect">
            <a:avLst/>
          </a:prstGeom>
          <a:noFill/>
          <a:ln>
            <a:noFill/>
          </a:ln>
        </p:spPr>
      </p:pic>
      <p:sp>
        <p:nvSpPr>
          <p:cNvPr id="3133" name="Google Shape;3133;p62"/>
          <p:cNvSpPr/>
          <p:nvPr/>
        </p:nvSpPr>
        <p:spPr>
          <a:xfrm>
            <a:off x="6627735"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34" name="Google Shape;3134;p62"/>
          <p:cNvPicPr preferRelativeResize="0"/>
          <p:nvPr/>
        </p:nvPicPr>
        <p:blipFill>
          <a:blip r:embed="rId3">
            <a:alphaModFix/>
          </a:blip>
          <a:stretch>
            <a:fillRect/>
          </a:stretch>
        </p:blipFill>
        <p:spPr>
          <a:xfrm>
            <a:off x="6657754" y="2101330"/>
            <a:ext cx="192470" cy="103644"/>
          </a:xfrm>
          <a:prstGeom prst="rect">
            <a:avLst/>
          </a:prstGeom>
          <a:noFill/>
          <a:ln>
            <a:noFill/>
          </a:ln>
        </p:spPr>
      </p:pic>
      <p:sp>
        <p:nvSpPr>
          <p:cNvPr id="3135" name="Google Shape;3135;p62"/>
          <p:cNvSpPr/>
          <p:nvPr/>
        </p:nvSpPr>
        <p:spPr>
          <a:xfrm>
            <a:off x="6165143"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36" name="Google Shape;3136;p62"/>
          <p:cNvPicPr preferRelativeResize="0"/>
          <p:nvPr/>
        </p:nvPicPr>
        <p:blipFill>
          <a:blip r:embed="rId3">
            <a:alphaModFix/>
          </a:blip>
          <a:stretch>
            <a:fillRect/>
          </a:stretch>
        </p:blipFill>
        <p:spPr>
          <a:xfrm>
            <a:off x="6195162" y="2101330"/>
            <a:ext cx="192470" cy="103644"/>
          </a:xfrm>
          <a:prstGeom prst="rect">
            <a:avLst/>
          </a:prstGeom>
          <a:noFill/>
          <a:ln>
            <a:noFill/>
          </a:ln>
        </p:spPr>
      </p:pic>
      <p:sp>
        <p:nvSpPr>
          <p:cNvPr id="3137" name="Google Shape;3137;p62"/>
          <p:cNvSpPr txBox="1"/>
          <p:nvPr/>
        </p:nvSpPr>
        <p:spPr>
          <a:xfrm>
            <a:off x="6158895"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138" name="Google Shape;3138;p62"/>
          <p:cNvPicPr preferRelativeResize="0"/>
          <p:nvPr/>
        </p:nvPicPr>
        <p:blipFill>
          <a:blip r:embed="rId6">
            <a:alphaModFix/>
          </a:blip>
          <a:stretch>
            <a:fillRect/>
          </a:stretch>
        </p:blipFill>
        <p:spPr>
          <a:xfrm>
            <a:off x="6237524" y="1827235"/>
            <a:ext cx="118993" cy="131025"/>
          </a:xfrm>
          <a:prstGeom prst="rect">
            <a:avLst/>
          </a:prstGeom>
          <a:noFill/>
          <a:ln>
            <a:noFill/>
          </a:ln>
        </p:spPr>
      </p:pic>
      <p:pic>
        <p:nvPicPr>
          <p:cNvPr id="3139" name="Google Shape;3139;p62"/>
          <p:cNvPicPr preferRelativeResize="0"/>
          <p:nvPr/>
        </p:nvPicPr>
        <p:blipFill>
          <a:blip r:embed="rId7">
            <a:alphaModFix/>
          </a:blip>
          <a:stretch>
            <a:fillRect/>
          </a:stretch>
        </p:blipFill>
        <p:spPr>
          <a:xfrm>
            <a:off x="6659015" y="2289679"/>
            <a:ext cx="210790" cy="109147"/>
          </a:xfrm>
          <a:prstGeom prst="rect">
            <a:avLst/>
          </a:prstGeom>
          <a:noFill/>
          <a:ln>
            <a:noFill/>
          </a:ln>
        </p:spPr>
      </p:pic>
      <p:sp>
        <p:nvSpPr>
          <p:cNvPr id="3140" name="Google Shape;3140;p62"/>
          <p:cNvSpPr txBox="1"/>
          <p:nvPr/>
        </p:nvSpPr>
        <p:spPr>
          <a:xfrm>
            <a:off x="6166688" y="3149934"/>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141" name="Google Shape;3141;p62"/>
          <p:cNvPicPr preferRelativeResize="0"/>
          <p:nvPr/>
        </p:nvPicPr>
        <p:blipFill>
          <a:blip r:embed="rId7">
            <a:alphaModFix/>
          </a:blip>
          <a:stretch>
            <a:fillRect/>
          </a:stretch>
        </p:blipFill>
        <p:spPr>
          <a:xfrm>
            <a:off x="6651222" y="3694729"/>
            <a:ext cx="210790" cy="109147"/>
          </a:xfrm>
          <a:prstGeom prst="rect">
            <a:avLst/>
          </a:prstGeom>
          <a:noFill/>
          <a:ln>
            <a:noFill/>
          </a:ln>
        </p:spPr>
      </p:pic>
      <p:pic>
        <p:nvPicPr>
          <p:cNvPr id="3142" name="Google Shape;3142;p62"/>
          <p:cNvPicPr preferRelativeResize="0"/>
          <p:nvPr/>
        </p:nvPicPr>
        <p:blipFill>
          <a:blip r:embed="rId4">
            <a:alphaModFix/>
          </a:blip>
          <a:stretch>
            <a:fillRect/>
          </a:stretch>
        </p:blipFill>
        <p:spPr>
          <a:xfrm>
            <a:off x="4495102" y="3691818"/>
            <a:ext cx="196750" cy="131022"/>
          </a:xfrm>
          <a:prstGeom prst="rect">
            <a:avLst/>
          </a:prstGeom>
          <a:noFill/>
          <a:ln>
            <a:noFill/>
          </a:ln>
        </p:spPr>
      </p:pic>
      <p:pic>
        <p:nvPicPr>
          <p:cNvPr id="3143" name="Google Shape;3143;p62"/>
          <p:cNvPicPr preferRelativeResize="0"/>
          <p:nvPr/>
        </p:nvPicPr>
        <p:blipFill>
          <a:blip r:embed="rId5">
            <a:alphaModFix/>
          </a:blip>
          <a:stretch>
            <a:fillRect/>
          </a:stretch>
        </p:blipFill>
        <p:spPr>
          <a:xfrm>
            <a:off x="4034710" y="3227368"/>
            <a:ext cx="171073" cy="171073"/>
          </a:xfrm>
          <a:prstGeom prst="rect">
            <a:avLst/>
          </a:prstGeom>
          <a:noFill/>
          <a:ln>
            <a:noFill/>
          </a:ln>
        </p:spPr>
      </p:pic>
      <p:pic>
        <p:nvPicPr>
          <p:cNvPr id="3144" name="Google Shape;3144;p62"/>
          <p:cNvPicPr preferRelativeResize="0"/>
          <p:nvPr/>
        </p:nvPicPr>
        <p:blipFill>
          <a:blip r:embed="rId8">
            <a:alphaModFix/>
          </a:blip>
          <a:stretch>
            <a:fillRect/>
          </a:stretch>
        </p:blipFill>
        <p:spPr>
          <a:xfrm>
            <a:off x="4531432" y="3251174"/>
            <a:ext cx="123452" cy="123452"/>
          </a:xfrm>
          <a:prstGeom prst="rect">
            <a:avLst/>
          </a:prstGeom>
          <a:noFill/>
          <a:ln>
            <a:noFill/>
          </a:ln>
        </p:spPr>
      </p:pic>
      <p:grpSp>
        <p:nvGrpSpPr>
          <p:cNvPr id="3145" name="Google Shape;3145;p62"/>
          <p:cNvGrpSpPr/>
          <p:nvPr/>
        </p:nvGrpSpPr>
        <p:grpSpPr>
          <a:xfrm>
            <a:off x="1999104" y="1412823"/>
            <a:ext cx="1769952" cy="2750368"/>
            <a:chOff x="2607113" y="1913225"/>
            <a:chExt cx="1326900" cy="2061900"/>
          </a:xfrm>
        </p:grpSpPr>
        <p:sp>
          <p:nvSpPr>
            <p:cNvPr id="3146" name="Google Shape;3146;p62"/>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 HAT</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ENTERPRISE LINUX</a:t>
              </a:r>
              <a:endParaRPr b="1" sz="1000">
                <a:solidFill>
                  <a:srgbClr val="FFFFFF"/>
                </a:solidFill>
                <a:latin typeface="Proxima Nova"/>
                <a:ea typeface="Proxima Nova"/>
                <a:cs typeface="Proxima Nova"/>
                <a:sym typeface="Proxima Nova"/>
              </a:endParaRPr>
            </a:p>
          </p:txBody>
        </p:sp>
        <p:sp>
          <p:nvSpPr>
            <p:cNvPr id="3147" name="Google Shape;3147;p62"/>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MASTER</a:t>
              </a:r>
              <a:endParaRPr b="1" sz="1000">
                <a:latin typeface="Proxima Nova"/>
                <a:ea typeface="Proxima Nova"/>
                <a:cs typeface="Proxima Nova"/>
                <a:sym typeface="Proxima Nova"/>
              </a:endParaRPr>
            </a:p>
          </p:txBody>
        </p:sp>
        <p:sp>
          <p:nvSpPr>
            <p:cNvPr id="3148" name="Google Shape;3148;p62"/>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API/AUTHENTICATION</a:t>
              </a:r>
              <a:endParaRPr b="1" sz="900">
                <a:solidFill>
                  <a:srgbClr val="FFFFFF"/>
                </a:solidFill>
                <a:latin typeface="Proxima Nova"/>
                <a:ea typeface="Proxima Nova"/>
                <a:cs typeface="Proxima Nova"/>
                <a:sym typeface="Proxima Nova"/>
              </a:endParaRPr>
            </a:p>
          </p:txBody>
        </p:sp>
        <p:sp>
          <p:nvSpPr>
            <p:cNvPr id="3149" name="Google Shape;3149;p62"/>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DATA STORE</a:t>
              </a:r>
              <a:endParaRPr b="1" sz="900">
                <a:solidFill>
                  <a:srgbClr val="FFFFFF"/>
                </a:solidFill>
                <a:latin typeface="Proxima Nova"/>
                <a:ea typeface="Proxima Nova"/>
                <a:cs typeface="Proxima Nova"/>
                <a:sym typeface="Proxima Nova"/>
              </a:endParaRPr>
            </a:p>
          </p:txBody>
        </p:sp>
        <p:sp>
          <p:nvSpPr>
            <p:cNvPr id="3150" name="Google Shape;3150;p62"/>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SCHEDULER</a:t>
              </a:r>
              <a:endParaRPr b="1" sz="900">
                <a:solidFill>
                  <a:srgbClr val="FFFFFF"/>
                </a:solidFill>
                <a:latin typeface="Proxima Nova"/>
                <a:ea typeface="Proxima Nova"/>
                <a:cs typeface="Proxima Nova"/>
                <a:sym typeface="Proxima Nova"/>
              </a:endParaRPr>
            </a:p>
          </p:txBody>
        </p:sp>
        <p:sp>
          <p:nvSpPr>
            <p:cNvPr id="3151" name="Google Shape;3151;p62"/>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HEALTH/SCALING</a:t>
              </a:r>
              <a:endParaRPr b="1" sz="900">
                <a:solidFill>
                  <a:srgbClr val="FFFFFF"/>
                </a:solidFill>
                <a:latin typeface="Proxima Nova"/>
                <a:ea typeface="Proxima Nova"/>
                <a:cs typeface="Proxima Nova"/>
                <a:sym typeface="Proxima Nova"/>
              </a:endParaRPr>
            </a:p>
          </p:txBody>
        </p:sp>
      </p:grpSp>
      <p:sp>
        <p:nvSpPr>
          <p:cNvPr id="3152" name="Google Shape;3152;p62"/>
          <p:cNvSpPr txBox="1"/>
          <p:nvPr/>
        </p:nvSpPr>
        <p:spPr>
          <a:xfrm>
            <a:off x="5533402"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153" name="Google Shape;3153;p62"/>
          <p:cNvPicPr preferRelativeResize="0"/>
          <p:nvPr/>
        </p:nvPicPr>
        <p:blipFill>
          <a:blip r:embed="rId5">
            <a:alphaModFix/>
          </a:blip>
          <a:stretch>
            <a:fillRect/>
          </a:stretch>
        </p:blipFill>
        <p:spPr>
          <a:xfrm>
            <a:off x="5117124" y="2258716"/>
            <a:ext cx="171073" cy="171073"/>
          </a:xfrm>
          <a:prstGeom prst="rect">
            <a:avLst/>
          </a:prstGeom>
          <a:noFill/>
          <a:ln>
            <a:noFill/>
          </a:ln>
        </p:spPr>
      </p:pic>
      <p:pic>
        <p:nvPicPr>
          <p:cNvPr id="3154" name="Google Shape;3154;p62"/>
          <p:cNvPicPr preferRelativeResize="0"/>
          <p:nvPr/>
        </p:nvPicPr>
        <p:blipFill>
          <a:blip r:embed="rId8">
            <a:alphaModFix/>
          </a:blip>
          <a:stretch>
            <a:fillRect/>
          </a:stretch>
        </p:blipFill>
        <p:spPr>
          <a:xfrm>
            <a:off x="5611679" y="1835506"/>
            <a:ext cx="123452" cy="123452"/>
          </a:xfrm>
          <a:prstGeom prst="rect">
            <a:avLst/>
          </a:prstGeom>
          <a:noFill/>
          <a:ln>
            <a:noFill/>
          </a:ln>
        </p:spPr>
      </p:pic>
      <p:pic>
        <p:nvPicPr>
          <p:cNvPr id="3155" name="Google Shape;3155;p62"/>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9" name="Shape 3159"/>
        <p:cNvGrpSpPr/>
        <p:nvPr/>
      </p:nvGrpSpPr>
      <p:grpSpPr>
        <a:xfrm>
          <a:off x="0" y="0"/>
          <a:ext cx="0" cy="0"/>
          <a:chOff x="0" y="0"/>
          <a:chExt cx="0" cy="0"/>
        </a:xfrm>
      </p:grpSpPr>
      <p:sp>
        <p:nvSpPr>
          <p:cNvPr id="3160" name="Google Shape;3160;p63"/>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1" name="Google Shape;3161;p63"/>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AUTO-HEALING FAILED CONTAINERS</a:t>
            </a:r>
            <a:endParaRPr/>
          </a:p>
        </p:txBody>
      </p:sp>
      <p:sp>
        <p:nvSpPr>
          <p:cNvPr id="3162" name="Google Shape;3162;p63"/>
          <p:cNvSpPr/>
          <p:nvPr/>
        </p:nvSpPr>
        <p:spPr>
          <a:xfrm>
            <a:off x="1929550" y="1340225"/>
            <a:ext cx="5180400" cy="289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3163" name="Google Shape;3163;p63"/>
          <p:cNvSpPr/>
          <p:nvPr/>
        </p:nvSpPr>
        <p:spPr>
          <a:xfrm>
            <a:off x="491941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64" name="Google Shape;3164;p63"/>
          <p:cNvSpPr/>
          <p:nvPr/>
        </p:nvSpPr>
        <p:spPr>
          <a:xfrm>
            <a:off x="494856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65" name="Google Shape;3165;p63"/>
          <p:cNvSpPr/>
          <p:nvPr/>
        </p:nvSpPr>
        <p:spPr>
          <a:xfrm>
            <a:off x="5010087"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66" name="Google Shape;3166;p63"/>
          <p:cNvSpPr/>
          <p:nvPr/>
        </p:nvSpPr>
        <p:spPr>
          <a:xfrm>
            <a:off x="500867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67" name="Google Shape;3167;p63"/>
          <p:cNvSpPr txBox="1"/>
          <p:nvPr/>
        </p:nvSpPr>
        <p:spPr>
          <a:xfrm>
            <a:off x="491941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168" name="Google Shape;3168;p63"/>
          <p:cNvGrpSpPr/>
          <p:nvPr/>
        </p:nvGrpSpPr>
        <p:grpSpPr>
          <a:xfrm>
            <a:off x="4914295" y="2796234"/>
            <a:ext cx="935465" cy="291324"/>
            <a:chOff x="4589214" y="2962122"/>
            <a:chExt cx="701301" cy="218400"/>
          </a:xfrm>
        </p:grpSpPr>
        <p:sp>
          <p:nvSpPr>
            <p:cNvPr id="3169" name="Google Shape;3169;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172" name="Google Shape;3172;p63"/>
          <p:cNvSpPr/>
          <p:nvPr/>
        </p:nvSpPr>
        <p:spPr>
          <a:xfrm>
            <a:off x="508275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73" name="Google Shape;3173;p63"/>
          <p:cNvPicPr preferRelativeResize="0"/>
          <p:nvPr/>
        </p:nvPicPr>
        <p:blipFill>
          <a:blip r:embed="rId3">
            <a:alphaModFix/>
          </a:blip>
          <a:stretch>
            <a:fillRect/>
          </a:stretch>
        </p:blipFill>
        <p:spPr>
          <a:xfrm>
            <a:off x="5112775" y="3067205"/>
            <a:ext cx="192470" cy="103644"/>
          </a:xfrm>
          <a:prstGeom prst="rect">
            <a:avLst/>
          </a:prstGeom>
          <a:noFill/>
          <a:ln>
            <a:noFill/>
          </a:ln>
        </p:spPr>
      </p:pic>
      <p:sp>
        <p:nvSpPr>
          <p:cNvPr id="3174" name="Google Shape;3174;p63"/>
          <p:cNvSpPr/>
          <p:nvPr/>
        </p:nvSpPr>
        <p:spPr>
          <a:xfrm>
            <a:off x="5082757"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75" name="Google Shape;3175;p63"/>
          <p:cNvPicPr preferRelativeResize="0"/>
          <p:nvPr/>
        </p:nvPicPr>
        <p:blipFill>
          <a:blip r:embed="rId3">
            <a:alphaModFix/>
          </a:blip>
          <a:stretch>
            <a:fillRect/>
          </a:stretch>
        </p:blipFill>
        <p:spPr>
          <a:xfrm>
            <a:off x="5112775" y="3517958"/>
            <a:ext cx="192470" cy="103644"/>
          </a:xfrm>
          <a:prstGeom prst="rect">
            <a:avLst/>
          </a:prstGeom>
          <a:noFill/>
          <a:ln>
            <a:noFill/>
          </a:ln>
        </p:spPr>
      </p:pic>
      <p:sp>
        <p:nvSpPr>
          <p:cNvPr id="3176" name="Google Shape;3176;p63"/>
          <p:cNvSpPr/>
          <p:nvPr/>
        </p:nvSpPr>
        <p:spPr>
          <a:xfrm>
            <a:off x="382923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77" name="Google Shape;3177;p63"/>
          <p:cNvSpPr/>
          <p:nvPr/>
        </p:nvSpPr>
        <p:spPr>
          <a:xfrm>
            <a:off x="385838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78" name="Google Shape;3178;p63"/>
          <p:cNvSpPr/>
          <p:nvPr/>
        </p:nvSpPr>
        <p:spPr>
          <a:xfrm>
            <a:off x="4378263"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79" name="Google Shape;3179;p63"/>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80" name="Google Shape;3180;p63"/>
          <p:cNvSpPr/>
          <p:nvPr/>
        </p:nvSpPr>
        <p:spPr>
          <a:xfrm>
            <a:off x="391849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81" name="Google Shape;3181;p63"/>
          <p:cNvSpPr txBox="1"/>
          <p:nvPr/>
        </p:nvSpPr>
        <p:spPr>
          <a:xfrm>
            <a:off x="382923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182" name="Google Shape;3182;p63"/>
          <p:cNvGrpSpPr/>
          <p:nvPr/>
        </p:nvGrpSpPr>
        <p:grpSpPr>
          <a:xfrm>
            <a:off x="3824116" y="2796234"/>
            <a:ext cx="935465" cy="291324"/>
            <a:chOff x="4589214" y="2962122"/>
            <a:chExt cx="701301" cy="218400"/>
          </a:xfrm>
        </p:grpSpPr>
        <p:sp>
          <p:nvSpPr>
            <p:cNvPr id="3183" name="Google Shape;3183;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186" name="Google Shape;3186;p63"/>
          <p:cNvSpPr/>
          <p:nvPr/>
        </p:nvSpPr>
        <p:spPr>
          <a:xfrm>
            <a:off x="399257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87" name="Google Shape;3187;p63"/>
          <p:cNvPicPr preferRelativeResize="0"/>
          <p:nvPr/>
        </p:nvPicPr>
        <p:blipFill>
          <a:blip r:embed="rId3">
            <a:alphaModFix/>
          </a:blip>
          <a:stretch>
            <a:fillRect/>
          </a:stretch>
        </p:blipFill>
        <p:spPr>
          <a:xfrm>
            <a:off x="4022596" y="3067205"/>
            <a:ext cx="192470" cy="103644"/>
          </a:xfrm>
          <a:prstGeom prst="rect">
            <a:avLst/>
          </a:prstGeom>
          <a:noFill/>
          <a:ln>
            <a:noFill/>
          </a:ln>
        </p:spPr>
      </p:pic>
      <p:sp>
        <p:nvSpPr>
          <p:cNvPr id="3188" name="Google Shape;3188;p63"/>
          <p:cNvSpPr/>
          <p:nvPr/>
        </p:nvSpPr>
        <p:spPr>
          <a:xfrm>
            <a:off x="4455169"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189" name="Google Shape;3189;p63"/>
          <p:cNvPicPr preferRelativeResize="0"/>
          <p:nvPr/>
        </p:nvPicPr>
        <p:blipFill>
          <a:blip r:embed="rId3">
            <a:alphaModFix/>
          </a:blip>
          <a:stretch>
            <a:fillRect/>
          </a:stretch>
        </p:blipFill>
        <p:spPr>
          <a:xfrm>
            <a:off x="4485188" y="3067205"/>
            <a:ext cx="192470" cy="103644"/>
          </a:xfrm>
          <a:prstGeom prst="rect">
            <a:avLst/>
          </a:prstGeom>
          <a:noFill/>
          <a:ln>
            <a:noFill/>
          </a:ln>
        </p:spPr>
      </p:pic>
      <p:sp>
        <p:nvSpPr>
          <p:cNvPr id="3190" name="Google Shape;3190;p63"/>
          <p:cNvSpPr/>
          <p:nvPr/>
        </p:nvSpPr>
        <p:spPr>
          <a:xfrm>
            <a:off x="4455169"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191" name="Google Shape;3191;p63"/>
          <p:cNvPicPr preferRelativeResize="0"/>
          <p:nvPr/>
        </p:nvPicPr>
        <p:blipFill>
          <a:blip r:embed="rId3">
            <a:alphaModFix/>
          </a:blip>
          <a:stretch>
            <a:fillRect/>
          </a:stretch>
        </p:blipFill>
        <p:spPr>
          <a:xfrm>
            <a:off x="4485188" y="3517958"/>
            <a:ext cx="192470" cy="103644"/>
          </a:xfrm>
          <a:prstGeom prst="rect">
            <a:avLst/>
          </a:prstGeom>
          <a:noFill/>
          <a:ln>
            <a:noFill/>
          </a:ln>
        </p:spPr>
      </p:pic>
      <p:sp>
        <p:nvSpPr>
          <p:cNvPr id="3192" name="Google Shape;3192;p63"/>
          <p:cNvSpPr/>
          <p:nvPr/>
        </p:nvSpPr>
        <p:spPr>
          <a:xfrm>
            <a:off x="6001798"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193" name="Google Shape;3193;p63"/>
          <p:cNvSpPr/>
          <p:nvPr/>
        </p:nvSpPr>
        <p:spPr>
          <a:xfrm>
            <a:off x="6030951"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194" name="Google Shape;3194;p63"/>
          <p:cNvSpPr/>
          <p:nvPr/>
        </p:nvSpPr>
        <p:spPr>
          <a:xfrm>
            <a:off x="6550829"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95" name="Google Shape;3195;p63"/>
          <p:cNvSpPr/>
          <p:nvPr/>
        </p:nvSpPr>
        <p:spPr>
          <a:xfrm>
            <a:off x="6091063"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196" name="Google Shape;3196;p63"/>
          <p:cNvSpPr txBox="1"/>
          <p:nvPr/>
        </p:nvSpPr>
        <p:spPr>
          <a:xfrm>
            <a:off x="6001798"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197" name="Google Shape;3197;p63"/>
          <p:cNvGrpSpPr/>
          <p:nvPr/>
        </p:nvGrpSpPr>
        <p:grpSpPr>
          <a:xfrm>
            <a:off x="5996682" y="2796234"/>
            <a:ext cx="935465" cy="291324"/>
            <a:chOff x="4589214" y="2962122"/>
            <a:chExt cx="701301" cy="218400"/>
          </a:xfrm>
        </p:grpSpPr>
        <p:sp>
          <p:nvSpPr>
            <p:cNvPr id="3198" name="Google Shape;3198;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201" name="Google Shape;3201;p63"/>
          <p:cNvSpPr/>
          <p:nvPr/>
        </p:nvSpPr>
        <p:spPr>
          <a:xfrm>
            <a:off x="6165143"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02" name="Google Shape;3202;p63"/>
          <p:cNvPicPr preferRelativeResize="0"/>
          <p:nvPr/>
        </p:nvPicPr>
        <p:blipFill>
          <a:blip r:embed="rId3">
            <a:alphaModFix/>
          </a:blip>
          <a:stretch>
            <a:fillRect/>
          </a:stretch>
        </p:blipFill>
        <p:spPr>
          <a:xfrm>
            <a:off x="6195162" y="3067205"/>
            <a:ext cx="192470" cy="103644"/>
          </a:xfrm>
          <a:prstGeom prst="rect">
            <a:avLst/>
          </a:prstGeom>
          <a:noFill/>
          <a:ln>
            <a:noFill/>
          </a:ln>
        </p:spPr>
      </p:pic>
      <p:sp>
        <p:nvSpPr>
          <p:cNvPr id="3203" name="Google Shape;3203;p63"/>
          <p:cNvSpPr/>
          <p:nvPr/>
        </p:nvSpPr>
        <p:spPr>
          <a:xfrm>
            <a:off x="6627735"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04" name="Google Shape;3204;p63"/>
          <p:cNvPicPr preferRelativeResize="0"/>
          <p:nvPr/>
        </p:nvPicPr>
        <p:blipFill>
          <a:blip r:embed="rId3">
            <a:alphaModFix/>
          </a:blip>
          <a:stretch>
            <a:fillRect/>
          </a:stretch>
        </p:blipFill>
        <p:spPr>
          <a:xfrm>
            <a:off x="6657754" y="3517958"/>
            <a:ext cx="192470" cy="103644"/>
          </a:xfrm>
          <a:prstGeom prst="rect">
            <a:avLst/>
          </a:prstGeom>
          <a:noFill/>
          <a:ln>
            <a:noFill/>
          </a:ln>
        </p:spPr>
      </p:pic>
      <p:sp>
        <p:nvSpPr>
          <p:cNvPr id="3205" name="Google Shape;3205;p63"/>
          <p:cNvSpPr/>
          <p:nvPr/>
        </p:nvSpPr>
        <p:spPr>
          <a:xfrm>
            <a:off x="491941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206" name="Google Shape;3206;p63"/>
          <p:cNvSpPr/>
          <p:nvPr/>
        </p:nvSpPr>
        <p:spPr>
          <a:xfrm>
            <a:off x="494856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207" name="Google Shape;3207;p63"/>
          <p:cNvSpPr/>
          <p:nvPr/>
        </p:nvSpPr>
        <p:spPr>
          <a:xfrm>
            <a:off x="501008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08" name="Google Shape;3208;p63"/>
          <p:cNvSpPr/>
          <p:nvPr/>
        </p:nvSpPr>
        <p:spPr>
          <a:xfrm>
            <a:off x="546844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09" name="Google Shape;3209;p63"/>
          <p:cNvSpPr/>
          <p:nvPr/>
        </p:nvSpPr>
        <p:spPr>
          <a:xfrm>
            <a:off x="546844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10" name="Google Shape;3210;p63"/>
          <p:cNvSpPr txBox="1"/>
          <p:nvPr/>
        </p:nvSpPr>
        <p:spPr>
          <a:xfrm>
            <a:off x="491941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211" name="Google Shape;3211;p63"/>
          <p:cNvGrpSpPr/>
          <p:nvPr/>
        </p:nvGrpSpPr>
        <p:grpSpPr>
          <a:xfrm>
            <a:off x="4914295" y="1379606"/>
            <a:ext cx="935465" cy="291324"/>
            <a:chOff x="4589214" y="2962122"/>
            <a:chExt cx="701301" cy="218400"/>
          </a:xfrm>
        </p:grpSpPr>
        <p:sp>
          <p:nvSpPr>
            <p:cNvPr id="3212" name="Google Shape;3212;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215" name="Google Shape;3215;p63"/>
          <p:cNvSpPr/>
          <p:nvPr/>
        </p:nvSpPr>
        <p:spPr>
          <a:xfrm>
            <a:off x="5545349"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216" name="Google Shape;3216;p63"/>
          <p:cNvPicPr preferRelativeResize="0"/>
          <p:nvPr/>
        </p:nvPicPr>
        <p:blipFill>
          <a:blip r:embed="rId3">
            <a:alphaModFix/>
          </a:blip>
          <a:stretch>
            <a:fillRect/>
          </a:stretch>
        </p:blipFill>
        <p:spPr>
          <a:xfrm>
            <a:off x="5575367" y="1650578"/>
            <a:ext cx="192470" cy="103644"/>
          </a:xfrm>
          <a:prstGeom prst="rect">
            <a:avLst/>
          </a:prstGeom>
          <a:noFill/>
          <a:ln>
            <a:noFill/>
          </a:ln>
        </p:spPr>
      </p:pic>
      <p:sp>
        <p:nvSpPr>
          <p:cNvPr id="3217" name="Google Shape;3217;p63"/>
          <p:cNvSpPr/>
          <p:nvPr/>
        </p:nvSpPr>
        <p:spPr>
          <a:xfrm>
            <a:off x="554534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18" name="Google Shape;3218;p63"/>
          <p:cNvPicPr preferRelativeResize="0"/>
          <p:nvPr/>
        </p:nvPicPr>
        <p:blipFill>
          <a:blip r:embed="rId3">
            <a:alphaModFix/>
          </a:blip>
          <a:stretch>
            <a:fillRect/>
          </a:stretch>
        </p:blipFill>
        <p:spPr>
          <a:xfrm>
            <a:off x="5575367" y="2101330"/>
            <a:ext cx="192470" cy="103644"/>
          </a:xfrm>
          <a:prstGeom prst="rect">
            <a:avLst/>
          </a:prstGeom>
          <a:noFill/>
          <a:ln>
            <a:noFill/>
          </a:ln>
        </p:spPr>
      </p:pic>
      <p:sp>
        <p:nvSpPr>
          <p:cNvPr id="3219" name="Google Shape;3219;p63"/>
          <p:cNvSpPr/>
          <p:nvPr/>
        </p:nvSpPr>
        <p:spPr>
          <a:xfrm>
            <a:off x="508275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20" name="Google Shape;3220;p63"/>
          <p:cNvPicPr preferRelativeResize="0"/>
          <p:nvPr/>
        </p:nvPicPr>
        <p:blipFill>
          <a:blip r:embed="rId3">
            <a:alphaModFix/>
          </a:blip>
          <a:stretch>
            <a:fillRect/>
          </a:stretch>
        </p:blipFill>
        <p:spPr>
          <a:xfrm>
            <a:off x="5112775" y="2101330"/>
            <a:ext cx="192470" cy="103644"/>
          </a:xfrm>
          <a:prstGeom prst="rect">
            <a:avLst/>
          </a:prstGeom>
          <a:noFill/>
          <a:ln>
            <a:noFill/>
          </a:ln>
        </p:spPr>
      </p:pic>
      <p:sp>
        <p:nvSpPr>
          <p:cNvPr id="3221" name="Google Shape;3221;p63"/>
          <p:cNvSpPr/>
          <p:nvPr/>
        </p:nvSpPr>
        <p:spPr>
          <a:xfrm>
            <a:off x="382923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222" name="Google Shape;3222;p63"/>
          <p:cNvSpPr/>
          <p:nvPr/>
        </p:nvSpPr>
        <p:spPr>
          <a:xfrm>
            <a:off x="385838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223" name="Google Shape;3223;p63"/>
          <p:cNvSpPr/>
          <p:nvPr/>
        </p:nvSpPr>
        <p:spPr>
          <a:xfrm>
            <a:off x="391990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24" name="Google Shape;3224;p63"/>
          <p:cNvSpPr/>
          <p:nvPr/>
        </p:nvSpPr>
        <p:spPr>
          <a:xfrm>
            <a:off x="437826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25" name="Google Shape;3225;p63"/>
          <p:cNvSpPr/>
          <p:nvPr/>
        </p:nvSpPr>
        <p:spPr>
          <a:xfrm>
            <a:off x="3918497"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26" name="Google Shape;3226;p63"/>
          <p:cNvSpPr txBox="1"/>
          <p:nvPr/>
        </p:nvSpPr>
        <p:spPr>
          <a:xfrm>
            <a:off x="382923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227" name="Google Shape;3227;p63"/>
          <p:cNvGrpSpPr/>
          <p:nvPr/>
        </p:nvGrpSpPr>
        <p:grpSpPr>
          <a:xfrm>
            <a:off x="3824116" y="1379606"/>
            <a:ext cx="935465" cy="291324"/>
            <a:chOff x="4589214" y="2962122"/>
            <a:chExt cx="701301" cy="218400"/>
          </a:xfrm>
        </p:grpSpPr>
        <p:sp>
          <p:nvSpPr>
            <p:cNvPr id="3228" name="Google Shape;3228;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231" name="Google Shape;3231;p63"/>
          <p:cNvSpPr/>
          <p:nvPr/>
        </p:nvSpPr>
        <p:spPr>
          <a:xfrm>
            <a:off x="3992577"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32" name="Google Shape;3232;p63"/>
          <p:cNvPicPr preferRelativeResize="0"/>
          <p:nvPr/>
        </p:nvPicPr>
        <p:blipFill>
          <a:blip r:embed="rId3">
            <a:alphaModFix/>
          </a:blip>
          <a:stretch>
            <a:fillRect/>
          </a:stretch>
        </p:blipFill>
        <p:spPr>
          <a:xfrm>
            <a:off x="4022596" y="1650578"/>
            <a:ext cx="192470" cy="103644"/>
          </a:xfrm>
          <a:prstGeom prst="rect">
            <a:avLst/>
          </a:prstGeom>
          <a:noFill/>
          <a:ln>
            <a:noFill/>
          </a:ln>
        </p:spPr>
      </p:pic>
      <p:sp>
        <p:nvSpPr>
          <p:cNvPr id="3233" name="Google Shape;3233;p63"/>
          <p:cNvSpPr/>
          <p:nvPr/>
        </p:nvSpPr>
        <p:spPr>
          <a:xfrm>
            <a:off x="445516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34" name="Google Shape;3234;p63"/>
          <p:cNvPicPr preferRelativeResize="0"/>
          <p:nvPr/>
        </p:nvPicPr>
        <p:blipFill>
          <a:blip r:embed="rId3">
            <a:alphaModFix/>
          </a:blip>
          <a:stretch>
            <a:fillRect/>
          </a:stretch>
        </p:blipFill>
        <p:spPr>
          <a:xfrm>
            <a:off x="4485188" y="2101330"/>
            <a:ext cx="192470" cy="103644"/>
          </a:xfrm>
          <a:prstGeom prst="rect">
            <a:avLst/>
          </a:prstGeom>
          <a:noFill/>
          <a:ln>
            <a:noFill/>
          </a:ln>
        </p:spPr>
      </p:pic>
      <p:sp>
        <p:nvSpPr>
          <p:cNvPr id="3235" name="Google Shape;3235;p63"/>
          <p:cNvSpPr/>
          <p:nvPr/>
        </p:nvSpPr>
        <p:spPr>
          <a:xfrm>
            <a:off x="399257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36" name="Google Shape;3236;p63"/>
          <p:cNvPicPr preferRelativeResize="0"/>
          <p:nvPr/>
        </p:nvPicPr>
        <p:blipFill>
          <a:blip r:embed="rId3">
            <a:alphaModFix/>
          </a:blip>
          <a:stretch>
            <a:fillRect/>
          </a:stretch>
        </p:blipFill>
        <p:spPr>
          <a:xfrm>
            <a:off x="4022596" y="2101330"/>
            <a:ext cx="192470" cy="103644"/>
          </a:xfrm>
          <a:prstGeom prst="rect">
            <a:avLst/>
          </a:prstGeom>
          <a:noFill/>
          <a:ln>
            <a:noFill/>
          </a:ln>
        </p:spPr>
      </p:pic>
      <p:sp>
        <p:nvSpPr>
          <p:cNvPr id="3237" name="Google Shape;3237;p63"/>
          <p:cNvSpPr txBox="1"/>
          <p:nvPr/>
        </p:nvSpPr>
        <p:spPr>
          <a:xfrm>
            <a:off x="3985091" y="2198463"/>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238" name="Google Shape;3238;p63"/>
          <p:cNvPicPr preferRelativeResize="0"/>
          <p:nvPr/>
        </p:nvPicPr>
        <p:blipFill>
          <a:blip r:embed="rId4">
            <a:alphaModFix/>
          </a:blip>
          <a:stretch>
            <a:fillRect/>
          </a:stretch>
        </p:blipFill>
        <p:spPr>
          <a:xfrm>
            <a:off x="4026873" y="1823438"/>
            <a:ext cx="196750" cy="131022"/>
          </a:xfrm>
          <a:prstGeom prst="rect">
            <a:avLst/>
          </a:prstGeom>
          <a:noFill/>
          <a:ln>
            <a:noFill/>
          </a:ln>
        </p:spPr>
      </p:pic>
      <p:pic>
        <p:nvPicPr>
          <p:cNvPr id="3239" name="Google Shape;3239;p63"/>
          <p:cNvPicPr preferRelativeResize="0"/>
          <p:nvPr/>
        </p:nvPicPr>
        <p:blipFill>
          <a:blip r:embed="rId5">
            <a:alphaModFix/>
          </a:blip>
          <a:stretch>
            <a:fillRect/>
          </a:stretch>
        </p:blipFill>
        <p:spPr>
          <a:xfrm>
            <a:off x="4502528" y="2258716"/>
            <a:ext cx="171073" cy="171073"/>
          </a:xfrm>
          <a:prstGeom prst="rect">
            <a:avLst/>
          </a:prstGeom>
          <a:noFill/>
          <a:ln>
            <a:noFill/>
          </a:ln>
        </p:spPr>
      </p:pic>
      <p:sp>
        <p:nvSpPr>
          <p:cNvPr id="3240" name="Google Shape;3240;p63"/>
          <p:cNvSpPr txBox="1"/>
          <p:nvPr/>
        </p:nvSpPr>
        <p:spPr>
          <a:xfrm>
            <a:off x="5079786" y="3157728"/>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241" name="Google Shape;3241;p63"/>
          <p:cNvPicPr preferRelativeResize="0"/>
          <p:nvPr/>
        </p:nvPicPr>
        <p:blipFill>
          <a:blip r:embed="rId4">
            <a:alphaModFix/>
          </a:blip>
          <a:stretch>
            <a:fillRect/>
          </a:stretch>
        </p:blipFill>
        <p:spPr>
          <a:xfrm>
            <a:off x="5104798" y="3691818"/>
            <a:ext cx="196750" cy="131022"/>
          </a:xfrm>
          <a:prstGeom prst="rect">
            <a:avLst/>
          </a:prstGeom>
          <a:noFill/>
          <a:ln>
            <a:noFill/>
          </a:ln>
        </p:spPr>
      </p:pic>
      <p:sp>
        <p:nvSpPr>
          <p:cNvPr id="3242" name="Google Shape;3242;p63"/>
          <p:cNvSpPr/>
          <p:nvPr/>
        </p:nvSpPr>
        <p:spPr>
          <a:xfrm>
            <a:off x="6001798"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243" name="Google Shape;3243;p63"/>
          <p:cNvSpPr/>
          <p:nvPr/>
        </p:nvSpPr>
        <p:spPr>
          <a:xfrm>
            <a:off x="6030951"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244" name="Google Shape;3244;p63"/>
          <p:cNvSpPr/>
          <p:nvPr/>
        </p:nvSpPr>
        <p:spPr>
          <a:xfrm>
            <a:off x="609247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45" name="Google Shape;3245;p63"/>
          <p:cNvSpPr/>
          <p:nvPr/>
        </p:nvSpPr>
        <p:spPr>
          <a:xfrm>
            <a:off x="6550829"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46" name="Google Shape;3246;p63"/>
          <p:cNvSpPr/>
          <p:nvPr/>
        </p:nvSpPr>
        <p:spPr>
          <a:xfrm>
            <a:off x="609106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47" name="Google Shape;3247;p63"/>
          <p:cNvSpPr txBox="1"/>
          <p:nvPr/>
        </p:nvSpPr>
        <p:spPr>
          <a:xfrm>
            <a:off x="6001798"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248" name="Google Shape;3248;p63"/>
          <p:cNvGrpSpPr/>
          <p:nvPr/>
        </p:nvGrpSpPr>
        <p:grpSpPr>
          <a:xfrm>
            <a:off x="5996682" y="1379606"/>
            <a:ext cx="935465" cy="291324"/>
            <a:chOff x="4589214" y="2962122"/>
            <a:chExt cx="701301" cy="218400"/>
          </a:xfrm>
        </p:grpSpPr>
        <p:sp>
          <p:nvSpPr>
            <p:cNvPr id="3249" name="Google Shape;3249;p63"/>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63"/>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63"/>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252" name="Google Shape;3252;p63"/>
          <p:cNvSpPr/>
          <p:nvPr/>
        </p:nvSpPr>
        <p:spPr>
          <a:xfrm>
            <a:off x="6165143"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53" name="Google Shape;3253;p63"/>
          <p:cNvPicPr preferRelativeResize="0"/>
          <p:nvPr/>
        </p:nvPicPr>
        <p:blipFill>
          <a:blip r:embed="rId3">
            <a:alphaModFix/>
          </a:blip>
          <a:stretch>
            <a:fillRect/>
          </a:stretch>
        </p:blipFill>
        <p:spPr>
          <a:xfrm>
            <a:off x="6195162" y="1650578"/>
            <a:ext cx="192470" cy="103644"/>
          </a:xfrm>
          <a:prstGeom prst="rect">
            <a:avLst/>
          </a:prstGeom>
          <a:noFill/>
          <a:ln>
            <a:noFill/>
          </a:ln>
        </p:spPr>
      </p:pic>
      <p:sp>
        <p:nvSpPr>
          <p:cNvPr id="3254" name="Google Shape;3254;p63"/>
          <p:cNvSpPr/>
          <p:nvPr/>
        </p:nvSpPr>
        <p:spPr>
          <a:xfrm>
            <a:off x="6627735"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55" name="Google Shape;3255;p63"/>
          <p:cNvPicPr preferRelativeResize="0"/>
          <p:nvPr/>
        </p:nvPicPr>
        <p:blipFill>
          <a:blip r:embed="rId3">
            <a:alphaModFix/>
          </a:blip>
          <a:stretch>
            <a:fillRect/>
          </a:stretch>
        </p:blipFill>
        <p:spPr>
          <a:xfrm>
            <a:off x="6657754" y="2101330"/>
            <a:ext cx="192470" cy="103644"/>
          </a:xfrm>
          <a:prstGeom prst="rect">
            <a:avLst/>
          </a:prstGeom>
          <a:noFill/>
          <a:ln>
            <a:noFill/>
          </a:ln>
        </p:spPr>
      </p:pic>
      <p:sp>
        <p:nvSpPr>
          <p:cNvPr id="3256" name="Google Shape;3256;p63"/>
          <p:cNvSpPr/>
          <p:nvPr/>
        </p:nvSpPr>
        <p:spPr>
          <a:xfrm>
            <a:off x="6165143"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57" name="Google Shape;3257;p63"/>
          <p:cNvPicPr preferRelativeResize="0"/>
          <p:nvPr/>
        </p:nvPicPr>
        <p:blipFill>
          <a:blip r:embed="rId3">
            <a:alphaModFix/>
          </a:blip>
          <a:stretch>
            <a:fillRect/>
          </a:stretch>
        </p:blipFill>
        <p:spPr>
          <a:xfrm>
            <a:off x="6195162" y="2101330"/>
            <a:ext cx="192470" cy="103644"/>
          </a:xfrm>
          <a:prstGeom prst="rect">
            <a:avLst/>
          </a:prstGeom>
          <a:noFill/>
          <a:ln>
            <a:noFill/>
          </a:ln>
        </p:spPr>
      </p:pic>
      <p:sp>
        <p:nvSpPr>
          <p:cNvPr id="3258" name="Google Shape;3258;p63"/>
          <p:cNvSpPr txBox="1"/>
          <p:nvPr/>
        </p:nvSpPr>
        <p:spPr>
          <a:xfrm>
            <a:off x="6158895"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259" name="Google Shape;3259;p63"/>
          <p:cNvPicPr preferRelativeResize="0"/>
          <p:nvPr/>
        </p:nvPicPr>
        <p:blipFill>
          <a:blip r:embed="rId6">
            <a:alphaModFix/>
          </a:blip>
          <a:stretch>
            <a:fillRect/>
          </a:stretch>
        </p:blipFill>
        <p:spPr>
          <a:xfrm>
            <a:off x="6237524" y="1827235"/>
            <a:ext cx="118993" cy="131025"/>
          </a:xfrm>
          <a:prstGeom prst="rect">
            <a:avLst/>
          </a:prstGeom>
          <a:noFill/>
          <a:ln>
            <a:noFill/>
          </a:ln>
        </p:spPr>
      </p:pic>
      <p:pic>
        <p:nvPicPr>
          <p:cNvPr id="3260" name="Google Shape;3260;p63"/>
          <p:cNvPicPr preferRelativeResize="0"/>
          <p:nvPr/>
        </p:nvPicPr>
        <p:blipFill>
          <a:blip r:embed="rId7">
            <a:alphaModFix/>
          </a:blip>
          <a:stretch>
            <a:fillRect/>
          </a:stretch>
        </p:blipFill>
        <p:spPr>
          <a:xfrm>
            <a:off x="6659015" y="2289679"/>
            <a:ext cx="210790" cy="109147"/>
          </a:xfrm>
          <a:prstGeom prst="rect">
            <a:avLst/>
          </a:prstGeom>
          <a:noFill/>
          <a:ln>
            <a:noFill/>
          </a:ln>
        </p:spPr>
      </p:pic>
      <p:sp>
        <p:nvSpPr>
          <p:cNvPr id="3261" name="Google Shape;3261;p63"/>
          <p:cNvSpPr txBox="1"/>
          <p:nvPr/>
        </p:nvSpPr>
        <p:spPr>
          <a:xfrm>
            <a:off x="6166688" y="3149934"/>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262" name="Google Shape;3262;p63"/>
          <p:cNvPicPr preferRelativeResize="0"/>
          <p:nvPr/>
        </p:nvPicPr>
        <p:blipFill>
          <a:blip r:embed="rId7">
            <a:alphaModFix/>
          </a:blip>
          <a:stretch>
            <a:fillRect/>
          </a:stretch>
        </p:blipFill>
        <p:spPr>
          <a:xfrm>
            <a:off x="6651222" y="3694729"/>
            <a:ext cx="210790" cy="109147"/>
          </a:xfrm>
          <a:prstGeom prst="rect">
            <a:avLst/>
          </a:prstGeom>
          <a:noFill/>
          <a:ln>
            <a:noFill/>
          </a:ln>
        </p:spPr>
      </p:pic>
      <p:pic>
        <p:nvPicPr>
          <p:cNvPr id="3263" name="Google Shape;3263;p63"/>
          <p:cNvPicPr preferRelativeResize="0"/>
          <p:nvPr/>
        </p:nvPicPr>
        <p:blipFill>
          <a:blip r:embed="rId4">
            <a:alphaModFix/>
          </a:blip>
          <a:stretch>
            <a:fillRect/>
          </a:stretch>
        </p:blipFill>
        <p:spPr>
          <a:xfrm>
            <a:off x="4495102" y="3691818"/>
            <a:ext cx="196750" cy="131022"/>
          </a:xfrm>
          <a:prstGeom prst="rect">
            <a:avLst/>
          </a:prstGeom>
          <a:noFill/>
          <a:ln>
            <a:noFill/>
          </a:ln>
        </p:spPr>
      </p:pic>
      <p:pic>
        <p:nvPicPr>
          <p:cNvPr id="3264" name="Google Shape;3264;p63"/>
          <p:cNvPicPr preferRelativeResize="0"/>
          <p:nvPr/>
        </p:nvPicPr>
        <p:blipFill>
          <a:blip r:embed="rId5">
            <a:alphaModFix/>
          </a:blip>
          <a:stretch>
            <a:fillRect/>
          </a:stretch>
        </p:blipFill>
        <p:spPr>
          <a:xfrm>
            <a:off x="4034710" y="3227368"/>
            <a:ext cx="171073" cy="171073"/>
          </a:xfrm>
          <a:prstGeom prst="rect">
            <a:avLst/>
          </a:prstGeom>
          <a:noFill/>
          <a:ln>
            <a:noFill/>
          </a:ln>
        </p:spPr>
      </p:pic>
      <p:pic>
        <p:nvPicPr>
          <p:cNvPr id="3265" name="Google Shape;3265;p63"/>
          <p:cNvPicPr preferRelativeResize="0"/>
          <p:nvPr/>
        </p:nvPicPr>
        <p:blipFill>
          <a:blip r:embed="rId8">
            <a:alphaModFix/>
          </a:blip>
          <a:stretch>
            <a:fillRect/>
          </a:stretch>
        </p:blipFill>
        <p:spPr>
          <a:xfrm>
            <a:off x="4531432" y="3251174"/>
            <a:ext cx="123452" cy="123452"/>
          </a:xfrm>
          <a:prstGeom prst="rect">
            <a:avLst/>
          </a:prstGeom>
          <a:noFill/>
          <a:ln>
            <a:noFill/>
          </a:ln>
        </p:spPr>
      </p:pic>
      <p:grpSp>
        <p:nvGrpSpPr>
          <p:cNvPr id="3266" name="Google Shape;3266;p63"/>
          <p:cNvGrpSpPr/>
          <p:nvPr/>
        </p:nvGrpSpPr>
        <p:grpSpPr>
          <a:xfrm>
            <a:off x="1999104" y="1412823"/>
            <a:ext cx="1769952" cy="2750368"/>
            <a:chOff x="2607113" y="1913225"/>
            <a:chExt cx="1326900" cy="2061900"/>
          </a:xfrm>
        </p:grpSpPr>
        <p:sp>
          <p:nvSpPr>
            <p:cNvPr id="3267" name="Google Shape;3267;p63"/>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 HAT</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ENTERPRISE LINUX</a:t>
              </a:r>
              <a:endParaRPr b="1" sz="1000">
                <a:solidFill>
                  <a:srgbClr val="FFFFFF"/>
                </a:solidFill>
                <a:latin typeface="Proxima Nova"/>
                <a:ea typeface="Proxima Nova"/>
                <a:cs typeface="Proxima Nova"/>
                <a:sym typeface="Proxima Nova"/>
              </a:endParaRPr>
            </a:p>
          </p:txBody>
        </p:sp>
        <p:sp>
          <p:nvSpPr>
            <p:cNvPr id="3268" name="Google Shape;3268;p63"/>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MASTER</a:t>
              </a:r>
              <a:endParaRPr b="1" sz="1000">
                <a:latin typeface="Proxima Nova"/>
                <a:ea typeface="Proxima Nova"/>
                <a:cs typeface="Proxima Nova"/>
                <a:sym typeface="Proxima Nova"/>
              </a:endParaRPr>
            </a:p>
          </p:txBody>
        </p:sp>
        <p:sp>
          <p:nvSpPr>
            <p:cNvPr id="3269" name="Google Shape;3269;p63"/>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API/AUTHENTICATION</a:t>
              </a:r>
              <a:endParaRPr b="1" sz="900">
                <a:solidFill>
                  <a:srgbClr val="FFFFFF"/>
                </a:solidFill>
                <a:latin typeface="Proxima Nova"/>
                <a:ea typeface="Proxima Nova"/>
                <a:cs typeface="Proxima Nova"/>
                <a:sym typeface="Proxima Nova"/>
              </a:endParaRPr>
            </a:p>
          </p:txBody>
        </p:sp>
        <p:sp>
          <p:nvSpPr>
            <p:cNvPr id="3270" name="Google Shape;3270;p63"/>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DATA STORE</a:t>
              </a:r>
              <a:endParaRPr b="1" sz="900">
                <a:solidFill>
                  <a:srgbClr val="FFFFFF"/>
                </a:solidFill>
                <a:latin typeface="Proxima Nova"/>
                <a:ea typeface="Proxima Nova"/>
                <a:cs typeface="Proxima Nova"/>
                <a:sym typeface="Proxima Nova"/>
              </a:endParaRPr>
            </a:p>
          </p:txBody>
        </p:sp>
        <p:sp>
          <p:nvSpPr>
            <p:cNvPr id="3271" name="Google Shape;3271;p63"/>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SCHEDULER</a:t>
              </a:r>
              <a:endParaRPr b="1" sz="900">
                <a:solidFill>
                  <a:srgbClr val="FFFFFF"/>
                </a:solidFill>
                <a:latin typeface="Proxima Nova"/>
                <a:ea typeface="Proxima Nova"/>
                <a:cs typeface="Proxima Nova"/>
                <a:sym typeface="Proxima Nova"/>
              </a:endParaRPr>
            </a:p>
          </p:txBody>
        </p:sp>
        <p:sp>
          <p:nvSpPr>
            <p:cNvPr id="3272" name="Google Shape;3272;p63"/>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HEALTH/SCALING</a:t>
              </a:r>
              <a:endParaRPr b="1" sz="900">
                <a:solidFill>
                  <a:srgbClr val="FFFFFF"/>
                </a:solidFill>
                <a:latin typeface="Proxima Nova"/>
                <a:ea typeface="Proxima Nova"/>
                <a:cs typeface="Proxima Nova"/>
                <a:sym typeface="Proxima Nova"/>
              </a:endParaRPr>
            </a:p>
          </p:txBody>
        </p:sp>
      </p:grpSp>
      <p:sp>
        <p:nvSpPr>
          <p:cNvPr id="3273" name="Google Shape;3273;p63"/>
          <p:cNvSpPr txBox="1"/>
          <p:nvPr/>
        </p:nvSpPr>
        <p:spPr>
          <a:xfrm>
            <a:off x="5533402"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274" name="Google Shape;3274;p63"/>
          <p:cNvPicPr preferRelativeResize="0"/>
          <p:nvPr/>
        </p:nvPicPr>
        <p:blipFill>
          <a:blip r:embed="rId5">
            <a:alphaModFix/>
          </a:blip>
          <a:stretch>
            <a:fillRect/>
          </a:stretch>
        </p:blipFill>
        <p:spPr>
          <a:xfrm>
            <a:off x="5117124" y="2258716"/>
            <a:ext cx="171073" cy="171073"/>
          </a:xfrm>
          <a:prstGeom prst="rect">
            <a:avLst/>
          </a:prstGeom>
          <a:noFill/>
          <a:ln>
            <a:noFill/>
          </a:ln>
        </p:spPr>
      </p:pic>
      <p:pic>
        <p:nvPicPr>
          <p:cNvPr id="3275" name="Google Shape;3275;p63"/>
          <p:cNvPicPr preferRelativeResize="0"/>
          <p:nvPr/>
        </p:nvPicPr>
        <p:blipFill>
          <a:blip r:embed="rId8">
            <a:alphaModFix/>
          </a:blip>
          <a:stretch>
            <a:fillRect/>
          </a:stretch>
        </p:blipFill>
        <p:spPr>
          <a:xfrm>
            <a:off x="5611679" y="1835506"/>
            <a:ext cx="123452" cy="123452"/>
          </a:xfrm>
          <a:prstGeom prst="rect">
            <a:avLst/>
          </a:prstGeom>
          <a:noFill/>
          <a:ln>
            <a:noFill/>
          </a:ln>
        </p:spPr>
      </p:pic>
      <p:sp>
        <p:nvSpPr>
          <p:cNvPr id="3276" name="Google Shape;3276;p63"/>
          <p:cNvSpPr/>
          <p:nvPr/>
        </p:nvSpPr>
        <p:spPr>
          <a:xfrm>
            <a:off x="1929550" y="1340225"/>
            <a:ext cx="5180400" cy="2898300"/>
          </a:xfrm>
          <a:prstGeom prst="rect">
            <a:avLst/>
          </a:prstGeom>
          <a:solidFill>
            <a:srgbClr val="FFFFFF">
              <a:alpha val="6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3277" name="Google Shape;3277;p63"/>
          <p:cNvSpPr/>
          <p:nvPr/>
        </p:nvSpPr>
        <p:spPr>
          <a:xfrm>
            <a:off x="3829350" y="2829350"/>
            <a:ext cx="1030500" cy="1334700"/>
          </a:xfrm>
          <a:prstGeom prst="rect">
            <a:avLst/>
          </a:prstGeom>
          <a:solidFill>
            <a:srgbClr val="FF8232">
              <a:alpha val="8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8" name="Google Shape;3278;p63"/>
          <p:cNvPicPr preferRelativeResize="0"/>
          <p:nvPr/>
        </p:nvPicPr>
        <p:blipFill>
          <a:blip r:embed="rId9">
            <a:alphaModFix/>
          </a:blip>
          <a:stretch>
            <a:fillRect/>
          </a:stretch>
        </p:blipFill>
        <p:spPr>
          <a:xfrm>
            <a:off x="3876500" y="2954425"/>
            <a:ext cx="935450" cy="935450"/>
          </a:xfrm>
          <a:prstGeom prst="rect">
            <a:avLst/>
          </a:prstGeom>
          <a:noFill/>
          <a:ln>
            <a:noFill/>
          </a:ln>
        </p:spPr>
      </p:pic>
      <p:pic>
        <p:nvPicPr>
          <p:cNvPr id="3279" name="Google Shape;3279;p63"/>
          <p:cNvPicPr preferRelativeResize="0"/>
          <p:nvPr/>
        </p:nvPicPr>
        <p:blipFill>
          <a:blip r:embed="rId10">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3" name="Shape 3283"/>
        <p:cNvGrpSpPr/>
        <p:nvPr/>
      </p:nvGrpSpPr>
      <p:grpSpPr>
        <a:xfrm>
          <a:off x="0" y="0"/>
          <a:ext cx="0" cy="0"/>
          <a:chOff x="0" y="0"/>
          <a:chExt cx="0" cy="0"/>
        </a:xfrm>
      </p:grpSpPr>
      <p:sp>
        <p:nvSpPr>
          <p:cNvPr id="3284" name="Google Shape;3284;p64"/>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5" name="Google Shape;3285;p64"/>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AUTO-HEALING FAILED CONTAINERS</a:t>
            </a:r>
            <a:endParaRPr/>
          </a:p>
        </p:txBody>
      </p:sp>
      <p:sp>
        <p:nvSpPr>
          <p:cNvPr id="3286" name="Google Shape;3286;p64"/>
          <p:cNvSpPr/>
          <p:nvPr/>
        </p:nvSpPr>
        <p:spPr>
          <a:xfrm>
            <a:off x="1929550" y="1340225"/>
            <a:ext cx="5180400" cy="2898300"/>
          </a:xfrm>
          <a:prstGeom prst="rect">
            <a:avLst/>
          </a:prstGeom>
          <a:solidFill>
            <a:srgbClr val="6E6F7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sp>
        <p:nvSpPr>
          <p:cNvPr id="3287" name="Google Shape;3287;p64"/>
          <p:cNvSpPr/>
          <p:nvPr/>
        </p:nvSpPr>
        <p:spPr>
          <a:xfrm>
            <a:off x="4919412"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288" name="Google Shape;3288;p64"/>
          <p:cNvSpPr/>
          <p:nvPr/>
        </p:nvSpPr>
        <p:spPr>
          <a:xfrm>
            <a:off x="4948565"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289" name="Google Shape;3289;p64"/>
          <p:cNvSpPr/>
          <p:nvPr/>
        </p:nvSpPr>
        <p:spPr>
          <a:xfrm>
            <a:off x="5010087"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90" name="Google Shape;3290;p64"/>
          <p:cNvSpPr/>
          <p:nvPr/>
        </p:nvSpPr>
        <p:spPr>
          <a:xfrm>
            <a:off x="5008677"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291" name="Google Shape;3291;p64"/>
          <p:cNvSpPr txBox="1"/>
          <p:nvPr/>
        </p:nvSpPr>
        <p:spPr>
          <a:xfrm>
            <a:off x="4919412"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292" name="Google Shape;3292;p64"/>
          <p:cNvGrpSpPr/>
          <p:nvPr/>
        </p:nvGrpSpPr>
        <p:grpSpPr>
          <a:xfrm>
            <a:off x="4914295" y="2796234"/>
            <a:ext cx="935465" cy="291324"/>
            <a:chOff x="4589214" y="2962122"/>
            <a:chExt cx="701301" cy="218400"/>
          </a:xfrm>
        </p:grpSpPr>
        <p:sp>
          <p:nvSpPr>
            <p:cNvPr id="3293" name="Google Shape;3293;p6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6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64"/>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296" name="Google Shape;3296;p64"/>
          <p:cNvSpPr/>
          <p:nvPr/>
        </p:nvSpPr>
        <p:spPr>
          <a:xfrm>
            <a:off x="5082757"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97" name="Google Shape;3297;p64"/>
          <p:cNvPicPr preferRelativeResize="0"/>
          <p:nvPr/>
        </p:nvPicPr>
        <p:blipFill>
          <a:blip r:embed="rId3">
            <a:alphaModFix/>
          </a:blip>
          <a:stretch>
            <a:fillRect/>
          </a:stretch>
        </p:blipFill>
        <p:spPr>
          <a:xfrm>
            <a:off x="5112775" y="3067205"/>
            <a:ext cx="192470" cy="103644"/>
          </a:xfrm>
          <a:prstGeom prst="rect">
            <a:avLst/>
          </a:prstGeom>
          <a:noFill/>
          <a:ln>
            <a:noFill/>
          </a:ln>
        </p:spPr>
      </p:pic>
      <p:sp>
        <p:nvSpPr>
          <p:cNvPr id="3298" name="Google Shape;3298;p64"/>
          <p:cNvSpPr/>
          <p:nvPr/>
        </p:nvSpPr>
        <p:spPr>
          <a:xfrm>
            <a:off x="5082757"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299" name="Google Shape;3299;p64"/>
          <p:cNvPicPr preferRelativeResize="0"/>
          <p:nvPr/>
        </p:nvPicPr>
        <p:blipFill>
          <a:blip r:embed="rId3">
            <a:alphaModFix/>
          </a:blip>
          <a:stretch>
            <a:fillRect/>
          </a:stretch>
        </p:blipFill>
        <p:spPr>
          <a:xfrm>
            <a:off x="5112775" y="3517958"/>
            <a:ext cx="192470" cy="103644"/>
          </a:xfrm>
          <a:prstGeom prst="rect">
            <a:avLst/>
          </a:prstGeom>
          <a:noFill/>
          <a:ln>
            <a:noFill/>
          </a:ln>
        </p:spPr>
      </p:pic>
      <p:sp>
        <p:nvSpPr>
          <p:cNvPr id="3300" name="Google Shape;3300;p64"/>
          <p:cNvSpPr/>
          <p:nvPr/>
        </p:nvSpPr>
        <p:spPr>
          <a:xfrm>
            <a:off x="6001798" y="2829347"/>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301" name="Google Shape;3301;p64"/>
          <p:cNvSpPr/>
          <p:nvPr/>
        </p:nvSpPr>
        <p:spPr>
          <a:xfrm>
            <a:off x="6030951" y="2857874"/>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302" name="Google Shape;3302;p64"/>
          <p:cNvSpPr/>
          <p:nvPr/>
        </p:nvSpPr>
        <p:spPr>
          <a:xfrm>
            <a:off x="6550829"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03" name="Google Shape;3303;p64"/>
          <p:cNvSpPr/>
          <p:nvPr/>
        </p:nvSpPr>
        <p:spPr>
          <a:xfrm>
            <a:off x="6091063" y="307262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04" name="Google Shape;3304;p64"/>
          <p:cNvSpPr txBox="1"/>
          <p:nvPr/>
        </p:nvSpPr>
        <p:spPr>
          <a:xfrm>
            <a:off x="6001798" y="3908802"/>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305" name="Google Shape;3305;p64"/>
          <p:cNvGrpSpPr/>
          <p:nvPr/>
        </p:nvGrpSpPr>
        <p:grpSpPr>
          <a:xfrm>
            <a:off x="5996682" y="2796234"/>
            <a:ext cx="935465" cy="291324"/>
            <a:chOff x="4589214" y="2962122"/>
            <a:chExt cx="701301" cy="218400"/>
          </a:xfrm>
        </p:grpSpPr>
        <p:sp>
          <p:nvSpPr>
            <p:cNvPr id="3306" name="Google Shape;3306;p6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6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64"/>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309" name="Google Shape;3309;p64"/>
          <p:cNvSpPr/>
          <p:nvPr/>
        </p:nvSpPr>
        <p:spPr>
          <a:xfrm>
            <a:off x="6165143"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10" name="Google Shape;3310;p64"/>
          <p:cNvPicPr preferRelativeResize="0"/>
          <p:nvPr/>
        </p:nvPicPr>
        <p:blipFill>
          <a:blip r:embed="rId3">
            <a:alphaModFix/>
          </a:blip>
          <a:stretch>
            <a:fillRect/>
          </a:stretch>
        </p:blipFill>
        <p:spPr>
          <a:xfrm>
            <a:off x="6195162" y="3067205"/>
            <a:ext cx="192470" cy="103644"/>
          </a:xfrm>
          <a:prstGeom prst="rect">
            <a:avLst/>
          </a:prstGeom>
          <a:noFill/>
          <a:ln>
            <a:noFill/>
          </a:ln>
        </p:spPr>
      </p:pic>
      <p:sp>
        <p:nvSpPr>
          <p:cNvPr id="3311" name="Google Shape;3311;p64"/>
          <p:cNvSpPr/>
          <p:nvPr/>
        </p:nvSpPr>
        <p:spPr>
          <a:xfrm>
            <a:off x="6627735"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12" name="Google Shape;3312;p64"/>
          <p:cNvPicPr preferRelativeResize="0"/>
          <p:nvPr/>
        </p:nvPicPr>
        <p:blipFill>
          <a:blip r:embed="rId3">
            <a:alphaModFix/>
          </a:blip>
          <a:stretch>
            <a:fillRect/>
          </a:stretch>
        </p:blipFill>
        <p:spPr>
          <a:xfrm>
            <a:off x="6657754" y="3517958"/>
            <a:ext cx="192470" cy="103644"/>
          </a:xfrm>
          <a:prstGeom prst="rect">
            <a:avLst/>
          </a:prstGeom>
          <a:noFill/>
          <a:ln>
            <a:noFill/>
          </a:ln>
        </p:spPr>
      </p:pic>
      <p:sp>
        <p:nvSpPr>
          <p:cNvPr id="3313" name="Google Shape;3313;p64"/>
          <p:cNvSpPr/>
          <p:nvPr/>
        </p:nvSpPr>
        <p:spPr>
          <a:xfrm>
            <a:off x="491941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314" name="Google Shape;3314;p64"/>
          <p:cNvSpPr/>
          <p:nvPr/>
        </p:nvSpPr>
        <p:spPr>
          <a:xfrm>
            <a:off x="494856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315" name="Google Shape;3315;p64"/>
          <p:cNvSpPr/>
          <p:nvPr/>
        </p:nvSpPr>
        <p:spPr>
          <a:xfrm>
            <a:off x="501008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16" name="Google Shape;3316;p64"/>
          <p:cNvSpPr/>
          <p:nvPr/>
        </p:nvSpPr>
        <p:spPr>
          <a:xfrm>
            <a:off x="546844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17" name="Google Shape;3317;p64"/>
          <p:cNvSpPr txBox="1"/>
          <p:nvPr/>
        </p:nvSpPr>
        <p:spPr>
          <a:xfrm>
            <a:off x="491941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318" name="Google Shape;3318;p64"/>
          <p:cNvGrpSpPr/>
          <p:nvPr/>
        </p:nvGrpSpPr>
        <p:grpSpPr>
          <a:xfrm>
            <a:off x="4914295" y="1379606"/>
            <a:ext cx="935465" cy="291324"/>
            <a:chOff x="4589214" y="2962122"/>
            <a:chExt cx="701301" cy="218400"/>
          </a:xfrm>
        </p:grpSpPr>
        <p:sp>
          <p:nvSpPr>
            <p:cNvPr id="3319" name="Google Shape;3319;p6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6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64"/>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322" name="Google Shape;3322;p64"/>
          <p:cNvSpPr/>
          <p:nvPr/>
        </p:nvSpPr>
        <p:spPr>
          <a:xfrm>
            <a:off x="554534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23" name="Google Shape;3323;p64"/>
          <p:cNvPicPr preferRelativeResize="0"/>
          <p:nvPr/>
        </p:nvPicPr>
        <p:blipFill>
          <a:blip r:embed="rId3">
            <a:alphaModFix/>
          </a:blip>
          <a:stretch>
            <a:fillRect/>
          </a:stretch>
        </p:blipFill>
        <p:spPr>
          <a:xfrm>
            <a:off x="5575367" y="2101330"/>
            <a:ext cx="192470" cy="103644"/>
          </a:xfrm>
          <a:prstGeom prst="rect">
            <a:avLst/>
          </a:prstGeom>
          <a:noFill/>
          <a:ln>
            <a:noFill/>
          </a:ln>
        </p:spPr>
      </p:pic>
      <p:sp>
        <p:nvSpPr>
          <p:cNvPr id="3324" name="Google Shape;3324;p64"/>
          <p:cNvSpPr/>
          <p:nvPr/>
        </p:nvSpPr>
        <p:spPr>
          <a:xfrm>
            <a:off x="508275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25" name="Google Shape;3325;p64"/>
          <p:cNvPicPr preferRelativeResize="0"/>
          <p:nvPr/>
        </p:nvPicPr>
        <p:blipFill>
          <a:blip r:embed="rId3">
            <a:alphaModFix/>
          </a:blip>
          <a:stretch>
            <a:fillRect/>
          </a:stretch>
        </p:blipFill>
        <p:spPr>
          <a:xfrm>
            <a:off x="5112775" y="2101330"/>
            <a:ext cx="192470" cy="103644"/>
          </a:xfrm>
          <a:prstGeom prst="rect">
            <a:avLst/>
          </a:prstGeom>
          <a:noFill/>
          <a:ln>
            <a:noFill/>
          </a:ln>
        </p:spPr>
      </p:pic>
      <p:sp>
        <p:nvSpPr>
          <p:cNvPr id="3326" name="Google Shape;3326;p64"/>
          <p:cNvSpPr/>
          <p:nvPr/>
        </p:nvSpPr>
        <p:spPr>
          <a:xfrm>
            <a:off x="3829232"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327" name="Google Shape;3327;p64"/>
          <p:cNvSpPr/>
          <p:nvPr/>
        </p:nvSpPr>
        <p:spPr>
          <a:xfrm>
            <a:off x="3858385"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328" name="Google Shape;3328;p64"/>
          <p:cNvSpPr/>
          <p:nvPr/>
        </p:nvSpPr>
        <p:spPr>
          <a:xfrm>
            <a:off x="3919907"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29" name="Google Shape;3329;p64"/>
          <p:cNvSpPr/>
          <p:nvPr/>
        </p:nvSpPr>
        <p:spPr>
          <a:xfrm>
            <a:off x="437826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30" name="Google Shape;3330;p64"/>
          <p:cNvSpPr/>
          <p:nvPr/>
        </p:nvSpPr>
        <p:spPr>
          <a:xfrm>
            <a:off x="3918497"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31" name="Google Shape;3331;p64"/>
          <p:cNvSpPr txBox="1"/>
          <p:nvPr/>
        </p:nvSpPr>
        <p:spPr>
          <a:xfrm>
            <a:off x="3829232"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332" name="Google Shape;3332;p64"/>
          <p:cNvGrpSpPr/>
          <p:nvPr/>
        </p:nvGrpSpPr>
        <p:grpSpPr>
          <a:xfrm>
            <a:off x="3824116" y="1379606"/>
            <a:ext cx="935465" cy="291324"/>
            <a:chOff x="4589214" y="2962122"/>
            <a:chExt cx="701301" cy="218400"/>
          </a:xfrm>
        </p:grpSpPr>
        <p:sp>
          <p:nvSpPr>
            <p:cNvPr id="3333" name="Google Shape;3333;p6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6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64"/>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336" name="Google Shape;3336;p64"/>
          <p:cNvSpPr/>
          <p:nvPr/>
        </p:nvSpPr>
        <p:spPr>
          <a:xfrm>
            <a:off x="3992577"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37" name="Google Shape;3337;p64"/>
          <p:cNvPicPr preferRelativeResize="0"/>
          <p:nvPr/>
        </p:nvPicPr>
        <p:blipFill>
          <a:blip r:embed="rId3">
            <a:alphaModFix/>
          </a:blip>
          <a:stretch>
            <a:fillRect/>
          </a:stretch>
        </p:blipFill>
        <p:spPr>
          <a:xfrm>
            <a:off x="4022596" y="1650578"/>
            <a:ext cx="192470" cy="103644"/>
          </a:xfrm>
          <a:prstGeom prst="rect">
            <a:avLst/>
          </a:prstGeom>
          <a:noFill/>
          <a:ln>
            <a:noFill/>
          </a:ln>
        </p:spPr>
      </p:pic>
      <p:sp>
        <p:nvSpPr>
          <p:cNvPr id="3338" name="Google Shape;3338;p64"/>
          <p:cNvSpPr/>
          <p:nvPr/>
        </p:nvSpPr>
        <p:spPr>
          <a:xfrm>
            <a:off x="4455169"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39" name="Google Shape;3339;p64"/>
          <p:cNvPicPr preferRelativeResize="0"/>
          <p:nvPr/>
        </p:nvPicPr>
        <p:blipFill>
          <a:blip r:embed="rId3">
            <a:alphaModFix/>
          </a:blip>
          <a:stretch>
            <a:fillRect/>
          </a:stretch>
        </p:blipFill>
        <p:spPr>
          <a:xfrm>
            <a:off x="4485188" y="2101330"/>
            <a:ext cx="192470" cy="103644"/>
          </a:xfrm>
          <a:prstGeom prst="rect">
            <a:avLst/>
          </a:prstGeom>
          <a:noFill/>
          <a:ln>
            <a:noFill/>
          </a:ln>
        </p:spPr>
      </p:pic>
      <p:sp>
        <p:nvSpPr>
          <p:cNvPr id="3340" name="Google Shape;3340;p64"/>
          <p:cNvSpPr/>
          <p:nvPr/>
        </p:nvSpPr>
        <p:spPr>
          <a:xfrm>
            <a:off x="3992577"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41" name="Google Shape;3341;p64"/>
          <p:cNvPicPr preferRelativeResize="0"/>
          <p:nvPr/>
        </p:nvPicPr>
        <p:blipFill>
          <a:blip r:embed="rId3">
            <a:alphaModFix/>
          </a:blip>
          <a:stretch>
            <a:fillRect/>
          </a:stretch>
        </p:blipFill>
        <p:spPr>
          <a:xfrm>
            <a:off x="4022596" y="2101330"/>
            <a:ext cx="192470" cy="103644"/>
          </a:xfrm>
          <a:prstGeom prst="rect">
            <a:avLst/>
          </a:prstGeom>
          <a:noFill/>
          <a:ln>
            <a:noFill/>
          </a:ln>
        </p:spPr>
      </p:pic>
      <p:sp>
        <p:nvSpPr>
          <p:cNvPr id="3342" name="Google Shape;3342;p64"/>
          <p:cNvSpPr txBox="1"/>
          <p:nvPr/>
        </p:nvSpPr>
        <p:spPr>
          <a:xfrm>
            <a:off x="3985091" y="2198463"/>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343" name="Google Shape;3343;p64"/>
          <p:cNvPicPr preferRelativeResize="0"/>
          <p:nvPr/>
        </p:nvPicPr>
        <p:blipFill>
          <a:blip r:embed="rId4">
            <a:alphaModFix/>
          </a:blip>
          <a:stretch>
            <a:fillRect/>
          </a:stretch>
        </p:blipFill>
        <p:spPr>
          <a:xfrm>
            <a:off x="4026873" y="1823438"/>
            <a:ext cx="196750" cy="131022"/>
          </a:xfrm>
          <a:prstGeom prst="rect">
            <a:avLst/>
          </a:prstGeom>
          <a:noFill/>
          <a:ln>
            <a:noFill/>
          </a:ln>
        </p:spPr>
      </p:pic>
      <p:pic>
        <p:nvPicPr>
          <p:cNvPr id="3344" name="Google Shape;3344;p64"/>
          <p:cNvPicPr preferRelativeResize="0"/>
          <p:nvPr/>
        </p:nvPicPr>
        <p:blipFill>
          <a:blip r:embed="rId5">
            <a:alphaModFix/>
          </a:blip>
          <a:stretch>
            <a:fillRect/>
          </a:stretch>
        </p:blipFill>
        <p:spPr>
          <a:xfrm>
            <a:off x="4502528" y="2258716"/>
            <a:ext cx="171073" cy="171073"/>
          </a:xfrm>
          <a:prstGeom prst="rect">
            <a:avLst/>
          </a:prstGeom>
          <a:noFill/>
          <a:ln>
            <a:noFill/>
          </a:ln>
        </p:spPr>
      </p:pic>
      <p:sp>
        <p:nvSpPr>
          <p:cNvPr id="3345" name="Google Shape;3345;p64"/>
          <p:cNvSpPr txBox="1"/>
          <p:nvPr/>
        </p:nvSpPr>
        <p:spPr>
          <a:xfrm>
            <a:off x="5079786" y="3157728"/>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346" name="Google Shape;3346;p64"/>
          <p:cNvPicPr preferRelativeResize="0"/>
          <p:nvPr/>
        </p:nvPicPr>
        <p:blipFill>
          <a:blip r:embed="rId4">
            <a:alphaModFix/>
          </a:blip>
          <a:stretch>
            <a:fillRect/>
          </a:stretch>
        </p:blipFill>
        <p:spPr>
          <a:xfrm>
            <a:off x="5104798" y="3691818"/>
            <a:ext cx="196750" cy="131022"/>
          </a:xfrm>
          <a:prstGeom prst="rect">
            <a:avLst/>
          </a:prstGeom>
          <a:noFill/>
          <a:ln>
            <a:noFill/>
          </a:ln>
        </p:spPr>
      </p:pic>
      <p:sp>
        <p:nvSpPr>
          <p:cNvPr id="3347" name="Google Shape;3347;p64"/>
          <p:cNvSpPr/>
          <p:nvPr/>
        </p:nvSpPr>
        <p:spPr>
          <a:xfrm>
            <a:off x="6001798" y="1412720"/>
            <a:ext cx="1030500" cy="13347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000">
              <a:solidFill>
                <a:srgbClr val="FFFFFF"/>
              </a:solidFill>
            </a:endParaRPr>
          </a:p>
        </p:txBody>
      </p:sp>
      <p:sp>
        <p:nvSpPr>
          <p:cNvPr id="3348" name="Google Shape;3348;p64"/>
          <p:cNvSpPr/>
          <p:nvPr/>
        </p:nvSpPr>
        <p:spPr>
          <a:xfrm>
            <a:off x="6030951" y="1441247"/>
            <a:ext cx="975300" cy="11277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Proxima Nova"/>
              <a:ea typeface="Proxima Nova"/>
              <a:cs typeface="Proxima Nova"/>
              <a:sym typeface="Proxima Nova"/>
            </a:endParaRPr>
          </a:p>
        </p:txBody>
      </p:sp>
      <p:sp>
        <p:nvSpPr>
          <p:cNvPr id="3349" name="Google Shape;3349;p64"/>
          <p:cNvSpPr/>
          <p:nvPr/>
        </p:nvSpPr>
        <p:spPr>
          <a:xfrm>
            <a:off x="6092473"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50" name="Google Shape;3350;p64"/>
          <p:cNvSpPr/>
          <p:nvPr/>
        </p:nvSpPr>
        <p:spPr>
          <a:xfrm>
            <a:off x="6550829" y="2107432"/>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51" name="Google Shape;3351;p64"/>
          <p:cNvSpPr/>
          <p:nvPr/>
        </p:nvSpPr>
        <p:spPr>
          <a:xfrm>
            <a:off x="6091063" y="1655993"/>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52" name="Google Shape;3352;p64"/>
          <p:cNvSpPr txBox="1"/>
          <p:nvPr/>
        </p:nvSpPr>
        <p:spPr>
          <a:xfrm>
            <a:off x="6001798" y="2492175"/>
            <a:ext cx="1030500" cy="2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RHEL</a:t>
            </a:r>
            <a:endParaRPr sz="900">
              <a:latin typeface="Proxima Nova"/>
              <a:ea typeface="Proxima Nova"/>
              <a:cs typeface="Proxima Nova"/>
              <a:sym typeface="Proxima Nova"/>
            </a:endParaRPr>
          </a:p>
        </p:txBody>
      </p:sp>
      <p:grpSp>
        <p:nvGrpSpPr>
          <p:cNvPr id="3353" name="Google Shape;3353;p64"/>
          <p:cNvGrpSpPr/>
          <p:nvPr/>
        </p:nvGrpSpPr>
        <p:grpSpPr>
          <a:xfrm>
            <a:off x="5996682" y="1379606"/>
            <a:ext cx="935465" cy="291324"/>
            <a:chOff x="4589214" y="2962122"/>
            <a:chExt cx="701301" cy="218400"/>
          </a:xfrm>
        </p:grpSpPr>
        <p:sp>
          <p:nvSpPr>
            <p:cNvPr id="3354" name="Google Shape;3354;p64"/>
            <p:cNvSpPr/>
            <p:nvPr/>
          </p:nvSpPr>
          <p:spPr>
            <a:xfrm>
              <a:off x="5149179"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64"/>
            <p:cNvSpPr/>
            <p:nvPr/>
          </p:nvSpPr>
          <p:spPr>
            <a:xfrm>
              <a:off x="5242815" y="3068805"/>
              <a:ext cx="47700" cy="47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64"/>
            <p:cNvSpPr txBox="1"/>
            <p:nvPr/>
          </p:nvSpPr>
          <p:spPr>
            <a:xfrm>
              <a:off x="4589214" y="2962122"/>
              <a:ext cx="509400" cy="2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Proxima Nova"/>
                  <a:ea typeface="Proxima Nova"/>
                  <a:cs typeface="Proxima Nova"/>
                  <a:sym typeface="Proxima Nova"/>
                </a:rPr>
                <a:t>NODE</a:t>
              </a:r>
              <a:endParaRPr sz="900">
                <a:latin typeface="Proxima Nova"/>
                <a:ea typeface="Proxima Nova"/>
                <a:cs typeface="Proxima Nova"/>
                <a:sym typeface="Proxima Nova"/>
              </a:endParaRPr>
            </a:p>
          </p:txBody>
        </p:sp>
      </p:grpSp>
      <p:sp>
        <p:nvSpPr>
          <p:cNvPr id="3357" name="Google Shape;3357;p64"/>
          <p:cNvSpPr/>
          <p:nvPr/>
        </p:nvSpPr>
        <p:spPr>
          <a:xfrm>
            <a:off x="6165143" y="176446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58" name="Google Shape;3358;p64"/>
          <p:cNvPicPr preferRelativeResize="0"/>
          <p:nvPr/>
        </p:nvPicPr>
        <p:blipFill>
          <a:blip r:embed="rId3">
            <a:alphaModFix/>
          </a:blip>
          <a:stretch>
            <a:fillRect/>
          </a:stretch>
        </p:blipFill>
        <p:spPr>
          <a:xfrm>
            <a:off x="6195162" y="1650578"/>
            <a:ext cx="192470" cy="103644"/>
          </a:xfrm>
          <a:prstGeom prst="rect">
            <a:avLst/>
          </a:prstGeom>
          <a:noFill/>
          <a:ln>
            <a:noFill/>
          </a:ln>
        </p:spPr>
      </p:pic>
      <p:sp>
        <p:nvSpPr>
          <p:cNvPr id="3359" name="Google Shape;3359;p64"/>
          <p:cNvSpPr/>
          <p:nvPr/>
        </p:nvSpPr>
        <p:spPr>
          <a:xfrm>
            <a:off x="6627735"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60" name="Google Shape;3360;p64"/>
          <p:cNvPicPr preferRelativeResize="0"/>
          <p:nvPr/>
        </p:nvPicPr>
        <p:blipFill>
          <a:blip r:embed="rId3">
            <a:alphaModFix/>
          </a:blip>
          <a:stretch>
            <a:fillRect/>
          </a:stretch>
        </p:blipFill>
        <p:spPr>
          <a:xfrm>
            <a:off x="6657754" y="2101330"/>
            <a:ext cx="192470" cy="103644"/>
          </a:xfrm>
          <a:prstGeom prst="rect">
            <a:avLst/>
          </a:prstGeom>
          <a:noFill/>
          <a:ln>
            <a:noFill/>
          </a:ln>
        </p:spPr>
      </p:pic>
      <p:sp>
        <p:nvSpPr>
          <p:cNvPr id="3361" name="Google Shape;3361;p64"/>
          <p:cNvSpPr/>
          <p:nvPr/>
        </p:nvSpPr>
        <p:spPr>
          <a:xfrm>
            <a:off x="6165143" y="2215218"/>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62" name="Google Shape;3362;p64"/>
          <p:cNvPicPr preferRelativeResize="0"/>
          <p:nvPr/>
        </p:nvPicPr>
        <p:blipFill>
          <a:blip r:embed="rId3">
            <a:alphaModFix/>
          </a:blip>
          <a:stretch>
            <a:fillRect/>
          </a:stretch>
        </p:blipFill>
        <p:spPr>
          <a:xfrm>
            <a:off x="6195162" y="2101330"/>
            <a:ext cx="192470" cy="103644"/>
          </a:xfrm>
          <a:prstGeom prst="rect">
            <a:avLst/>
          </a:prstGeom>
          <a:noFill/>
          <a:ln>
            <a:noFill/>
          </a:ln>
        </p:spPr>
      </p:pic>
      <p:sp>
        <p:nvSpPr>
          <p:cNvPr id="3363" name="Google Shape;3363;p64"/>
          <p:cNvSpPr txBox="1"/>
          <p:nvPr/>
        </p:nvSpPr>
        <p:spPr>
          <a:xfrm>
            <a:off x="6158895"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364" name="Google Shape;3364;p64"/>
          <p:cNvPicPr preferRelativeResize="0"/>
          <p:nvPr/>
        </p:nvPicPr>
        <p:blipFill>
          <a:blip r:embed="rId6">
            <a:alphaModFix/>
          </a:blip>
          <a:stretch>
            <a:fillRect/>
          </a:stretch>
        </p:blipFill>
        <p:spPr>
          <a:xfrm>
            <a:off x="6237524" y="1827235"/>
            <a:ext cx="118993" cy="131025"/>
          </a:xfrm>
          <a:prstGeom prst="rect">
            <a:avLst/>
          </a:prstGeom>
          <a:noFill/>
          <a:ln>
            <a:noFill/>
          </a:ln>
        </p:spPr>
      </p:pic>
      <p:pic>
        <p:nvPicPr>
          <p:cNvPr id="3365" name="Google Shape;3365;p64"/>
          <p:cNvPicPr preferRelativeResize="0"/>
          <p:nvPr/>
        </p:nvPicPr>
        <p:blipFill>
          <a:blip r:embed="rId7">
            <a:alphaModFix/>
          </a:blip>
          <a:stretch>
            <a:fillRect/>
          </a:stretch>
        </p:blipFill>
        <p:spPr>
          <a:xfrm>
            <a:off x="6659015" y="2289679"/>
            <a:ext cx="210790" cy="109147"/>
          </a:xfrm>
          <a:prstGeom prst="rect">
            <a:avLst/>
          </a:prstGeom>
          <a:noFill/>
          <a:ln>
            <a:noFill/>
          </a:ln>
        </p:spPr>
      </p:pic>
      <p:sp>
        <p:nvSpPr>
          <p:cNvPr id="3366" name="Google Shape;3366;p64"/>
          <p:cNvSpPr txBox="1"/>
          <p:nvPr/>
        </p:nvSpPr>
        <p:spPr>
          <a:xfrm>
            <a:off x="6166688" y="3149934"/>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367" name="Google Shape;3367;p64"/>
          <p:cNvPicPr preferRelativeResize="0"/>
          <p:nvPr/>
        </p:nvPicPr>
        <p:blipFill>
          <a:blip r:embed="rId7">
            <a:alphaModFix/>
          </a:blip>
          <a:stretch>
            <a:fillRect/>
          </a:stretch>
        </p:blipFill>
        <p:spPr>
          <a:xfrm>
            <a:off x="6651222" y="3694729"/>
            <a:ext cx="210790" cy="109147"/>
          </a:xfrm>
          <a:prstGeom prst="rect">
            <a:avLst/>
          </a:prstGeom>
          <a:noFill/>
          <a:ln>
            <a:noFill/>
          </a:ln>
        </p:spPr>
      </p:pic>
      <p:grpSp>
        <p:nvGrpSpPr>
          <p:cNvPr id="3368" name="Google Shape;3368;p64"/>
          <p:cNvGrpSpPr/>
          <p:nvPr/>
        </p:nvGrpSpPr>
        <p:grpSpPr>
          <a:xfrm>
            <a:off x="5003626" y="1644355"/>
            <a:ext cx="397800" cy="403215"/>
            <a:chOff x="4378263" y="3067205"/>
            <a:chExt cx="397800" cy="403215"/>
          </a:xfrm>
        </p:grpSpPr>
        <p:sp>
          <p:nvSpPr>
            <p:cNvPr id="3369" name="Google Shape;3369;p64"/>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70" name="Google Shape;3370;p64"/>
            <p:cNvSpPr/>
            <p:nvPr/>
          </p:nvSpPr>
          <p:spPr>
            <a:xfrm>
              <a:off x="4455169"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371" name="Google Shape;3371;p64"/>
            <p:cNvPicPr preferRelativeResize="0"/>
            <p:nvPr/>
          </p:nvPicPr>
          <p:blipFill>
            <a:blip r:embed="rId3">
              <a:alphaModFix/>
            </a:blip>
            <a:stretch>
              <a:fillRect/>
            </a:stretch>
          </p:blipFill>
          <p:spPr>
            <a:xfrm>
              <a:off x="4485188" y="3067205"/>
              <a:ext cx="192470" cy="103644"/>
            </a:xfrm>
            <a:prstGeom prst="rect">
              <a:avLst/>
            </a:prstGeom>
            <a:noFill/>
            <a:ln>
              <a:noFill/>
            </a:ln>
          </p:spPr>
        </p:pic>
        <p:pic>
          <p:nvPicPr>
            <p:cNvPr id="3372" name="Google Shape;3372;p64"/>
            <p:cNvPicPr preferRelativeResize="0"/>
            <p:nvPr/>
          </p:nvPicPr>
          <p:blipFill>
            <a:blip r:embed="rId8">
              <a:alphaModFix/>
            </a:blip>
            <a:stretch>
              <a:fillRect/>
            </a:stretch>
          </p:blipFill>
          <p:spPr>
            <a:xfrm>
              <a:off x="4521775" y="3251174"/>
              <a:ext cx="123452" cy="123452"/>
            </a:xfrm>
            <a:prstGeom prst="rect">
              <a:avLst/>
            </a:prstGeom>
            <a:noFill/>
            <a:ln>
              <a:noFill/>
            </a:ln>
          </p:spPr>
        </p:pic>
      </p:grpSp>
      <p:grpSp>
        <p:nvGrpSpPr>
          <p:cNvPr id="3373" name="Google Shape;3373;p64"/>
          <p:cNvGrpSpPr/>
          <p:nvPr/>
        </p:nvGrpSpPr>
        <p:grpSpPr>
          <a:xfrm>
            <a:off x="1999104" y="1412823"/>
            <a:ext cx="1769952" cy="2750368"/>
            <a:chOff x="2607113" y="1913225"/>
            <a:chExt cx="1326900" cy="2061900"/>
          </a:xfrm>
        </p:grpSpPr>
        <p:sp>
          <p:nvSpPr>
            <p:cNvPr id="3374" name="Google Shape;3374;p64"/>
            <p:cNvSpPr/>
            <p:nvPr/>
          </p:nvSpPr>
          <p:spPr>
            <a:xfrm>
              <a:off x="2607113" y="1913225"/>
              <a:ext cx="1326900" cy="2061900"/>
            </a:xfrm>
            <a:prstGeom prst="rect">
              <a:avLst/>
            </a:prstGeom>
            <a:solidFill>
              <a:srgbClr val="CC0000"/>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RED HAT</a:t>
              </a:r>
              <a:endParaRPr b="1" sz="1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1000">
                  <a:solidFill>
                    <a:srgbClr val="FFFFFF"/>
                  </a:solidFill>
                  <a:latin typeface="Proxima Nova"/>
                  <a:ea typeface="Proxima Nova"/>
                  <a:cs typeface="Proxima Nova"/>
                  <a:sym typeface="Proxima Nova"/>
                </a:rPr>
                <a:t>ENTERPRISE LINUX</a:t>
              </a:r>
              <a:endParaRPr b="1" sz="1000">
                <a:solidFill>
                  <a:srgbClr val="FFFFFF"/>
                </a:solidFill>
                <a:latin typeface="Proxima Nova"/>
                <a:ea typeface="Proxima Nova"/>
                <a:cs typeface="Proxima Nova"/>
                <a:sym typeface="Proxima Nova"/>
              </a:endParaRPr>
            </a:p>
          </p:txBody>
        </p:sp>
        <p:sp>
          <p:nvSpPr>
            <p:cNvPr id="3375" name="Google Shape;3375;p64"/>
            <p:cNvSpPr/>
            <p:nvPr/>
          </p:nvSpPr>
          <p:spPr>
            <a:xfrm>
              <a:off x="2629698" y="1933600"/>
              <a:ext cx="1280100" cy="1626600"/>
            </a:xfrm>
            <a:prstGeom prst="rect">
              <a:avLst/>
            </a:prstGeom>
            <a:solidFill>
              <a:srgbClr val="D9D9D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MASTER</a:t>
              </a:r>
              <a:endParaRPr b="1" sz="1000">
                <a:latin typeface="Proxima Nova"/>
                <a:ea typeface="Proxima Nova"/>
                <a:cs typeface="Proxima Nova"/>
                <a:sym typeface="Proxima Nova"/>
              </a:endParaRPr>
            </a:p>
          </p:txBody>
        </p:sp>
        <p:sp>
          <p:nvSpPr>
            <p:cNvPr id="3376" name="Google Shape;3376;p64"/>
            <p:cNvSpPr/>
            <p:nvPr/>
          </p:nvSpPr>
          <p:spPr>
            <a:xfrm>
              <a:off x="2669900" y="2248764"/>
              <a:ext cx="1195500" cy="272700"/>
            </a:xfrm>
            <a:prstGeom prst="rect">
              <a:avLst/>
            </a:prstGeom>
            <a:solidFill>
              <a:srgbClr val="92D4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API/AUTHENTICATION</a:t>
              </a:r>
              <a:endParaRPr b="1" sz="900">
                <a:solidFill>
                  <a:srgbClr val="FFFFFF"/>
                </a:solidFill>
                <a:latin typeface="Proxima Nova"/>
                <a:ea typeface="Proxima Nova"/>
                <a:cs typeface="Proxima Nova"/>
                <a:sym typeface="Proxima Nova"/>
              </a:endParaRPr>
            </a:p>
          </p:txBody>
        </p:sp>
        <p:sp>
          <p:nvSpPr>
            <p:cNvPr id="3377" name="Google Shape;3377;p64"/>
            <p:cNvSpPr/>
            <p:nvPr/>
          </p:nvSpPr>
          <p:spPr>
            <a:xfrm>
              <a:off x="2669900" y="2569150"/>
              <a:ext cx="1195500" cy="2727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DATA STORE</a:t>
              </a:r>
              <a:endParaRPr b="1" sz="900">
                <a:solidFill>
                  <a:srgbClr val="FFFFFF"/>
                </a:solidFill>
                <a:latin typeface="Proxima Nova"/>
                <a:ea typeface="Proxima Nova"/>
                <a:cs typeface="Proxima Nova"/>
                <a:sym typeface="Proxima Nova"/>
              </a:endParaRPr>
            </a:p>
          </p:txBody>
        </p:sp>
        <p:sp>
          <p:nvSpPr>
            <p:cNvPr id="3378" name="Google Shape;3378;p64"/>
            <p:cNvSpPr/>
            <p:nvPr/>
          </p:nvSpPr>
          <p:spPr>
            <a:xfrm>
              <a:off x="2669900" y="2889536"/>
              <a:ext cx="1195500" cy="272700"/>
            </a:xfrm>
            <a:prstGeom prst="rect">
              <a:avLst/>
            </a:prstGeom>
            <a:solidFill>
              <a:srgbClr val="3B008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SCHEDULER</a:t>
              </a:r>
              <a:endParaRPr b="1" sz="900">
                <a:solidFill>
                  <a:srgbClr val="FFFFFF"/>
                </a:solidFill>
                <a:latin typeface="Proxima Nova"/>
                <a:ea typeface="Proxima Nova"/>
                <a:cs typeface="Proxima Nova"/>
                <a:sym typeface="Proxima Nova"/>
              </a:endParaRPr>
            </a:p>
          </p:txBody>
        </p:sp>
        <p:sp>
          <p:nvSpPr>
            <p:cNvPr id="3379" name="Google Shape;3379;p64"/>
            <p:cNvSpPr/>
            <p:nvPr/>
          </p:nvSpPr>
          <p:spPr>
            <a:xfrm>
              <a:off x="2669900" y="3209923"/>
              <a:ext cx="1195500" cy="272700"/>
            </a:xfrm>
            <a:prstGeom prst="rect">
              <a:avLst/>
            </a:prstGeom>
            <a:solidFill>
              <a:srgbClr val="00B9E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HEALTH/SCALING</a:t>
              </a:r>
              <a:endParaRPr b="1" sz="900">
                <a:solidFill>
                  <a:srgbClr val="FFFFFF"/>
                </a:solidFill>
                <a:latin typeface="Proxima Nova"/>
                <a:ea typeface="Proxima Nova"/>
                <a:cs typeface="Proxima Nova"/>
                <a:sym typeface="Proxima Nova"/>
              </a:endParaRPr>
            </a:p>
          </p:txBody>
        </p:sp>
      </p:grpSp>
      <p:sp>
        <p:nvSpPr>
          <p:cNvPr id="3380" name="Google Shape;3380;p64"/>
          <p:cNvSpPr txBox="1"/>
          <p:nvPr/>
        </p:nvSpPr>
        <p:spPr>
          <a:xfrm>
            <a:off x="5533402" y="2190670"/>
            <a:ext cx="331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Proxima Nova"/>
                <a:ea typeface="Proxima Nova"/>
                <a:cs typeface="Proxima Nova"/>
                <a:sym typeface="Proxima Nova"/>
              </a:rPr>
              <a:t>C</a:t>
            </a:r>
            <a:endParaRPr b="1" sz="700">
              <a:solidFill>
                <a:srgbClr val="434343"/>
              </a:solidFill>
              <a:latin typeface="Proxima Nova"/>
              <a:ea typeface="Proxima Nova"/>
              <a:cs typeface="Proxima Nova"/>
              <a:sym typeface="Proxima Nova"/>
            </a:endParaRPr>
          </a:p>
        </p:txBody>
      </p:sp>
      <p:pic>
        <p:nvPicPr>
          <p:cNvPr id="3381" name="Google Shape;3381;p64"/>
          <p:cNvPicPr preferRelativeResize="0"/>
          <p:nvPr/>
        </p:nvPicPr>
        <p:blipFill>
          <a:blip r:embed="rId5">
            <a:alphaModFix/>
          </a:blip>
          <a:stretch>
            <a:fillRect/>
          </a:stretch>
        </p:blipFill>
        <p:spPr>
          <a:xfrm>
            <a:off x="5117124" y="2258716"/>
            <a:ext cx="171073" cy="171073"/>
          </a:xfrm>
          <a:prstGeom prst="rect">
            <a:avLst/>
          </a:prstGeom>
          <a:noFill/>
          <a:ln>
            <a:noFill/>
          </a:ln>
        </p:spPr>
      </p:pic>
      <p:sp>
        <p:nvSpPr>
          <p:cNvPr id="3382" name="Google Shape;3382;p64"/>
          <p:cNvSpPr/>
          <p:nvPr/>
        </p:nvSpPr>
        <p:spPr>
          <a:xfrm>
            <a:off x="1929550" y="1340225"/>
            <a:ext cx="5180400" cy="2898300"/>
          </a:xfrm>
          <a:prstGeom prst="rect">
            <a:avLst/>
          </a:prstGeom>
          <a:solidFill>
            <a:srgbClr val="FFFFFF">
              <a:alpha val="611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700">
              <a:solidFill>
                <a:srgbClr val="FFFFFF"/>
              </a:solidFill>
              <a:latin typeface="Proxima Nova"/>
              <a:ea typeface="Proxima Nova"/>
              <a:cs typeface="Proxima Nova"/>
              <a:sym typeface="Proxima Nova"/>
            </a:endParaRPr>
          </a:p>
        </p:txBody>
      </p:sp>
      <p:grpSp>
        <p:nvGrpSpPr>
          <p:cNvPr id="3383" name="Google Shape;3383;p64"/>
          <p:cNvGrpSpPr/>
          <p:nvPr/>
        </p:nvGrpSpPr>
        <p:grpSpPr>
          <a:xfrm>
            <a:off x="6550813" y="3065383"/>
            <a:ext cx="397800" cy="403901"/>
            <a:chOff x="4378263" y="3517958"/>
            <a:chExt cx="397800" cy="403901"/>
          </a:xfrm>
        </p:grpSpPr>
        <p:sp>
          <p:nvSpPr>
            <p:cNvPr id="3384" name="Google Shape;3384;p64"/>
            <p:cNvSpPr/>
            <p:nvPr/>
          </p:nvSpPr>
          <p:spPr>
            <a:xfrm>
              <a:off x="4378263" y="3524059"/>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85" name="Google Shape;3385;p64"/>
            <p:cNvSpPr/>
            <p:nvPr/>
          </p:nvSpPr>
          <p:spPr>
            <a:xfrm>
              <a:off x="4455169" y="3631845"/>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86" name="Google Shape;3386;p64"/>
            <p:cNvPicPr preferRelativeResize="0"/>
            <p:nvPr/>
          </p:nvPicPr>
          <p:blipFill>
            <a:blip r:embed="rId3">
              <a:alphaModFix/>
            </a:blip>
            <a:stretch>
              <a:fillRect/>
            </a:stretch>
          </p:blipFill>
          <p:spPr>
            <a:xfrm>
              <a:off x="4485188" y="3517958"/>
              <a:ext cx="192470" cy="103644"/>
            </a:xfrm>
            <a:prstGeom prst="rect">
              <a:avLst/>
            </a:prstGeom>
            <a:noFill/>
            <a:ln>
              <a:noFill/>
            </a:ln>
          </p:spPr>
        </p:pic>
        <p:pic>
          <p:nvPicPr>
            <p:cNvPr id="3387" name="Google Shape;3387;p64"/>
            <p:cNvPicPr preferRelativeResize="0"/>
            <p:nvPr/>
          </p:nvPicPr>
          <p:blipFill>
            <a:blip r:embed="rId4">
              <a:alphaModFix/>
            </a:blip>
            <a:stretch>
              <a:fillRect/>
            </a:stretch>
          </p:blipFill>
          <p:spPr>
            <a:xfrm>
              <a:off x="4495102" y="3691818"/>
              <a:ext cx="196750" cy="131022"/>
            </a:xfrm>
            <a:prstGeom prst="rect">
              <a:avLst/>
            </a:prstGeom>
            <a:noFill/>
            <a:ln>
              <a:noFill/>
            </a:ln>
          </p:spPr>
        </p:pic>
      </p:grpSp>
      <p:grpSp>
        <p:nvGrpSpPr>
          <p:cNvPr id="3388" name="Google Shape;3388;p64"/>
          <p:cNvGrpSpPr/>
          <p:nvPr/>
        </p:nvGrpSpPr>
        <p:grpSpPr>
          <a:xfrm>
            <a:off x="5469835" y="3067119"/>
            <a:ext cx="397800" cy="403216"/>
            <a:chOff x="5467110" y="3068915"/>
            <a:chExt cx="397800" cy="403216"/>
          </a:xfrm>
        </p:grpSpPr>
        <p:sp>
          <p:nvSpPr>
            <p:cNvPr id="3389" name="Google Shape;3389;p64"/>
            <p:cNvSpPr/>
            <p:nvPr/>
          </p:nvSpPr>
          <p:spPr>
            <a:xfrm>
              <a:off x="5467110" y="3074331"/>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90" name="Google Shape;3390;p64"/>
            <p:cNvSpPr/>
            <p:nvPr/>
          </p:nvSpPr>
          <p:spPr>
            <a:xfrm>
              <a:off x="5541190" y="318280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pic>
          <p:nvPicPr>
            <p:cNvPr id="3391" name="Google Shape;3391;p64"/>
            <p:cNvPicPr preferRelativeResize="0"/>
            <p:nvPr/>
          </p:nvPicPr>
          <p:blipFill>
            <a:blip r:embed="rId3">
              <a:alphaModFix/>
            </a:blip>
            <a:stretch>
              <a:fillRect/>
            </a:stretch>
          </p:blipFill>
          <p:spPr>
            <a:xfrm>
              <a:off x="5571208" y="3068915"/>
              <a:ext cx="192470" cy="103644"/>
            </a:xfrm>
            <a:prstGeom prst="rect">
              <a:avLst/>
            </a:prstGeom>
            <a:noFill/>
            <a:ln>
              <a:noFill/>
            </a:ln>
          </p:spPr>
        </p:pic>
        <p:pic>
          <p:nvPicPr>
            <p:cNvPr id="3392" name="Google Shape;3392;p64"/>
            <p:cNvPicPr preferRelativeResize="0"/>
            <p:nvPr/>
          </p:nvPicPr>
          <p:blipFill>
            <a:blip r:embed="rId5">
              <a:alphaModFix/>
            </a:blip>
            <a:stretch>
              <a:fillRect/>
            </a:stretch>
          </p:blipFill>
          <p:spPr>
            <a:xfrm>
              <a:off x="5583322" y="3229078"/>
              <a:ext cx="171073" cy="171073"/>
            </a:xfrm>
            <a:prstGeom prst="rect">
              <a:avLst/>
            </a:prstGeom>
            <a:noFill/>
            <a:ln>
              <a:noFill/>
            </a:ln>
          </p:spPr>
        </p:pic>
      </p:grpSp>
      <p:grpSp>
        <p:nvGrpSpPr>
          <p:cNvPr id="3393" name="Google Shape;3393;p64"/>
          <p:cNvGrpSpPr/>
          <p:nvPr/>
        </p:nvGrpSpPr>
        <p:grpSpPr>
          <a:xfrm>
            <a:off x="5465654" y="1644355"/>
            <a:ext cx="397800" cy="403215"/>
            <a:chOff x="4378263" y="3067205"/>
            <a:chExt cx="397800" cy="403215"/>
          </a:xfrm>
        </p:grpSpPr>
        <p:sp>
          <p:nvSpPr>
            <p:cNvPr id="3394" name="Google Shape;3394;p64"/>
            <p:cNvSpPr/>
            <p:nvPr/>
          </p:nvSpPr>
          <p:spPr>
            <a:xfrm>
              <a:off x="4378263" y="3072620"/>
              <a:ext cx="397800" cy="3978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solidFill>
                  <a:srgbClr val="FFFFFF"/>
                </a:solidFill>
              </a:endParaRPr>
            </a:p>
          </p:txBody>
        </p:sp>
        <p:sp>
          <p:nvSpPr>
            <p:cNvPr id="3395" name="Google Shape;3395;p64"/>
            <p:cNvSpPr/>
            <p:nvPr/>
          </p:nvSpPr>
          <p:spPr>
            <a:xfrm>
              <a:off x="4459998" y="3181092"/>
              <a:ext cx="252600" cy="25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FFFFFF"/>
                  </a:solidFill>
                </a:rPr>
                <a:t>c</a:t>
              </a:r>
              <a:endParaRPr sz="600">
                <a:solidFill>
                  <a:srgbClr val="FFFFFF"/>
                </a:solidFill>
              </a:endParaRPr>
            </a:p>
          </p:txBody>
        </p:sp>
        <p:pic>
          <p:nvPicPr>
            <p:cNvPr id="3396" name="Google Shape;3396;p64"/>
            <p:cNvPicPr preferRelativeResize="0"/>
            <p:nvPr/>
          </p:nvPicPr>
          <p:blipFill>
            <a:blip r:embed="rId3">
              <a:alphaModFix/>
            </a:blip>
            <a:stretch>
              <a:fillRect/>
            </a:stretch>
          </p:blipFill>
          <p:spPr>
            <a:xfrm>
              <a:off x="4490016" y="3067205"/>
              <a:ext cx="192470" cy="103644"/>
            </a:xfrm>
            <a:prstGeom prst="rect">
              <a:avLst/>
            </a:prstGeom>
            <a:noFill/>
            <a:ln>
              <a:noFill/>
            </a:ln>
          </p:spPr>
        </p:pic>
        <p:pic>
          <p:nvPicPr>
            <p:cNvPr id="3397" name="Google Shape;3397;p64"/>
            <p:cNvPicPr preferRelativeResize="0"/>
            <p:nvPr/>
          </p:nvPicPr>
          <p:blipFill>
            <a:blip r:embed="rId8">
              <a:alphaModFix/>
            </a:blip>
            <a:stretch>
              <a:fillRect/>
            </a:stretch>
          </p:blipFill>
          <p:spPr>
            <a:xfrm>
              <a:off x="4526604" y="3251174"/>
              <a:ext cx="123452" cy="123452"/>
            </a:xfrm>
            <a:prstGeom prst="rect">
              <a:avLst/>
            </a:prstGeom>
            <a:noFill/>
            <a:ln>
              <a:noFill/>
            </a:ln>
          </p:spPr>
        </p:pic>
      </p:grpSp>
      <p:pic>
        <p:nvPicPr>
          <p:cNvPr id="3398" name="Google Shape;3398;p64"/>
          <p:cNvPicPr preferRelativeResize="0"/>
          <p:nvPr/>
        </p:nvPicPr>
        <p:blipFill>
          <a:blip r:embed="rId9">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2" name="Shape 3402"/>
        <p:cNvGrpSpPr/>
        <p:nvPr/>
      </p:nvGrpSpPr>
      <p:grpSpPr>
        <a:xfrm>
          <a:off x="0" y="0"/>
          <a:ext cx="0" cy="0"/>
          <a:chOff x="0" y="0"/>
          <a:chExt cx="0" cy="0"/>
        </a:xfrm>
      </p:grpSpPr>
      <p:sp>
        <p:nvSpPr>
          <p:cNvPr id="3403" name="Google Shape;3403;p65"/>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None/>
            </a:pPr>
            <a:r>
              <a:rPr lang="en"/>
              <a:t>OpenShift </a:t>
            </a:r>
            <a:r>
              <a:rPr lang="en"/>
              <a:t>persistent</a:t>
            </a:r>
            <a:r>
              <a:rPr lang="en"/>
              <a:t> Storage</a:t>
            </a:r>
            <a:endParaRPr/>
          </a:p>
        </p:txBody>
      </p:sp>
      <p:sp>
        <p:nvSpPr>
          <p:cNvPr id="3404" name="Google Shape;3404;p65"/>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8" name="Shape 3408"/>
        <p:cNvGrpSpPr/>
        <p:nvPr/>
      </p:nvGrpSpPr>
      <p:grpSpPr>
        <a:xfrm>
          <a:off x="0" y="0"/>
          <a:ext cx="0" cy="0"/>
          <a:chOff x="0" y="0"/>
          <a:chExt cx="0" cy="0"/>
        </a:xfrm>
      </p:grpSpPr>
      <p:sp>
        <p:nvSpPr>
          <p:cNvPr id="3409" name="Google Shape;3409;p66"/>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10" name="Google Shape;3410;p66"/>
          <p:cNvSpPr txBox="1"/>
          <p:nvPr>
            <p:ph idx="1" type="body"/>
          </p:nvPr>
        </p:nvSpPr>
        <p:spPr>
          <a:xfrm>
            <a:off x="583800" y="1063200"/>
            <a:ext cx="8047800" cy="1388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Overpass"/>
              <a:buChar char="●"/>
            </a:pPr>
            <a:r>
              <a:rPr lang="en">
                <a:latin typeface="Overpass"/>
                <a:ea typeface="Overpass"/>
                <a:cs typeface="Overpass"/>
                <a:sym typeface="Overpass"/>
              </a:rPr>
              <a:t>Persistent Volume (PV) is tied to a piece of network storage</a:t>
            </a:r>
            <a:endParaRPr>
              <a:latin typeface="Overpass"/>
              <a:ea typeface="Overpass"/>
              <a:cs typeface="Overpass"/>
              <a:sym typeface="Overpass"/>
            </a:endParaRPr>
          </a:p>
          <a:p>
            <a:pPr indent="-292100" lvl="0" marL="457200" rtl="0" algn="l">
              <a:spcBef>
                <a:spcPts val="0"/>
              </a:spcBef>
              <a:spcAft>
                <a:spcPts val="0"/>
              </a:spcAft>
              <a:buSzPts val="1000"/>
              <a:buFont typeface="Overpass"/>
              <a:buChar char="●"/>
            </a:pPr>
            <a:r>
              <a:rPr lang="en">
                <a:latin typeface="Overpass"/>
                <a:ea typeface="Overpass"/>
                <a:cs typeface="Overpass"/>
                <a:sym typeface="Overpass"/>
              </a:rPr>
              <a:t>Provisioned by an administrator (static or dynamically)</a:t>
            </a:r>
            <a:endParaRPr>
              <a:latin typeface="Overpass"/>
              <a:ea typeface="Overpass"/>
              <a:cs typeface="Overpass"/>
              <a:sym typeface="Overpass"/>
            </a:endParaRPr>
          </a:p>
          <a:p>
            <a:pPr indent="-292100" lvl="0" marL="457200" rtl="0" algn="l">
              <a:spcBef>
                <a:spcPts val="0"/>
              </a:spcBef>
              <a:spcAft>
                <a:spcPts val="0"/>
              </a:spcAft>
              <a:buSzPts val="1000"/>
              <a:buFont typeface="Overpass"/>
              <a:buChar char="●"/>
            </a:pPr>
            <a:r>
              <a:rPr lang="en">
                <a:latin typeface="Overpass"/>
                <a:ea typeface="Overpass"/>
                <a:cs typeface="Overpass"/>
                <a:sym typeface="Overpass"/>
              </a:rPr>
              <a:t>Allows admins to describe storage and users to request storage</a:t>
            </a:r>
            <a:endParaRPr>
              <a:latin typeface="Overpass"/>
              <a:ea typeface="Overpass"/>
              <a:cs typeface="Overpass"/>
              <a:sym typeface="Overpass"/>
            </a:endParaRPr>
          </a:p>
          <a:p>
            <a:pPr indent="-292100" lvl="0" marL="457200" rtl="0" algn="l">
              <a:spcBef>
                <a:spcPts val="0"/>
              </a:spcBef>
              <a:spcAft>
                <a:spcPts val="0"/>
              </a:spcAft>
              <a:buSzPts val="1000"/>
              <a:buFont typeface="Overpass"/>
              <a:buChar char="●"/>
            </a:pPr>
            <a:r>
              <a:rPr lang="en">
                <a:latin typeface="Overpass"/>
                <a:ea typeface="Overpass"/>
                <a:cs typeface="Overpass"/>
                <a:sym typeface="Overpass"/>
              </a:rPr>
              <a:t>Assigned to pods based on the requested size, access mode, labels and type</a:t>
            </a:r>
            <a:endParaRPr>
              <a:latin typeface="Overpass"/>
              <a:ea typeface="Overpass"/>
              <a:cs typeface="Overpass"/>
              <a:sym typeface="Overpass"/>
            </a:endParaRPr>
          </a:p>
        </p:txBody>
      </p:sp>
      <p:sp>
        <p:nvSpPr>
          <p:cNvPr id="3411" name="Google Shape;3411;p66"/>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PERSISTENT STORAGE</a:t>
            </a:r>
            <a:endParaRPr/>
          </a:p>
        </p:txBody>
      </p:sp>
      <p:sp>
        <p:nvSpPr>
          <p:cNvPr id="3412" name="Google Shape;3412;p66"/>
          <p:cNvSpPr/>
          <p:nvPr/>
        </p:nvSpPr>
        <p:spPr>
          <a:xfrm>
            <a:off x="649650"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NFS</a:t>
            </a:r>
            <a:endParaRPr sz="1000">
              <a:latin typeface="Overpass"/>
              <a:ea typeface="Overpass"/>
              <a:cs typeface="Overpass"/>
              <a:sym typeface="Overpass"/>
            </a:endParaRPr>
          </a:p>
        </p:txBody>
      </p:sp>
      <p:sp>
        <p:nvSpPr>
          <p:cNvPr id="3413" name="Google Shape;3413;p66"/>
          <p:cNvSpPr/>
          <p:nvPr/>
        </p:nvSpPr>
        <p:spPr>
          <a:xfrm>
            <a:off x="649650" y="3531149"/>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GlusterFS</a:t>
            </a:r>
            <a:endParaRPr sz="1000">
              <a:latin typeface="Overpass"/>
              <a:ea typeface="Overpass"/>
              <a:cs typeface="Overpass"/>
              <a:sym typeface="Overpass"/>
            </a:endParaRPr>
          </a:p>
        </p:txBody>
      </p:sp>
      <p:sp>
        <p:nvSpPr>
          <p:cNvPr id="3414" name="Google Shape;3414;p66"/>
          <p:cNvSpPr/>
          <p:nvPr/>
        </p:nvSpPr>
        <p:spPr>
          <a:xfrm>
            <a:off x="1976908"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OpenStack Cinder</a:t>
            </a:r>
            <a:endParaRPr sz="1000">
              <a:latin typeface="Overpass"/>
              <a:ea typeface="Overpass"/>
              <a:cs typeface="Overpass"/>
              <a:sym typeface="Overpass"/>
            </a:endParaRPr>
          </a:p>
        </p:txBody>
      </p:sp>
      <p:sp>
        <p:nvSpPr>
          <p:cNvPr id="3415" name="Google Shape;3415;p66"/>
          <p:cNvSpPr/>
          <p:nvPr/>
        </p:nvSpPr>
        <p:spPr>
          <a:xfrm>
            <a:off x="1976908" y="3531149"/>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Ceph RBD</a:t>
            </a:r>
            <a:endParaRPr sz="1000">
              <a:latin typeface="Overpass"/>
              <a:ea typeface="Overpass"/>
              <a:cs typeface="Overpass"/>
              <a:sym typeface="Overpass"/>
            </a:endParaRPr>
          </a:p>
        </p:txBody>
      </p:sp>
      <p:sp>
        <p:nvSpPr>
          <p:cNvPr id="3416" name="Google Shape;3416;p66"/>
          <p:cNvSpPr/>
          <p:nvPr/>
        </p:nvSpPr>
        <p:spPr>
          <a:xfrm>
            <a:off x="5958683"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AWS EBS</a:t>
            </a:r>
            <a:endParaRPr sz="1000">
              <a:latin typeface="Overpass"/>
              <a:ea typeface="Overpass"/>
              <a:cs typeface="Overpass"/>
              <a:sym typeface="Overpass"/>
            </a:endParaRPr>
          </a:p>
        </p:txBody>
      </p:sp>
      <p:sp>
        <p:nvSpPr>
          <p:cNvPr id="3417" name="Google Shape;3417;p66"/>
          <p:cNvSpPr/>
          <p:nvPr/>
        </p:nvSpPr>
        <p:spPr>
          <a:xfrm>
            <a:off x="5958683" y="3531149"/>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GCE Persistent Disk</a:t>
            </a:r>
            <a:endParaRPr sz="1000">
              <a:latin typeface="Overpass"/>
              <a:ea typeface="Overpass"/>
              <a:cs typeface="Overpass"/>
              <a:sym typeface="Overpass"/>
            </a:endParaRPr>
          </a:p>
        </p:txBody>
      </p:sp>
      <p:sp>
        <p:nvSpPr>
          <p:cNvPr id="3418" name="Google Shape;3418;p66"/>
          <p:cNvSpPr/>
          <p:nvPr/>
        </p:nvSpPr>
        <p:spPr>
          <a:xfrm>
            <a:off x="3304166"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iSCSI</a:t>
            </a:r>
            <a:endParaRPr sz="1000">
              <a:latin typeface="Overpass"/>
              <a:ea typeface="Overpass"/>
              <a:cs typeface="Overpass"/>
              <a:sym typeface="Overpass"/>
            </a:endParaRPr>
          </a:p>
        </p:txBody>
      </p:sp>
      <p:sp>
        <p:nvSpPr>
          <p:cNvPr id="3419" name="Google Shape;3419;p66"/>
          <p:cNvSpPr/>
          <p:nvPr/>
        </p:nvSpPr>
        <p:spPr>
          <a:xfrm>
            <a:off x="3304166" y="3531149"/>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Fiber Channel</a:t>
            </a:r>
            <a:endParaRPr sz="1000">
              <a:latin typeface="Overpass"/>
              <a:ea typeface="Overpass"/>
              <a:cs typeface="Overpass"/>
              <a:sym typeface="Overpass"/>
            </a:endParaRPr>
          </a:p>
        </p:txBody>
      </p:sp>
      <p:sp>
        <p:nvSpPr>
          <p:cNvPr id="3420" name="Google Shape;3420;p66"/>
          <p:cNvSpPr/>
          <p:nvPr/>
        </p:nvSpPr>
        <p:spPr>
          <a:xfrm>
            <a:off x="4631424"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Azure Disk</a:t>
            </a:r>
            <a:endParaRPr sz="1000">
              <a:latin typeface="Overpass"/>
              <a:ea typeface="Overpass"/>
              <a:cs typeface="Overpass"/>
              <a:sym typeface="Overpass"/>
            </a:endParaRPr>
          </a:p>
        </p:txBody>
      </p:sp>
      <p:sp>
        <p:nvSpPr>
          <p:cNvPr id="3421" name="Google Shape;3421;p66"/>
          <p:cNvSpPr/>
          <p:nvPr/>
        </p:nvSpPr>
        <p:spPr>
          <a:xfrm>
            <a:off x="4631438" y="3531149"/>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Azure File</a:t>
            </a:r>
            <a:endParaRPr sz="1000">
              <a:latin typeface="Overpass"/>
              <a:ea typeface="Overpass"/>
              <a:cs typeface="Overpass"/>
              <a:sym typeface="Overpass"/>
            </a:endParaRPr>
          </a:p>
        </p:txBody>
      </p:sp>
      <p:sp>
        <p:nvSpPr>
          <p:cNvPr id="3422" name="Google Shape;3422;p66"/>
          <p:cNvSpPr/>
          <p:nvPr/>
        </p:nvSpPr>
        <p:spPr>
          <a:xfrm>
            <a:off x="7285941" y="295477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FlexVolume</a:t>
            </a:r>
            <a:endParaRPr sz="1000">
              <a:latin typeface="Overpass"/>
              <a:ea typeface="Overpass"/>
              <a:cs typeface="Overpass"/>
              <a:sym typeface="Overpass"/>
            </a:endParaRPr>
          </a:p>
        </p:txBody>
      </p:sp>
      <p:sp>
        <p:nvSpPr>
          <p:cNvPr id="3423" name="Google Shape;3423;p66"/>
          <p:cNvSpPr/>
          <p:nvPr/>
        </p:nvSpPr>
        <p:spPr>
          <a:xfrm>
            <a:off x="7285941" y="3531144"/>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VMWare </a:t>
            </a:r>
            <a:br>
              <a:rPr lang="en" sz="1000">
                <a:latin typeface="Overpass"/>
                <a:ea typeface="Overpass"/>
                <a:cs typeface="Overpass"/>
                <a:sym typeface="Overpass"/>
              </a:rPr>
            </a:br>
            <a:r>
              <a:rPr lang="en" sz="1000">
                <a:latin typeface="Overpass"/>
                <a:ea typeface="Overpass"/>
                <a:cs typeface="Overpass"/>
                <a:sym typeface="Overpass"/>
              </a:rPr>
              <a:t>vSphere VMDK</a:t>
            </a:r>
            <a:endParaRPr sz="1000">
              <a:latin typeface="Overpass"/>
              <a:ea typeface="Overpass"/>
              <a:cs typeface="Overpass"/>
              <a:sym typeface="Overpass"/>
            </a:endParaRPr>
          </a:p>
        </p:txBody>
      </p:sp>
      <p:sp>
        <p:nvSpPr>
          <p:cNvPr id="3424" name="Google Shape;3424;p66"/>
          <p:cNvSpPr/>
          <p:nvPr/>
        </p:nvSpPr>
        <p:spPr>
          <a:xfrm>
            <a:off x="4631414" y="410752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Container Storage Interface (CSI)**</a:t>
            </a:r>
            <a:endParaRPr sz="1000">
              <a:latin typeface="Overpass"/>
              <a:ea typeface="Overpass"/>
              <a:cs typeface="Overpass"/>
              <a:sym typeface="Overpass"/>
            </a:endParaRPr>
          </a:p>
        </p:txBody>
      </p:sp>
      <p:sp>
        <p:nvSpPr>
          <p:cNvPr id="3425" name="Google Shape;3425;p66"/>
          <p:cNvSpPr txBox="1"/>
          <p:nvPr/>
        </p:nvSpPr>
        <p:spPr>
          <a:xfrm>
            <a:off x="634350" y="4538800"/>
            <a:ext cx="2347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Overpass"/>
                <a:ea typeface="Overpass"/>
                <a:cs typeface="Overpass"/>
                <a:sym typeface="Overpass"/>
              </a:rPr>
              <a:t>* Shipped and supported by NetApp via TSANet</a:t>
            </a:r>
            <a:endParaRPr sz="800">
              <a:latin typeface="Overpass"/>
              <a:ea typeface="Overpass"/>
              <a:cs typeface="Overpass"/>
              <a:sym typeface="Overpass"/>
            </a:endParaRPr>
          </a:p>
          <a:p>
            <a:pPr indent="0" lvl="0" marL="0" rtl="0" algn="l">
              <a:spcBef>
                <a:spcPts val="0"/>
              </a:spcBef>
              <a:spcAft>
                <a:spcPts val="0"/>
              </a:spcAft>
              <a:buNone/>
            </a:pPr>
            <a:r>
              <a:rPr lang="en" sz="800">
                <a:latin typeface="Overpass"/>
                <a:ea typeface="Overpass"/>
                <a:cs typeface="Overpass"/>
                <a:sym typeface="Overpass"/>
              </a:rPr>
              <a:t>** Tech Preview </a:t>
            </a:r>
            <a:endParaRPr sz="800">
              <a:latin typeface="Overpass"/>
              <a:ea typeface="Overpass"/>
              <a:cs typeface="Overpass"/>
              <a:sym typeface="Overpass"/>
            </a:endParaRPr>
          </a:p>
        </p:txBody>
      </p:sp>
      <p:sp>
        <p:nvSpPr>
          <p:cNvPr id="3426" name="Google Shape;3426;p66"/>
          <p:cNvSpPr/>
          <p:nvPr/>
        </p:nvSpPr>
        <p:spPr>
          <a:xfrm>
            <a:off x="3304164" y="4107525"/>
            <a:ext cx="1223700" cy="482700"/>
          </a:xfrm>
          <a:prstGeom prst="rect">
            <a:avLst/>
          </a:prstGeom>
          <a:solidFill>
            <a:srgbClr val="81BC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NetApp Trident*</a:t>
            </a:r>
            <a:endParaRPr sz="1000">
              <a:latin typeface="Overpass"/>
              <a:ea typeface="Overpass"/>
              <a:cs typeface="Overpass"/>
              <a:sym typeface="Overpass"/>
            </a:endParaRPr>
          </a:p>
        </p:txBody>
      </p:sp>
      <p:pic>
        <p:nvPicPr>
          <p:cNvPr id="3427" name="Google Shape;3427;p66"/>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1" name="Shape 3431"/>
        <p:cNvGrpSpPr/>
        <p:nvPr/>
      </p:nvGrpSpPr>
      <p:grpSpPr>
        <a:xfrm>
          <a:off x="0" y="0"/>
          <a:ext cx="0" cy="0"/>
          <a:chOff x="0" y="0"/>
          <a:chExt cx="0" cy="0"/>
        </a:xfrm>
      </p:grpSpPr>
      <p:sp>
        <p:nvSpPr>
          <p:cNvPr id="3432" name="Google Shape;3432;p67"/>
          <p:cNvSpPr/>
          <p:nvPr/>
        </p:nvSpPr>
        <p:spPr>
          <a:xfrm>
            <a:off x="3519225" y="3124775"/>
            <a:ext cx="4565400" cy="1334700"/>
          </a:xfrm>
          <a:prstGeom prst="rect">
            <a:avLst/>
          </a:prstGeom>
          <a:solidFill>
            <a:srgbClr val="A3DB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PROJECT</a:t>
            </a:r>
            <a:endParaRPr b="1" sz="1200">
              <a:latin typeface="Proxima Nova"/>
              <a:ea typeface="Proxima Nova"/>
              <a:cs typeface="Proxima Nova"/>
              <a:sym typeface="Proxima Nova"/>
            </a:endParaRPr>
          </a:p>
          <a:p>
            <a:pPr indent="0" lvl="0" marL="0" rtl="0" algn="l">
              <a:spcBef>
                <a:spcPts val="0"/>
              </a:spcBef>
              <a:spcAft>
                <a:spcPts val="0"/>
              </a:spcAft>
              <a:buNone/>
            </a:pPr>
            <a:r>
              <a:t/>
            </a:r>
            <a:endParaRPr sz="1000">
              <a:latin typeface="Proxima Nova"/>
              <a:ea typeface="Proxima Nova"/>
              <a:cs typeface="Proxima Nova"/>
              <a:sym typeface="Proxima Nova"/>
            </a:endParaRPr>
          </a:p>
        </p:txBody>
      </p:sp>
      <p:sp>
        <p:nvSpPr>
          <p:cNvPr id="3433" name="Google Shape;3433;p67"/>
          <p:cNvSpPr/>
          <p:nvPr/>
        </p:nvSpPr>
        <p:spPr>
          <a:xfrm>
            <a:off x="3496175" y="1448325"/>
            <a:ext cx="4565400" cy="1429800"/>
          </a:xfrm>
          <a:prstGeom prst="rect">
            <a:avLst/>
          </a:prstGeom>
          <a:solidFill>
            <a:srgbClr val="A3DBE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Proxima Nova"/>
                <a:ea typeface="Proxima Nova"/>
                <a:cs typeface="Proxima Nova"/>
                <a:sym typeface="Proxima Nova"/>
              </a:rPr>
              <a:t>POOL OF PERSISTENT VOLUMES</a:t>
            </a:r>
            <a:endParaRPr sz="1000">
              <a:latin typeface="Proxima Nova"/>
              <a:ea typeface="Proxima Nova"/>
              <a:cs typeface="Proxima Nova"/>
              <a:sym typeface="Proxima Nova"/>
            </a:endParaRPr>
          </a:p>
        </p:txBody>
      </p:sp>
      <p:sp>
        <p:nvSpPr>
          <p:cNvPr id="3434" name="Google Shape;3434;p6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5" name="Google Shape;3435;p67"/>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PERSISTENT STORAGE</a:t>
            </a:r>
            <a:endParaRPr/>
          </a:p>
        </p:txBody>
      </p:sp>
      <p:pic>
        <p:nvPicPr>
          <p:cNvPr id="3436" name="Google Shape;3436;p67"/>
          <p:cNvPicPr preferRelativeResize="0"/>
          <p:nvPr/>
        </p:nvPicPr>
        <p:blipFill>
          <a:blip r:embed="rId3">
            <a:alphaModFix/>
          </a:blip>
          <a:stretch>
            <a:fillRect/>
          </a:stretch>
        </p:blipFill>
        <p:spPr>
          <a:xfrm>
            <a:off x="1364176" y="1958150"/>
            <a:ext cx="394500" cy="609661"/>
          </a:xfrm>
          <a:prstGeom prst="rect">
            <a:avLst/>
          </a:prstGeom>
          <a:noFill/>
          <a:ln>
            <a:noFill/>
          </a:ln>
        </p:spPr>
      </p:pic>
      <p:pic>
        <p:nvPicPr>
          <p:cNvPr id="3437" name="Google Shape;3437;p67"/>
          <p:cNvPicPr preferRelativeResize="0"/>
          <p:nvPr/>
        </p:nvPicPr>
        <p:blipFill>
          <a:blip r:embed="rId3">
            <a:alphaModFix/>
          </a:blip>
          <a:stretch>
            <a:fillRect/>
          </a:stretch>
        </p:blipFill>
        <p:spPr>
          <a:xfrm>
            <a:off x="1364176" y="3483267"/>
            <a:ext cx="394500" cy="609661"/>
          </a:xfrm>
          <a:prstGeom prst="rect">
            <a:avLst/>
          </a:prstGeom>
          <a:noFill/>
          <a:ln>
            <a:noFill/>
          </a:ln>
        </p:spPr>
      </p:pic>
      <p:sp>
        <p:nvSpPr>
          <p:cNvPr id="3438" name="Google Shape;3438;p67"/>
          <p:cNvSpPr/>
          <p:nvPr/>
        </p:nvSpPr>
        <p:spPr>
          <a:xfrm>
            <a:off x="6572557"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NFSPV</a:t>
            </a:r>
            <a:endParaRPr sz="800">
              <a:solidFill>
                <a:srgbClr val="FFFFFF"/>
              </a:solidFill>
              <a:latin typeface="Proxima Nova"/>
              <a:ea typeface="Proxima Nova"/>
              <a:cs typeface="Proxima Nova"/>
              <a:sym typeface="Proxima Nova"/>
            </a:endParaRPr>
          </a:p>
        </p:txBody>
      </p:sp>
      <p:sp>
        <p:nvSpPr>
          <p:cNvPr id="3439" name="Google Shape;3439;p67"/>
          <p:cNvSpPr/>
          <p:nvPr/>
        </p:nvSpPr>
        <p:spPr>
          <a:xfrm>
            <a:off x="3675006"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iSCSI</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PV</a:t>
            </a:r>
            <a:endParaRPr sz="800">
              <a:solidFill>
                <a:srgbClr val="FFFFFF"/>
              </a:solidFill>
              <a:latin typeface="Proxima Nova"/>
              <a:ea typeface="Proxima Nova"/>
              <a:cs typeface="Proxima Nova"/>
              <a:sym typeface="Proxima Nova"/>
            </a:endParaRPr>
          </a:p>
        </p:txBody>
      </p:sp>
      <p:sp>
        <p:nvSpPr>
          <p:cNvPr id="3440" name="Google Shape;3440;p67"/>
          <p:cNvSpPr/>
          <p:nvPr/>
        </p:nvSpPr>
        <p:spPr>
          <a:xfrm>
            <a:off x="5868344"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NFSPV</a:t>
            </a:r>
            <a:endParaRPr sz="800">
              <a:solidFill>
                <a:srgbClr val="FFFFFF"/>
              </a:solidFill>
              <a:latin typeface="Proxima Nova"/>
              <a:ea typeface="Proxima Nova"/>
              <a:cs typeface="Proxima Nova"/>
              <a:sym typeface="Proxima Nova"/>
            </a:endParaRPr>
          </a:p>
        </p:txBody>
      </p:sp>
      <p:sp>
        <p:nvSpPr>
          <p:cNvPr id="3441" name="Google Shape;3441;p67"/>
          <p:cNvSpPr txBox="1"/>
          <p:nvPr/>
        </p:nvSpPr>
        <p:spPr>
          <a:xfrm>
            <a:off x="990826" y="2526584"/>
            <a:ext cx="11412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Admin</a:t>
            </a:r>
            <a:endParaRPr sz="1200">
              <a:latin typeface="Proxima Nova"/>
              <a:ea typeface="Proxima Nova"/>
              <a:cs typeface="Proxima Nova"/>
              <a:sym typeface="Proxima Nova"/>
            </a:endParaRPr>
          </a:p>
        </p:txBody>
      </p:sp>
      <p:sp>
        <p:nvSpPr>
          <p:cNvPr id="3442" name="Google Shape;3442;p67"/>
          <p:cNvSpPr txBox="1"/>
          <p:nvPr/>
        </p:nvSpPr>
        <p:spPr>
          <a:xfrm>
            <a:off x="990826" y="4031483"/>
            <a:ext cx="11412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User</a:t>
            </a:r>
            <a:endParaRPr sz="1200">
              <a:latin typeface="Proxima Nova"/>
              <a:ea typeface="Proxima Nova"/>
              <a:cs typeface="Proxima Nova"/>
              <a:sym typeface="Proxima Nova"/>
            </a:endParaRPr>
          </a:p>
        </p:txBody>
      </p:sp>
      <p:cxnSp>
        <p:nvCxnSpPr>
          <p:cNvPr id="3443" name="Google Shape;3443;p67"/>
          <p:cNvCxnSpPr/>
          <p:nvPr/>
        </p:nvCxnSpPr>
        <p:spPr>
          <a:xfrm>
            <a:off x="1928850" y="2317675"/>
            <a:ext cx="1516500" cy="0"/>
          </a:xfrm>
          <a:prstGeom prst="straightConnector1">
            <a:avLst/>
          </a:prstGeom>
          <a:noFill/>
          <a:ln cap="flat" cmpd="sng" w="9525">
            <a:solidFill>
              <a:schemeClr val="dk2"/>
            </a:solidFill>
            <a:prstDash val="dash"/>
            <a:round/>
            <a:headEnd len="med" w="med" type="none"/>
            <a:tailEnd len="med" w="med" type="triangle"/>
          </a:ln>
        </p:spPr>
      </p:cxnSp>
      <p:cxnSp>
        <p:nvCxnSpPr>
          <p:cNvPr id="3444" name="Google Shape;3444;p67"/>
          <p:cNvCxnSpPr/>
          <p:nvPr/>
        </p:nvCxnSpPr>
        <p:spPr>
          <a:xfrm>
            <a:off x="1893650" y="3836274"/>
            <a:ext cx="1516500" cy="0"/>
          </a:xfrm>
          <a:prstGeom prst="straightConnector1">
            <a:avLst/>
          </a:prstGeom>
          <a:noFill/>
          <a:ln cap="flat" cmpd="sng" w="9525">
            <a:solidFill>
              <a:schemeClr val="dk2"/>
            </a:solidFill>
            <a:prstDash val="dash"/>
            <a:round/>
            <a:headEnd len="med" w="med" type="none"/>
            <a:tailEnd len="med" w="med" type="triangle"/>
          </a:ln>
        </p:spPr>
      </p:cxnSp>
      <p:sp>
        <p:nvSpPr>
          <p:cNvPr id="3445" name="Google Shape;3445;p67"/>
          <p:cNvSpPr txBox="1"/>
          <p:nvPr/>
        </p:nvSpPr>
        <p:spPr>
          <a:xfrm>
            <a:off x="2165050" y="2038040"/>
            <a:ext cx="882900" cy="2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register PV</a:t>
            </a:r>
            <a:endParaRPr sz="1000">
              <a:latin typeface="Proxima Nova"/>
              <a:ea typeface="Proxima Nova"/>
              <a:cs typeface="Proxima Nova"/>
              <a:sym typeface="Proxima Nova"/>
            </a:endParaRPr>
          </a:p>
        </p:txBody>
      </p:sp>
      <p:sp>
        <p:nvSpPr>
          <p:cNvPr id="3446" name="Google Shape;3446;p67"/>
          <p:cNvSpPr txBox="1"/>
          <p:nvPr/>
        </p:nvSpPr>
        <p:spPr>
          <a:xfrm>
            <a:off x="2089300" y="3565500"/>
            <a:ext cx="1034400" cy="2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create claim</a:t>
            </a:r>
            <a:endParaRPr sz="1000">
              <a:latin typeface="Proxima Nova"/>
              <a:ea typeface="Proxima Nova"/>
              <a:cs typeface="Proxima Nova"/>
              <a:sym typeface="Proxima Nova"/>
            </a:endParaRPr>
          </a:p>
        </p:txBody>
      </p:sp>
      <p:sp>
        <p:nvSpPr>
          <p:cNvPr id="3447" name="Google Shape;3447;p67"/>
          <p:cNvSpPr/>
          <p:nvPr/>
        </p:nvSpPr>
        <p:spPr>
          <a:xfrm>
            <a:off x="7276770"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NFSPV</a:t>
            </a:r>
            <a:endParaRPr sz="800">
              <a:solidFill>
                <a:srgbClr val="FFFFFF"/>
              </a:solidFill>
              <a:latin typeface="Proxima Nova"/>
              <a:ea typeface="Proxima Nova"/>
              <a:cs typeface="Proxima Nova"/>
              <a:sym typeface="Proxima Nova"/>
            </a:endParaRPr>
          </a:p>
        </p:txBody>
      </p:sp>
      <p:sp>
        <p:nvSpPr>
          <p:cNvPr id="3448" name="Google Shape;3448;p67"/>
          <p:cNvSpPr/>
          <p:nvPr/>
        </p:nvSpPr>
        <p:spPr>
          <a:xfrm>
            <a:off x="5125529"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rgbClr val="FFFFFF"/>
              </a:solidFill>
              <a:latin typeface="Proxima Nova"/>
              <a:ea typeface="Proxima Nova"/>
              <a:cs typeface="Proxima Nova"/>
              <a:sym typeface="Proxima Nova"/>
            </a:endParaRPr>
          </a:p>
        </p:txBody>
      </p:sp>
      <p:sp>
        <p:nvSpPr>
          <p:cNvPr id="3449" name="Google Shape;3449;p67"/>
          <p:cNvSpPr txBox="1"/>
          <p:nvPr/>
        </p:nvSpPr>
        <p:spPr>
          <a:xfrm>
            <a:off x="5083431" y="2174959"/>
            <a:ext cx="687900" cy="35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
                <a:solidFill>
                  <a:srgbClr val="FFFFFF"/>
                </a:solidFill>
                <a:latin typeface="Proxima Nova"/>
                <a:ea typeface="Proxima Nova"/>
                <a:cs typeface="Proxima Nova"/>
                <a:sym typeface="Proxima Nova"/>
              </a:rPr>
              <a:t>GlusterFS</a:t>
            </a:r>
            <a:endParaRPr sz="8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PV</a:t>
            </a:r>
            <a:endParaRPr sz="800">
              <a:solidFill>
                <a:srgbClr val="FFFFFF"/>
              </a:solidFill>
              <a:latin typeface="Proxima Nova"/>
              <a:ea typeface="Proxima Nova"/>
              <a:cs typeface="Proxima Nova"/>
              <a:sym typeface="Proxima Nova"/>
            </a:endParaRPr>
          </a:p>
        </p:txBody>
      </p:sp>
      <p:grpSp>
        <p:nvGrpSpPr>
          <p:cNvPr id="3450" name="Google Shape;3450;p67"/>
          <p:cNvGrpSpPr/>
          <p:nvPr/>
        </p:nvGrpSpPr>
        <p:grpSpPr>
          <a:xfrm>
            <a:off x="7122435" y="3179496"/>
            <a:ext cx="607208" cy="1080439"/>
            <a:chOff x="7274835" y="3027096"/>
            <a:chExt cx="607208" cy="1080439"/>
          </a:xfrm>
        </p:grpSpPr>
        <p:pic>
          <p:nvPicPr>
            <p:cNvPr id="3451" name="Google Shape;3451;p67"/>
            <p:cNvPicPr preferRelativeResize="0"/>
            <p:nvPr/>
          </p:nvPicPr>
          <p:blipFill>
            <a:blip r:embed="rId4">
              <a:alphaModFix/>
            </a:blip>
            <a:stretch>
              <a:fillRect/>
            </a:stretch>
          </p:blipFill>
          <p:spPr>
            <a:xfrm>
              <a:off x="7274835" y="3330733"/>
              <a:ext cx="607200" cy="602392"/>
            </a:xfrm>
            <a:prstGeom prst="rect">
              <a:avLst/>
            </a:prstGeom>
            <a:noFill/>
            <a:ln>
              <a:noFill/>
            </a:ln>
          </p:spPr>
        </p:pic>
        <p:sp>
          <p:nvSpPr>
            <p:cNvPr id="3452" name="Google Shape;3452;p67"/>
            <p:cNvSpPr txBox="1"/>
            <p:nvPr/>
          </p:nvSpPr>
          <p:spPr>
            <a:xfrm>
              <a:off x="7347743" y="3027096"/>
              <a:ext cx="5238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Pod</a:t>
              </a:r>
              <a:endParaRPr sz="1000">
                <a:latin typeface="Proxima Nova"/>
                <a:ea typeface="Proxima Nova"/>
                <a:cs typeface="Proxima Nova"/>
                <a:sym typeface="Proxima Nova"/>
              </a:endParaRPr>
            </a:p>
          </p:txBody>
        </p:sp>
        <p:sp>
          <p:nvSpPr>
            <p:cNvPr id="3453" name="Google Shape;3453;p67"/>
            <p:cNvSpPr/>
            <p:nvPr/>
          </p:nvSpPr>
          <p:spPr>
            <a:xfrm>
              <a:off x="7274843" y="3927834"/>
              <a:ext cx="607200" cy="179700"/>
            </a:xfrm>
            <a:prstGeom prst="rect">
              <a:avLst/>
            </a:prstGeom>
            <a:solidFill>
              <a:srgbClr val="0084D1"/>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claim</a:t>
              </a:r>
              <a:endParaRPr sz="800">
                <a:solidFill>
                  <a:srgbClr val="FFFFFF"/>
                </a:solidFill>
                <a:latin typeface="Proxima Nova"/>
                <a:ea typeface="Proxima Nova"/>
                <a:cs typeface="Proxima Nova"/>
                <a:sym typeface="Proxima Nova"/>
              </a:endParaRPr>
            </a:p>
          </p:txBody>
        </p:sp>
      </p:grpSp>
      <p:grpSp>
        <p:nvGrpSpPr>
          <p:cNvPr id="3454" name="Google Shape;3454;p67"/>
          <p:cNvGrpSpPr/>
          <p:nvPr/>
        </p:nvGrpSpPr>
        <p:grpSpPr>
          <a:xfrm>
            <a:off x="6035484" y="3179749"/>
            <a:ext cx="607208" cy="1080439"/>
            <a:chOff x="6187884" y="3027349"/>
            <a:chExt cx="607208" cy="1080439"/>
          </a:xfrm>
        </p:grpSpPr>
        <p:pic>
          <p:nvPicPr>
            <p:cNvPr id="3455" name="Google Shape;3455;p67"/>
            <p:cNvPicPr preferRelativeResize="0"/>
            <p:nvPr/>
          </p:nvPicPr>
          <p:blipFill>
            <a:blip r:embed="rId4">
              <a:alphaModFix/>
            </a:blip>
            <a:stretch>
              <a:fillRect/>
            </a:stretch>
          </p:blipFill>
          <p:spPr>
            <a:xfrm>
              <a:off x="6187884" y="3330987"/>
              <a:ext cx="607200" cy="602392"/>
            </a:xfrm>
            <a:prstGeom prst="rect">
              <a:avLst/>
            </a:prstGeom>
            <a:noFill/>
            <a:ln>
              <a:noFill/>
            </a:ln>
          </p:spPr>
        </p:pic>
        <p:sp>
          <p:nvSpPr>
            <p:cNvPr id="3456" name="Google Shape;3456;p67"/>
            <p:cNvSpPr txBox="1"/>
            <p:nvPr/>
          </p:nvSpPr>
          <p:spPr>
            <a:xfrm>
              <a:off x="6260792" y="3027349"/>
              <a:ext cx="5238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Pod</a:t>
              </a:r>
              <a:endParaRPr sz="1000">
                <a:latin typeface="Proxima Nova"/>
                <a:ea typeface="Proxima Nova"/>
                <a:cs typeface="Proxima Nova"/>
                <a:sym typeface="Proxima Nova"/>
              </a:endParaRPr>
            </a:p>
          </p:txBody>
        </p:sp>
        <p:sp>
          <p:nvSpPr>
            <p:cNvPr id="3457" name="Google Shape;3457;p67"/>
            <p:cNvSpPr/>
            <p:nvPr/>
          </p:nvSpPr>
          <p:spPr>
            <a:xfrm>
              <a:off x="6187892" y="3928088"/>
              <a:ext cx="607200" cy="179700"/>
            </a:xfrm>
            <a:prstGeom prst="rect">
              <a:avLst/>
            </a:prstGeom>
            <a:solidFill>
              <a:srgbClr val="0084D1"/>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claim</a:t>
              </a:r>
              <a:endParaRPr sz="800">
                <a:solidFill>
                  <a:srgbClr val="FFFFFF"/>
                </a:solidFill>
                <a:latin typeface="Proxima Nova"/>
                <a:ea typeface="Proxima Nova"/>
                <a:cs typeface="Proxima Nova"/>
                <a:sym typeface="Proxima Nova"/>
              </a:endParaRPr>
            </a:p>
          </p:txBody>
        </p:sp>
      </p:grpSp>
      <p:cxnSp>
        <p:nvCxnSpPr>
          <p:cNvPr id="3458" name="Google Shape;3458;p67"/>
          <p:cNvCxnSpPr>
            <a:stCxn id="3457" idx="3"/>
          </p:cNvCxnSpPr>
          <p:nvPr/>
        </p:nvCxnSpPr>
        <p:spPr>
          <a:xfrm flipH="1" rot="10800000">
            <a:off x="6642692" y="2668238"/>
            <a:ext cx="167100" cy="1502100"/>
          </a:xfrm>
          <a:prstGeom prst="bentConnector2">
            <a:avLst/>
          </a:prstGeom>
          <a:noFill/>
          <a:ln cap="flat" cmpd="sng" w="9525">
            <a:solidFill>
              <a:schemeClr val="dk2"/>
            </a:solidFill>
            <a:prstDash val="solid"/>
            <a:round/>
            <a:headEnd len="med" w="med" type="none"/>
            <a:tailEnd len="med" w="med" type="triangle"/>
          </a:ln>
        </p:spPr>
      </p:cxnSp>
      <p:cxnSp>
        <p:nvCxnSpPr>
          <p:cNvPr id="3459" name="Google Shape;3459;p67"/>
          <p:cNvCxnSpPr/>
          <p:nvPr/>
        </p:nvCxnSpPr>
        <p:spPr>
          <a:xfrm rot="10800000">
            <a:off x="6947501" y="2668248"/>
            <a:ext cx="167100" cy="1502100"/>
          </a:xfrm>
          <a:prstGeom prst="bentConnector2">
            <a:avLst/>
          </a:prstGeom>
          <a:noFill/>
          <a:ln cap="flat" cmpd="sng" w="9525">
            <a:solidFill>
              <a:schemeClr val="dk2"/>
            </a:solidFill>
            <a:prstDash val="solid"/>
            <a:round/>
            <a:headEnd len="med" w="med" type="none"/>
            <a:tailEnd len="med" w="med" type="triangle"/>
          </a:ln>
        </p:spPr>
      </p:cxnSp>
      <p:grpSp>
        <p:nvGrpSpPr>
          <p:cNvPr id="3460" name="Google Shape;3460;p67"/>
          <p:cNvGrpSpPr/>
          <p:nvPr/>
        </p:nvGrpSpPr>
        <p:grpSpPr>
          <a:xfrm>
            <a:off x="4617684" y="3179487"/>
            <a:ext cx="607208" cy="1080439"/>
            <a:chOff x="4770084" y="3027087"/>
            <a:chExt cx="607208" cy="1080439"/>
          </a:xfrm>
        </p:grpSpPr>
        <p:pic>
          <p:nvPicPr>
            <p:cNvPr id="3461" name="Google Shape;3461;p67"/>
            <p:cNvPicPr preferRelativeResize="0"/>
            <p:nvPr/>
          </p:nvPicPr>
          <p:blipFill>
            <a:blip r:embed="rId4">
              <a:alphaModFix/>
            </a:blip>
            <a:stretch>
              <a:fillRect/>
            </a:stretch>
          </p:blipFill>
          <p:spPr>
            <a:xfrm>
              <a:off x="4770084" y="3330724"/>
              <a:ext cx="607200" cy="602392"/>
            </a:xfrm>
            <a:prstGeom prst="rect">
              <a:avLst/>
            </a:prstGeom>
            <a:noFill/>
            <a:ln>
              <a:noFill/>
            </a:ln>
          </p:spPr>
        </p:pic>
        <p:sp>
          <p:nvSpPr>
            <p:cNvPr id="3462" name="Google Shape;3462;p67"/>
            <p:cNvSpPr txBox="1"/>
            <p:nvPr/>
          </p:nvSpPr>
          <p:spPr>
            <a:xfrm>
              <a:off x="4842992" y="3027087"/>
              <a:ext cx="5238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Pod</a:t>
              </a:r>
              <a:endParaRPr sz="1000">
                <a:latin typeface="Proxima Nova"/>
                <a:ea typeface="Proxima Nova"/>
                <a:cs typeface="Proxima Nova"/>
                <a:sym typeface="Proxima Nova"/>
              </a:endParaRPr>
            </a:p>
          </p:txBody>
        </p:sp>
        <p:sp>
          <p:nvSpPr>
            <p:cNvPr id="3463" name="Google Shape;3463;p67"/>
            <p:cNvSpPr/>
            <p:nvPr/>
          </p:nvSpPr>
          <p:spPr>
            <a:xfrm>
              <a:off x="4770092" y="3927826"/>
              <a:ext cx="607200" cy="179700"/>
            </a:xfrm>
            <a:prstGeom prst="rect">
              <a:avLst/>
            </a:prstGeom>
            <a:solidFill>
              <a:srgbClr val="0084D1"/>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claim</a:t>
              </a:r>
              <a:endParaRPr sz="800">
                <a:solidFill>
                  <a:srgbClr val="FFFFFF"/>
                </a:solidFill>
                <a:latin typeface="Proxima Nova"/>
                <a:ea typeface="Proxima Nova"/>
                <a:cs typeface="Proxima Nova"/>
                <a:sym typeface="Proxima Nova"/>
              </a:endParaRPr>
            </a:p>
          </p:txBody>
        </p:sp>
      </p:grpSp>
      <p:cxnSp>
        <p:nvCxnSpPr>
          <p:cNvPr id="3464" name="Google Shape;3464;p67"/>
          <p:cNvCxnSpPr>
            <a:stCxn id="3463" idx="3"/>
            <a:endCxn id="3448" idx="4"/>
          </p:cNvCxnSpPr>
          <p:nvPr/>
        </p:nvCxnSpPr>
        <p:spPr>
          <a:xfrm flipH="1" rot="10800000">
            <a:off x="5224892" y="2667976"/>
            <a:ext cx="204300" cy="1502100"/>
          </a:xfrm>
          <a:prstGeom prst="bentConnector2">
            <a:avLst/>
          </a:prstGeom>
          <a:noFill/>
          <a:ln cap="flat" cmpd="sng" w="9525">
            <a:solidFill>
              <a:schemeClr val="dk2"/>
            </a:solidFill>
            <a:prstDash val="solid"/>
            <a:round/>
            <a:headEnd len="med" w="med" type="none"/>
            <a:tailEnd len="med" w="med" type="triangle"/>
          </a:ln>
        </p:spPr>
      </p:cxnSp>
      <p:sp>
        <p:nvSpPr>
          <p:cNvPr id="3465" name="Google Shape;3465;p67"/>
          <p:cNvSpPr/>
          <p:nvPr/>
        </p:nvSpPr>
        <p:spPr>
          <a:xfrm>
            <a:off x="4379206" y="2060741"/>
            <a:ext cx="607200" cy="6072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Ceph</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RBD</a:t>
            </a:r>
            <a:br>
              <a:rPr lang="en" sz="800">
                <a:solidFill>
                  <a:srgbClr val="FFFFFF"/>
                </a:solidFill>
                <a:latin typeface="Proxima Nova"/>
                <a:ea typeface="Proxima Nova"/>
                <a:cs typeface="Proxima Nova"/>
                <a:sym typeface="Proxima Nova"/>
              </a:rPr>
            </a:br>
            <a:r>
              <a:rPr lang="en" sz="800">
                <a:solidFill>
                  <a:srgbClr val="FFFFFF"/>
                </a:solidFill>
                <a:latin typeface="Proxima Nova"/>
                <a:ea typeface="Proxima Nova"/>
                <a:cs typeface="Proxima Nova"/>
                <a:sym typeface="Proxima Nova"/>
              </a:rPr>
              <a:t>PV</a:t>
            </a:r>
            <a:endParaRPr sz="800">
              <a:solidFill>
                <a:srgbClr val="FFFFFF"/>
              </a:solidFill>
              <a:latin typeface="Proxima Nova"/>
              <a:ea typeface="Proxima Nova"/>
              <a:cs typeface="Proxima Nova"/>
              <a:sym typeface="Proxima Nova"/>
            </a:endParaRPr>
          </a:p>
        </p:txBody>
      </p:sp>
      <p:pic>
        <p:nvPicPr>
          <p:cNvPr id="3466" name="Google Shape;3466;p67"/>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0" name="Shape 3470"/>
        <p:cNvGrpSpPr/>
        <p:nvPr/>
      </p:nvGrpSpPr>
      <p:grpSpPr>
        <a:xfrm>
          <a:off x="0" y="0"/>
          <a:ext cx="0" cy="0"/>
          <a:chOff x="0" y="0"/>
          <a:chExt cx="0" cy="0"/>
        </a:xfrm>
      </p:grpSpPr>
      <p:sp>
        <p:nvSpPr>
          <p:cNvPr id="3471" name="Google Shape;3471;p6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72" name="Google Shape;3472;p68"/>
          <p:cNvSpPr txBox="1"/>
          <p:nvPr>
            <p:ph type="title"/>
          </p:nvPr>
        </p:nvSpPr>
        <p:spPr>
          <a:xfrm>
            <a:off x="826650" y="0"/>
            <a:ext cx="7490700" cy="10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DYNAMIC VOLUME PROVISIONING</a:t>
            </a:r>
            <a:endParaRPr/>
          </a:p>
        </p:txBody>
      </p:sp>
      <p:pic>
        <p:nvPicPr>
          <p:cNvPr id="3473" name="Google Shape;3473;p68"/>
          <p:cNvPicPr preferRelativeResize="0"/>
          <p:nvPr/>
        </p:nvPicPr>
        <p:blipFill>
          <a:blip r:embed="rId3">
            <a:alphaModFix/>
          </a:blip>
          <a:stretch>
            <a:fillRect/>
          </a:stretch>
        </p:blipFill>
        <p:spPr>
          <a:xfrm>
            <a:off x="1745176" y="1881950"/>
            <a:ext cx="394500" cy="609661"/>
          </a:xfrm>
          <a:prstGeom prst="rect">
            <a:avLst/>
          </a:prstGeom>
          <a:noFill/>
          <a:ln>
            <a:noFill/>
          </a:ln>
        </p:spPr>
      </p:pic>
      <p:pic>
        <p:nvPicPr>
          <p:cNvPr id="3474" name="Google Shape;3474;p68"/>
          <p:cNvPicPr preferRelativeResize="0"/>
          <p:nvPr/>
        </p:nvPicPr>
        <p:blipFill>
          <a:blip r:embed="rId3">
            <a:alphaModFix/>
          </a:blip>
          <a:stretch>
            <a:fillRect/>
          </a:stretch>
        </p:blipFill>
        <p:spPr>
          <a:xfrm>
            <a:off x="1745176" y="3407067"/>
            <a:ext cx="394500" cy="609661"/>
          </a:xfrm>
          <a:prstGeom prst="rect">
            <a:avLst/>
          </a:prstGeom>
          <a:noFill/>
          <a:ln>
            <a:noFill/>
          </a:ln>
        </p:spPr>
      </p:pic>
      <p:sp>
        <p:nvSpPr>
          <p:cNvPr id="3475" name="Google Shape;3475;p68"/>
          <p:cNvSpPr txBox="1"/>
          <p:nvPr/>
        </p:nvSpPr>
        <p:spPr>
          <a:xfrm>
            <a:off x="1371826" y="2450384"/>
            <a:ext cx="11412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Admin</a:t>
            </a:r>
            <a:endParaRPr sz="1200">
              <a:latin typeface="Proxima Nova"/>
              <a:ea typeface="Proxima Nova"/>
              <a:cs typeface="Proxima Nova"/>
              <a:sym typeface="Proxima Nova"/>
            </a:endParaRPr>
          </a:p>
        </p:txBody>
      </p:sp>
      <p:sp>
        <p:nvSpPr>
          <p:cNvPr id="3476" name="Google Shape;3476;p68"/>
          <p:cNvSpPr txBox="1"/>
          <p:nvPr/>
        </p:nvSpPr>
        <p:spPr>
          <a:xfrm>
            <a:off x="1371826" y="3955283"/>
            <a:ext cx="1141200" cy="29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User</a:t>
            </a:r>
            <a:endParaRPr sz="1200">
              <a:latin typeface="Proxima Nova"/>
              <a:ea typeface="Proxima Nova"/>
              <a:cs typeface="Proxima Nova"/>
              <a:sym typeface="Proxima Nova"/>
            </a:endParaRPr>
          </a:p>
        </p:txBody>
      </p:sp>
      <p:cxnSp>
        <p:nvCxnSpPr>
          <p:cNvPr id="3477" name="Google Shape;3477;p68"/>
          <p:cNvCxnSpPr/>
          <p:nvPr/>
        </p:nvCxnSpPr>
        <p:spPr>
          <a:xfrm>
            <a:off x="2309850" y="2241475"/>
            <a:ext cx="1516500" cy="0"/>
          </a:xfrm>
          <a:prstGeom prst="straightConnector1">
            <a:avLst/>
          </a:prstGeom>
          <a:noFill/>
          <a:ln cap="flat" cmpd="sng" w="9525">
            <a:solidFill>
              <a:schemeClr val="dk2"/>
            </a:solidFill>
            <a:prstDash val="dash"/>
            <a:round/>
            <a:headEnd len="med" w="med" type="none"/>
            <a:tailEnd len="med" w="med" type="triangle"/>
          </a:ln>
        </p:spPr>
      </p:cxnSp>
      <p:cxnSp>
        <p:nvCxnSpPr>
          <p:cNvPr id="3478" name="Google Shape;3478;p68"/>
          <p:cNvCxnSpPr/>
          <p:nvPr/>
        </p:nvCxnSpPr>
        <p:spPr>
          <a:xfrm>
            <a:off x="2274650" y="3760074"/>
            <a:ext cx="1516500" cy="0"/>
          </a:xfrm>
          <a:prstGeom prst="straightConnector1">
            <a:avLst/>
          </a:prstGeom>
          <a:noFill/>
          <a:ln cap="flat" cmpd="sng" w="9525">
            <a:solidFill>
              <a:schemeClr val="dk2"/>
            </a:solidFill>
            <a:prstDash val="dash"/>
            <a:round/>
            <a:headEnd len="med" w="med" type="none"/>
            <a:tailEnd len="med" w="med" type="triangle"/>
          </a:ln>
        </p:spPr>
      </p:cxnSp>
      <p:sp>
        <p:nvSpPr>
          <p:cNvPr id="3479" name="Google Shape;3479;p68"/>
          <p:cNvSpPr txBox="1"/>
          <p:nvPr/>
        </p:nvSpPr>
        <p:spPr>
          <a:xfrm>
            <a:off x="2237500" y="1961850"/>
            <a:ext cx="1516500" cy="2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define StorageClass</a:t>
            </a:r>
            <a:endParaRPr sz="1000">
              <a:latin typeface="Proxima Nova"/>
              <a:ea typeface="Proxima Nova"/>
              <a:cs typeface="Proxima Nova"/>
              <a:sym typeface="Proxima Nova"/>
            </a:endParaRPr>
          </a:p>
        </p:txBody>
      </p:sp>
      <p:sp>
        <p:nvSpPr>
          <p:cNvPr id="3480" name="Google Shape;3480;p68"/>
          <p:cNvSpPr txBox="1"/>
          <p:nvPr/>
        </p:nvSpPr>
        <p:spPr>
          <a:xfrm>
            <a:off x="2203450" y="3504925"/>
            <a:ext cx="15165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create claim: Fastest</a:t>
            </a:r>
            <a:endParaRPr sz="1000">
              <a:latin typeface="Proxima Nova"/>
              <a:ea typeface="Proxima Nova"/>
              <a:cs typeface="Proxima Nova"/>
              <a:sym typeface="Proxima Nova"/>
            </a:endParaRPr>
          </a:p>
        </p:txBody>
      </p:sp>
      <p:sp>
        <p:nvSpPr>
          <p:cNvPr id="3481" name="Google Shape;3481;p68"/>
          <p:cNvSpPr/>
          <p:nvPr/>
        </p:nvSpPr>
        <p:spPr>
          <a:xfrm>
            <a:off x="3900225" y="1576624"/>
            <a:ext cx="1141200" cy="4134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Slow</a:t>
            </a:r>
            <a:br>
              <a:rPr lang="en" sz="1000">
                <a:latin typeface="Proxima Nova"/>
                <a:ea typeface="Proxima Nova"/>
                <a:cs typeface="Proxima Nova"/>
                <a:sym typeface="Proxima Nova"/>
              </a:rPr>
            </a:br>
            <a:r>
              <a:rPr lang="en" sz="700">
                <a:latin typeface="Proxima Nova"/>
                <a:ea typeface="Proxima Nova"/>
                <a:cs typeface="Proxima Nova"/>
                <a:sym typeface="Proxima Nova"/>
              </a:rPr>
              <a:t>Azure-Disk</a:t>
            </a:r>
            <a:endParaRPr sz="700">
              <a:latin typeface="Proxima Nova"/>
              <a:ea typeface="Proxima Nova"/>
              <a:cs typeface="Proxima Nova"/>
              <a:sym typeface="Proxima Nova"/>
            </a:endParaRPr>
          </a:p>
        </p:txBody>
      </p:sp>
      <p:sp>
        <p:nvSpPr>
          <p:cNvPr id="3482" name="Google Shape;3482;p68"/>
          <p:cNvSpPr/>
          <p:nvPr/>
        </p:nvSpPr>
        <p:spPr>
          <a:xfrm>
            <a:off x="3900225" y="2035727"/>
            <a:ext cx="1141200" cy="413400"/>
          </a:xfrm>
          <a:prstGeom prst="rect">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Fast</a:t>
            </a:r>
            <a:br>
              <a:rPr lang="en" sz="1000">
                <a:latin typeface="Proxima Nova"/>
                <a:ea typeface="Proxima Nova"/>
                <a:cs typeface="Proxima Nova"/>
                <a:sym typeface="Proxima Nova"/>
              </a:rPr>
            </a:br>
            <a:r>
              <a:rPr lang="en" sz="700">
                <a:latin typeface="Proxima Nova"/>
                <a:ea typeface="Proxima Nova"/>
                <a:cs typeface="Proxima Nova"/>
                <a:sym typeface="Proxima Nova"/>
              </a:rPr>
              <a:t>AWS-SSD</a:t>
            </a:r>
            <a:endParaRPr sz="700">
              <a:latin typeface="Proxima Nova"/>
              <a:ea typeface="Proxima Nova"/>
              <a:cs typeface="Proxima Nova"/>
              <a:sym typeface="Proxima Nova"/>
            </a:endParaRPr>
          </a:p>
        </p:txBody>
      </p:sp>
      <p:sp>
        <p:nvSpPr>
          <p:cNvPr id="3483" name="Google Shape;3483;p68"/>
          <p:cNvSpPr/>
          <p:nvPr/>
        </p:nvSpPr>
        <p:spPr>
          <a:xfrm>
            <a:off x="3900225" y="2492927"/>
            <a:ext cx="1141200" cy="413400"/>
          </a:xfrm>
          <a:prstGeom prst="rect">
            <a:avLst/>
          </a:prstGeom>
          <a:solidFill>
            <a:srgbClr val="F0AB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Fastest</a:t>
            </a:r>
            <a:br>
              <a:rPr lang="en" sz="1000">
                <a:latin typeface="Proxima Nova"/>
                <a:ea typeface="Proxima Nova"/>
                <a:cs typeface="Proxima Nova"/>
                <a:sym typeface="Proxima Nova"/>
              </a:rPr>
            </a:br>
            <a:r>
              <a:rPr lang="en" sz="700">
                <a:latin typeface="Proxima Nova"/>
                <a:ea typeface="Proxima Nova"/>
                <a:cs typeface="Proxima Nova"/>
                <a:sym typeface="Proxima Nova"/>
              </a:rPr>
              <a:t>NetApp-Flash</a:t>
            </a:r>
            <a:endParaRPr sz="700">
              <a:latin typeface="Proxima Nova"/>
              <a:ea typeface="Proxima Nova"/>
              <a:cs typeface="Proxima Nova"/>
              <a:sym typeface="Proxima Nova"/>
            </a:endParaRPr>
          </a:p>
        </p:txBody>
      </p:sp>
      <p:sp>
        <p:nvSpPr>
          <p:cNvPr id="3484" name="Google Shape;3484;p68"/>
          <p:cNvSpPr/>
          <p:nvPr/>
        </p:nvSpPr>
        <p:spPr>
          <a:xfrm>
            <a:off x="5810925" y="2493877"/>
            <a:ext cx="1141200" cy="413400"/>
          </a:xfrm>
          <a:prstGeom prst="rect">
            <a:avLst/>
          </a:prstGeom>
          <a:solidFill>
            <a:srgbClr val="A3DB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NetApp</a:t>
            </a:r>
            <a:br>
              <a:rPr lang="en" sz="900">
                <a:latin typeface="Proxima Nova"/>
                <a:ea typeface="Proxima Nova"/>
                <a:cs typeface="Proxima Nova"/>
                <a:sym typeface="Proxima Nova"/>
              </a:rPr>
            </a:br>
            <a:r>
              <a:rPr lang="en" sz="900">
                <a:latin typeface="Proxima Nova"/>
                <a:ea typeface="Proxima Nova"/>
                <a:cs typeface="Proxima Nova"/>
                <a:sym typeface="Proxima Nova"/>
              </a:rPr>
              <a:t>Provisioner</a:t>
            </a:r>
            <a:endParaRPr sz="900">
              <a:latin typeface="Proxima Nova"/>
              <a:ea typeface="Proxima Nova"/>
              <a:cs typeface="Proxima Nova"/>
              <a:sym typeface="Proxima Nova"/>
            </a:endParaRPr>
          </a:p>
        </p:txBody>
      </p:sp>
      <p:sp>
        <p:nvSpPr>
          <p:cNvPr id="3485" name="Google Shape;3485;p68"/>
          <p:cNvSpPr/>
          <p:nvPr/>
        </p:nvSpPr>
        <p:spPr>
          <a:xfrm>
            <a:off x="5810925" y="2035727"/>
            <a:ext cx="1141200" cy="413400"/>
          </a:xfrm>
          <a:prstGeom prst="rect">
            <a:avLst/>
          </a:prstGeom>
          <a:solidFill>
            <a:srgbClr val="A3DB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AWS</a:t>
            </a:r>
            <a:br>
              <a:rPr lang="en" sz="900">
                <a:latin typeface="Proxima Nova"/>
                <a:ea typeface="Proxima Nova"/>
                <a:cs typeface="Proxima Nova"/>
                <a:sym typeface="Proxima Nova"/>
              </a:rPr>
            </a:br>
            <a:r>
              <a:rPr lang="en" sz="900">
                <a:latin typeface="Proxima Nova"/>
                <a:ea typeface="Proxima Nova"/>
                <a:cs typeface="Proxima Nova"/>
                <a:sym typeface="Proxima Nova"/>
              </a:rPr>
              <a:t>Provisioner</a:t>
            </a:r>
            <a:endParaRPr sz="900">
              <a:latin typeface="Proxima Nova"/>
              <a:ea typeface="Proxima Nova"/>
              <a:cs typeface="Proxima Nova"/>
              <a:sym typeface="Proxima Nova"/>
            </a:endParaRPr>
          </a:p>
        </p:txBody>
      </p:sp>
      <p:grpSp>
        <p:nvGrpSpPr>
          <p:cNvPr id="3486" name="Google Shape;3486;p68"/>
          <p:cNvGrpSpPr/>
          <p:nvPr/>
        </p:nvGrpSpPr>
        <p:grpSpPr>
          <a:xfrm>
            <a:off x="6033834" y="3092939"/>
            <a:ext cx="607208" cy="1080439"/>
            <a:chOff x="4770084" y="3027087"/>
            <a:chExt cx="607208" cy="1080439"/>
          </a:xfrm>
        </p:grpSpPr>
        <p:pic>
          <p:nvPicPr>
            <p:cNvPr id="3487" name="Google Shape;3487;p68"/>
            <p:cNvPicPr preferRelativeResize="0"/>
            <p:nvPr/>
          </p:nvPicPr>
          <p:blipFill>
            <a:blip r:embed="rId4">
              <a:alphaModFix/>
            </a:blip>
            <a:stretch>
              <a:fillRect/>
            </a:stretch>
          </p:blipFill>
          <p:spPr>
            <a:xfrm>
              <a:off x="4770084" y="3330724"/>
              <a:ext cx="607200" cy="602392"/>
            </a:xfrm>
            <a:prstGeom prst="rect">
              <a:avLst/>
            </a:prstGeom>
            <a:noFill/>
            <a:ln>
              <a:noFill/>
            </a:ln>
          </p:spPr>
        </p:pic>
        <p:sp>
          <p:nvSpPr>
            <p:cNvPr id="3488" name="Google Shape;3488;p68"/>
            <p:cNvSpPr txBox="1"/>
            <p:nvPr/>
          </p:nvSpPr>
          <p:spPr>
            <a:xfrm>
              <a:off x="4842992" y="3027087"/>
              <a:ext cx="5238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Pod</a:t>
              </a:r>
              <a:endParaRPr sz="1000">
                <a:latin typeface="Proxima Nova"/>
                <a:ea typeface="Proxima Nova"/>
                <a:cs typeface="Proxima Nova"/>
                <a:sym typeface="Proxima Nova"/>
              </a:endParaRPr>
            </a:p>
          </p:txBody>
        </p:sp>
        <p:sp>
          <p:nvSpPr>
            <p:cNvPr id="3489" name="Google Shape;3489;p68"/>
            <p:cNvSpPr/>
            <p:nvPr/>
          </p:nvSpPr>
          <p:spPr>
            <a:xfrm>
              <a:off x="4770092" y="3927826"/>
              <a:ext cx="607200" cy="179700"/>
            </a:xfrm>
            <a:prstGeom prst="rect">
              <a:avLst/>
            </a:prstGeom>
            <a:solidFill>
              <a:srgbClr val="0084D1"/>
            </a:solidFill>
            <a:ln cap="flat" cmpd="sng" w="9525">
              <a:solidFill>
                <a:srgbClr val="666666"/>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claim</a:t>
              </a:r>
              <a:endParaRPr sz="800">
                <a:solidFill>
                  <a:srgbClr val="FFFFFF"/>
                </a:solidFill>
                <a:latin typeface="Proxima Nova"/>
                <a:ea typeface="Proxima Nova"/>
                <a:cs typeface="Proxima Nova"/>
                <a:sym typeface="Proxima Nova"/>
              </a:endParaRPr>
            </a:p>
          </p:txBody>
        </p:sp>
      </p:grpSp>
      <p:cxnSp>
        <p:nvCxnSpPr>
          <p:cNvPr id="3490" name="Google Shape;3490;p68"/>
          <p:cNvCxnSpPr>
            <a:stCxn id="3483" idx="3"/>
            <a:endCxn id="3484" idx="1"/>
          </p:cNvCxnSpPr>
          <p:nvPr/>
        </p:nvCxnSpPr>
        <p:spPr>
          <a:xfrm>
            <a:off x="5041425" y="2699627"/>
            <a:ext cx="769500" cy="900"/>
          </a:xfrm>
          <a:prstGeom prst="straightConnector1">
            <a:avLst/>
          </a:prstGeom>
          <a:noFill/>
          <a:ln cap="flat" cmpd="sng" w="9525">
            <a:solidFill>
              <a:schemeClr val="dk2"/>
            </a:solidFill>
            <a:prstDash val="solid"/>
            <a:round/>
            <a:headEnd len="med" w="med" type="none"/>
            <a:tailEnd len="med" w="med" type="triangle"/>
          </a:ln>
        </p:spPr>
      </p:cxnSp>
      <p:sp>
        <p:nvSpPr>
          <p:cNvPr id="3491" name="Google Shape;3491;p68"/>
          <p:cNvSpPr/>
          <p:nvPr/>
        </p:nvSpPr>
        <p:spPr>
          <a:xfrm>
            <a:off x="7400324" y="2445423"/>
            <a:ext cx="510300" cy="510300"/>
          </a:xfrm>
          <a:prstGeom prst="ellipse">
            <a:avLst/>
          </a:prstGeom>
          <a:solidFill>
            <a:srgbClr val="0084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Proxima Nova"/>
                <a:ea typeface="Proxima Nova"/>
                <a:cs typeface="Proxima Nova"/>
                <a:sym typeface="Proxima Nova"/>
              </a:rPr>
              <a:t>PV</a:t>
            </a:r>
            <a:endParaRPr sz="800">
              <a:solidFill>
                <a:srgbClr val="FFFFFF"/>
              </a:solidFill>
              <a:latin typeface="Proxima Nova"/>
              <a:ea typeface="Proxima Nova"/>
              <a:cs typeface="Proxima Nova"/>
              <a:sym typeface="Proxima Nova"/>
            </a:endParaRPr>
          </a:p>
        </p:txBody>
      </p:sp>
      <p:cxnSp>
        <p:nvCxnSpPr>
          <p:cNvPr id="3492" name="Google Shape;3492;p68"/>
          <p:cNvCxnSpPr>
            <a:stCxn id="3484" idx="3"/>
            <a:endCxn id="3491" idx="2"/>
          </p:cNvCxnSpPr>
          <p:nvPr/>
        </p:nvCxnSpPr>
        <p:spPr>
          <a:xfrm>
            <a:off x="6952125" y="2700577"/>
            <a:ext cx="448200" cy="0"/>
          </a:xfrm>
          <a:prstGeom prst="straightConnector1">
            <a:avLst/>
          </a:prstGeom>
          <a:noFill/>
          <a:ln cap="flat" cmpd="sng" w="9525">
            <a:solidFill>
              <a:schemeClr val="dk2"/>
            </a:solidFill>
            <a:prstDash val="solid"/>
            <a:round/>
            <a:headEnd len="med" w="med" type="none"/>
            <a:tailEnd len="med" w="med" type="triangle"/>
          </a:ln>
        </p:spPr>
      </p:cxnSp>
      <p:cxnSp>
        <p:nvCxnSpPr>
          <p:cNvPr id="3493" name="Google Shape;3493;p68"/>
          <p:cNvCxnSpPr>
            <a:stCxn id="3489" idx="3"/>
            <a:endCxn id="3491" idx="4"/>
          </p:cNvCxnSpPr>
          <p:nvPr/>
        </p:nvCxnSpPr>
        <p:spPr>
          <a:xfrm flipH="1" rot="10800000">
            <a:off x="6641042" y="2955828"/>
            <a:ext cx="1014300" cy="1127700"/>
          </a:xfrm>
          <a:prstGeom prst="bentConnector2">
            <a:avLst/>
          </a:prstGeom>
          <a:noFill/>
          <a:ln cap="flat" cmpd="sng" w="9525">
            <a:solidFill>
              <a:schemeClr val="dk2"/>
            </a:solidFill>
            <a:prstDash val="solid"/>
            <a:round/>
            <a:headEnd len="med" w="med" type="none"/>
            <a:tailEnd len="med" w="med" type="stealth"/>
          </a:ln>
        </p:spPr>
      </p:cxnSp>
      <p:sp>
        <p:nvSpPr>
          <p:cNvPr id="3494" name="Google Shape;3494;p68"/>
          <p:cNvSpPr/>
          <p:nvPr/>
        </p:nvSpPr>
        <p:spPr>
          <a:xfrm>
            <a:off x="3900225" y="3333026"/>
            <a:ext cx="1141200" cy="891000"/>
          </a:xfrm>
          <a:prstGeom prst="rect">
            <a:avLst/>
          </a:prstGeom>
          <a:solidFill>
            <a:srgbClr val="A3DB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OpenShift</a:t>
            </a:r>
            <a:endParaRPr sz="1000">
              <a:latin typeface="Proxima Nova"/>
              <a:ea typeface="Proxima Nova"/>
              <a:cs typeface="Proxima Nova"/>
              <a:sym typeface="Proxima Nova"/>
            </a:endParaRPr>
          </a:p>
          <a:p>
            <a:pPr indent="0" lvl="0" marL="0" rtl="0" algn="ctr">
              <a:spcBef>
                <a:spcPts val="0"/>
              </a:spcBef>
              <a:spcAft>
                <a:spcPts val="0"/>
              </a:spcAft>
              <a:buNone/>
            </a:pPr>
            <a:r>
              <a:rPr lang="en" sz="1000">
                <a:latin typeface="Proxima Nova"/>
                <a:ea typeface="Proxima Nova"/>
                <a:cs typeface="Proxima Nova"/>
                <a:sym typeface="Proxima Nova"/>
              </a:rPr>
              <a:t>PV Controller</a:t>
            </a:r>
            <a:endParaRPr sz="1000">
              <a:latin typeface="Proxima Nova"/>
              <a:ea typeface="Proxima Nova"/>
              <a:cs typeface="Proxima Nova"/>
              <a:sym typeface="Proxima Nova"/>
            </a:endParaRPr>
          </a:p>
        </p:txBody>
      </p:sp>
      <p:cxnSp>
        <p:nvCxnSpPr>
          <p:cNvPr id="3495" name="Google Shape;3495;p68"/>
          <p:cNvCxnSpPr>
            <a:stCxn id="3494" idx="0"/>
            <a:endCxn id="3483" idx="2"/>
          </p:cNvCxnSpPr>
          <p:nvPr/>
        </p:nvCxnSpPr>
        <p:spPr>
          <a:xfrm rot="10800000">
            <a:off x="4470825" y="2906426"/>
            <a:ext cx="0" cy="426600"/>
          </a:xfrm>
          <a:prstGeom prst="straightConnector1">
            <a:avLst/>
          </a:prstGeom>
          <a:noFill/>
          <a:ln cap="flat" cmpd="sng" w="9525">
            <a:solidFill>
              <a:schemeClr val="dk2"/>
            </a:solidFill>
            <a:prstDash val="dot"/>
            <a:round/>
            <a:headEnd len="med" w="med" type="none"/>
            <a:tailEnd len="med" w="med" type="triangle"/>
          </a:ln>
        </p:spPr>
      </p:cxnSp>
      <p:sp>
        <p:nvSpPr>
          <p:cNvPr id="3496" name="Google Shape;3496;p68"/>
          <p:cNvSpPr txBox="1"/>
          <p:nvPr/>
        </p:nvSpPr>
        <p:spPr>
          <a:xfrm>
            <a:off x="5059502" y="2422572"/>
            <a:ext cx="7350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roxima Nova"/>
                <a:ea typeface="Proxima Nova"/>
                <a:cs typeface="Proxima Nova"/>
                <a:sym typeface="Proxima Nova"/>
              </a:rPr>
              <a:t>provision</a:t>
            </a:r>
            <a:endParaRPr sz="900">
              <a:latin typeface="Proxima Nova"/>
              <a:ea typeface="Proxima Nova"/>
              <a:cs typeface="Proxima Nova"/>
              <a:sym typeface="Proxima Nova"/>
            </a:endParaRPr>
          </a:p>
        </p:txBody>
      </p:sp>
      <p:sp>
        <p:nvSpPr>
          <p:cNvPr id="3497" name="Google Shape;3497;p68"/>
          <p:cNvSpPr/>
          <p:nvPr/>
        </p:nvSpPr>
        <p:spPr>
          <a:xfrm>
            <a:off x="5810925" y="1578527"/>
            <a:ext cx="1141200" cy="413400"/>
          </a:xfrm>
          <a:prstGeom prst="rect">
            <a:avLst/>
          </a:prstGeom>
          <a:solidFill>
            <a:srgbClr val="A3DB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Proxima Nova"/>
                <a:ea typeface="Proxima Nova"/>
                <a:cs typeface="Proxima Nova"/>
                <a:sym typeface="Proxima Nova"/>
              </a:rPr>
              <a:t>Azure</a:t>
            </a:r>
            <a:br>
              <a:rPr lang="en" sz="900">
                <a:latin typeface="Proxima Nova"/>
                <a:ea typeface="Proxima Nova"/>
                <a:cs typeface="Proxima Nova"/>
                <a:sym typeface="Proxima Nova"/>
              </a:rPr>
            </a:br>
            <a:r>
              <a:rPr lang="en" sz="900">
                <a:latin typeface="Proxima Nova"/>
                <a:ea typeface="Proxima Nova"/>
                <a:cs typeface="Proxima Nova"/>
                <a:sym typeface="Proxima Nova"/>
              </a:rPr>
              <a:t>Provisioner</a:t>
            </a:r>
            <a:endParaRPr sz="900">
              <a:latin typeface="Proxima Nova"/>
              <a:ea typeface="Proxima Nova"/>
              <a:cs typeface="Proxima Nova"/>
              <a:sym typeface="Proxima Nova"/>
            </a:endParaRPr>
          </a:p>
        </p:txBody>
      </p:sp>
      <p:sp>
        <p:nvSpPr>
          <p:cNvPr id="3498" name="Google Shape;3498;p68"/>
          <p:cNvSpPr txBox="1"/>
          <p:nvPr/>
        </p:nvSpPr>
        <p:spPr>
          <a:xfrm>
            <a:off x="6851008" y="3813628"/>
            <a:ext cx="510300" cy="2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Proxima Nova"/>
                <a:ea typeface="Proxima Nova"/>
                <a:cs typeface="Proxima Nova"/>
                <a:sym typeface="Proxima Nova"/>
              </a:rPr>
              <a:t>bound</a:t>
            </a:r>
            <a:endParaRPr sz="900">
              <a:latin typeface="Proxima Nova"/>
              <a:ea typeface="Proxima Nova"/>
              <a:cs typeface="Proxima Nova"/>
              <a:sym typeface="Proxima Nova"/>
            </a:endParaRPr>
          </a:p>
        </p:txBody>
      </p:sp>
      <p:pic>
        <p:nvPicPr>
          <p:cNvPr id="3499" name="Google Shape;3499;p68"/>
          <p:cNvPicPr preferRelativeResize="0"/>
          <p:nvPr/>
        </p:nvPicPr>
        <p:blipFill>
          <a:blip r:embed="rId5">
            <a:alphaModFix/>
          </a:blip>
          <a:stretch>
            <a:fillRect/>
          </a:stretch>
        </p:blipFill>
        <p:spPr>
          <a:xfrm>
            <a:off x="8084300" y="4581722"/>
            <a:ext cx="903675" cy="48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3" name="Shape 3503"/>
        <p:cNvGrpSpPr/>
        <p:nvPr/>
      </p:nvGrpSpPr>
      <p:grpSpPr>
        <a:xfrm>
          <a:off x="0" y="0"/>
          <a:ext cx="0" cy="0"/>
          <a:chOff x="0" y="0"/>
          <a:chExt cx="0" cy="0"/>
        </a:xfrm>
      </p:grpSpPr>
      <p:sp>
        <p:nvSpPr>
          <p:cNvPr id="3504" name="Google Shape;3504;p69"/>
          <p:cNvSpPr txBox="1"/>
          <p:nvPr>
            <p:ph type="title"/>
          </p:nvPr>
        </p:nvSpPr>
        <p:spPr>
          <a:xfrm>
            <a:off x="1562906" y="1307719"/>
            <a:ext cx="5649900" cy="120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16"/>
          <p:cNvSpPr txBox="1"/>
          <p:nvPr>
            <p:ph type="title"/>
          </p:nvPr>
        </p:nvSpPr>
        <p:spPr>
          <a:xfrm>
            <a:off x="335831" y="813421"/>
            <a:ext cx="5118600" cy="1578900"/>
          </a:xfrm>
          <a:prstGeom prst="rect">
            <a:avLst/>
          </a:prstGeom>
        </p:spPr>
        <p:txBody>
          <a:bodyPr anchorCtr="0" anchor="t" bIns="68575" lIns="329175" spcFirstLastPara="1" rIns="68575" wrap="square" tIns="68575">
            <a:noAutofit/>
          </a:bodyPr>
          <a:lstStyle/>
          <a:p>
            <a:pPr indent="0" lvl="0" marL="0" rtl="0" algn="l">
              <a:spcBef>
                <a:spcPts val="0"/>
              </a:spcBef>
              <a:spcAft>
                <a:spcPts val="0"/>
              </a:spcAft>
              <a:buClr>
                <a:schemeClr val="dk1"/>
              </a:buClr>
              <a:buSzPts val="1100"/>
              <a:buFont typeface="Arial"/>
              <a:buNone/>
            </a:pPr>
            <a:r>
              <a:rPr lang="en"/>
              <a:t>Cotainer Concepts Overview</a:t>
            </a:r>
            <a:endParaRPr/>
          </a:p>
        </p:txBody>
      </p:sp>
      <p:sp>
        <p:nvSpPr>
          <p:cNvPr id="385" name="Google Shape;385;p16"/>
          <p:cNvSpPr txBox="1"/>
          <p:nvPr>
            <p:ph idx="1" type="subTitle"/>
          </p:nvPr>
        </p:nvSpPr>
        <p:spPr>
          <a:xfrm>
            <a:off x="335831" y="41580"/>
            <a:ext cx="3861600" cy="612300"/>
          </a:xfrm>
          <a:prstGeom prst="rect">
            <a:avLst/>
          </a:prstGeom>
        </p:spPr>
        <p:txBody>
          <a:bodyPr anchorCtr="0" anchor="ctr" bIns="68575" lIns="3291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17"/>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17"/>
          <p:cNvSpPr txBox="1"/>
          <p:nvPr/>
        </p:nvSpPr>
        <p:spPr>
          <a:xfrm>
            <a:off x="826650" y="3810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A container is the smallest compute unit</a:t>
            </a:r>
            <a:endParaRPr sz="2800">
              <a:solidFill>
                <a:srgbClr val="000000"/>
              </a:solidFill>
              <a:latin typeface="Proxima Nova"/>
              <a:ea typeface="Proxima Nova"/>
              <a:cs typeface="Proxima Nova"/>
              <a:sym typeface="Proxima Nova"/>
            </a:endParaRPr>
          </a:p>
        </p:txBody>
      </p:sp>
      <p:sp>
        <p:nvSpPr>
          <p:cNvPr id="392" name="Google Shape;392;p17"/>
          <p:cNvSpPr/>
          <p:nvPr/>
        </p:nvSpPr>
        <p:spPr>
          <a:xfrm>
            <a:off x="4066349" y="2364751"/>
            <a:ext cx="1011300" cy="10113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a:t>
            </a:r>
            <a:endParaRPr sz="1000">
              <a:solidFill>
                <a:srgbClr val="FFFFFF"/>
              </a:solidFill>
              <a:latin typeface="Overpass"/>
              <a:ea typeface="Overpass"/>
              <a:cs typeface="Overpass"/>
              <a:sym typeface="Overpass"/>
            </a:endParaRPr>
          </a:p>
        </p:txBody>
      </p:sp>
      <p:pic>
        <p:nvPicPr>
          <p:cNvPr id="393" name="Google Shape;393;p17"/>
          <p:cNvPicPr preferRelativeResize="0"/>
          <p:nvPr/>
        </p:nvPicPr>
        <p:blipFill>
          <a:blip r:embed="rId3">
            <a:alphaModFix/>
          </a:blip>
          <a:stretch>
            <a:fillRect/>
          </a:stretch>
        </p:blipFill>
        <p:spPr>
          <a:xfrm>
            <a:off x="8084300" y="4657922"/>
            <a:ext cx="903675" cy="4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18"/>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18"/>
          <p:cNvSpPr txBox="1"/>
          <p:nvPr/>
        </p:nvSpPr>
        <p:spPr>
          <a:xfrm>
            <a:off x="826650" y="4572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containers are created from </a:t>
            </a:r>
            <a:br>
              <a:rPr lang="en" sz="2800">
                <a:latin typeface="Proxima Nova"/>
                <a:ea typeface="Proxima Nova"/>
                <a:cs typeface="Proxima Nova"/>
                <a:sym typeface="Proxima Nova"/>
              </a:rPr>
            </a:br>
            <a:r>
              <a:rPr lang="en" sz="2800">
                <a:latin typeface="Proxima Nova"/>
                <a:ea typeface="Proxima Nova"/>
                <a:cs typeface="Proxima Nova"/>
                <a:sym typeface="Proxima Nova"/>
              </a:rPr>
              <a:t>container images</a:t>
            </a:r>
            <a:endParaRPr sz="2800">
              <a:latin typeface="Proxima Nova"/>
              <a:ea typeface="Proxima Nova"/>
              <a:cs typeface="Proxima Nova"/>
              <a:sym typeface="Proxima Nova"/>
            </a:endParaRPr>
          </a:p>
        </p:txBody>
      </p:sp>
      <p:sp>
        <p:nvSpPr>
          <p:cNvPr id="400" name="Google Shape;400;p18"/>
          <p:cNvSpPr/>
          <p:nvPr/>
        </p:nvSpPr>
        <p:spPr>
          <a:xfrm>
            <a:off x="5403425" y="2364751"/>
            <a:ext cx="1011300" cy="10113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a:t>
            </a:r>
            <a:endParaRPr sz="1000">
              <a:solidFill>
                <a:srgbClr val="FFFFFF"/>
              </a:solidFill>
              <a:latin typeface="Overpass"/>
              <a:ea typeface="Overpass"/>
              <a:cs typeface="Overpass"/>
              <a:sym typeface="Overpass"/>
            </a:endParaRPr>
          </a:p>
        </p:txBody>
      </p:sp>
      <p:sp>
        <p:nvSpPr>
          <p:cNvPr id="401" name="Google Shape;401;p18"/>
          <p:cNvSpPr/>
          <p:nvPr/>
        </p:nvSpPr>
        <p:spPr>
          <a:xfrm>
            <a:off x="2729275" y="2364751"/>
            <a:ext cx="1011300" cy="10113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a:t>
            </a:r>
            <a:br>
              <a:rPr lang="en" sz="1000">
                <a:solidFill>
                  <a:srgbClr val="FFFFFF"/>
                </a:solidFill>
                <a:latin typeface="Overpass"/>
                <a:ea typeface="Overpass"/>
                <a:cs typeface="Overpass"/>
                <a:sym typeface="Overpass"/>
              </a:rPr>
            </a:br>
            <a:r>
              <a:rPr lang="en" sz="1000">
                <a:solidFill>
                  <a:srgbClr val="FFFFFF"/>
                </a:solidFill>
                <a:latin typeface="Overpass"/>
                <a:ea typeface="Overpass"/>
                <a:cs typeface="Overpass"/>
                <a:sym typeface="Overpass"/>
              </a:rPr>
              <a:t>IMAGE</a:t>
            </a:r>
            <a:endParaRPr sz="1000">
              <a:solidFill>
                <a:srgbClr val="FFFFFF"/>
              </a:solidFill>
              <a:latin typeface="Overpass"/>
              <a:ea typeface="Overpass"/>
              <a:cs typeface="Overpass"/>
              <a:sym typeface="Overpass"/>
            </a:endParaRPr>
          </a:p>
        </p:txBody>
      </p:sp>
      <p:cxnSp>
        <p:nvCxnSpPr>
          <p:cNvPr id="402" name="Google Shape;402;p18"/>
          <p:cNvCxnSpPr>
            <a:endCxn id="400" idx="1"/>
          </p:cNvCxnSpPr>
          <p:nvPr/>
        </p:nvCxnSpPr>
        <p:spPr>
          <a:xfrm>
            <a:off x="3740525" y="2870401"/>
            <a:ext cx="1662900" cy="0"/>
          </a:xfrm>
          <a:prstGeom prst="straightConnector1">
            <a:avLst/>
          </a:prstGeom>
          <a:noFill/>
          <a:ln cap="flat" cmpd="sng" w="9525">
            <a:solidFill>
              <a:srgbClr val="666666"/>
            </a:solidFill>
            <a:prstDash val="solid"/>
            <a:round/>
            <a:headEnd len="med" w="med" type="none"/>
            <a:tailEnd len="med" w="med" type="triangle"/>
          </a:ln>
        </p:spPr>
      </p:cxnSp>
      <p:sp>
        <p:nvSpPr>
          <p:cNvPr id="403" name="Google Shape;403;p18"/>
          <p:cNvSpPr txBox="1"/>
          <p:nvPr/>
        </p:nvSpPr>
        <p:spPr>
          <a:xfrm>
            <a:off x="2861575" y="3431650"/>
            <a:ext cx="7467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BINARY</a:t>
            </a:r>
            <a:endParaRPr sz="1200">
              <a:latin typeface="Overpass"/>
              <a:ea typeface="Overpass"/>
              <a:cs typeface="Overpass"/>
              <a:sym typeface="Overpass"/>
            </a:endParaRPr>
          </a:p>
        </p:txBody>
      </p:sp>
      <p:sp>
        <p:nvSpPr>
          <p:cNvPr id="404" name="Google Shape;404;p18"/>
          <p:cNvSpPr txBox="1"/>
          <p:nvPr/>
        </p:nvSpPr>
        <p:spPr>
          <a:xfrm>
            <a:off x="5375987" y="3431650"/>
            <a:ext cx="1066200" cy="35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Overpass"/>
                <a:ea typeface="Overpass"/>
                <a:cs typeface="Overpass"/>
                <a:sym typeface="Overpass"/>
              </a:rPr>
              <a:t>RUNTIME</a:t>
            </a:r>
            <a:endParaRPr sz="1200">
              <a:latin typeface="Overpass"/>
              <a:ea typeface="Overpass"/>
              <a:cs typeface="Overpass"/>
              <a:sym typeface="Overpass"/>
            </a:endParaRPr>
          </a:p>
        </p:txBody>
      </p:sp>
      <p:pic>
        <p:nvPicPr>
          <p:cNvPr id="405" name="Google Shape;405;p18"/>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19"/>
          <p:cNvSpPr txBox="1"/>
          <p:nvPr>
            <p:ph idx="12" type="sldNum"/>
          </p:nvPr>
        </p:nvSpPr>
        <p:spPr>
          <a:xfrm>
            <a:off x="103328" y="4733944"/>
            <a:ext cx="3606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19"/>
          <p:cNvSpPr/>
          <p:nvPr/>
        </p:nvSpPr>
        <p:spPr>
          <a:xfrm>
            <a:off x="1787999" y="2142850"/>
            <a:ext cx="2488500" cy="1982400"/>
          </a:xfrm>
          <a:prstGeom prst="rect">
            <a:avLst/>
          </a:prstGeom>
          <a:solidFill>
            <a:srgbClr val="BFDDE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Overpass"/>
                <a:ea typeface="Overpass"/>
                <a:cs typeface="Overpass"/>
                <a:sym typeface="Overpass"/>
              </a:rPr>
              <a:t>IMAGE REGISTRY</a:t>
            </a:r>
            <a:endParaRPr sz="1000">
              <a:latin typeface="Overpass"/>
              <a:ea typeface="Overpass"/>
              <a:cs typeface="Overpass"/>
              <a:sym typeface="Overpass"/>
            </a:endParaRPr>
          </a:p>
        </p:txBody>
      </p:sp>
      <p:sp>
        <p:nvSpPr>
          <p:cNvPr id="412" name="Google Shape;412;p19"/>
          <p:cNvSpPr txBox="1"/>
          <p:nvPr/>
        </p:nvSpPr>
        <p:spPr>
          <a:xfrm>
            <a:off x="826650" y="457200"/>
            <a:ext cx="7490700" cy="1063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800">
                <a:latin typeface="Proxima Nova"/>
                <a:ea typeface="Proxima Nova"/>
                <a:cs typeface="Proxima Nova"/>
                <a:sym typeface="Proxima Nova"/>
              </a:rPr>
              <a:t>container images are stored in </a:t>
            </a:r>
            <a:br>
              <a:rPr lang="en" sz="2800">
                <a:latin typeface="Proxima Nova"/>
                <a:ea typeface="Proxima Nova"/>
                <a:cs typeface="Proxima Nova"/>
                <a:sym typeface="Proxima Nova"/>
              </a:rPr>
            </a:br>
            <a:r>
              <a:rPr lang="en" sz="2800">
                <a:latin typeface="Proxima Nova"/>
                <a:ea typeface="Proxima Nova"/>
                <a:cs typeface="Proxima Nova"/>
                <a:sym typeface="Proxima Nova"/>
              </a:rPr>
              <a:t>an image registry</a:t>
            </a:r>
            <a:endParaRPr sz="2800">
              <a:latin typeface="Proxima Nova"/>
              <a:ea typeface="Proxima Nova"/>
              <a:cs typeface="Proxima Nova"/>
              <a:sym typeface="Proxima Nova"/>
            </a:endParaRPr>
          </a:p>
        </p:txBody>
      </p:sp>
      <p:sp>
        <p:nvSpPr>
          <p:cNvPr id="413" name="Google Shape;413;p19"/>
          <p:cNvSpPr/>
          <p:nvPr/>
        </p:nvSpPr>
        <p:spPr>
          <a:xfrm>
            <a:off x="5936825" y="2745751"/>
            <a:ext cx="1011300" cy="1011300"/>
          </a:xfrm>
          <a:prstGeom prst="rect">
            <a:avLst/>
          </a:prstGeom>
          <a:solidFill>
            <a:srgbClr val="0371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verpass"/>
                <a:ea typeface="Overpass"/>
                <a:cs typeface="Overpass"/>
                <a:sym typeface="Overpass"/>
              </a:rPr>
              <a:t>CONTAINER</a:t>
            </a:r>
            <a:endParaRPr sz="1000">
              <a:solidFill>
                <a:srgbClr val="FFFFFF"/>
              </a:solidFill>
              <a:latin typeface="Overpass"/>
              <a:ea typeface="Overpass"/>
              <a:cs typeface="Overpass"/>
              <a:sym typeface="Overpass"/>
            </a:endParaRPr>
          </a:p>
        </p:txBody>
      </p:sp>
      <p:sp>
        <p:nvSpPr>
          <p:cNvPr id="414" name="Google Shape;414;p19"/>
          <p:cNvSpPr/>
          <p:nvPr/>
        </p:nvSpPr>
        <p:spPr>
          <a:xfrm>
            <a:off x="3435824" y="327982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cxnSp>
        <p:nvCxnSpPr>
          <p:cNvPr id="415" name="Google Shape;415;p19"/>
          <p:cNvCxnSpPr>
            <a:endCxn id="413" idx="1"/>
          </p:cNvCxnSpPr>
          <p:nvPr/>
        </p:nvCxnSpPr>
        <p:spPr>
          <a:xfrm>
            <a:off x="4273925" y="3251401"/>
            <a:ext cx="1662900" cy="0"/>
          </a:xfrm>
          <a:prstGeom prst="straightConnector1">
            <a:avLst/>
          </a:prstGeom>
          <a:noFill/>
          <a:ln cap="flat" cmpd="sng" w="9525">
            <a:solidFill>
              <a:srgbClr val="666666"/>
            </a:solidFill>
            <a:prstDash val="solid"/>
            <a:round/>
            <a:headEnd len="med" w="med" type="none"/>
            <a:tailEnd len="med" w="med" type="triangle"/>
          </a:ln>
        </p:spPr>
      </p:cxnSp>
      <p:sp>
        <p:nvSpPr>
          <p:cNvPr id="416" name="Google Shape;416;p19"/>
          <p:cNvSpPr/>
          <p:nvPr/>
        </p:nvSpPr>
        <p:spPr>
          <a:xfrm>
            <a:off x="2688710" y="327982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sp>
        <p:nvSpPr>
          <p:cNvPr id="417" name="Google Shape;417;p19"/>
          <p:cNvSpPr/>
          <p:nvPr/>
        </p:nvSpPr>
        <p:spPr>
          <a:xfrm>
            <a:off x="2688710" y="254047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sp>
        <p:nvSpPr>
          <p:cNvPr id="418" name="Google Shape;418;p19"/>
          <p:cNvSpPr/>
          <p:nvPr/>
        </p:nvSpPr>
        <p:spPr>
          <a:xfrm>
            <a:off x="3435824" y="254047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sp>
        <p:nvSpPr>
          <p:cNvPr id="419" name="Google Shape;419;p19"/>
          <p:cNvSpPr/>
          <p:nvPr/>
        </p:nvSpPr>
        <p:spPr>
          <a:xfrm>
            <a:off x="1942635" y="327982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sp>
        <p:nvSpPr>
          <p:cNvPr id="420" name="Google Shape;420;p19"/>
          <p:cNvSpPr/>
          <p:nvPr/>
        </p:nvSpPr>
        <p:spPr>
          <a:xfrm>
            <a:off x="1942635" y="2540475"/>
            <a:ext cx="694800" cy="694800"/>
          </a:xfrm>
          <a:prstGeom prst="rect">
            <a:avLst/>
          </a:prstGeom>
          <a:solidFill>
            <a:srgbClr val="7397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Overpass"/>
                <a:ea typeface="Overpass"/>
                <a:cs typeface="Overpass"/>
                <a:sym typeface="Overpass"/>
              </a:rPr>
              <a:t>CONTAINER</a:t>
            </a:r>
            <a:br>
              <a:rPr lang="en" sz="700">
                <a:solidFill>
                  <a:srgbClr val="FFFFFF"/>
                </a:solidFill>
                <a:latin typeface="Overpass"/>
                <a:ea typeface="Overpass"/>
                <a:cs typeface="Overpass"/>
                <a:sym typeface="Overpass"/>
              </a:rPr>
            </a:br>
            <a:r>
              <a:rPr lang="en" sz="700">
                <a:solidFill>
                  <a:srgbClr val="FFFFFF"/>
                </a:solidFill>
                <a:latin typeface="Overpass"/>
                <a:ea typeface="Overpass"/>
                <a:cs typeface="Overpass"/>
                <a:sym typeface="Overpass"/>
              </a:rPr>
              <a:t>IMAGE</a:t>
            </a:r>
            <a:endParaRPr sz="700">
              <a:solidFill>
                <a:srgbClr val="FFFFFF"/>
              </a:solidFill>
              <a:latin typeface="Overpass"/>
              <a:ea typeface="Overpass"/>
              <a:cs typeface="Overpass"/>
              <a:sym typeface="Overpass"/>
            </a:endParaRPr>
          </a:p>
        </p:txBody>
      </p:sp>
      <p:pic>
        <p:nvPicPr>
          <p:cNvPr id="421" name="Google Shape;421;p19"/>
          <p:cNvPicPr preferRelativeResize="0"/>
          <p:nvPr/>
        </p:nvPicPr>
        <p:blipFill>
          <a:blip r:embed="rId3">
            <a:alphaModFix/>
          </a:blip>
          <a:stretch>
            <a:fillRect/>
          </a:stretch>
        </p:blipFill>
        <p:spPr>
          <a:xfrm>
            <a:off x="8084300" y="4581722"/>
            <a:ext cx="903675" cy="48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