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Overpass"/>
      <p:regular r:id="rId22"/>
      <p:bold r:id="rId23"/>
      <p:italic r:id="rId24"/>
      <p:boldItalic r:id="rId25"/>
    </p:embeddedFont>
    <p:embeddedFont>
      <p:font typeface="Overpass Light"/>
      <p:regular r:id="rId26"/>
      <p:bold r:id="rId27"/>
      <p:italic r:id="rId28"/>
      <p:boldItalic r:id="rId29"/>
    </p:embeddedFont>
    <p:embeddedFont>
      <p:font typeface="Overpass SemiBold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Overpass-regular.fntdata"/><Relationship Id="rId21" Type="http://schemas.openxmlformats.org/officeDocument/2006/relationships/slide" Target="slides/slide16.xml"/><Relationship Id="rId24" Type="http://schemas.openxmlformats.org/officeDocument/2006/relationships/font" Target="fonts/Overpass-italic.fntdata"/><Relationship Id="rId23" Type="http://schemas.openxmlformats.org/officeDocument/2006/relationships/font" Target="fonts/Overpas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verpassLight-regular.fntdata"/><Relationship Id="rId25" Type="http://schemas.openxmlformats.org/officeDocument/2006/relationships/font" Target="fonts/Overpass-boldItalic.fntdata"/><Relationship Id="rId28" Type="http://schemas.openxmlformats.org/officeDocument/2006/relationships/font" Target="fonts/OverpassLight-italic.fntdata"/><Relationship Id="rId27" Type="http://schemas.openxmlformats.org/officeDocument/2006/relationships/font" Target="fonts/Overpass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verpass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verpassSemiBold-bold.fntdata"/><Relationship Id="rId30" Type="http://schemas.openxmlformats.org/officeDocument/2006/relationships/font" Target="fonts/Overpass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Overpass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OverpassSemiBol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f3b7cf8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f3b7cf8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fc666a67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fc666a67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fc666a67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fc666a67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f3b7cf8e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f3b7cf8e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f3c6bab2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f3c6bab2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f3b7cf8e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f3b7cf8e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47716335e_0_2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47716335e_0_2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47716335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47716335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f3b7cf8e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f3b7cf8e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f3b7cf8e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f3b7cf8e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f3b7cf8e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f3b7cf8e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f3b7cf8e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f3b7cf8e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3d9860f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3d9860f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d9860fa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3d9860fa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f3b7cf8e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f3b7cf8e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3d9860fa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3d9860fa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Relationship Id="rId3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Relationship Id="rId3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Relationship Id="rId3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3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Relationship Id="rId3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red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600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1pPr>
            <a:lvl2pPr lvl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2pPr>
            <a:lvl3pPr lvl="2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3pPr>
            <a:lvl4pPr lvl="3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4pPr>
            <a:lvl5pPr lvl="4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5pPr>
            <a:lvl6pPr lvl="5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6pPr>
            <a:lvl7pPr lvl="6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7pPr>
            <a:lvl8pPr lvl="7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8pPr>
            <a:lvl9pPr lvl="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subTitle"/>
          </p:nvPr>
        </p:nvSpPr>
        <p:spPr>
          <a:xfrm>
            <a:off x="2083725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3" type="subTitle"/>
          </p:nvPr>
        </p:nvSpPr>
        <p:spPr>
          <a:xfrm>
            <a:off x="4471850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large quote white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EE0000"/>
                </a:solidFill>
              </a:defRPr>
            </a:lvl1pPr>
            <a:lvl2pPr lvl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EE0000"/>
                </a:solidFill>
              </a:defRPr>
            </a:lvl2pPr>
            <a:lvl3pPr lvl="2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EE0000"/>
                </a:solidFill>
              </a:defRPr>
            </a:lvl3pPr>
            <a:lvl4pPr lvl="3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EE0000"/>
                </a:solidFill>
              </a:defRPr>
            </a:lvl4pPr>
            <a:lvl5pPr lvl="4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EE0000"/>
                </a:solidFill>
              </a:defRPr>
            </a:lvl5pPr>
            <a:lvl6pPr lvl="5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EE0000"/>
                </a:solidFill>
              </a:defRPr>
            </a:lvl6pPr>
            <a:lvl7pPr lvl="6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EE0000"/>
                </a:solidFill>
              </a:defRPr>
            </a:lvl7pPr>
            <a:lvl8pPr lvl="7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EE0000"/>
                </a:solidFill>
              </a:defRPr>
            </a:lvl8pPr>
            <a:lvl9pPr lvl="8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EE0000"/>
                </a:solidFill>
              </a:defRPr>
            </a:lvl9pPr>
          </a:lstStyle>
          <a:p/>
        </p:txBody>
      </p:sp>
      <p:cxnSp>
        <p:nvCxnSpPr>
          <p:cNvPr id="113" name="Google Shape;113;p1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1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pic>
        <p:nvPicPr>
          <p:cNvPr id="116" name="Google Shape;116;p11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large quote red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19" name="Google Shape;119;p1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12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2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600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23" name="Google Shape;123;p12"/>
          <p:cNvCxnSpPr/>
          <p:nvPr/>
        </p:nvCxnSpPr>
        <p:spPr>
          <a:xfrm>
            <a:off x="2076025" y="1653700"/>
            <a:ext cx="13908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large quote illustrated">
  <p:cSld name="CUSTOM_3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/>
          <p:nvPr>
            <p:ph type="title"/>
          </p:nvPr>
        </p:nvSpPr>
        <p:spPr>
          <a:xfrm>
            <a:off x="5674100" y="1632950"/>
            <a:ext cx="5037300" cy="388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28" name="Google Shape;128;p1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600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31" name="Google Shape;131;p13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pic>
        <p:nvPicPr>
          <p:cNvPr id="132" name="Google Shape;13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rior white">
  <p:cSld name="CUSTOM_4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752600" y="94600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135" name="Google Shape;135;p1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137" name="Google Shape;137;p1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14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600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600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>
            <p:ph idx="2" type="subTitle"/>
          </p:nvPr>
        </p:nvSpPr>
        <p:spPr>
          <a:xfrm>
            <a:off x="885050" y="6169550"/>
            <a:ext cx="91830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1pPr>
            <a:lvl2pPr lvl="1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2pPr>
            <a:lvl3pPr lvl="2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3pPr>
            <a:lvl4pPr lvl="3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4pPr>
            <a:lvl5pPr lvl="4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5pPr>
            <a:lvl6pPr lvl="5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6pPr>
            <a:lvl7pPr lvl="6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7pPr>
            <a:lvl8pPr lvl="7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8pPr>
            <a:lvl9pPr lvl="8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rior black">
  <p:cSld name="CUSTOM_4_1">
    <p:bg>
      <p:bgPr>
        <a:solidFill>
          <a:srgbClr val="141414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1752600" y="94600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EBEBEB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EBEBEB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EBEBEB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EBEBEB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EBEBEB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EBEBEB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EBEBEB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EBEBEB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EBEBEB"/>
                </a:solidFill>
              </a:defRPr>
            </a:lvl9pPr>
          </a:lstStyle>
          <a:p/>
        </p:txBody>
      </p:sp>
      <p:cxnSp>
        <p:nvCxnSpPr>
          <p:cNvPr id="144" name="Google Shape;144;p1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5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146" name="Google Shape;146;p1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1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600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600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49" name="Google Shape;149;p15"/>
          <p:cNvSpPr txBox="1"/>
          <p:nvPr>
            <p:ph idx="2" type="subTitle"/>
          </p:nvPr>
        </p:nvSpPr>
        <p:spPr>
          <a:xfrm>
            <a:off x="885050" y="6169550"/>
            <a:ext cx="91830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EBEBEB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EBEBEB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EBEBEB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EBEBEB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EBEBEB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EBEBEB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EBEBEB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EBEBEB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150" name="Google Shape;15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osing red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600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9804" y="353598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79804" y="2767909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79804" y="199983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79804" y="4304059"/>
            <a:ext cx="455950" cy="4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/>
        </p:nvSpPr>
        <p:spPr>
          <a:xfrm>
            <a:off x="7960472" y="19998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7960472" y="27678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7960472" y="35359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7960472" y="43039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30" name="Google Shape;30;p3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Google Shape;31;p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black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600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600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EBEBEB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EBEBEB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EBEBEB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EBEBEB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EBEBEB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EBEBEB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EBEBEB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EBEBEB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2" type="subTitle"/>
          </p:nvPr>
        </p:nvSpPr>
        <p:spPr>
          <a:xfrm>
            <a:off x="2083725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3" type="subTitle"/>
          </p:nvPr>
        </p:nvSpPr>
        <p:spPr>
          <a:xfrm>
            <a:off x="4471850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39" name="Google Shape;3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Google Shape;40;p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ck closing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44" name="Google Shape;44;p5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600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600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rgbClr val="EBEBEB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rgbClr val="EBEBEB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rgbClr val="EBEBEB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rgbClr val="EBEBEB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rgbClr val="EBEBEB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rgbClr val="EBEBEB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rgbClr val="EBEBEB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rgbClr val="EBEBEB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46" name="Google Shape;4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/>
        </p:nvSpPr>
        <p:spPr>
          <a:xfrm>
            <a:off x="7960472" y="19998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7960472" y="27678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49" name="Google Shape;49;p5"/>
          <p:cNvSpPr txBox="1"/>
          <p:nvPr/>
        </p:nvSpPr>
        <p:spPr>
          <a:xfrm>
            <a:off x="7960472" y="35359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50" name="Google Shape;50;p5"/>
          <p:cNvSpPr txBox="1"/>
          <p:nvPr/>
        </p:nvSpPr>
        <p:spPr>
          <a:xfrm>
            <a:off x="7960472" y="43039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51" name="Google Shape;51;p5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" name="Google Shape;5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1275" y="1882617"/>
            <a:ext cx="580517" cy="580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21275" y="3404473"/>
            <a:ext cx="580517" cy="580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21275" y="2705617"/>
            <a:ext cx="580517" cy="580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21275" y="4214033"/>
            <a:ext cx="580517" cy="580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illustrated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600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600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60" name="Google Shape;6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6"/>
          <p:cNvSpPr txBox="1"/>
          <p:nvPr>
            <p:ph idx="1" type="subTitle"/>
          </p:nvPr>
        </p:nvSpPr>
        <p:spPr>
          <a:xfrm>
            <a:off x="5660525" y="3971650"/>
            <a:ext cx="4446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5660525" y="1709031"/>
            <a:ext cx="5736300" cy="211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2" type="subTitle"/>
          </p:nvPr>
        </p:nvSpPr>
        <p:spPr>
          <a:xfrm>
            <a:off x="5660525" y="5318275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6" name="Google Shape;66;p6"/>
          <p:cNvSpPr txBox="1"/>
          <p:nvPr>
            <p:ph idx="3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osing illustrated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600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600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69" name="Google Shape;6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7"/>
          <p:cNvSpPr txBox="1"/>
          <p:nvPr>
            <p:ph type="title"/>
          </p:nvPr>
        </p:nvSpPr>
        <p:spPr>
          <a:xfrm>
            <a:off x="5660525" y="568626"/>
            <a:ext cx="5736300" cy="192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73" name="Google Shape;73;p7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74" name="Google Shape;74;p7"/>
          <p:cNvSpPr txBox="1"/>
          <p:nvPr>
            <p:ph idx="2" type="subTitle"/>
          </p:nvPr>
        </p:nvSpPr>
        <p:spPr>
          <a:xfrm>
            <a:off x="5660525" y="2752400"/>
            <a:ext cx="4446300" cy="15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5" name="Google Shape;75;p7"/>
          <p:cNvSpPr txBox="1"/>
          <p:nvPr/>
        </p:nvSpPr>
        <p:spPr>
          <a:xfrm>
            <a:off x="5903450" y="4669200"/>
            <a:ext cx="23238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11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76" name="Google Shape;76;p7"/>
          <p:cNvSpPr txBox="1"/>
          <p:nvPr/>
        </p:nvSpPr>
        <p:spPr>
          <a:xfrm>
            <a:off x="5903450" y="5174300"/>
            <a:ext cx="23238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11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77" name="Google Shape;77;p7"/>
          <p:cNvSpPr txBox="1"/>
          <p:nvPr/>
        </p:nvSpPr>
        <p:spPr>
          <a:xfrm>
            <a:off x="8815525" y="4669200"/>
            <a:ext cx="23238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11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78" name="Google Shape;78;p7"/>
          <p:cNvSpPr txBox="1"/>
          <p:nvPr/>
        </p:nvSpPr>
        <p:spPr>
          <a:xfrm>
            <a:off x="8815525" y="5174300"/>
            <a:ext cx="23238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11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79" name="Google Shape;79;p7"/>
          <p:cNvPicPr preferRelativeResize="0"/>
          <p:nvPr/>
        </p:nvPicPr>
        <p:blipFill rotWithShape="1">
          <a:blip r:embed="rId4">
            <a:alphaModFix/>
          </a:blip>
          <a:srcRect b="0" l="2507" r="2498" t="0"/>
          <a:stretch/>
        </p:blipFill>
        <p:spPr>
          <a:xfrm>
            <a:off x="8586459" y="5174306"/>
            <a:ext cx="229075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7"/>
          <p:cNvPicPr preferRelativeResize="0"/>
          <p:nvPr/>
        </p:nvPicPr>
        <p:blipFill rotWithShape="1">
          <a:blip r:embed="rId5">
            <a:alphaModFix/>
          </a:blip>
          <a:srcRect b="0" l="2678" r="2678" t="0"/>
          <a:stretch/>
        </p:blipFill>
        <p:spPr>
          <a:xfrm>
            <a:off x="8586459" y="4669206"/>
            <a:ext cx="229075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6">
            <a:alphaModFix/>
          </a:blip>
          <a:srcRect b="0" l="2507" r="2498" t="0"/>
          <a:stretch/>
        </p:blipFill>
        <p:spPr>
          <a:xfrm>
            <a:off x="5660534" y="5174306"/>
            <a:ext cx="229075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 rotWithShape="1">
          <a:blip r:embed="rId7">
            <a:alphaModFix/>
          </a:blip>
          <a:srcRect b="0" l="2326" r="2326" t="0"/>
          <a:stretch/>
        </p:blipFill>
        <p:spPr>
          <a:xfrm>
            <a:off x="5660534" y="4669206"/>
            <a:ext cx="229075" cy="2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black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cxnSp>
        <p:nvCxnSpPr>
          <p:cNvPr id="85" name="Google Shape;85;p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7" name="Google Shape;87;p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89" name="Google Shape;89;p8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600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600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90" name="Google Shape;90;p8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D4D4F"/>
                </a:solidFill>
              </a:defRPr>
            </a:lvl1pPr>
            <a:lvl2pPr lvl="1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D4D4F"/>
                </a:solidFill>
              </a:defRPr>
            </a:lvl2pPr>
            <a:lvl3pPr lvl="2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D4D4F"/>
                </a:solidFill>
              </a:defRPr>
            </a:lvl3pPr>
            <a:lvl4pPr lvl="3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D4D4F"/>
                </a:solidFill>
              </a:defRPr>
            </a:lvl4pPr>
            <a:lvl5pPr lvl="4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D4D4F"/>
                </a:solidFill>
              </a:defRPr>
            </a:lvl5pPr>
            <a:lvl6pPr lvl="5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D4D4F"/>
                </a:solidFill>
              </a:defRPr>
            </a:lvl6pPr>
            <a:lvl7pPr lvl="6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D4D4F"/>
                </a:solidFill>
              </a:defRPr>
            </a:lvl7pPr>
            <a:lvl8pPr lvl="7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D4D4F"/>
                </a:solidFill>
              </a:defRPr>
            </a:lvl8pPr>
            <a:lvl9pPr lvl="8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D4D4F"/>
                </a:solidFill>
              </a:defRPr>
            </a:lvl9pPr>
          </a:lstStyle>
          <a:p/>
        </p:txBody>
      </p:sp>
      <p:pic>
        <p:nvPicPr>
          <p:cNvPr id="91" name="Google Shape;91;p8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whit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cxnSp>
        <p:nvCxnSpPr>
          <p:cNvPr id="94" name="Google Shape;94;p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6" name="Google Shape;96;p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98" name="Google Shape;98;p9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600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600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99" name="Google Shape;99;p9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100" name="Google Shape;10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white">
  <p:cSld name="CUSTOM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cxnSp>
        <p:nvCxnSpPr>
          <p:cNvPr id="103" name="Google Shape;103;p1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5" name="Google Shape;105;p1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107" name="Google Shape;107;p10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108" name="Google Shape;108;p10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0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600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600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10" name="Google Shape;110;p10"/>
          <p:cNvSpPr txBox="1"/>
          <p:nvPr>
            <p:ph idx="3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sz="3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sz="3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sz="3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sz="3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sz="3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sz="3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sz="3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sz="3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sz="3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19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Overpass Light"/>
              <a:buChar char="●"/>
              <a:defRPr sz="2100"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indent="-33020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Overpass Light"/>
              <a:buChar char="○"/>
              <a:defRPr sz="1600"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indent="-33020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Overpass Light"/>
              <a:buChar char="■"/>
              <a:defRPr sz="1600"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indent="-33020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Overpass Light"/>
              <a:buChar char="●"/>
              <a:defRPr sz="1600"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indent="-33020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Overpass Light"/>
              <a:buChar char="○"/>
              <a:defRPr sz="1600"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indent="-33020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Overpass Light"/>
              <a:buChar char="■"/>
              <a:defRPr sz="1600"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indent="-33020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Overpass Light"/>
              <a:buChar char="●"/>
              <a:defRPr sz="1600"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indent="-33020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Overpass Light"/>
              <a:buChar char="○"/>
              <a:defRPr sz="1600"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indent="-33020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Font typeface="Overpass Light"/>
              <a:buChar char="■"/>
              <a:defRPr sz="1600"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openshift.com/container-platform/4.1/welcome/index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idx="1" type="subTitle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OpenShift Installation</a:t>
            </a:r>
            <a:endParaRPr/>
          </a:p>
        </p:txBody>
      </p:sp>
      <p:sp>
        <p:nvSpPr>
          <p:cNvPr id="157" name="Google Shape;157;p16"/>
          <p:cNvSpPr txBox="1"/>
          <p:nvPr>
            <p:ph idx="2" type="subTitle"/>
          </p:nvPr>
        </p:nvSpPr>
        <p:spPr>
          <a:xfrm>
            <a:off x="2083725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 txBox="1"/>
          <p:nvPr>
            <p:ph idx="3" type="subTitle"/>
          </p:nvPr>
        </p:nvSpPr>
        <p:spPr>
          <a:xfrm>
            <a:off x="4471850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https://docs.openshift.com/container-platform/4.1/welcome/index.html</a:t>
            </a:r>
            <a:endParaRPr sz="2400"/>
          </a:p>
        </p:txBody>
      </p:sp>
      <p:sp>
        <p:nvSpPr>
          <p:cNvPr id="249" name="Google Shape;249;p2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25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/>
          <p:nvPr/>
        </p:nvSpPr>
        <p:spPr>
          <a:xfrm>
            <a:off x="1432800" y="1804950"/>
            <a:ext cx="2436000" cy="4887000"/>
          </a:xfrm>
          <a:prstGeom prst="flowChartAlternateProcess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6"/>
          <p:cNvSpPr/>
          <p:nvPr/>
        </p:nvSpPr>
        <p:spPr>
          <a:xfrm>
            <a:off x="4180913" y="2620125"/>
            <a:ext cx="2436000" cy="4071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58" name="Google Shape;258;p26"/>
          <p:cNvSpPr txBox="1"/>
          <p:nvPr>
            <p:ph idx="1" type="subTitle"/>
          </p:nvPr>
        </p:nvSpPr>
        <p:spPr>
          <a:xfrm>
            <a:off x="1180200" y="137550"/>
            <a:ext cx="76527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to manual setup a OpenShift 4  cluster</a:t>
            </a:r>
            <a:endParaRPr sz="2400"/>
          </a:p>
        </p:txBody>
      </p:sp>
      <p:pic>
        <p:nvPicPr>
          <p:cNvPr id="259" name="Google Shape;2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888" y="3566921"/>
            <a:ext cx="1764000" cy="6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888" y="4371496"/>
            <a:ext cx="1764000" cy="6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888" y="2762346"/>
            <a:ext cx="1764000" cy="6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788" y="2034883"/>
            <a:ext cx="1764000" cy="6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6"/>
          <p:cNvSpPr txBox="1"/>
          <p:nvPr/>
        </p:nvSpPr>
        <p:spPr>
          <a:xfrm>
            <a:off x="4545938" y="5253200"/>
            <a:ext cx="16479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Control Plane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CoreOS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3 Master Nodes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Registry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6791025" y="1599825"/>
            <a:ext cx="2436000" cy="50922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7025" y="1804946"/>
            <a:ext cx="1764000" cy="6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7025" y="2689746"/>
            <a:ext cx="1764000" cy="6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7025" y="3574546"/>
            <a:ext cx="1764000" cy="6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7025" y="4459346"/>
            <a:ext cx="1764000" cy="6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6"/>
          <p:cNvSpPr txBox="1"/>
          <p:nvPr/>
        </p:nvSpPr>
        <p:spPr>
          <a:xfrm>
            <a:off x="7185075" y="5260825"/>
            <a:ext cx="16479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Worker Nodes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RHEL 7 or ATOMIC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70" name="Google Shape;270;p26"/>
          <p:cNvSpPr/>
          <p:nvPr/>
        </p:nvSpPr>
        <p:spPr>
          <a:xfrm>
            <a:off x="9590100" y="1599825"/>
            <a:ext cx="2436000" cy="5092200"/>
          </a:xfrm>
          <a:prstGeom prst="flowChartAlternateProcess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6100" y="1804946"/>
            <a:ext cx="1764000" cy="6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6100" y="2689746"/>
            <a:ext cx="1764000" cy="6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6100" y="3574546"/>
            <a:ext cx="1764000" cy="6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6"/>
          <p:cNvSpPr txBox="1"/>
          <p:nvPr/>
        </p:nvSpPr>
        <p:spPr>
          <a:xfrm>
            <a:off x="9984150" y="5260825"/>
            <a:ext cx="16479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CNS (Optional)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Container Native Storage (CEPH)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RHEL 7 or ATOMIC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DIrect att. Disk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75" name="Google Shape;275;p26"/>
          <p:cNvSpPr txBox="1"/>
          <p:nvPr/>
        </p:nvSpPr>
        <p:spPr>
          <a:xfrm>
            <a:off x="1826838" y="2829925"/>
            <a:ext cx="1938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Deployment Server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RHEL 8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276" name="Google Shape;2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188" y="3722808"/>
            <a:ext cx="1764000" cy="6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6"/>
          <p:cNvSpPr txBox="1"/>
          <p:nvPr/>
        </p:nvSpPr>
        <p:spPr>
          <a:xfrm>
            <a:off x="1891238" y="4517850"/>
            <a:ext cx="1938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Load Balacer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RHEL 8 HAPROXY BIND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278" name="Google Shape;2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788" y="5327583"/>
            <a:ext cx="1764000" cy="6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6"/>
          <p:cNvSpPr txBox="1"/>
          <p:nvPr/>
        </p:nvSpPr>
        <p:spPr>
          <a:xfrm>
            <a:off x="1826838" y="6122625"/>
            <a:ext cx="1938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Boot Strap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CoreOS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Environments</a:t>
            </a:r>
            <a:endParaRPr/>
          </a:p>
        </p:txBody>
      </p:sp>
      <p:sp>
        <p:nvSpPr>
          <p:cNvPr id="285" name="Google Shape;285;p27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7" name="Google Shape;2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000" y="1608575"/>
            <a:ext cx="9775951" cy="4944624"/>
          </a:xfrm>
          <a:prstGeom prst="rect">
            <a:avLst/>
          </a:prstGeom>
          <a:noFill/>
          <a:ln>
            <a:noFill/>
          </a:ln>
          <a:effectLst>
            <a:outerShdw blurRad="642938" rotWithShape="0" algn="bl" dir="11280000" dist="266700">
              <a:srgbClr val="000000">
                <a:alpha val="22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Subscriptons</a:t>
            </a:r>
            <a:endParaRPr/>
          </a:p>
        </p:txBody>
      </p:sp>
      <p:sp>
        <p:nvSpPr>
          <p:cNvPr id="293" name="Google Shape;293;p2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2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/>
          <p:nvPr/>
        </p:nvSpPr>
        <p:spPr>
          <a:xfrm>
            <a:off x="1432775" y="1899900"/>
            <a:ext cx="2436000" cy="4887000"/>
          </a:xfrm>
          <a:prstGeom prst="flowChartAlternateProcess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9"/>
          <p:cNvSpPr/>
          <p:nvPr/>
        </p:nvSpPr>
        <p:spPr>
          <a:xfrm>
            <a:off x="4180913" y="2620125"/>
            <a:ext cx="2436000" cy="4071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302" name="Google Shape;302;p29"/>
          <p:cNvSpPr txBox="1"/>
          <p:nvPr>
            <p:ph idx="1" type="subTitle"/>
          </p:nvPr>
        </p:nvSpPr>
        <p:spPr>
          <a:xfrm>
            <a:off x="1180200" y="137550"/>
            <a:ext cx="76527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Hubscribe an OpenShift 4 cluster</a:t>
            </a:r>
            <a:endParaRPr sz="2400"/>
          </a:p>
        </p:txBody>
      </p:sp>
      <p:pic>
        <p:nvPicPr>
          <p:cNvPr id="303" name="Google Shape;3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888" y="3566921"/>
            <a:ext cx="1764000" cy="6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888" y="4371496"/>
            <a:ext cx="1764000" cy="6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888" y="2762346"/>
            <a:ext cx="1764000" cy="6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813" y="1997158"/>
            <a:ext cx="1764000" cy="6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9"/>
          <p:cNvSpPr txBox="1"/>
          <p:nvPr/>
        </p:nvSpPr>
        <p:spPr>
          <a:xfrm>
            <a:off x="4545938" y="5253200"/>
            <a:ext cx="16479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Control Plane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CoreOS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3 Master Nodes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Registry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308" name="Google Shape;308;p29"/>
          <p:cNvSpPr/>
          <p:nvPr/>
        </p:nvSpPr>
        <p:spPr>
          <a:xfrm>
            <a:off x="6791025" y="1599825"/>
            <a:ext cx="2436000" cy="50922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7025" y="1804946"/>
            <a:ext cx="1764000" cy="6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7025" y="2689746"/>
            <a:ext cx="1764000" cy="6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7025" y="3574546"/>
            <a:ext cx="1764000" cy="6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7025" y="4459346"/>
            <a:ext cx="1764000" cy="6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9"/>
          <p:cNvSpPr txBox="1"/>
          <p:nvPr/>
        </p:nvSpPr>
        <p:spPr>
          <a:xfrm>
            <a:off x="7185075" y="5260825"/>
            <a:ext cx="16479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Worker Nodes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RHEL 7 or ATOMIC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9590100" y="1599825"/>
            <a:ext cx="2436000" cy="5092200"/>
          </a:xfrm>
          <a:prstGeom prst="flowChartAlternateProcess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6100" y="1804946"/>
            <a:ext cx="1764000" cy="6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6100" y="2689746"/>
            <a:ext cx="1764000" cy="6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6100" y="3574546"/>
            <a:ext cx="1764000" cy="6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9"/>
          <p:cNvSpPr txBox="1"/>
          <p:nvPr/>
        </p:nvSpPr>
        <p:spPr>
          <a:xfrm>
            <a:off x="9984150" y="5260825"/>
            <a:ext cx="16479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CNS (Optional)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Container Native Storage (CEPH)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RHEL 7 or ATOMIC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DIrect att. Disk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319" name="Google Shape;319;p29"/>
          <p:cNvSpPr txBox="1"/>
          <p:nvPr/>
        </p:nvSpPr>
        <p:spPr>
          <a:xfrm>
            <a:off x="1826838" y="2829925"/>
            <a:ext cx="1938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Deployment Server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RHEL 8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320" name="Google Shape;3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188" y="3722808"/>
            <a:ext cx="1764000" cy="6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9"/>
          <p:cNvSpPr txBox="1"/>
          <p:nvPr/>
        </p:nvSpPr>
        <p:spPr>
          <a:xfrm>
            <a:off x="1891238" y="4517850"/>
            <a:ext cx="1938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Load Balacer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RHEL 8 HAPROXY BIND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322" name="Google Shape;3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788" y="5327583"/>
            <a:ext cx="1764000" cy="6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9"/>
          <p:cNvSpPr txBox="1"/>
          <p:nvPr/>
        </p:nvSpPr>
        <p:spPr>
          <a:xfrm>
            <a:off x="1826838" y="6122625"/>
            <a:ext cx="1938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Boot Strap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CoreOS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324" name="Google Shape;324;p29"/>
          <p:cNvSpPr/>
          <p:nvPr/>
        </p:nvSpPr>
        <p:spPr>
          <a:xfrm>
            <a:off x="1432775" y="2149325"/>
            <a:ext cx="1041300" cy="378000"/>
          </a:xfrm>
          <a:prstGeom prst="homePlate">
            <a:avLst>
              <a:gd fmla="val 500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RHEL</a:t>
            </a:r>
            <a:endParaRPr/>
          </a:p>
        </p:txBody>
      </p:sp>
      <p:sp>
        <p:nvSpPr>
          <p:cNvPr id="325" name="Google Shape;325;p29"/>
          <p:cNvSpPr/>
          <p:nvPr/>
        </p:nvSpPr>
        <p:spPr>
          <a:xfrm>
            <a:off x="6791025" y="2075200"/>
            <a:ext cx="1209600" cy="378000"/>
          </a:xfrm>
          <a:prstGeom prst="homePlat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OCS 2 CORE</a:t>
            </a:r>
            <a:endParaRPr/>
          </a:p>
        </p:txBody>
      </p:sp>
      <p:sp>
        <p:nvSpPr>
          <p:cNvPr id="326" name="Google Shape;326;p29"/>
          <p:cNvSpPr/>
          <p:nvPr/>
        </p:nvSpPr>
        <p:spPr>
          <a:xfrm>
            <a:off x="6791025" y="2994100"/>
            <a:ext cx="1209600" cy="378000"/>
          </a:xfrm>
          <a:prstGeom prst="homePlat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OCS 2 CORE</a:t>
            </a:r>
            <a:endParaRPr/>
          </a:p>
        </p:txBody>
      </p:sp>
      <p:sp>
        <p:nvSpPr>
          <p:cNvPr id="327" name="Google Shape;327;p29"/>
          <p:cNvSpPr/>
          <p:nvPr/>
        </p:nvSpPr>
        <p:spPr>
          <a:xfrm>
            <a:off x="6791025" y="3878900"/>
            <a:ext cx="1209600" cy="378000"/>
          </a:xfrm>
          <a:prstGeom prst="homePlat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OCS 2 CORE</a:t>
            </a:r>
            <a:endParaRPr/>
          </a:p>
        </p:txBody>
      </p:sp>
      <p:sp>
        <p:nvSpPr>
          <p:cNvPr id="328" name="Google Shape;328;p29"/>
          <p:cNvSpPr/>
          <p:nvPr/>
        </p:nvSpPr>
        <p:spPr>
          <a:xfrm>
            <a:off x="6791025" y="4763700"/>
            <a:ext cx="1209600" cy="378000"/>
          </a:xfrm>
          <a:prstGeom prst="homePlat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OCS 2 CORE</a:t>
            </a:r>
            <a:endParaRPr/>
          </a:p>
        </p:txBody>
      </p:sp>
      <p:sp>
        <p:nvSpPr>
          <p:cNvPr id="329" name="Google Shape;329;p29"/>
          <p:cNvSpPr/>
          <p:nvPr/>
        </p:nvSpPr>
        <p:spPr>
          <a:xfrm>
            <a:off x="9227025" y="2109300"/>
            <a:ext cx="1209600" cy="378000"/>
          </a:xfrm>
          <a:prstGeom prst="homePlat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OCS 2 CORE</a:t>
            </a:r>
            <a:endParaRPr/>
          </a:p>
        </p:txBody>
      </p:sp>
      <p:sp>
        <p:nvSpPr>
          <p:cNvPr id="330" name="Google Shape;330;p29"/>
          <p:cNvSpPr/>
          <p:nvPr/>
        </p:nvSpPr>
        <p:spPr>
          <a:xfrm>
            <a:off x="9227025" y="2979450"/>
            <a:ext cx="1209600" cy="378000"/>
          </a:xfrm>
          <a:prstGeom prst="homePlat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OCS 2 CORE</a:t>
            </a:r>
            <a:endParaRPr/>
          </a:p>
        </p:txBody>
      </p:sp>
      <p:sp>
        <p:nvSpPr>
          <p:cNvPr id="331" name="Google Shape;331;p29"/>
          <p:cNvSpPr/>
          <p:nvPr/>
        </p:nvSpPr>
        <p:spPr>
          <a:xfrm>
            <a:off x="9227025" y="3849600"/>
            <a:ext cx="1209600" cy="378000"/>
          </a:xfrm>
          <a:prstGeom prst="homePlat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OCS 2 CORE</a:t>
            </a:r>
            <a:endParaRPr/>
          </a:p>
        </p:txBody>
      </p:sp>
      <p:sp>
        <p:nvSpPr>
          <p:cNvPr id="332" name="Google Shape;332;p29"/>
          <p:cNvSpPr/>
          <p:nvPr/>
        </p:nvSpPr>
        <p:spPr>
          <a:xfrm>
            <a:off x="10442250" y="3849588"/>
            <a:ext cx="731700" cy="378000"/>
          </a:xfrm>
          <a:prstGeom prst="homePlate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CNS</a:t>
            </a:r>
            <a:endParaRPr/>
          </a:p>
        </p:txBody>
      </p:sp>
      <p:sp>
        <p:nvSpPr>
          <p:cNvPr id="333" name="Google Shape;333;p29"/>
          <p:cNvSpPr/>
          <p:nvPr/>
        </p:nvSpPr>
        <p:spPr>
          <a:xfrm>
            <a:off x="1432775" y="3956925"/>
            <a:ext cx="1041300" cy="378000"/>
          </a:xfrm>
          <a:prstGeom prst="homePlate">
            <a:avLst>
              <a:gd fmla="val 500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RHEL</a:t>
            </a:r>
            <a:endParaRPr/>
          </a:p>
        </p:txBody>
      </p:sp>
      <p:sp>
        <p:nvSpPr>
          <p:cNvPr id="334" name="Google Shape;334;p29"/>
          <p:cNvSpPr/>
          <p:nvPr/>
        </p:nvSpPr>
        <p:spPr>
          <a:xfrm>
            <a:off x="10442250" y="2979450"/>
            <a:ext cx="731700" cy="378000"/>
          </a:xfrm>
          <a:prstGeom prst="homePlate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CNS</a:t>
            </a:r>
            <a:endParaRPr/>
          </a:p>
        </p:txBody>
      </p:sp>
      <p:sp>
        <p:nvSpPr>
          <p:cNvPr id="335" name="Google Shape;335;p29"/>
          <p:cNvSpPr/>
          <p:nvPr/>
        </p:nvSpPr>
        <p:spPr>
          <a:xfrm>
            <a:off x="10442250" y="2109300"/>
            <a:ext cx="731700" cy="378000"/>
          </a:xfrm>
          <a:prstGeom prst="homePlate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CORPORATE SLIDE TEMPLATES</a:t>
            </a:r>
            <a:endParaRPr/>
          </a:p>
        </p:txBody>
      </p:sp>
      <p:sp>
        <p:nvSpPr>
          <p:cNvPr id="341" name="Google Shape;341;p3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30"/>
          <p:cNvSpPr txBox="1"/>
          <p:nvPr>
            <p:ph type="title"/>
          </p:nvPr>
        </p:nvSpPr>
        <p:spPr>
          <a:xfrm>
            <a:off x="447775" y="1358800"/>
            <a:ext cx="11290500" cy="43863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EE0000"/>
                </a:solidFill>
              </a:rPr>
              <a:t>OPENSHIFT</a:t>
            </a:r>
            <a:endParaRPr sz="6000">
              <a:solidFill>
                <a:srgbClr val="EE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EE0000"/>
                </a:solidFill>
              </a:rPr>
              <a:t>SUBSCRIPTION</a:t>
            </a:r>
            <a:endParaRPr sz="6000">
              <a:solidFill>
                <a:srgbClr val="EE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0"/>
              </a:spcBef>
              <a:spcAft>
                <a:spcPts val="4000"/>
              </a:spcAft>
              <a:buNone/>
            </a:pPr>
            <a:r>
              <a:rPr lang="en" sz="6000">
                <a:solidFill>
                  <a:srgbClr val="EE0000"/>
                </a:solidFill>
              </a:rPr>
              <a:t>GUIDE</a:t>
            </a:r>
            <a:r>
              <a:rPr lang="en" sz="6000">
                <a:solidFill>
                  <a:srgbClr val="EE0000"/>
                </a:solidFill>
              </a:rPr>
              <a:t>:</a:t>
            </a:r>
            <a:endParaRPr sz="1600"/>
          </a:p>
        </p:txBody>
      </p:sp>
      <p:pic>
        <p:nvPicPr>
          <p:cNvPr id="343" name="Google Shape;3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550" y="0"/>
            <a:ext cx="589245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1"/>
          <p:cNvSpPr txBox="1"/>
          <p:nvPr>
            <p:ph idx="1" type="subTitle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Hat is the world’s leading provider of enterprise open source software solutions. Award-winning support, training, and consulting services make </a:t>
            </a:r>
            <a:br>
              <a:rPr lang="en"/>
            </a:br>
            <a:r>
              <a:rPr lang="en"/>
              <a:t>Red Hat a trusted adviser to the Fortune 500. </a:t>
            </a:r>
            <a:endParaRPr/>
          </a:p>
        </p:txBody>
      </p:sp>
      <p:sp>
        <p:nvSpPr>
          <p:cNvPr id="349" name="Google Shape;349;p31"/>
          <p:cNvSpPr txBox="1"/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50" name="Google Shape;350;p3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2100000" y="357900"/>
            <a:ext cx="7992000" cy="307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OpenShift Architecture</a:t>
            </a:r>
            <a:endParaRPr/>
          </a:p>
        </p:txBody>
      </p:sp>
      <p:sp>
        <p:nvSpPr>
          <p:cNvPr id="165" name="Google Shape;165;p17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hape 1008" id="167" name="Google Shape;16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3374" y="1563950"/>
            <a:ext cx="7612800" cy="46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OpenShift 3.x </a:t>
            </a:r>
            <a:endParaRPr/>
          </a:p>
        </p:txBody>
      </p:sp>
      <p:sp>
        <p:nvSpPr>
          <p:cNvPr id="173" name="Google Shape;173;p1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1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/>
          <p:nvPr/>
        </p:nvSpPr>
        <p:spPr>
          <a:xfrm>
            <a:off x="1448375" y="994975"/>
            <a:ext cx="5107200" cy="1492200"/>
          </a:xfrm>
          <a:prstGeom prst="flowChartAlternateProcess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4119700" y="2620125"/>
            <a:ext cx="2436000" cy="4071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1448375" y="2620100"/>
            <a:ext cx="2436000" cy="4071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83" name="Google Shape;183;p19"/>
          <p:cNvSpPr txBox="1"/>
          <p:nvPr>
            <p:ph idx="1" type="subTitle"/>
          </p:nvPr>
        </p:nvSpPr>
        <p:spPr>
          <a:xfrm>
            <a:off x="1146900" y="72050"/>
            <a:ext cx="63105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to setup a OpenShift 3.x Cluster</a:t>
            </a:r>
            <a:endParaRPr sz="2400"/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375" y="3574546"/>
            <a:ext cx="1764000" cy="6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375" y="4379121"/>
            <a:ext cx="1764000" cy="6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375" y="2769971"/>
            <a:ext cx="1764000" cy="6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700" y="2769971"/>
            <a:ext cx="1764000" cy="6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700" y="3703721"/>
            <a:ext cx="1764000" cy="6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375" y="1122608"/>
            <a:ext cx="1764000" cy="6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 txBox="1"/>
          <p:nvPr/>
        </p:nvSpPr>
        <p:spPr>
          <a:xfrm>
            <a:off x="1842425" y="5260825"/>
            <a:ext cx="16479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Control Plane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RHEL 7 or ATOMIC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3 Master Nodes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Regisitriy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6791025" y="1599825"/>
            <a:ext cx="2436000" cy="50922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7025" y="1804946"/>
            <a:ext cx="1764000" cy="6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7025" y="2689746"/>
            <a:ext cx="1764000" cy="6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7025" y="3574546"/>
            <a:ext cx="1764000" cy="6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7025" y="4459346"/>
            <a:ext cx="1764000" cy="6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9"/>
          <p:cNvSpPr txBox="1"/>
          <p:nvPr/>
        </p:nvSpPr>
        <p:spPr>
          <a:xfrm>
            <a:off x="4436350" y="5260825"/>
            <a:ext cx="16479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Infra Nodes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RHEL 7 or ATOMIC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Router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Metric / Logging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7185075" y="5260825"/>
            <a:ext cx="16479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Worker Nodes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RHEL 7 or ATOMIC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9590100" y="1599825"/>
            <a:ext cx="2436000" cy="5092200"/>
          </a:xfrm>
          <a:prstGeom prst="flowChartAlternateProcess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6100" y="1804946"/>
            <a:ext cx="1764000" cy="6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6100" y="2689746"/>
            <a:ext cx="1764000" cy="6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6100" y="3574546"/>
            <a:ext cx="1764000" cy="6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9"/>
          <p:cNvSpPr txBox="1"/>
          <p:nvPr/>
        </p:nvSpPr>
        <p:spPr>
          <a:xfrm>
            <a:off x="9984150" y="5260825"/>
            <a:ext cx="16479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CNS (Optional)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Container Native Storage (Gluster)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RHEL 7 or ATOMIC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DIrect att. Disk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203" name="Google Shape;2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700" y="1122608"/>
            <a:ext cx="1764000" cy="6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9"/>
          <p:cNvSpPr txBox="1"/>
          <p:nvPr/>
        </p:nvSpPr>
        <p:spPr>
          <a:xfrm>
            <a:off x="1842425" y="1917650"/>
            <a:ext cx="4377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Install Infra. Bastion (Ansible) Server &amp; </a:t>
            </a: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Satellite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RHEL 7 or ATOMIC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</a:t>
            </a:r>
            <a:r>
              <a:rPr lang="en"/>
              <a:t>Environments</a:t>
            </a:r>
            <a:endParaRPr/>
          </a:p>
        </p:txBody>
      </p:sp>
      <p:sp>
        <p:nvSpPr>
          <p:cNvPr id="210" name="Google Shape;210;p20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OCP Cloud Layout</a:t>
            </a:r>
            <a:endParaRPr sz="2400"/>
          </a:p>
        </p:txBody>
      </p:sp>
      <p:sp>
        <p:nvSpPr>
          <p:cNvPr id="211" name="Google Shape;211;p2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2" name="Google Shape;2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000" y="1732475"/>
            <a:ext cx="7552280" cy="4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21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IBM Cloud Setup</a:t>
            </a:r>
            <a:endParaRPr sz="2400"/>
          </a:p>
        </p:txBody>
      </p:sp>
      <p:sp>
        <p:nvSpPr>
          <p:cNvPr id="219" name="Google Shape;219;p21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802" y="780125"/>
            <a:ext cx="9437700" cy="5728326"/>
          </a:xfrm>
          <a:prstGeom prst="rect">
            <a:avLst/>
          </a:prstGeom>
          <a:noFill/>
          <a:ln>
            <a:noFill/>
          </a:ln>
          <a:effectLst>
            <a:outerShdw blurRad="514350" rotWithShape="0" algn="bl" dir="8040000" dist="2952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22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OpenShift on AWS</a:t>
            </a:r>
            <a:endParaRPr sz="2400"/>
          </a:p>
        </p:txBody>
      </p:sp>
      <p:pic>
        <p:nvPicPr>
          <p:cNvPr id="228" name="Google Shape;2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850" y="738986"/>
            <a:ext cx="9856403" cy="538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OpenShift 4.x </a:t>
            </a:r>
            <a:endParaRPr/>
          </a:p>
        </p:txBody>
      </p:sp>
      <p:sp>
        <p:nvSpPr>
          <p:cNvPr id="234" name="Google Shape;234;p2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23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24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OpenShift 4 Installer</a:t>
            </a:r>
            <a:endParaRPr sz="2400"/>
          </a:p>
        </p:txBody>
      </p:sp>
      <p:pic>
        <p:nvPicPr>
          <p:cNvPr id="243" name="Google Shape;2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901" y="809100"/>
            <a:ext cx="9518476" cy="5777350"/>
          </a:xfrm>
          <a:prstGeom prst="rect">
            <a:avLst/>
          </a:prstGeom>
          <a:noFill/>
          <a:ln>
            <a:noFill/>
          </a:ln>
          <a:effectLst>
            <a:outerShdw blurRad="314325" rotWithShape="0" algn="bl" dir="7680000" dist="1524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