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0F233-9EE9-4B35-BD98-A6BF46261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3CFFD2-9177-43A6-89B1-DE5E9B2A4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EC68D-CEDE-4EA8-9106-AB5410D9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2065-62B7-499C-979E-CB7AACC82DDE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22598-9976-4DD9-A19E-48F00EAF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2C245-4982-4B3C-9714-5C0BF78D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CFE1-21D9-4AED-909F-4AB113BE0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9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D10F4-D89E-4F65-B7F0-0FBE1BA8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8B59DB-D48F-46BE-841F-CEFFFD1A4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F5408-A9BB-433B-85E0-A6BD9AA9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2065-62B7-499C-979E-CB7AACC82DDE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E7E6F-B722-4BBE-A6D6-B89C5ADF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20E6F-6DE8-4C3E-BB94-74C8E608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CFE1-21D9-4AED-909F-4AB113BE0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72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0217C6-3C1D-4FC6-8F66-2DB448A4D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B8F926-A2CF-408D-B871-E586EC2EE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86378-4927-4C5C-A5C3-274192A5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2065-62B7-499C-979E-CB7AACC82DDE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0C1277-3DEC-4B51-A2F1-C0505F30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FE4D3-D5C2-4F6A-8F1E-C5239D77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CFE1-21D9-4AED-909F-4AB113BE0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63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7EDF4-371A-4E2F-964B-CD8A56FB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5D6BA-AC28-4D5B-B3E4-62795A4C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40107-BCD1-48FE-8979-24D46C0D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2065-62B7-499C-979E-CB7AACC82DDE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96EA5C-A51F-48E7-9B21-7C4C1B14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D9C4C-7D76-4110-99DE-9C81A162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CFE1-21D9-4AED-909F-4AB113BE0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70AB-7ABF-48A9-A968-D936E0FF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1CB9F-805A-439B-81D8-850D95ADB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6FB39-B839-4AB9-A262-3B9A3E9A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2065-62B7-499C-979E-CB7AACC82DDE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4CD56-466F-4BF0-8079-2F786584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6F207-614B-4A70-8AAB-C79C369C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CFE1-21D9-4AED-909F-4AB113BE0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49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156A9-87C3-4C7C-A3ED-9A81EF918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EEA13-FFA8-43A2-BC0B-64853823A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C1F27F-9386-43AD-BA1C-C78AA8626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AE7246-7CDB-4F33-BBF5-B03AEE87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2065-62B7-499C-979E-CB7AACC82DDE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D4B68C-B057-4623-A81F-5FDAA5BE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7A0CAF-2FB0-435A-90B6-94B07F49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CFE1-21D9-4AED-909F-4AB113BE0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9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71762-3921-4D74-B1E3-C2E5A9E6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62452-0EF6-4277-8B3F-66E05B749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F9723-BB5E-4300-BAAB-D3C8EFF0A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B55C78-E893-4B80-8D58-C1E8DDF8F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4C7287-EDE3-4484-A196-DCC46C995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BDD43B-E3A4-4583-97D5-867F5268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2065-62B7-499C-979E-CB7AACC82DDE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F84FDA-9530-4964-AB89-00B0E0AF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3B5525-6171-4EB9-BECC-6ABA2D5B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CFE1-21D9-4AED-909F-4AB113BE0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0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2C551-3DE3-4568-B0B8-1678497A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220E26-A1AA-44C7-9F37-9BD8CF1C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2065-62B7-499C-979E-CB7AACC82DDE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1EEAA1-C7D0-4400-81CF-1E90B7FD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C12F8F-D1FB-4BFF-99F7-E1384C52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CFE1-21D9-4AED-909F-4AB113BE0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6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E3983A-4E57-43BB-A02F-880C4288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2065-62B7-499C-979E-CB7AACC82DDE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3C9D3D-AFA9-42EB-B621-3F6E6BA4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24959D-0468-4CA4-A706-9E50446E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CFE1-21D9-4AED-909F-4AB113BE0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9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3F2C-6C47-4CD9-AA7C-37444DEA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01993-B7AD-446D-802E-AAA4207F6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DD99C1-F153-49CD-B0CC-042516AF7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73A722-771D-4E9A-813B-89ED6BA2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2065-62B7-499C-979E-CB7AACC82DDE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14CF33-DDA4-4BB8-9872-BD7B898D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063065-81BF-4EE0-AC30-8BE87B71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CFE1-21D9-4AED-909F-4AB113BE0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1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3A130-E24A-4D21-8193-5FCDF3CF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E6256A-63FE-4C19-855C-EC409FB29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485753-3C12-4D0A-A94E-D65CE9698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F7C50-2EEC-47F5-BCA6-05DAC560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2065-62B7-499C-979E-CB7AACC82DDE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C14655-A4F7-4FEC-AC5F-984314EB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A93371-A3E4-4F03-825F-DDA79398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CFE1-21D9-4AED-909F-4AB113BE0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32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535FE2-29D6-4B8D-A4B0-4E1A87B3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0B5D91-05BE-4967-BB50-6449B6684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A4A7D-5746-45FB-9F62-FFEA6B424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42065-62B7-499C-979E-CB7AACC82DDE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B5EF8-D3DD-4648-9B65-A6FDA3C8F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64C6C-5C38-428A-BB58-53E63AF05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CFE1-21D9-4AED-909F-4AB113BE0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3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77BB82B-6F86-4D23-B493-3516067D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sys_user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3500B5B-C13F-4616-8AEF-7C9AE4A46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431075"/>
              </p:ext>
            </p:extLst>
          </p:nvPr>
        </p:nvGraphicFramePr>
        <p:xfrm>
          <a:off x="1302158" y="231648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57607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60766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98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08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44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11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9E433-112D-406E-808C-1B00FC22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mv_otherSubsidyCost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C5382A-5325-49A4-875A-B7170DE37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003299"/>
              </p:ext>
            </p:extLst>
          </p:nvPr>
        </p:nvGraphicFramePr>
        <p:xfrm>
          <a:off x="462236" y="1976184"/>
          <a:ext cx="11114310" cy="2201784"/>
        </p:xfrm>
        <a:graphic>
          <a:graphicData uri="http://schemas.openxmlformats.org/drawingml/2006/table">
            <a:tbl>
              <a:tblPr/>
              <a:tblGrid>
                <a:gridCol w="754168">
                  <a:extLst>
                    <a:ext uri="{9D8B030D-6E8A-4147-A177-3AD203B41FA5}">
                      <a16:colId xmlns:a16="http://schemas.microsoft.com/office/drawing/2014/main" val="4284256077"/>
                    </a:ext>
                  </a:extLst>
                </a:gridCol>
                <a:gridCol w="1468694">
                  <a:extLst>
                    <a:ext uri="{9D8B030D-6E8A-4147-A177-3AD203B41FA5}">
                      <a16:colId xmlns:a16="http://schemas.microsoft.com/office/drawing/2014/main" val="114284053"/>
                    </a:ext>
                  </a:extLst>
                </a:gridCol>
                <a:gridCol w="1111431">
                  <a:extLst>
                    <a:ext uri="{9D8B030D-6E8A-4147-A177-3AD203B41FA5}">
                      <a16:colId xmlns:a16="http://schemas.microsoft.com/office/drawing/2014/main" val="3299757179"/>
                    </a:ext>
                  </a:extLst>
                </a:gridCol>
                <a:gridCol w="1111431">
                  <a:extLst>
                    <a:ext uri="{9D8B030D-6E8A-4147-A177-3AD203B41FA5}">
                      <a16:colId xmlns:a16="http://schemas.microsoft.com/office/drawing/2014/main" val="990926446"/>
                    </a:ext>
                  </a:extLst>
                </a:gridCol>
                <a:gridCol w="1111431">
                  <a:extLst>
                    <a:ext uri="{9D8B030D-6E8A-4147-A177-3AD203B41FA5}">
                      <a16:colId xmlns:a16="http://schemas.microsoft.com/office/drawing/2014/main" val="2317883945"/>
                    </a:ext>
                  </a:extLst>
                </a:gridCol>
                <a:gridCol w="691802">
                  <a:extLst>
                    <a:ext uri="{9D8B030D-6E8A-4147-A177-3AD203B41FA5}">
                      <a16:colId xmlns:a16="http://schemas.microsoft.com/office/drawing/2014/main" val="377444562"/>
                    </a:ext>
                  </a:extLst>
                </a:gridCol>
                <a:gridCol w="1531060">
                  <a:extLst>
                    <a:ext uri="{9D8B030D-6E8A-4147-A177-3AD203B41FA5}">
                      <a16:colId xmlns:a16="http://schemas.microsoft.com/office/drawing/2014/main" val="1953931359"/>
                    </a:ext>
                  </a:extLst>
                </a:gridCol>
                <a:gridCol w="1111431">
                  <a:extLst>
                    <a:ext uri="{9D8B030D-6E8A-4147-A177-3AD203B41FA5}">
                      <a16:colId xmlns:a16="http://schemas.microsoft.com/office/drawing/2014/main" val="1002532021"/>
                    </a:ext>
                  </a:extLst>
                </a:gridCol>
                <a:gridCol w="925911">
                  <a:extLst>
                    <a:ext uri="{9D8B030D-6E8A-4147-A177-3AD203B41FA5}">
                      <a16:colId xmlns:a16="http://schemas.microsoft.com/office/drawing/2014/main" val="3906415934"/>
                    </a:ext>
                  </a:extLst>
                </a:gridCol>
                <a:gridCol w="1296951">
                  <a:extLst>
                    <a:ext uri="{9D8B030D-6E8A-4147-A177-3AD203B41FA5}">
                      <a16:colId xmlns:a16="http://schemas.microsoft.com/office/drawing/2014/main" val="2739709698"/>
                    </a:ext>
                  </a:extLst>
                </a:gridCol>
              </a:tblGrid>
              <a:tr h="1100892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id</a:t>
                      </a: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productYear</a:t>
                      </a: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</a:rPr>
                        <a:t>accountingYear</a:t>
                      </a:r>
                      <a:endParaRPr lang="en-US" sz="1600" b="1" dirty="0">
                        <a:effectLst/>
                      </a:endParaRP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purchaseDate</a:t>
                      </a: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</a:rPr>
                        <a:t>contractInfo_id</a:t>
                      </a:r>
                      <a:endParaRPr lang="en-US" sz="1600" b="1" dirty="0">
                        <a:effectLst/>
                      </a:endParaRP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item</a:t>
                      </a: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sumOfMoney</a:t>
                      </a: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sumOfMoney_VATIncludes</a:t>
                      </a: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</a:rPr>
                        <a:t>purchasingEnter</a:t>
                      </a:r>
                      <a:endParaRPr lang="en-US" sz="1600" b="1" dirty="0">
                        <a:effectLst/>
                      </a:endParaRP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purchaser</a:t>
                      </a: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402851"/>
                  </a:ext>
                </a:extLst>
              </a:tr>
              <a:tr h="1100892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PK</a:t>
                      </a: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>
                        <a:effectLst/>
                      </a:endParaRP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effectLst/>
                      </a:endParaRP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>
                        <a:effectLst/>
                      </a:endParaRP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FK</a:t>
                      </a: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>
                        <a:effectLst/>
                      </a:endParaRP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>
                        <a:effectLst/>
                      </a:endParaRP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>
                        <a:effectLst/>
                      </a:endParaRP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>
                        <a:effectLst/>
                      </a:endParaRP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1" dirty="0">
                          <a:effectLst/>
                        </a:rPr>
                        <a:t>FK(</a:t>
                      </a:r>
                      <a:r>
                        <a:rPr lang="en-US" altLang="ko-KR" sz="1600" b="1" dirty="0" err="1">
                          <a:effectLst/>
                        </a:rPr>
                        <a:t>mv_employee_login_id</a:t>
                      </a:r>
                      <a:r>
                        <a:rPr lang="en-US" altLang="ko-KR" sz="1600" b="1" dirty="0">
                          <a:effectLst/>
                        </a:rPr>
                        <a:t>)</a:t>
                      </a: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815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12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7D85A-A188-4A51-975B-5825DD59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mv_</a:t>
            </a:r>
            <a:r>
              <a:rPr lang="en-US" altLang="ko-KR" dirty="0" err="1"/>
              <a:t>coopFactory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56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11B2-ADEF-41BD-906C-36F2C55F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sys_role</a:t>
            </a:r>
            <a:endParaRPr lang="ko-KR" altLang="en-US" dirty="0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E5D009C1-9052-43DF-956F-161E89DD8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443256"/>
              </p:ext>
            </p:extLst>
          </p:nvPr>
        </p:nvGraphicFramePr>
        <p:xfrm>
          <a:off x="1545439" y="2509427"/>
          <a:ext cx="69190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2121">
                  <a:extLst>
                    <a:ext uri="{9D8B030D-6E8A-4147-A177-3AD203B41FA5}">
                      <a16:colId xmlns:a16="http://schemas.microsoft.com/office/drawing/2014/main" val="245760723"/>
                    </a:ext>
                  </a:extLst>
                </a:gridCol>
                <a:gridCol w="3556932">
                  <a:extLst>
                    <a:ext uri="{9D8B030D-6E8A-4147-A177-3AD203B41FA5}">
                      <a16:colId xmlns:a16="http://schemas.microsoft.com/office/drawing/2014/main" val="3160766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98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SUPER_ADMIN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08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GENERAL_ADMIN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44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02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A1E89-3D98-46CD-8507-C60EF434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sys_user_role</a:t>
            </a:r>
            <a:endParaRPr lang="ko-KR" altLang="en-US" dirty="0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ADE0CBB5-DA40-4982-AA64-D589AC1C7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04304"/>
              </p:ext>
            </p:extLst>
          </p:nvPr>
        </p:nvGraphicFramePr>
        <p:xfrm>
          <a:off x="1545439" y="2509427"/>
          <a:ext cx="34844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818">
                  <a:extLst>
                    <a:ext uri="{9D8B030D-6E8A-4147-A177-3AD203B41FA5}">
                      <a16:colId xmlns:a16="http://schemas.microsoft.com/office/drawing/2014/main" val="245760723"/>
                    </a:ext>
                  </a:extLst>
                </a:gridCol>
                <a:gridCol w="2023610">
                  <a:extLst>
                    <a:ext uri="{9D8B030D-6E8A-4147-A177-3AD203B41FA5}">
                      <a16:colId xmlns:a16="http://schemas.microsoft.com/office/drawing/2014/main" val="3160766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sys_user_id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sys_role_id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98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08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44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88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70FD0-F5E5-403C-B6EB-2B2DBB86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mv_emp_pos_role</a:t>
            </a:r>
            <a:endParaRPr lang="ko-KR" altLang="en-US" dirty="0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FDCEEF4B-EDCE-45B4-875B-BD07EF3FA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913737"/>
              </p:ext>
            </p:extLst>
          </p:nvPr>
        </p:nvGraphicFramePr>
        <p:xfrm>
          <a:off x="2132668" y="2735930"/>
          <a:ext cx="428211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496">
                  <a:extLst>
                    <a:ext uri="{9D8B030D-6E8A-4147-A177-3AD203B41FA5}">
                      <a16:colId xmlns:a16="http://schemas.microsoft.com/office/drawing/2014/main" val="245760723"/>
                    </a:ext>
                  </a:extLst>
                </a:gridCol>
                <a:gridCol w="2119617">
                  <a:extLst>
                    <a:ext uri="{9D8B030D-6E8A-4147-A177-3AD203B41FA5}">
                      <a16:colId xmlns:a16="http://schemas.microsoft.com/office/drawing/2014/main" val="3160766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sys_emp_position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sys_role_id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98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08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44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7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13DFD-A9F1-4A41-8AF0-AE531FEA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mv_employee</a:t>
            </a:r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3F402F4-49F6-48D7-BC8F-904FF50FC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540172"/>
              </p:ext>
            </p:extLst>
          </p:nvPr>
        </p:nvGraphicFramePr>
        <p:xfrm>
          <a:off x="581645" y="2739390"/>
          <a:ext cx="10944830" cy="154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110">
                  <a:extLst>
                    <a:ext uri="{9D8B030D-6E8A-4147-A177-3AD203B41FA5}">
                      <a16:colId xmlns:a16="http://schemas.microsoft.com/office/drawing/2014/main" val="2951617741"/>
                    </a:ext>
                  </a:extLst>
                </a:gridCol>
                <a:gridCol w="679350">
                  <a:extLst>
                    <a:ext uri="{9D8B030D-6E8A-4147-A177-3AD203B41FA5}">
                      <a16:colId xmlns:a16="http://schemas.microsoft.com/office/drawing/2014/main" val="4244554703"/>
                    </a:ext>
                  </a:extLst>
                </a:gridCol>
                <a:gridCol w="770363">
                  <a:extLst>
                    <a:ext uri="{9D8B030D-6E8A-4147-A177-3AD203B41FA5}">
                      <a16:colId xmlns:a16="http://schemas.microsoft.com/office/drawing/2014/main" val="3718151347"/>
                    </a:ext>
                  </a:extLst>
                </a:gridCol>
                <a:gridCol w="1056405">
                  <a:extLst>
                    <a:ext uri="{9D8B030D-6E8A-4147-A177-3AD203B41FA5}">
                      <a16:colId xmlns:a16="http://schemas.microsoft.com/office/drawing/2014/main" val="3355278836"/>
                    </a:ext>
                  </a:extLst>
                </a:gridCol>
                <a:gridCol w="867877">
                  <a:extLst>
                    <a:ext uri="{9D8B030D-6E8A-4147-A177-3AD203B41FA5}">
                      <a16:colId xmlns:a16="http://schemas.microsoft.com/office/drawing/2014/main" val="259857312"/>
                    </a:ext>
                  </a:extLst>
                </a:gridCol>
                <a:gridCol w="1311568">
                  <a:extLst>
                    <a:ext uri="{9D8B030D-6E8A-4147-A177-3AD203B41FA5}">
                      <a16:colId xmlns:a16="http://schemas.microsoft.com/office/drawing/2014/main" val="4194945057"/>
                    </a:ext>
                  </a:extLst>
                </a:gridCol>
                <a:gridCol w="1379827">
                  <a:extLst>
                    <a:ext uri="{9D8B030D-6E8A-4147-A177-3AD203B41FA5}">
                      <a16:colId xmlns:a16="http://schemas.microsoft.com/office/drawing/2014/main" val="1027432754"/>
                    </a:ext>
                  </a:extLst>
                </a:gridCol>
                <a:gridCol w="859751">
                  <a:extLst>
                    <a:ext uri="{9D8B030D-6E8A-4147-A177-3AD203B41FA5}">
                      <a16:colId xmlns:a16="http://schemas.microsoft.com/office/drawing/2014/main" val="4130690387"/>
                    </a:ext>
                  </a:extLst>
                </a:gridCol>
                <a:gridCol w="807772">
                  <a:extLst>
                    <a:ext uri="{9D8B030D-6E8A-4147-A177-3AD203B41FA5}">
                      <a16:colId xmlns:a16="http://schemas.microsoft.com/office/drawing/2014/main" val="21648975"/>
                    </a:ext>
                  </a:extLst>
                </a:gridCol>
                <a:gridCol w="1031846">
                  <a:extLst>
                    <a:ext uri="{9D8B030D-6E8A-4147-A177-3AD203B41FA5}">
                      <a16:colId xmlns:a16="http://schemas.microsoft.com/office/drawing/2014/main" val="1866426507"/>
                    </a:ext>
                  </a:extLst>
                </a:gridCol>
                <a:gridCol w="1249961">
                  <a:extLst>
                    <a:ext uri="{9D8B030D-6E8A-4147-A177-3AD203B41FA5}">
                      <a16:colId xmlns:a16="http://schemas.microsoft.com/office/drawing/2014/main" val="3759957993"/>
                    </a:ext>
                  </a:extLst>
                </a:gridCol>
              </a:tblGrid>
              <a:tr h="179599"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effectLst/>
                        </a:rPr>
                        <a:t>login_Id</a:t>
                      </a:r>
                      <a:endParaRPr lang="en-US" sz="11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name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mobile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effectLst/>
                        </a:rPr>
                        <a:t>outsideCall</a:t>
                      </a:r>
                      <a:endParaRPr lang="en-US" sz="11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effectLst/>
                        </a:rPr>
                        <a:t>interCall</a:t>
                      </a:r>
                      <a:endParaRPr lang="en-US" sz="11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effectLst/>
                        </a:rPr>
                        <a:t>companyOutIP</a:t>
                      </a:r>
                      <a:endParaRPr lang="en-US" sz="11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effectLst/>
                        </a:rPr>
                        <a:t>companyInterIP</a:t>
                      </a:r>
                      <a:endParaRPr lang="en-US" sz="11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position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password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effectLst/>
                        </a:rPr>
                        <a:t>workStatus</a:t>
                      </a:r>
                      <a:endParaRPr lang="en-US" sz="11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effectLst/>
                        </a:rPr>
                        <a:t>depar_team_id</a:t>
                      </a:r>
                      <a:endParaRPr lang="en-US" sz="11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19910557"/>
                  </a:ext>
                </a:extLst>
              </a:tr>
              <a:tr h="14611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655916"/>
                  </a:ext>
                </a:extLst>
              </a:tr>
              <a:tr h="14611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232955"/>
                  </a:ext>
                </a:extLst>
              </a:tr>
              <a:tr h="1461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64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57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1F77590-44A4-469E-96DF-5215EEF3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mv_Company_Composation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B8C98D6-4CB2-422F-B385-5EB6B7566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256697"/>
              </p:ext>
            </p:extLst>
          </p:nvPr>
        </p:nvGraphicFramePr>
        <p:xfrm>
          <a:off x="1518408" y="2534594"/>
          <a:ext cx="71977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832">
                  <a:extLst>
                    <a:ext uri="{9D8B030D-6E8A-4147-A177-3AD203B41FA5}">
                      <a16:colId xmlns:a16="http://schemas.microsoft.com/office/drawing/2014/main" val="3048531309"/>
                    </a:ext>
                  </a:extLst>
                </a:gridCol>
                <a:gridCol w="2663505">
                  <a:extLst>
                    <a:ext uri="{9D8B030D-6E8A-4147-A177-3AD203B41FA5}">
                      <a16:colId xmlns:a16="http://schemas.microsoft.com/office/drawing/2014/main" val="245760723"/>
                    </a:ext>
                  </a:extLst>
                </a:gridCol>
                <a:gridCol w="2273416">
                  <a:extLst>
                    <a:ext uri="{9D8B030D-6E8A-4147-A177-3AD203B41FA5}">
                      <a16:colId xmlns:a16="http://schemas.microsoft.com/office/drawing/2014/main" val="3160766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mv_departTeam_id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mv_departmentName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mv_teamName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98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08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44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23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51427-998E-4B1B-A357-7A049236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mv_file</a:t>
            </a:r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3A363B1-E53B-4299-B019-80141902A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82117"/>
              </p:ext>
            </p:extLst>
          </p:nvPr>
        </p:nvGraphicFramePr>
        <p:xfrm>
          <a:off x="226504" y="1917269"/>
          <a:ext cx="11262369" cy="258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887">
                  <a:extLst>
                    <a:ext uri="{9D8B030D-6E8A-4147-A177-3AD203B41FA5}">
                      <a16:colId xmlns:a16="http://schemas.microsoft.com/office/drawing/2014/main" val="2951617741"/>
                    </a:ext>
                  </a:extLst>
                </a:gridCol>
                <a:gridCol w="1057855">
                  <a:extLst>
                    <a:ext uri="{9D8B030D-6E8A-4147-A177-3AD203B41FA5}">
                      <a16:colId xmlns:a16="http://schemas.microsoft.com/office/drawing/2014/main" val="4244554703"/>
                    </a:ext>
                  </a:extLst>
                </a:gridCol>
                <a:gridCol w="671119">
                  <a:extLst>
                    <a:ext uri="{9D8B030D-6E8A-4147-A177-3AD203B41FA5}">
                      <a16:colId xmlns:a16="http://schemas.microsoft.com/office/drawing/2014/main" val="3718151347"/>
                    </a:ext>
                  </a:extLst>
                </a:gridCol>
                <a:gridCol w="730958">
                  <a:extLst>
                    <a:ext uri="{9D8B030D-6E8A-4147-A177-3AD203B41FA5}">
                      <a16:colId xmlns:a16="http://schemas.microsoft.com/office/drawing/2014/main" val="3355278836"/>
                    </a:ext>
                  </a:extLst>
                </a:gridCol>
                <a:gridCol w="806638">
                  <a:extLst>
                    <a:ext uri="{9D8B030D-6E8A-4147-A177-3AD203B41FA5}">
                      <a16:colId xmlns:a16="http://schemas.microsoft.com/office/drawing/2014/main" val="259857312"/>
                    </a:ext>
                  </a:extLst>
                </a:gridCol>
                <a:gridCol w="1219022">
                  <a:extLst>
                    <a:ext uri="{9D8B030D-6E8A-4147-A177-3AD203B41FA5}">
                      <a16:colId xmlns:a16="http://schemas.microsoft.com/office/drawing/2014/main" val="4194945057"/>
                    </a:ext>
                  </a:extLst>
                </a:gridCol>
                <a:gridCol w="1282465">
                  <a:extLst>
                    <a:ext uri="{9D8B030D-6E8A-4147-A177-3AD203B41FA5}">
                      <a16:colId xmlns:a16="http://schemas.microsoft.com/office/drawing/2014/main" val="1027432754"/>
                    </a:ext>
                  </a:extLst>
                </a:gridCol>
                <a:gridCol w="799086">
                  <a:extLst>
                    <a:ext uri="{9D8B030D-6E8A-4147-A177-3AD203B41FA5}">
                      <a16:colId xmlns:a16="http://schemas.microsoft.com/office/drawing/2014/main" val="4130690387"/>
                    </a:ext>
                  </a:extLst>
                </a:gridCol>
                <a:gridCol w="750775">
                  <a:extLst>
                    <a:ext uri="{9D8B030D-6E8A-4147-A177-3AD203B41FA5}">
                      <a16:colId xmlns:a16="http://schemas.microsoft.com/office/drawing/2014/main" val="21648975"/>
                    </a:ext>
                  </a:extLst>
                </a:gridCol>
                <a:gridCol w="959038">
                  <a:extLst>
                    <a:ext uri="{9D8B030D-6E8A-4147-A177-3AD203B41FA5}">
                      <a16:colId xmlns:a16="http://schemas.microsoft.com/office/drawing/2014/main" val="1866426507"/>
                    </a:ext>
                  </a:extLst>
                </a:gridCol>
                <a:gridCol w="1161763">
                  <a:extLst>
                    <a:ext uri="{9D8B030D-6E8A-4147-A177-3AD203B41FA5}">
                      <a16:colId xmlns:a16="http://schemas.microsoft.com/office/drawing/2014/main" val="3759957993"/>
                    </a:ext>
                  </a:extLst>
                </a:gridCol>
                <a:gridCol w="1161763">
                  <a:extLst>
                    <a:ext uri="{9D8B030D-6E8A-4147-A177-3AD203B41FA5}">
                      <a16:colId xmlns:a16="http://schemas.microsoft.com/office/drawing/2014/main" val="34681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fileName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fileUploadType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fileSize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fileStorageType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uploadDate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uploadStatus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validDate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validStatus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warehousingDate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warehousingStatus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path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uploadUser_id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19910557"/>
                  </a:ext>
                </a:extLst>
              </a:tr>
              <a:tr h="14611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655916"/>
                  </a:ext>
                </a:extLst>
              </a:tr>
              <a:tr h="14611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232955"/>
                  </a:ext>
                </a:extLst>
              </a:tr>
              <a:tr h="1461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64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91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80FFE-645D-498B-B6A0-2B638F02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mv_notification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5541B9C-6DC5-4696-9631-66608D5FD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74723"/>
              </p:ext>
            </p:extLst>
          </p:nvPr>
        </p:nvGraphicFramePr>
        <p:xfrm>
          <a:off x="419450" y="1913589"/>
          <a:ext cx="10934350" cy="6629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65606">
                  <a:extLst>
                    <a:ext uri="{9D8B030D-6E8A-4147-A177-3AD203B41FA5}">
                      <a16:colId xmlns:a16="http://schemas.microsoft.com/office/drawing/2014/main" val="4088909199"/>
                    </a:ext>
                  </a:extLst>
                </a:gridCol>
                <a:gridCol w="1296093">
                  <a:extLst>
                    <a:ext uri="{9D8B030D-6E8A-4147-A177-3AD203B41FA5}">
                      <a16:colId xmlns:a16="http://schemas.microsoft.com/office/drawing/2014/main" val="2133004429"/>
                    </a:ext>
                  </a:extLst>
                </a:gridCol>
                <a:gridCol w="1296093">
                  <a:extLst>
                    <a:ext uri="{9D8B030D-6E8A-4147-A177-3AD203B41FA5}">
                      <a16:colId xmlns:a16="http://schemas.microsoft.com/office/drawing/2014/main" val="3085285382"/>
                    </a:ext>
                  </a:extLst>
                </a:gridCol>
                <a:gridCol w="1296093">
                  <a:extLst>
                    <a:ext uri="{9D8B030D-6E8A-4147-A177-3AD203B41FA5}">
                      <a16:colId xmlns:a16="http://schemas.microsoft.com/office/drawing/2014/main" val="1424460401"/>
                    </a:ext>
                  </a:extLst>
                </a:gridCol>
                <a:gridCol w="1317740">
                  <a:extLst>
                    <a:ext uri="{9D8B030D-6E8A-4147-A177-3AD203B41FA5}">
                      <a16:colId xmlns:a16="http://schemas.microsoft.com/office/drawing/2014/main" val="1101438622"/>
                    </a:ext>
                  </a:extLst>
                </a:gridCol>
                <a:gridCol w="1274446">
                  <a:extLst>
                    <a:ext uri="{9D8B030D-6E8A-4147-A177-3AD203B41FA5}">
                      <a16:colId xmlns:a16="http://schemas.microsoft.com/office/drawing/2014/main" val="964045834"/>
                    </a:ext>
                  </a:extLst>
                </a:gridCol>
                <a:gridCol w="1296093">
                  <a:extLst>
                    <a:ext uri="{9D8B030D-6E8A-4147-A177-3AD203B41FA5}">
                      <a16:colId xmlns:a16="http://schemas.microsoft.com/office/drawing/2014/main" val="3482422299"/>
                    </a:ext>
                  </a:extLst>
                </a:gridCol>
                <a:gridCol w="1296093">
                  <a:extLst>
                    <a:ext uri="{9D8B030D-6E8A-4147-A177-3AD203B41FA5}">
                      <a16:colId xmlns:a16="http://schemas.microsoft.com/office/drawing/2014/main" val="2231898832"/>
                    </a:ext>
                  </a:extLst>
                </a:gridCol>
                <a:gridCol w="1296093">
                  <a:extLst>
                    <a:ext uri="{9D8B030D-6E8A-4147-A177-3AD203B41FA5}">
                      <a16:colId xmlns:a16="http://schemas.microsoft.com/office/drawing/2014/main" val="31416606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id</a:t>
                      </a:r>
                      <a:endParaRPr lang="en-US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createdDateTime</a:t>
                      </a:r>
                      <a:endParaRPr lang="en-US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updatedDateTime</a:t>
                      </a:r>
                      <a:endParaRPr lang="en-US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Content</a:t>
                      </a:r>
                      <a:endParaRPr lang="en-US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noticeStart</a:t>
                      </a:r>
                      <a:endParaRPr lang="en-US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noticeEnd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createdBy</a:t>
                      </a:r>
                      <a:endParaRPr lang="en-US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title</a:t>
                      </a:r>
                      <a:endParaRPr lang="en-US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deleted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91372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37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FED84-C5F2-4E31-8E3A-228E454D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mv_designActualPurchasedContents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686CDE9-6927-4FE5-AB92-17E8C0C5C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576944"/>
              </p:ext>
            </p:extLst>
          </p:nvPr>
        </p:nvGraphicFramePr>
        <p:xfrm>
          <a:off x="293615" y="2811623"/>
          <a:ext cx="10945395" cy="13144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69115">
                  <a:extLst>
                    <a:ext uri="{9D8B030D-6E8A-4147-A177-3AD203B41FA5}">
                      <a16:colId xmlns:a16="http://schemas.microsoft.com/office/drawing/2014/main" val="3925778353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1476682936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3443170364"/>
                    </a:ext>
                  </a:extLst>
                </a:gridCol>
                <a:gridCol w="922192">
                  <a:extLst>
                    <a:ext uri="{9D8B030D-6E8A-4147-A177-3AD203B41FA5}">
                      <a16:colId xmlns:a16="http://schemas.microsoft.com/office/drawing/2014/main" val="2400839873"/>
                    </a:ext>
                  </a:extLst>
                </a:gridCol>
                <a:gridCol w="629771">
                  <a:extLst>
                    <a:ext uri="{9D8B030D-6E8A-4147-A177-3AD203B41FA5}">
                      <a16:colId xmlns:a16="http://schemas.microsoft.com/office/drawing/2014/main" val="4239801361"/>
                    </a:ext>
                  </a:extLst>
                </a:gridCol>
                <a:gridCol w="829615">
                  <a:extLst>
                    <a:ext uri="{9D8B030D-6E8A-4147-A177-3AD203B41FA5}">
                      <a16:colId xmlns:a16="http://schemas.microsoft.com/office/drawing/2014/main" val="3371338118"/>
                    </a:ext>
                  </a:extLst>
                </a:gridCol>
                <a:gridCol w="1023318">
                  <a:extLst>
                    <a:ext uri="{9D8B030D-6E8A-4147-A177-3AD203B41FA5}">
                      <a16:colId xmlns:a16="http://schemas.microsoft.com/office/drawing/2014/main" val="1983018827"/>
                    </a:ext>
                  </a:extLst>
                </a:gridCol>
                <a:gridCol w="605041">
                  <a:extLst>
                    <a:ext uri="{9D8B030D-6E8A-4147-A177-3AD203B41FA5}">
                      <a16:colId xmlns:a16="http://schemas.microsoft.com/office/drawing/2014/main" val="1073813871"/>
                    </a:ext>
                  </a:extLst>
                </a:gridCol>
                <a:gridCol w="560720">
                  <a:extLst>
                    <a:ext uri="{9D8B030D-6E8A-4147-A177-3AD203B41FA5}">
                      <a16:colId xmlns:a16="http://schemas.microsoft.com/office/drawing/2014/main" val="559471346"/>
                    </a:ext>
                  </a:extLst>
                </a:gridCol>
                <a:gridCol w="729693">
                  <a:extLst>
                    <a:ext uri="{9D8B030D-6E8A-4147-A177-3AD203B41FA5}">
                      <a16:colId xmlns:a16="http://schemas.microsoft.com/office/drawing/2014/main" val="3808999342"/>
                    </a:ext>
                  </a:extLst>
                </a:gridCol>
                <a:gridCol w="729693">
                  <a:extLst>
                    <a:ext uri="{9D8B030D-6E8A-4147-A177-3AD203B41FA5}">
                      <a16:colId xmlns:a16="http://schemas.microsoft.com/office/drawing/2014/main" val="3899793173"/>
                    </a:ext>
                  </a:extLst>
                </a:gridCol>
                <a:gridCol w="729693">
                  <a:extLst>
                    <a:ext uri="{9D8B030D-6E8A-4147-A177-3AD203B41FA5}">
                      <a16:colId xmlns:a16="http://schemas.microsoft.com/office/drawing/2014/main" val="1754139532"/>
                    </a:ext>
                  </a:extLst>
                </a:gridCol>
                <a:gridCol w="614186">
                  <a:extLst>
                    <a:ext uri="{9D8B030D-6E8A-4147-A177-3AD203B41FA5}">
                      <a16:colId xmlns:a16="http://schemas.microsoft.com/office/drawing/2014/main" val="1766920179"/>
                    </a:ext>
                  </a:extLst>
                </a:gridCol>
                <a:gridCol w="845200">
                  <a:extLst>
                    <a:ext uri="{9D8B030D-6E8A-4147-A177-3AD203B41FA5}">
                      <a16:colId xmlns:a16="http://schemas.microsoft.com/office/drawing/2014/main" val="2687394401"/>
                    </a:ext>
                  </a:extLst>
                </a:gridCol>
                <a:gridCol w="729693">
                  <a:extLst>
                    <a:ext uri="{9D8B030D-6E8A-4147-A177-3AD203B41FA5}">
                      <a16:colId xmlns:a16="http://schemas.microsoft.com/office/drawing/2014/main" val="1949135415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id</a:t>
                      </a:r>
                      <a:endParaRPr lang="en-US" sz="800" b="1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productYear</a:t>
                      </a:r>
                      <a:endParaRPr lang="en-US" sz="800" b="1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accountingYear</a:t>
                      </a:r>
                      <a:endParaRPr lang="en-US" sz="800" b="1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purchasing_Date</a:t>
                      </a:r>
                      <a:endParaRPr lang="en-US" sz="800" b="1" dirty="0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purchaser</a:t>
                      </a:r>
                      <a:endParaRPr lang="en-US" sz="800" b="1" dirty="0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contractInfo_id</a:t>
                      </a:r>
                      <a:endParaRPr lang="en-US" sz="800" b="1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contractDistinction_ItemDistinction_Meta_Info_id</a:t>
                      </a:r>
                      <a:endParaRPr lang="en-US" sz="800" b="1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jobClassification</a:t>
                      </a:r>
                      <a:endParaRPr lang="en-US" sz="800" b="1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item</a:t>
                      </a:r>
                      <a:endParaRPr lang="en-US" sz="800" b="1" dirty="0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unitPrice</a:t>
                      </a:r>
                      <a:endParaRPr lang="en-US" sz="800" b="1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warehousingAmount</a:t>
                      </a:r>
                      <a:endParaRPr lang="en-US" sz="800" b="1" dirty="0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warehousingSumOfMoney</a:t>
                      </a:r>
                      <a:endParaRPr lang="en-US" sz="800" b="1" dirty="0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warehousingSumOfMoney_VATIncluding</a:t>
                      </a:r>
                      <a:endParaRPr lang="en-US" sz="800" b="1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purchased_Enter</a:t>
                      </a:r>
                      <a:endParaRPr lang="en-US" sz="800" b="1" dirty="0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comment</a:t>
                      </a:r>
                      <a:endParaRPr lang="en-US" sz="800" b="1" dirty="0">
                        <a:effectLst/>
                      </a:endParaRPr>
                    </a:p>
                  </a:txBody>
                  <a:tcPr marL="54769" marR="54769" marT="25278" marB="25278" anchor="ctr"/>
                </a:tc>
                <a:extLst>
                  <a:ext uri="{0D108BD9-81ED-4DB2-BD59-A6C34878D82A}">
                    <a16:rowId xmlns:a16="http://schemas.microsoft.com/office/drawing/2014/main" val="1411003329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PK</a:t>
                      </a: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endParaRPr lang="en-US" sz="800" b="1" dirty="0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FK(</a:t>
                      </a:r>
                      <a:r>
                        <a:rPr lang="en-US" sz="800" b="1" dirty="0" err="1">
                          <a:effectLst/>
                        </a:rPr>
                        <a:t>mv_employee_login_id</a:t>
                      </a:r>
                      <a:r>
                        <a:rPr lang="en-US" sz="800" b="1" dirty="0">
                          <a:effectLst/>
                        </a:rPr>
                        <a:t>)</a:t>
                      </a: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FK</a:t>
                      </a: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FK</a:t>
                      </a: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endParaRPr lang="en-US" sz="800" b="1" dirty="0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endParaRPr lang="en-US" sz="800" b="1" dirty="0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endParaRPr lang="en-US" sz="800" b="1" dirty="0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endParaRPr lang="en-US" sz="800" b="1" dirty="0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endParaRPr lang="en-US" sz="800" b="1" dirty="0">
                        <a:effectLst/>
                      </a:endParaRPr>
                    </a:p>
                  </a:txBody>
                  <a:tcPr marL="54769" marR="54769" marT="25278" marB="25278" anchor="ctr"/>
                </a:tc>
                <a:extLst>
                  <a:ext uri="{0D108BD9-81ED-4DB2-BD59-A6C34878D82A}">
                    <a16:rowId xmlns:a16="http://schemas.microsoft.com/office/drawing/2014/main" val="360738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97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194</Words>
  <Application>Microsoft Office PowerPoint</Application>
  <PresentationFormat>와이드스크린</PresentationFormat>
  <Paragraphs>90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sys_user</vt:lpstr>
      <vt:lpstr>sys_role</vt:lpstr>
      <vt:lpstr>sys_user_role</vt:lpstr>
      <vt:lpstr>mv_emp_pos_role</vt:lpstr>
      <vt:lpstr>mv_employee</vt:lpstr>
      <vt:lpstr>mv_Company_Composation</vt:lpstr>
      <vt:lpstr>mv_file</vt:lpstr>
      <vt:lpstr>mv_notification</vt:lpstr>
      <vt:lpstr>mv_designActualPurchasedContents</vt:lpstr>
      <vt:lpstr>mv_otherSubsidyCost</vt:lpstr>
      <vt:lpstr>mv_coopFactory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sys_user</dc:title>
  <dc:creator>이각영</dc:creator>
  <cp:lastModifiedBy>이각영</cp:lastModifiedBy>
  <cp:revision>52</cp:revision>
  <dcterms:created xsi:type="dcterms:W3CDTF">2019-09-19T06:23:21Z</dcterms:created>
  <dcterms:modified xsi:type="dcterms:W3CDTF">2019-09-19T10:38:34Z</dcterms:modified>
</cp:coreProperties>
</file>