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81E6C-4B3A-4925-8162-F36DFA571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7EFCF8-65CB-4423-B9D2-373F8349A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367E28-F129-489B-A52B-1D9521493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A0FB9-03F1-4F63-9BC4-2C6E8E362E94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02468F-EF44-4BBE-9F0D-C647D52B7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A2FF9B-EDA0-46ED-880A-91DDC71E1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E0C9A-A9AF-4EC0-A3F4-E9A8F5CF11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38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3E514-AD85-4463-84CB-993E60968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6A0718-7131-4001-B36E-62ACB2476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68A4BE-10D5-4E61-A1B2-9C0EE51EB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A0FB9-03F1-4F63-9BC4-2C6E8E362E94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396A5D-52BA-40CE-A576-0DB28B178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40D2B7-CD47-4231-8818-567641B09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E0C9A-A9AF-4EC0-A3F4-E9A8F5CF11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60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DF6922-76C4-4269-8D8D-EAB4B8FF28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5251B4-BB8F-4121-88B1-CADAE51F6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15044E-F3B5-47F6-9C0E-7E759FE0C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A0FB9-03F1-4F63-9BC4-2C6E8E362E94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B95027-6023-487A-90F1-270E0D725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06EFF4-7951-4F1C-8286-A3446538F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E0C9A-A9AF-4EC0-A3F4-E9A8F5CF11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18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EF1407-B486-4726-991A-2999C41F8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4128E4-A3D2-4301-8677-3F2EBD76B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2440FE-19EF-4BDD-82B6-78168D7A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A0FB9-03F1-4F63-9BC4-2C6E8E362E94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3EE0D3-A78D-49D7-86C0-218EAA186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256911-8A60-4746-9AF9-954A98DA3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E0C9A-A9AF-4EC0-A3F4-E9A8F5CF11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193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F126B-83D5-4C99-82F0-07E9970B0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FC1629-78DB-40E9-A843-EE148BF6D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A4FF48-11A1-4EA3-A3EB-08F369EFA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A0FB9-03F1-4F63-9BC4-2C6E8E362E94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0F3E6A-4F93-4328-B369-A5DF498F3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EFDCAD-B3C3-45D4-A797-32B61C66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E0C9A-A9AF-4EC0-A3F4-E9A8F5CF11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65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DF1BD-451D-457A-A997-C72CE08E0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C2800F-CB04-429C-918B-173A5152C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F3456C-4D4F-4464-A2BC-5BE382855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7D6173-93A4-4EDC-97EA-2880C4A94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A0FB9-03F1-4F63-9BC4-2C6E8E362E94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2CD86C-C5EB-42B6-9F1C-817307DC6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04A579-A9E1-4D07-A237-BC55F2D3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E0C9A-A9AF-4EC0-A3F4-E9A8F5CF11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971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14FC0-0434-4287-8277-A7F7CC4C4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289308-45F1-44F6-BBD3-F53422EE0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1F388C-82D2-4905-8E4B-B3F33D6EE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EC68D2-7CC4-4EF1-8579-1F5B41E890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CD6579-60A4-416E-A805-9C0E49D6A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5809C51-C7E8-43B4-B893-5D146B7B5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A0FB9-03F1-4F63-9BC4-2C6E8E362E94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92AAAA4-6C4F-4CF6-B53D-887A85CF3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52A7D2-DE26-4AE5-8D85-3345495A9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E0C9A-A9AF-4EC0-A3F4-E9A8F5CF11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991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01B899-E1E9-474F-BEE8-204D2F838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B5189C-A878-459A-AC8E-3EE4DB3AD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A0FB9-03F1-4F63-9BC4-2C6E8E362E94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3137BD-2EA1-453C-B405-A340E8E27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8F66A1-AE1E-4736-9275-FBE15C5A0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E0C9A-A9AF-4EC0-A3F4-E9A8F5CF11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025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4CC686-E712-4B32-86A1-DC3C2AE01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A0FB9-03F1-4F63-9BC4-2C6E8E362E94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A18931-D76C-4BEA-B445-1AF8A686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FDACA1-5D50-4CD6-88A1-66D7FD89A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E0C9A-A9AF-4EC0-A3F4-E9A8F5CF11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24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86340-4724-4BC3-AB25-18D69558C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86A950-6733-4B79-AE10-D8E7CFFB8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B7E0FB-7125-4084-9460-A78DA017E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AD16A1-41F8-444E-9060-72F7EC3C0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A0FB9-03F1-4F63-9BC4-2C6E8E362E94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BEFDA6-AD8C-496F-90C8-4581B8AB2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66FE13-7EBD-4B80-922B-FC2D010B2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E0C9A-A9AF-4EC0-A3F4-E9A8F5CF11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584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DB512-B8FF-4220-9D0A-B6BC03DAE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224DB6E-A096-4373-86EF-78F4DC7DCC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96C877-1967-439D-8B7C-9943373FD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D0C186-0197-47AB-B306-B3AEF38D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A0FB9-03F1-4F63-9BC4-2C6E8E362E94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219E56-A96F-41FF-97C0-DCC2CB24D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A65940-BD65-406E-95BB-6828D6E5E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E0C9A-A9AF-4EC0-A3F4-E9A8F5CF11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626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867341-D46C-498E-9AC1-26B9CC669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B71A63-082D-4697-92B1-C32989431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F05F67-58B9-4DFB-BF75-72564AF53E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A0FB9-03F1-4F63-9BC4-2C6E8E362E94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F4E7E9-398F-4132-931D-1C1CB07CA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578BF1-C04F-4D2E-A551-B801123411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E0C9A-A9AF-4EC0-A3F4-E9A8F5CF11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73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974E4-4BE1-4BCD-8E8D-CC6F43D634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111428-B810-4067-B2D2-456B3EBBB2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347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E10DC-9B23-4AFA-A81A-4F70CA646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User And Role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DB3248-13C4-43A4-9287-C59AE3037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different users have their own unique roles. </a:t>
            </a:r>
          </a:p>
          <a:p>
            <a:r>
              <a:rPr lang="en-US" altLang="ko-KR" dirty="0"/>
              <a:t>Each role can operate one  module or even more. </a:t>
            </a:r>
          </a:p>
          <a:p>
            <a:r>
              <a:rPr lang="en-US" altLang="ko-KR" dirty="0"/>
              <a:t>Even in the same module, different roles has different authorities.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9929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15056-E4D1-486C-BE62-398718FA2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User And Role Table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F72214-47A5-44B2-A88C-47EFDC768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24337"/>
            <a:ext cx="6544112" cy="1252625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Problems</a:t>
            </a:r>
          </a:p>
          <a:p>
            <a:pPr lvl="1"/>
            <a:r>
              <a:rPr lang="en-US" altLang="ko-KR" dirty="0"/>
              <a:t>How many kinds of </a:t>
            </a:r>
            <a:r>
              <a:rPr lang="en-US" altLang="ko-KR" b="1" dirty="0"/>
              <a:t>users</a:t>
            </a:r>
            <a:r>
              <a:rPr lang="en-US" altLang="ko-KR" dirty="0"/>
              <a:t> in ERP system?</a:t>
            </a:r>
          </a:p>
          <a:p>
            <a:pPr lvl="1"/>
            <a:r>
              <a:rPr lang="en-US" altLang="ko-KR" dirty="0"/>
              <a:t>How many kinds of </a:t>
            </a:r>
            <a:r>
              <a:rPr lang="en-US" altLang="ko-KR" b="1" dirty="0"/>
              <a:t>roles</a:t>
            </a:r>
            <a:r>
              <a:rPr lang="en-US" altLang="ko-KR" dirty="0"/>
              <a:t> in ERP system?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AE86A0D-B5AE-4839-84A9-52FC4F815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697383"/>
              </p:ext>
            </p:extLst>
          </p:nvPr>
        </p:nvGraphicFramePr>
        <p:xfrm>
          <a:off x="1955070" y="1602297"/>
          <a:ext cx="5989306" cy="29417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21982">
                  <a:extLst>
                    <a:ext uri="{9D8B030D-6E8A-4147-A177-3AD203B41FA5}">
                      <a16:colId xmlns:a16="http://schemas.microsoft.com/office/drawing/2014/main" val="2718283755"/>
                    </a:ext>
                  </a:extLst>
                </a:gridCol>
                <a:gridCol w="3867324">
                  <a:extLst>
                    <a:ext uri="{9D8B030D-6E8A-4147-A177-3AD203B41FA5}">
                      <a16:colId xmlns:a16="http://schemas.microsoft.com/office/drawing/2014/main" val="428061725"/>
                    </a:ext>
                  </a:extLst>
                </a:gridCol>
              </a:tblGrid>
              <a:tr h="39533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User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Role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8367042"/>
                  </a:ext>
                </a:extLst>
              </a:tr>
              <a:tr h="42440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administrator (</a:t>
                      </a:r>
                      <a:r>
                        <a:rPr lang="ko-KR" sz="1000" kern="100" dirty="0">
                          <a:effectLst/>
                        </a:rPr>
                        <a:t>관리자</a:t>
                      </a:r>
                      <a:r>
                        <a:rPr lang="en-US" sz="1000" kern="100" dirty="0">
                          <a:effectLst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admin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2914790"/>
                  </a:ext>
                </a:extLst>
              </a:tr>
              <a:tr h="42440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president (</a:t>
                      </a:r>
                      <a:r>
                        <a:rPr lang="ko-KR" sz="1000" kern="100" dirty="0">
                          <a:effectLst/>
                        </a:rPr>
                        <a:t>사장</a:t>
                      </a:r>
                      <a:r>
                        <a:rPr lang="en-US" sz="1000" kern="100" dirty="0">
                          <a:effectLst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admin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715307"/>
                  </a:ext>
                </a:extLst>
              </a:tr>
              <a:tr h="42440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director (</a:t>
                      </a:r>
                      <a:r>
                        <a:rPr lang="ko-KR" sz="1000" kern="100" dirty="0">
                          <a:effectLst/>
                        </a:rPr>
                        <a:t>이사</a:t>
                      </a:r>
                      <a:r>
                        <a:rPr lang="en-US" sz="1000" kern="100" dirty="0">
                          <a:effectLst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admin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4951687"/>
                  </a:ext>
                </a:extLst>
              </a:tr>
              <a:tr h="42440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Head of department (</a:t>
                      </a:r>
                      <a:r>
                        <a:rPr lang="ko-KR" sz="1000" kern="100" dirty="0">
                          <a:effectLst/>
                        </a:rPr>
                        <a:t>부장</a:t>
                      </a:r>
                      <a:r>
                        <a:rPr lang="en-US" sz="1000" kern="100" dirty="0">
                          <a:effectLst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admin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7369360"/>
                  </a:ext>
                </a:extLst>
              </a:tr>
              <a:tr h="42440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teamLeader (</a:t>
                      </a:r>
                      <a:r>
                        <a:rPr lang="ko-KR" sz="1000" kern="100">
                          <a:effectLst/>
                        </a:rPr>
                        <a:t>팀장</a:t>
                      </a:r>
                      <a:r>
                        <a:rPr lang="en-US" sz="1000" kern="100">
                          <a:effectLst/>
                        </a:rPr>
                        <a:t>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teamAdmin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8514322"/>
                  </a:ext>
                </a:extLst>
              </a:tr>
              <a:tr h="42440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employee (</a:t>
                      </a:r>
                      <a:r>
                        <a:rPr lang="ko-KR" sz="1000" kern="100" dirty="0">
                          <a:effectLst/>
                        </a:rPr>
                        <a:t>일반직원</a:t>
                      </a:r>
                      <a:r>
                        <a:rPr lang="en-US" sz="1000" kern="100" dirty="0">
                          <a:effectLst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generalAdmin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3239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0341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385FB9A-3FF2-427E-9AC0-F4A5D0418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011" y="352338"/>
            <a:ext cx="10515600" cy="805446"/>
          </a:xfrm>
        </p:spPr>
        <p:txBody>
          <a:bodyPr/>
          <a:lstStyle/>
          <a:p>
            <a:r>
              <a:rPr lang="en-US" altLang="ko-KR" dirty="0" err="1"/>
              <a:t>Sys_user</a:t>
            </a:r>
            <a:r>
              <a:rPr lang="en-US" altLang="ko-KR" dirty="0"/>
              <a:t> and </a:t>
            </a:r>
            <a:r>
              <a:rPr lang="en-US" altLang="ko-KR" dirty="0" err="1"/>
              <a:t>Sys_role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55CE11C-9B51-4EE9-A0CD-07E87C65B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469146"/>
              </p:ext>
            </p:extLst>
          </p:nvPr>
        </p:nvGraphicFramePr>
        <p:xfrm>
          <a:off x="411061" y="1498554"/>
          <a:ext cx="10452683" cy="4079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695">
                  <a:extLst>
                    <a:ext uri="{9D8B030D-6E8A-4147-A177-3AD203B41FA5}">
                      <a16:colId xmlns:a16="http://schemas.microsoft.com/office/drawing/2014/main" val="1554725483"/>
                    </a:ext>
                  </a:extLst>
                </a:gridCol>
                <a:gridCol w="3959604">
                  <a:extLst>
                    <a:ext uri="{9D8B030D-6E8A-4147-A177-3AD203B41FA5}">
                      <a16:colId xmlns:a16="http://schemas.microsoft.com/office/drawing/2014/main" val="1010651633"/>
                    </a:ext>
                  </a:extLst>
                </a:gridCol>
                <a:gridCol w="827024">
                  <a:extLst>
                    <a:ext uri="{9D8B030D-6E8A-4147-A177-3AD203B41FA5}">
                      <a16:colId xmlns:a16="http://schemas.microsoft.com/office/drawing/2014/main" val="4011338741"/>
                    </a:ext>
                  </a:extLst>
                </a:gridCol>
                <a:gridCol w="1158971">
                  <a:extLst>
                    <a:ext uri="{9D8B030D-6E8A-4147-A177-3AD203B41FA5}">
                      <a16:colId xmlns:a16="http://schemas.microsoft.com/office/drawing/2014/main" val="4013964878"/>
                    </a:ext>
                  </a:extLst>
                </a:gridCol>
                <a:gridCol w="1158971">
                  <a:extLst>
                    <a:ext uri="{9D8B030D-6E8A-4147-A177-3AD203B41FA5}">
                      <a16:colId xmlns:a16="http://schemas.microsoft.com/office/drawing/2014/main" val="3703280967"/>
                    </a:ext>
                  </a:extLst>
                </a:gridCol>
                <a:gridCol w="982418">
                  <a:extLst>
                    <a:ext uri="{9D8B030D-6E8A-4147-A177-3AD203B41FA5}">
                      <a16:colId xmlns:a16="http://schemas.microsoft.com/office/drawing/2014/main" val="3555286783"/>
                    </a:ext>
                  </a:extLst>
                </a:gridCol>
              </a:tblGrid>
              <a:tr h="254745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 dirty="0">
                          <a:effectLst/>
                        </a:rPr>
                        <a:t>메뉴</a:t>
                      </a:r>
                      <a:r>
                        <a:rPr lang="en-US" sz="1050" kern="100" dirty="0">
                          <a:effectLst/>
                        </a:rPr>
                        <a:t>(</a:t>
                      </a:r>
                      <a:r>
                        <a:rPr lang="en-US" sz="1000" kern="100" dirty="0">
                          <a:effectLst/>
                        </a:rPr>
                        <a:t>Menu)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모듈</a:t>
                      </a:r>
                      <a:r>
                        <a:rPr lang="en-US" sz="1000" kern="100">
                          <a:effectLst/>
                        </a:rPr>
                        <a:t>(Module)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 grid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Role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129187"/>
                  </a:ext>
                </a:extLst>
              </a:tr>
              <a:tr h="313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admin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teamAdmin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generalAdmin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extLst>
                  <a:ext uri="{0D108BD9-81ED-4DB2-BD59-A6C34878D82A}">
                    <a16:rowId xmlns:a16="http://schemas.microsoft.com/office/drawing/2014/main" val="2102877916"/>
                  </a:ext>
                </a:extLst>
              </a:tr>
              <a:tr h="142537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SiteManagement</a:t>
                      </a:r>
                      <a:endParaRPr lang="ko-KR" sz="1000" kern="10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(</a:t>
                      </a:r>
                      <a:r>
                        <a:rPr lang="ko-KR" sz="1000" kern="100">
                          <a:effectLst/>
                        </a:rPr>
                        <a:t>사이트관리</a:t>
                      </a:r>
                      <a:r>
                        <a:rPr lang="en-US" sz="1000" kern="100">
                          <a:effectLst/>
                        </a:rPr>
                        <a:t>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공지사항</a:t>
                      </a:r>
                      <a:r>
                        <a:rPr lang="en-US" sz="1000" kern="100">
                          <a:effectLst/>
                        </a:rPr>
                        <a:t>(NotificationManagement)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√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extLst>
                  <a:ext uri="{0D108BD9-81ED-4DB2-BD59-A6C34878D82A}">
                    <a16:rowId xmlns:a16="http://schemas.microsoft.com/office/drawing/2014/main" val="2909265638"/>
                  </a:ext>
                </a:extLst>
              </a:tr>
              <a:tr h="1419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직원정보 및 권한 관리</a:t>
                      </a:r>
                      <a:r>
                        <a:rPr lang="en-US" altLang="ko-KR" sz="1000" kern="100" dirty="0">
                          <a:effectLst/>
                        </a:rPr>
                        <a:t> </a:t>
                      </a:r>
                      <a:r>
                        <a:rPr lang="en-US" sz="1000" kern="100" dirty="0">
                          <a:effectLst/>
                        </a:rPr>
                        <a:t>(</a:t>
                      </a:r>
                      <a:r>
                        <a:rPr lang="en-US" sz="1000" kern="100" dirty="0" err="1">
                          <a:effectLst/>
                        </a:rPr>
                        <a:t>adminManagement</a:t>
                      </a:r>
                      <a:r>
                        <a:rPr lang="en-US" sz="1000" kern="100" dirty="0">
                          <a:effectLst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√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extLst>
                  <a:ext uri="{0D108BD9-81ED-4DB2-BD59-A6C34878D82A}">
                    <a16:rowId xmlns:a16="http://schemas.microsoft.com/office/drawing/2014/main" val="1026734316"/>
                  </a:ext>
                </a:extLst>
              </a:tr>
              <a:tr h="1632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 err="1">
                          <a:effectLst/>
                        </a:rPr>
                        <a:t>걸래처</a:t>
                      </a:r>
                      <a:r>
                        <a:rPr lang="ko-KR" sz="1000" kern="100" dirty="0">
                          <a:effectLst/>
                        </a:rPr>
                        <a:t> 정보 관리</a:t>
                      </a:r>
                      <a:r>
                        <a:rPr lang="en-US" sz="1000" kern="100" dirty="0">
                          <a:effectLst/>
                        </a:rPr>
                        <a:t>(</a:t>
                      </a:r>
                      <a:r>
                        <a:rPr lang="en-US" sz="1000" kern="100" dirty="0" err="1">
                          <a:effectLst/>
                        </a:rPr>
                        <a:t>contractManagment</a:t>
                      </a:r>
                      <a:r>
                        <a:rPr lang="en-US" sz="1000" kern="100" dirty="0">
                          <a:effectLst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√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extLst>
                  <a:ext uri="{0D108BD9-81ED-4DB2-BD59-A6C34878D82A}">
                    <a16:rowId xmlns:a16="http://schemas.microsoft.com/office/drawing/2014/main" val="1829074714"/>
                  </a:ext>
                </a:extLst>
              </a:tr>
              <a:tr h="142537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ProductionControl</a:t>
                      </a:r>
                      <a:endParaRPr lang="ko-KR" sz="1000" kern="10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(</a:t>
                      </a:r>
                      <a:r>
                        <a:rPr lang="ko-KR" sz="1000" kern="100">
                          <a:effectLst/>
                        </a:rPr>
                        <a:t>생선관리</a:t>
                      </a:r>
                      <a:r>
                        <a:rPr lang="en-US" sz="1000" kern="100">
                          <a:effectLst/>
                        </a:rPr>
                        <a:t>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발주정보 관리</a:t>
                      </a:r>
                      <a:r>
                        <a:rPr lang="en-US" sz="1000" kern="100">
                          <a:effectLst/>
                        </a:rPr>
                        <a:t> (orderManagement)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√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extLst>
                  <a:ext uri="{0D108BD9-81ED-4DB2-BD59-A6C34878D82A}">
                    <a16:rowId xmlns:a16="http://schemas.microsoft.com/office/drawing/2014/main" val="3935910434"/>
                  </a:ext>
                </a:extLst>
              </a:tr>
              <a:tr h="2812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생산의뢰 정보관리</a:t>
                      </a:r>
                      <a:r>
                        <a:rPr lang="en-US" sz="1000" kern="100" dirty="0">
                          <a:effectLst/>
                        </a:rPr>
                        <a:t>(</a:t>
                      </a:r>
                      <a:r>
                        <a:rPr lang="en-US" sz="1000" kern="100" dirty="0" err="1">
                          <a:effectLst/>
                        </a:rPr>
                        <a:t>productionRequestManagement</a:t>
                      </a:r>
                      <a:r>
                        <a:rPr lang="en-US" sz="1000" kern="100" dirty="0">
                          <a:effectLst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√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extLst>
                  <a:ext uri="{0D108BD9-81ED-4DB2-BD59-A6C34878D82A}">
                    <a16:rowId xmlns:a16="http://schemas.microsoft.com/office/drawing/2014/main" val="1217712676"/>
                  </a:ext>
                </a:extLst>
              </a:tr>
              <a:tr h="297506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재고 및 수선 관리</a:t>
                      </a:r>
                      <a:endParaRPr lang="en-US" altLang="ko-KR" sz="10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(inventory management)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재고현황 관리</a:t>
                      </a:r>
                      <a:r>
                        <a:rPr lang="en-US" sz="1000" kern="100" dirty="0">
                          <a:effectLst/>
                        </a:rPr>
                        <a:t> (</a:t>
                      </a:r>
                      <a:r>
                        <a:rPr lang="en-US" sz="1000" kern="100" dirty="0" err="1">
                          <a:effectLst/>
                        </a:rPr>
                        <a:t>currentInventoryManagement</a:t>
                      </a:r>
                      <a:r>
                        <a:rPr lang="en-US" sz="1000" kern="100" dirty="0">
                          <a:effectLst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√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extLst>
                  <a:ext uri="{0D108BD9-81ED-4DB2-BD59-A6C34878D82A}">
                    <a16:rowId xmlns:a16="http://schemas.microsoft.com/office/drawing/2014/main" val="1162441711"/>
                  </a:ext>
                </a:extLst>
              </a:tr>
              <a:tr h="1425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선장 관리</a:t>
                      </a:r>
                      <a:r>
                        <a:rPr lang="en-US" sz="1000" kern="100">
                          <a:effectLst/>
                        </a:rPr>
                        <a:t> (alteringManagement)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√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extLst>
                  <a:ext uri="{0D108BD9-81ED-4DB2-BD59-A6C34878D82A}">
                    <a16:rowId xmlns:a16="http://schemas.microsoft.com/office/drawing/2014/main" val="3286848081"/>
                  </a:ext>
                </a:extLst>
              </a:tr>
              <a:tr h="131149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A/S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A/S</a:t>
                      </a:r>
                      <a:r>
                        <a:rPr lang="ko-KR" sz="1000" kern="100">
                          <a:effectLst/>
                        </a:rPr>
                        <a:t>정보관리</a:t>
                      </a:r>
                      <a:r>
                        <a:rPr lang="en-US" sz="1000" kern="100">
                          <a:effectLst/>
                        </a:rPr>
                        <a:t> (asInformationManagement)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√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extLst>
                  <a:ext uri="{0D108BD9-81ED-4DB2-BD59-A6C34878D82A}">
                    <a16:rowId xmlns:a16="http://schemas.microsoft.com/office/drawing/2014/main" val="355805428"/>
                  </a:ext>
                </a:extLst>
              </a:tr>
              <a:tr h="1593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A/S</a:t>
                      </a:r>
                      <a:r>
                        <a:rPr lang="ko-KR" sz="1000" kern="100">
                          <a:effectLst/>
                        </a:rPr>
                        <a:t>현황 조회</a:t>
                      </a:r>
                      <a:r>
                        <a:rPr lang="en-US" sz="1000" kern="100">
                          <a:effectLst/>
                        </a:rPr>
                        <a:t>(asStatusSearchManagement)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√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extLst>
                  <a:ext uri="{0D108BD9-81ED-4DB2-BD59-A6C34878D82A}">
                    <a16:rowId xmlns:a16="http://schemas.microsoft.com/office/drawing/2014/main" val="850890385"/>
                  </a:ext>
                </a:extLst>
              </a:tr>
              <a:tr h="1006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고객 질의 관리</a:t>
                      </a:r>
                      <a:r>
                        <a:rPr lang="en-US" sz="1000" kern="100" dirty="0">
                          <a:effectLst/>
                        </a:rPr>
                        <a:t>(</a:t>
                      </a:r>
                      <a:r>
                        <a:rPr lang="en-US" sz="1000" kern="100" dirty="0" err="1">
                          <a:effectLst/>
                        </a:rPr>
                        <a:t>customerQandAManagement</a:t>
                      </a:r>
                      <a:r>
                        <a:rPr lang="en-US" sz="1000" kern="100" dirty="0">
                          <a:effectLst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√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extLst>
                  <a:ext uri="{0D108BD9-81ED-4DB2-BD59-A6C34878D82A}">
                    <a16:rowId xmlns:a16="http://schemas.microsoft.com/office/drawing/2014/main" val="2319654655"/>
                  </a:ext>
                </a:extLst>
              </a:tr>
              <a:tr h="142537">
                <a:tc rowSpan="7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영업자재물류관리</a:t>
                      </a:r>
                      <a:endParaRPr lang="en-US" altLang="ko-KR" sz="10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(</a:t>
                      </a:r>
                      <a:r>
                        <a:rPr lang="en-US" sz="1000" kern="100" dirty="0" err="1">
                          <a:effectLst/>
                        </a:rPr>
                        <a:t>marketingAndRawMaterialControl</a:t>
                      </a:r>
                      <a:r>
                        <a:rPr lang="en-US" sz="1000" kern="100" dirty="0">
                          <a:effectLst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납품단가관리</a:t>
                      </a:r>
                      <a:r>
                        <a:rPr lang="en-US" sz="1000" kern="100">
                          <a:effectLst/>
                        </a:rPr>
                        <a:t>(unitPriceManagement)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√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extLst>
                  <a:ext uri="{0D108BD9-81ED-4DB2-BD59-A6C34878D82A}">
                    <a16:rowId xmlns:a16="http://schemas.microsoft.com/office/drawing/2014/main" val="974313672"/>
                  </a:ext>
                </a:extLst>
              </a:tr>
              <a:tr h="1390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원부자재발주내역관리</a:t>
                      </a:r>
                      <a:r>
                        <a:rPr lang="en-US" sz="1000" kern="100">
                          <a:effectLst/>
                        </a:rPr>
                        <a:t>(rawMaterialPriceManagement)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√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extLst>
                  <a:ext uri="{0D108BD9-81ED-4DB2-BD59-A6C34878D82A}">
                    <a16:rowId xmlns:a16="http://schemas.microsoft.com/office/drawing/2014/main" val="807691948"/>
                  </a:ext>
                </a:extLst>
              </a:tr>
              <a:tr h="1593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임가공비발주내역관리</a:t>
                      </a:r>
                      <a:r>
                        <a:rPr lang="en-US" sz="1000" kern="100">
                          <a:effectLst/>
                        </a:rPr>
                        <a:t>(laborCostManagement)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√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extLst>
                  <a:ext uri="{0D108BD9-81ED-4DB2-BD59-A6C34878D82A}">
                    <a16:rowId xmlns:a16="http://schemas.microsoft.com/office/drawing/2014/main" val="633671476"/>
                  </a:ext>
                </a:extLst>
              </a:tr>
              <a:tr h="1593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다자인실구매내역관리</a:t>
                      </a:r>
                      <a:r>
                        <a:rPr lang="en-US" sz="1000" kern="100">
                          <a:effectLst/>
                        </a:rPr>
                        <a:t>(designOfficeShoppingCostManagement)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√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extLst>
                  <a:ext uri="{0D108BD9-81ED-4DB2-BD59-A6C34878D82A}">
                    <a16:rowId xmlns:a16="http://schemas.microsoft.com/office/drawing/2014/main" val="1501959271"/>
                  </a:ext>
                </a:extLst>
              </a:tr>
              <a:tr h="1593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기타부대비용내역관리</a:t>
                      </a:r>
                      <a:r>
                        <a:rPr lang="en-US" sz="1000" kern="100">
                          <a:effectLst/>
                        </a:rPr>
                        <a:t>(etcCostManagement)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√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extLst>
                  <a:ext uri="{0D108BD9-81ED-4DB2-BD59-A6C34878D82A}">
                    <a16:rowId xmlns:a16="http://schemas.microsoft.com/office/drawing/2014/main" val="873930792"/>
                  </a:ext>
                </a:extLst>
              </a:tr>
              <a:tr h="1342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입고내역 및 청구내역 관리</a:t>
                      </a:r>
                      <a:r>
                        <a:rPr lang="en-US" altLang="ko-KR" sz="1000" kern="100" dirty="0">
                          <a:effectLst/>
                        </a:rPr>
                        <a:t> </a:t>
                      </a:r>
                      <a:r>
                        <a:rPr lang="en-US" sz="1000" kern="100" dirty="0">
                          <a:effectLst/>
                        </a:rPr>
                        <a:t>(</a:t>
                      </a:r>
                      <a:r>
                        <a:rPr lang="en-US" sz="1000" kern="100" dirty="0" err="1">
                          <a:effectLst/>
                        </a:rPr>
                        <a:t>stockOutInInformationManagement</a:t>
                      </a:r>
                      <a:r>
                        <a:rPr lang="en-US" sz="1000" kern="100" dirty="0">
                          <a:effectLst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√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extLst>
                  <a:ext uri="{0D108BD9-81ED-4DB2-BD59-A6C34878D82A}">
                    <a16:rowId xmlns:a16="http://schemas.microsoft.com/office/drawing/2014/main" val="546195520"/>
                  </a:ext>
                </a:extLst>
              </a:tr>
              <a:tr h="1426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손익현황 조회</a:t>
                      </a:r>
                      <a:r>
                        <a:rPr lang="en-US" sz="1000" kern="100">
                          <a:effectLst/>
                        </a:rPr>
                        <a:t>(accountingStatusSearchManagement)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√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extLst>
                  <a:ext uri="{0D108BD9-81ED-4DB2-BD59-A6C34878D82A}">
                    <a16:rowId xmlns:a16="http://schemas.microsoft.com/office/drawing/2014/main" val="1074104446"/>
                  </a:ext>
                </a:extLst>
              </a:tr>
              <a:tr h="184558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각종 보고사</a:t>
                      </a:r>
                      <a:r>
                        <a:rPr lang="en-US" sz="1000" kern="100">
                          <a:effectLst/>
                        </a:rPr>
                        <a:t> (report)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업무협조</a:t>
                      </a:r>
                      <a:r>
                        <a:rPr lang="en-US" sz="1000" kern="100">
                          <a:effectLst/>
                        </a:rPr>
                        <a:t>(assistanceRequestReportManagement)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√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extLst>
                  <a:ext uri="{0D108BD9-81ED-4DB2-BD59-A6C34878D82A}">
                    <a16:rowId xmlns:a16="http://schemas.microsoft.com/office/drawing/2014/main" val="506902363"/>
                  </a:ext>
                </a:extLst>
              </a:tr>
              <a:tr h="1425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인수증</a:t>
                      </a:r>
                      <a:r>
                        <a:rPr lang="en-US" sz="1000" kern="100">
                          <a:effectLst/>
                        </a:rPr>
                        <a:t>(invoiceReportManagement)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√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extLst>
                  <a:ext uri="{0D108BD9-81ED-4DB2-BD59-A6C34878D82A}">
                    <a16:rowId xmlns:a16="http://schemas.microsoft.com/office/drawing/2014/main" val="939734632"/>
                  </a:ext>
                </a:extLst>
              </a:tr>
              <a:tr h="2975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포장라벨</a:t>
                      </a:r>
                      <a:r>
                        <a:rPr lang="en-US" sz="1000" kern="100" dirty="0">
                          <a:effectLst/>
                        </a:rPr>
                        <a:t>(</a:t>
                      </a:r>
                      <a:r>
                        <a:rPr lang="en-US" sz="1000" kern="100" dirty="0" err="1">
                          <a:effectLst/>
                        </a:rPr>
                        <a:t>packageLabelReportManagement</a:t>
                      </a:r>
                      <a:r>
                        <a:rPr lang="en-US" sz="1000" kern="100" dirty="0">
                          <a:effectLst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√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extLst>
                  <a:ext uri="{0D108BD9-81ED-4DB2-BD59-A6C34878D82A}">
                    <a16:rowId xmlns:a16="http://schemas.microsoft.com/office/drawing/2014/main" val="2857695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648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51FCBB-998D-4CAA-91F1-18F84A600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NotificationManagement</a:t>
            </a:r>
            <a:r>
              <a:rPr lang="en-US" altLang="ko-KR" dirty="0"/>
              <a:t> </a:t>
            </a:r>
            <a:r>
              <a:rPr lang="ko-KR" altLang="en-US" dirty="0"/>
              <a:t>공지사항</a:t>
            </a: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1B894AF5-769F-4D60-9503-CDB745B48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006" y="1593289"/>
            <a:ext cx="6983624" cy="496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626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251</Words>
  <Application>Microsoft Office PowerPoint</Application>
  <PresentationFormat>와이드스크린</PresentationFormat>
  <Paragraphs>141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System User And Role</vt:lpstr>
      <vt:lpstr>System User And Role Table</vt:lpstr>
      <vt:lpstr>Sys_user and Sys_role </vt:lpstr>
      <vt:lpstr>NotificationManagement 공지사항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이각영</dc:creator>
  <cp:lastModifiedBy>이각영</cp:lastModifiedBy>
  <cp:revision>34</cp:revision>
  <dcterms:created xsi:type="dcterms:W3CDTF">2019-09-15T13:16:02Z</dcterms:created>
  <dcterms:modified xsi:type="dcterms:W3CDTF">2019-09-15T14:00:04Z</dcterms:modified>
</cp:coreProperties>
</file>