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58" r:id="rId5"/>
    <p:sldId id="269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2065-62B7-499C-979E-CB7AACC82DDE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CFE1-21D9-4AED-909F-4AB113BE04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sys_user</a:t>
            </a:r>
            <a:endParaRPr lang="ko-KR" altLang="en-US" dirty="0"/>
          </a:p>
        </p:txBody>
      </p:sp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98189"/>
              </p:ext>
            </p:extLst>
          </p:nvPr>
        </p:nvGraphicFramePr>
        <p:xfrm>
          <a:off x="1302158" y="231648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076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mv_notification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19450" y="1913589"/>
          <a:ext cx="10934350" cy="6629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6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createdDateTime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updatedDateTime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Content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noticeStart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noticeEnd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createdBy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deleted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mv_designActualPurchasedContents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3615" y="2811623"/>
          <a:ext cx="10945395" cy="13144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6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6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6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96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41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45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96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id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productYear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accountingYear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purchasing_Date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purchaser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contractInfo_id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contractDistinction_ItemDistinction_Meta_Info_id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jobClassification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item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unitPrice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warehousingAmount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warehousingSumOfMoney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warehousingSumOfMoney_VATIncluding</a:t>
                      </a:r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purchased_Enter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comment</a:t>
                      </a:r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PK</a:t>
                      </a: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FK(</a:t>
                      </a:r>
                      <a:r>
                        <a:rPr lang="en-US" sz="800" b="1" dirty="0" err="1">
                          <a:effectLst/>
                        </a:rPr>
                        <a:t>mv_employee_login_id</a:t>
                      </a:r>
                      <a:r>
                        <a:rPr lang="en-US" sz="800" b="1" dirty="0">
                          <a:effectLst/>
                        </a:rPr>
                        <a:t>)</a:t>
                      </a: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FK</a:t>
                      </a: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FK</a:t>
                      </a: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tc>
                  <a:txBody>
                    <a:bodyPr/>
                    <a:lstStyle/>
                    <a:p>
                      <a:endParaRPr lang="en-US" sz="800" b="1" dirty="0">
                        <a:effectLst/>
                      </a:endParaRPr>
                    </a:p>
                  </a:txBody>
                  <a:tcPr marL="54769" marR="54769" marT="25278" marB="2527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mv_otherSubsidyCost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2236" y="1976184"/>
          <a:ext cx="11114310" cy="2201784"/>
        </p:xfrm>
        <a:graphic>
          <a:graphicData uri="http://schemas.openxmlformats.org/drawingml/2006/table">
            <a:tbl>
              <a:tblPr/>
              <a:tblGrid>
                <a:gridCol w="754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1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1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5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00892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id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productYear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accountingYear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purchaseDate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contractInfo_id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item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sumOfMoney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sumOfMoney_VATIncludes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purchasingEnter</a:t>
                      </a:r>
                      <a:endParaRPr lang="en-US" sz="1600" b="1" dirty="0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purchaser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89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PK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FK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</a:endParaRP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effectLst/>
                        </a:rPr>
                        <a:t>FK(</a:t>
                      </a:r>
                      <a:r>
                        <a:rPr lang="en-US" altLang="ko-KR" sz="1600" b="1" dirty="0" err="1">
                          <a:effectLst/>
                        </a:rPr>
                        <a:t>mv_employee_login_id</a:t>
                      </a:r>
                      <a:r>
                        <a:rPr lang="en-US" altLang="ko-KR" sz="1600" b="1" dirty="0">
                          <a:effectLst/>
                        </a:rPr>
                        <a:t>)</a:t>
                      </a:r>
                    </a:p>
                  </a:txBody>
                  <a:tcPr marL="112513" marR="112513" marT="51929" marB="5192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mv_</a:t>
            </a:r>
            <a:r>
              <a:rPr lang="en-US" altLang="ko-KR" dirty="0" err="1"/>
              <a:t>coopFactory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sys_role</a:t>
            </a:r>
            <a:endParaRPr lang="ko-KR" altLang="en-US" dirty="0"/>
          </a:p>
        </p:txBody>
      </p:sp>
      <p:graphicFrame>
        <p:nvGraphicFramePr>
          <p:cNvPr id="3" name="표 5"/>
          <p:cNvGraphicFramePr>
            <a:graphicFrameLocks noGrp="1"/>
          </p:cNvGraphicFramePr>
          <p:nvPr/>
        </p:nvGraphicFramePr>
        <p:xfrm>
          <a:off x="1545439" y="2509427"/>
          <a:ext cx="69190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SUPER_ADMIN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GENERAL_ADMIN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D2F6A-B139-4635-B633-F14C4AB5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sys_role_resource</a:t>
            </a:r>
            <a:endParaRPr lang="zh-CN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B171D6C-AAFC-4CF9-A70C-756A8269B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21268"/>
              </p:ext>
            </p:extLst>
          </p:nvPr>
        </p:nvGraphicFramePr>
        <p:xfrm>
          <a:off x="1545439" y="2509427"/>
          <a:ext cx="58786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35">
                  <a:extLst>
                    <a:ext uri="{9D8B030D-6E8A-4147-A177-3AD203B41FA5}">
                      <a16:colId xmlns:a16="http://schemas.microsoft.com/office/drawing/2014/main" val="109840981"/>
                    </a:ext>
                  </a:extLst>
                </a:gridCol>
                <a:gridCol w="173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sys_user_id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dirty="0" err="1"/>
                        <a:t>sys_role_id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3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sys_user_role</a:t>
            </a:r>
            <a:endParaRPr lang="ko-KR" altLang="en-US" dirty="0"/>
          </a:p>
        </p:txBody>
      </p:sp>
      <p:graphicFrame>
        <p:nvGraphicFramePr>
          <p:cNvPr id="3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86382"/>
              </p:ext>
            </p:extLst>
          </p:nvPr>
        </p:nvGraphicFramePr>
        <p:xfrm>
          <a:off x="1545439" y="2509427"/>
          <a:ext cx="58786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35">
                  <a:extLst>
                    <a:ext uri="{9D8B030D-6E8A-4147-A177-3AD203B41FA5}">
                      <a16:colId xmlns:a16="http://schemas.microsoft.com/office/drawing/2014/main" val="109840981"/>
                    </a:ext>
                  </a:extLst>
                </a:gridCol>
                <a:gridCol w="173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sys_user_id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dirty="0" err="1"/>
                        <a:t>sys_role_id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</a:t>
            </a:r>
            <a:endParaRPr lang="zh-CN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69699A7-4FDF-4CA2-A4A7-95316AFAF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81994"/>
              </p:ext>
            </p:extLst>
          </p:nvPr>
        </p:nvGraphicFramePr>
        <p:xfrm>
          <a:off x="1545438" y="2509427"/>
          <a:ext cx="4387426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13">
                  <a:extLst>
                    <a:ext uri="{9D8B030D-6E8A-4147-A177-3AD203B41FA5}">
                      <a16:colId xmlns:a16="http://schemas.microsoft.com/office/drawing/2014/main" val="109840981"/>
                    </a:ext>
                  </a:extLst>
                </a:gridCol>
                <a:gridCol w="21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mv_emp_pos_role</a:t>
            </a:r>
            <a:endParaRPr lang="ko-KR" altLang="en-US" dirty="0"/>
          </a:p>
        </p:txBody>
      </p:sp>
      <p:graphicFrame>
        <p:nvGraphicFramePr>
          <p:cNvPr id="3" name="표 5"/>
          <p:cNvGraphicFramePr>
            <a:graphicFrameLocks noGrp="1"/>
          </p:cNvGraphicFramePr>
          <p:nvPr/>
        </p:nvGraphicFramePr>
        <p:xfrm>
          <a:off x="2132668" y="2735930"/>
          <a:ext cx="42821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sys_emp_position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dirty="0" err="1"/>
                        <a:t>sys_role_id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mv_employee</a:t>
            </a:r>
            <a:endParaRPr lang="ko-KR" altLang="en-US" dirty="0"/>
          </a:p>
        </p:txBody>
      </p:sp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581645" y="2739390"/>
          <a:ext cx="10944830" cy="154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9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7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9599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login_Id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mobile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outsideCall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interCall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companyOutIP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companyInterIP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position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password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workStatus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depar_team_id</a:t>
                      </a:r>
                      <a:endParaRPr lang="en-US" sz="11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mv_Company_Composation</a:t>
            </a:r>
            <a:endParaRPr lang="ko-KR" altLang="en-US" dirty="0"/>
          </a:p>
        </p:txBody>
      </p:sp>
      <p:graphicFrame>
        <p:nvGraphicFramePr>
          <p:cNvPr id="4" name="표 5"/>
          <p:cNvGraphicFramePr>
            <a:graphicFrameLocks noGrp="1"/>
          </p:cNvGraphicFramePr>
          <p:nvPr/>
        </p:nvGraphicFramePr>
        <p:xfrm>
          <a:off x="1518408" y="2534594"/>
          <a:ext cx="71977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mv_departTeam_id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mv_departmentName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dirty="0" err="1"/>
                        <a:t>mv_teamName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mv_file</a:t>
            </a:r>
            <a:endParaRPr lang="ko-KR" altLang="en-US" dirty="0"/>
          </a:p>
        </p:txBody>
      </p:sp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226504" y="1917269"/>
          <a:ext cx="11262369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2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0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9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1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617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fileName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fileUploadType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fileSize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fileStorageType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uploadDate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uploadStatus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validDate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validStatus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warehousingDate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warehousingStatus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path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uploadUser_id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215</Words>
  <Application>Microsoft Office PowerPoint</Application>
  <PresentationFormat>와이드스크린</PresentationFormat>
  <Paragraphs>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sys_user</vt:lpstr>
      <vt:lpstr>sys_role</vt:lpstr>
      <vt:lpstr>sys_role_resource</vt:lpstr>
      <vt:lpstr>sys_user_role</vt:lpstr>
      <vt:lpstr>resource</vt:lpstr>
      <vt:lpstr>mv_emp_pos_role</vt:lpstr>
      <vt:lpstr>mv_employee</vt:lpstr>
      <vt:lpstr>mv_Company_Composation</vt:lpstr>
      <vt:lpstr>mv_file</vt:lpstr>
      <vt:lpstr>mv_notification</vt:lpstr>
      <vt:lpstr>mv_designActualPurchasedContents</vt:lpstr>
      <vt:lpstr>mv_otherSubsidyCost</vt:lpstr>
      <vt:lpstr>mv_coopFactory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sys_user</dc:title>
  <dc:creator>이각영</dc:creator>
  <cp:lastModifiedBy>이각영</cp:lastModifiedBy>
  <cp:revision>59</cp:revision>
  <dcterms:created xsi:type="dcterms:W3CDTF">2019-09-19T06:23:00Z</dcterms:created>
  <dcterms:modified xsi:type="dcterms:W3CDTF">2019-09-20T16:32:53Z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