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9144000"/>
  <p:notesSz cx="7772400" cy="10058400"/>
  <p:embeddedFontLst>
    <p:embeddedFont>
      <p:font typeface="Libre Franklin"/>
      <p:regular r:id="rId34"/>
      <p:bold r:id="rId35"/>
      <p:italic r:id="rId36"/>
      <p:boldItalic r:id="rId37"/>
    </p:embeddedFont>
    <p:embeddedFont>
      <p:font typeface="EB Garamond Medium"/>
      <p:regular r:id="rId38"/>
      <p:bold r:id="rId39"/>
      <p:italic r:id="rId40"/>
      <p:boldItalic r:id="rId41"/>
    </p:embeddedFont>
    <p:embeddedFont>
      <p:font typeface="EB Garamond"/>
      <p:regular r:id="rId42"/>
      <p:bold r:id="rId43"/>
      <p:italic r:id="rId44"/>
      <p:boldItalic r:id="rId45"/>
    </p:embeddedFont>
    <p:embeddedFont>
      <p:font typeface="Libre Baskerville"/>
      <p:regular r:id="rId46"/>
      <p:bold r:id="rId47"/>
      <p:italic r:id="rId48"/>
    </p:embeddedFont>
    <p:embeddedFont>
      <p:font typeface="Imperial Script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hGu3LcxuQS/G6DjGeDy0plC5TIl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an Felipe Rodríguez jkhdakjhdak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C401F0-9C9C-4AB1-8B86-CEEC086935C4}">
  <a:tblStyle styleId="{90C401F0-9C9C-4AB1-8B86-CEEC086935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BGaramondMedium-italic.fntdata"/><Relationship Id="rId42" Type="http://schemas.openxmlformats.org/officeDocument/2006/relationships/font" Target="fonts/EBGaramond-regular.fntdata"/><Relationship Id="rId41" Type="http://schemas.openxmlformats.org/officeDocument/2006/relationships/font" Target="fonts/EBGaramondMedium-boldItalic.fntdata"/><Relationship Id="rId44" Type="http://schemas.openxmlformats.org/officeDocument/2006/relationships/font" Target="fonts/EBGaramond-italic.fntdata"/><Relationship Id="rId43" Type="http://schemas.openxmlformats.org/officeDocument/2006/relationships/font" Target="fonts/EBGaramond-bold.fntdata"/><Relationship Id="rId46" Type="http://schemas.openxmlformats.org/officeDocument/2006/relationships/font" Target="fonts/LibreBaskerville-regular.fntdata"/><Relationship Id="rId45" Type="http://schemas.openxmlformats.org/officeDocument/2006/relationships/font" Target="fonts/EBGaramon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font" Target="fonts/LibreBaskerville-italic.fntdata"/><Relationship Id="rId47" Type="http://schemas.openxmlformats.org/officeDocument/2006/relationships/font" Target="fonts/LibreBaskerville-bold.fntdata"/><Relationship Id="rId49" Type="http://schemas.openxmlformats.org/officeDocument/2006/relationships/font" Target="fonts/ImperialScrip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LibreFranklin-bold.fntdata"/><Relationship Id="rId34" Type="http://schemas.openxmlformats.org/officeDocument/2006/relationships/font" Target="fonts/LibreFranklin-regular.fntdata"/><Relationship Id="rId37" Type="http://schemas.openxmlformats.org/officeDocument/2006/relationships/font" Target="fonts/LibreFranklin-boldItalic.fntdata"/><Relationship Id="rId36" Type="http://schemas.openxmlformats.org/officeDocument/2006/relationships/font" Target="fonts/LibreFranklin-italic.fntdata"/><Relationship Id="rId39" Type="http://schemas.openxmlformats.org/officeDocument/2006/relationships/font" Target="fonts/EBGaramondMedium-bold.fntdata"/><Relationship Id="rId38" Type="http://schemas.openxmlformats.org/officeDocument/2006/relationships/font" Target="fonts/EBGaramondMedium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9-21T22:31:49.691">
    <p:pos x="576" y="1017"/>
    <p:text>Corregir generalización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6qtSg5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7f1493d67_0_95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7f1493d67_0_95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7f1493d67_0_103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7f1493d67_0_103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7f1493d67_0_111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7f1493d67_0_111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7f1493d67_0_119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7f1493d67_0_119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7f1493d67_0_127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7f1493d67_0_12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7f1493d67_0_135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7f1493d67_0_135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7f1493d67_0_143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7f1493d67_0_143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7f1493d67_0_151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7f1493d67_0_151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7f1493d67_0_159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7f1493d67_0_159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7f1493d67_0_169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7f1493d67_0_169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7f1493d67_0_177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7f1493d67_0_17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7f1493d67_0_185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7f1493d67_0_185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7f1493d67_0_195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7f1493d67_0_195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7f1493d67_0_203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7f1493d67_0_203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7f1493d67_0_1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7f1493d67_0_1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7f1493d67_0_6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e7f1493d67_0_6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7f1493d67_0_6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e7f1493d67_0_6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7f1493d67_0_7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e7f1493d67_0_7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4"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4"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5"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6"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"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3"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2"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3"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6" name="Google Shape;156;p30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3"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2"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4"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2"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3"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4"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5"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6"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91" name="Google Shape;191;p34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7f1493d67_0_5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0000" spcFirstLastPara="1" rIns="90000" wrap="square" tIns="45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4" name="Google Shape;194;g1e7f1493d67_0_5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g1e7f1493d67_0_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idx="1"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3"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3"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3"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sz="1400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54964" ty="0" sy="54285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9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tile algn="tl" flip="none" tx="0" sx="54964" ty="0" sy="54285"/>
          </a:blip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t" dir="5400000" dist="25560">
              <a:srgbClr val="000000">
                <a:alpha val="49803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rotWithShape="0" algn="t" dir="5400000" dist="25560">
              <a:srgbClr val="000000">
                <a:alpha val="49803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rgbClr val="E6AFA9"/>
          </a:solidFill>
          <a:ln>
            <a:noFill/>
          </a:ln>
          <a:effectLst>
            <a:outerShdw blurRad="38160" rotWithShape="0" algn="t" dir="5400000" dist="25560">
              <a:srgbClr val="000000">
                <a:alpha val="49803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8160" rotWithShape="0" algn="t" dir="5400000" dist="25560">
              <a:srgbClr val="000000">
                <a:alpha val="49803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" name="Google Shape;14;p9"/>
          <p:cNvSpPr txBox="1"/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fmla="val 4929" name="adj"/>
            </a:avLst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60" rotWithShape="0" algn="t" dir="5400000" dist="25560">
              <a:srgbClr val="000000">
                <a:alpha val="49803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youtube.com/watch?v=l-tPxUCbM5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hyperlink" Target="https://arxiv.org/abs/1412.6071" TargetMode="External"/><Relationship Id="rId9" Type="http://schemas.openxmlformats.org/officeDocument/2006/relationships/hyperlink" Target="https://scielo.isciii.es/scielo.php?script=sci_arttext&amp;pid=S1137-66272008000600003" TargetMode="External"/><Relationship Id="rId5" Type="http://schemas.openxmlformats.org/officeDocument/2006/relationships/hyperlink" Target="https://www.kaggle.com/competitions/diabetic-retinopathy-detection" TargetMode="External"/><Relationship Id="rId6" Type="http://schemas.openxmlformats.org/officeDocument/2006/relationships/hyperlink" Target="https://github.com/btgraham/SparseConvNet" TargetMode="External"/><Relationship Id="rId7" Type="http://schemas.openxmlformats.org/officeDocument/2006/relationships/hyperlink" Target="https://defauw.ai/diabetic-retinopathy-detection/" TargetMode="External"/><Relationship Id="rId8" Type="http://schemas.openxmlformats.org/officeDocument/2006/relationships/hyperlink" Target="https://www.aao.org/salud-ocular/tratamientos/que-es-la-angiografia-de-fluorescein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"/>
          <p:cNvSpPr txBox="1"/>
          <p:nvPr>
            <p:ph idx="1" type="subTitle"/>
          </p:nvPr>
        </p:nvSpPr>
        <p:spPr>
          <a:xfrm>
            <a:off x="1295280" y="3200400"/>
            <a:ext cx="7164600" cy="24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6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Juan Felipe Rodríguez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rPr b="0" i="0" lang="es-MX" sz="26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Camila Lozano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rPr b="0" i="0" lang="es-MX" sz="26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Universidad Distrital Francisco José de Caldas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rPr b="0" i="0" lang="es-MX" sz="2600" u="none" cap="none" strike="noStrike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Bogotá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Retinopatía</a:t>
            </a:r>
            <a:endParaRPr sz="40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Diabética</a:t>
            </a:r>
            <a:endParaRPr sz="40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2" name="Google Shape;202;p1"/>
          <p:cNvPicPr preferRelativeResize="0"/>
          <p:nvPr/>
        </p:nvPicPr>
        <p:blipFill rotWithShape="1">
          <a:blip r:embed="rId3">
            <a:alphaModFix/>
          </a:blip>
          <a:srcRect b="18213" l="13413" r="13369" t="1587"/>
          <a:stretch/>
        </p:blipFill>
        <p:spPr>
          <a:xfrm>
            <a:off x="457200" y="4863875"/>
            <a:ext cx="1577455" cy="16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888" y="5115713"/>
            <a:ext cx="1469400" cy="1469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1e7f1493d67_0_95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g1e7f1493d67_0_95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g1e7f1493d67_0_95"/>
          <p:cNvSpPr txBox="1"/>
          <p:nvPr/>
        </p:nvSpPr>
        <p:spPr>
          <a:xfrm>
            <a:off x="161550" y="1968550"/>
            <a:ext cx="60213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"/>
              <a:buChar char="●"/>
            </a:pPr>
            <a:r>
              <a:rPr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 cuanto a las variables de salida, nivel de la enfermedad, estará determinada por las siguientes condiciones: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"/>
              <a:buChar char="○"/>
            </a:pPr>
            <a:r>
              <a:rPr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Temprana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"/>
              <a:buChar char="○"/>
            </a:pPr>
            <a:r>
              <a:rPr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Avanzada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"/>
              <a:buChar char="○"/>
            </a:pPr>
            <a:r>
              <a:rPr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Severa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"/>
              <a:buChar char="○"/>
            </a:pPr>
            <a:r>
              <a:rPr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Atrófica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5" name="Google Shape;265;g1e7f1493d67_0_95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Propuesta realizada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266" name="Google Shape;266;g1e7f1493d67_0_95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1e7f1493d67_0_103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g1e7f1493d67_0_103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g1e7f1493d67_0_103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1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274" name="Google Shape;274;g1e7f1493d67_0_103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75" name="Google Shape;275;g1e7f1493d67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469050"/>
            <a:ext cx="4543425" cy="366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1e7f1493d67_0_111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g1e7f1493d67_0_111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g1e7f1493d67_0_111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1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283" name="Google Shape;283;g1e7f1493d67_0_111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84" name="Google Shape;284;g1e7f1493d67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525" y="1354950"/>
            <a:ext cx="3591069" cy="31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1e7f1493d67_0_119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g1e7f1493d67_0_119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g1e7f1493d67_0_119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1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292" name="Google Shape;292;g1e7f1493d67_0_119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93" name="Google Shape;293;g1e7f1493d67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75" y="1378300"/>
            <a:ext cx="4110442" cy="31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1e7f1493d67_0_127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g1e7f1493d67_0_127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g1e7f1493d67_0_127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1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01" name="Google Shape;301;g1e7f1493d67_0_127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02" name="Google Shape;302;g1e7f1493d67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25" y="1841500"/>
            <a:ext cx="32670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1e7f1493d67_0_135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g1e7f1493d67_0_135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g1e7f1493d67_0_135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2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10" name="Google Shape;310;g1e7f1493d67_0_135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11" name="Google Shape;311;g1e7f1493d67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74967"/>
            <a:ext cx="4543426" cy="334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e7f1493d67_0_143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g1e7f1493d67_0_143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g1e7f1493d67_0_143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2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19" name="Google Shape;319;g1e7f1493d67_0_143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20" name="Google Shape;320;g1e7f1493d67_0_143"/>
          <p:cNvPicPr preferRelativeResize="0"/>
          <p:nvPr/>
        </p:nvPicPr>
        <p:blipFill rotWithShape="1">
          <a:blip r:embed="rId4">
            <a:alphaModFix/>
          </a:blip>
          <a:srcRect b="0" l="0" r="0" t="17430"/>
          <a:stretch/>
        </p:blipFill>
        <p:spPr>
          <a:xfrm>
            <a:off x="440725" y="1372967"/>
            <a:ext cx="4407500" cy="435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1e7f1493d67_0_151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g1e7f1493d67_0_151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g1e7f1493d67_0_151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2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28" name="Google Shape;328;g1e7f1493d67_0_151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29" name="Google Shape;329;g1e7f1493d67_0_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070100"/>
            <a:ext cx="32004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1e7f1493d67_0_159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g1e7f1493d67_0_159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g1e7f1493d67_0_159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3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37" name="Google Shape;337;g1e7f1493d67_0_159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38" name="Google Shape;338;g1e7f1493d67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1175100"/>
            <a:ext cx="2629425" cy="19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e7f1493d67_0_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4225" y="1164217"/>
            <a:ext cx="2629425" cy="198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e7f1493d67_0_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2088" y="4021833"/>
            <a:ext cx="2568427" cy="19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1e7f1493d67_0_169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g1e7f1493d67_0_169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g1e7f1493d67_0_169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3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48" name="Google Shape;348;g1e7f1493d67_0_169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49" name="Google Shape;349;g1e7f1493d67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25" y="1354950"/>
            <a:ext cx="4127478" cy="31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idx="4294967295" type="title"/>
          </p:nvPr>
        </p:nvSpPr>
        <p:spPr>
          <a:xfrm>
            <a:off x="868675" y="640430"/>
            <a:ext cx="77721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s-MX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Introducción </a:t>
            </a:r>
            <a:endParaRPr b="0" i="0" sz="4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9" name="Google Shape;209;p2"/>
          <p:cNvSpPr txBox="1"/>
          <p:nvPr>
            <p:ph idx="4294967295" type="body"/>
          </p:nvPr>
        </p:nvSpPr>
        <p:spPr>
          <a:xfrm>
            <a:off x="685950" y="1691645"/>
            <a:ext cx="77721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Baskerville"/>
              <a:buNone/>
            </a:pPr>
            <a:r>
              <a:t/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Baskerville"/>
              <a:buNone/>
            </a:pPr>
            <a:r>
              <a:t/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Baskerville"/>
              <a:buNone/>
            </a:pPr>
            <a:r>
              <a:t/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Baskerville"/>
              <a:buNone/>
            </a:pPr>
            <a:r>
              <a:t/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Baskerville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Una de las principales causas de la ceguera es la retinopatía diabética[1], la cual se puede definir como el deterioro o daño de en los vasos sanguíneos del tejido ubicado en la parte posterior del ojo[2], [3], [4].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Baskerville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medio de varios estudios se ha llevado la investigación para descubrir de manera preventiva, por medio de inteligencia artificial, el daño o inicios de daño sobre el ojo[5], [6], [7]. 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Baskerville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370350" y="76200"/>
            <a:ext cx="2776251" cy="27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1e7f1493d67_0_177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g1e7f1493d67_0_177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g1e7f1493d67_0_177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3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57" name="Google Shape;357;g1e7f1493d67_0_177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58" name="Google Shape;358;g1e7f1493d67_0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1979150"/>
            <a:ext cx="31813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1e7f1493d67_0_185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g1e7f1493d67_0_185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g1e7f1493d67_0_185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4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66" name="Google Shape;366;g1e7f1493d67_0_185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7" name="Google Shape;367;g1e7f1493d67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50" y="1450833"/>
            <a:ext cx="2124525" cy="18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e7f1493d67_0_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3575" y="1437966"/>
            <a:ext cx="2124525" cy="181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e7f1493d67_0_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1925" y="4066933"/>
            <a:ext cx="2275661" cy="19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1e7f1493d67_0_195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g1e7f1493d67_0_195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g1e7f1493d67_0_195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4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77" name="Google Shape;377;g1e7f1493d67_0_195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78" name="Google Shape;378;g1e7f1493d67_0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25" y="1354950"/>
            <a:ext cx="4210679" cy="31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1e7f1493d67_0_203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6118700" y="0"/>
            <a:ext cx="2776251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g1e7f1493d67_0_203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g1e7f1493d67_0_203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Configuración 4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386" name="Google Shape;386;g1e7f1493d67_0_203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87" name="Google Shape;387;g1e7f1493d67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575" y="1898650"/>
            <a:ext cx="32956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"/>
          <p:cNvSpPr txBox="1"/>
          <p:nvPr>
            <p:ph idx="4294967295"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s-MX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Conclusiones</a:t>
            </a:r>
            <a:endParaRPr b="0" i="0" sz="4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3" name="Google Shape;393;p7"/>
          <p:cNvSpPr txBox="1"/>
          <p:nvPr>
            <p:ph idx="4294967295" type="body"/>
          </p:nvPr>
        </p:nvSpPr>
        <p:spPr>
          <a:xfrm>
            <a:off x="914400" y="1615545"/>
            <a:ext cx="77721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La elección de funciones de membresía es crítica para la calidad del modelo.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Es vital comprender tanto la matemática detrás de las funciones como la lógica o física del sistema que se modela.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La modelización difusa es tanto un arte como una ciencia: requiere experimentación empírica y comprensión teórica.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94" name="Google Shape;394;p7"/>
          <p:cNvPicPr preferRelativeResize="0"/>
          <p:nvPr/>
        </p:nvPicPr>
        <p:blipFill rotWithShape="1">
          <a:blip r:embed="rId4">
            <a:alphaModFix/>
          </a:blip>
          <a:srcRect b="0" l="9728" r="12005" t="0"/>
          <a:stretch/>
        </p:blipFill>
        <p:spPr>
          <a:xfrm>
            <a:off x="7210850" y="5029800"/>
            <a:ext cx="1576450" cy="15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/>
          <p:nvPr>
            <p:ph idx="4294967295"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s-MX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Referencias</a:t>
            </a:r>
            <a:endParaRPr b="0" i="0" sz="4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0" name="Google Shape;400;p8"/>
          <p:cNvSpPr txBox="1"/>
          <p:nvPr>
            <p:ph idx="4294967295"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 Medium"/>
              <a:buChar char="●"/>
            </a:pP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[1]Lang, G. E. (Ed.). (2007). </a:t>
            </a:r>
            <a:r>
              <a:rPr i="1"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Diabetic retinopathy</a:t>
            </a: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(Vol. 39). Karger Medical and Scientific Publishers.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 Medium"/>
              <a:buChar char="●"/>
            </a:pP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[2]Rudnicka, A. R., &amp; Birch, J. (2000). </a:t>
            </a:r>
            <a:r>
              <a:rPr i="1"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Diabetic Eye Disease</a:t>
            </a: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 Butterworth/Heinemann, Oxford, UK,.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 Medium"/>
              <a:buChar char="●"/>
            </a:pP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[3]Liesenfeld, B., Kohner, E., Piehlmeier, W. O. L. F. G. A. N. G., Kluthe, S., Aldington, S., Porta, M., ... &amp; Hepp, K. D. (2000). A telemedical approach to the screening of diabetic retinopathy: digital fundus photography. </a:t>
            </a:r>
            <a:r>
              <a:rPr i="1"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Diabetes care</a:t>
            </a: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i="1"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23</a:t>
            </a: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(3), 345-348.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 Medium"/>
              <a:buChar char="●"/>
            </a:pP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[4]Jagan Mohan, N., Murugan, R., &amp; Goel, T. (2022). Deep learning for diabetic retinopathy detection: Challenges and opportunities. </a:t>
            </a:r>
            <a:r>
              <a:rPr i="1"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Next Generation Healthcare Informatics</a:t>
            </a: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213-232.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 Medium"/>
              <a:buChar char="●"/>
            </a:pP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[5]Lee, S. C., Lee, E. T., Kingsley, R. M., Wang, Y., Russell, D., Klein, R., &amp; Warn, A. (2001). Comparison of diagnosis of early retinal lesions of diabetic retinopathy between a computer system and human experts. </a:t>
            </a:r>
            <a:r>
              <a:rPr i="1"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Archives of Ophthalmology</a:t>
            </a: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i="1"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119</a:t>
            </a: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(4), 509-515.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B Garamond Medium"/>
              <a:buChar char="●"/>
            </a:pP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[7]Shanthini, A., Manogaran, G., &amp; Vadivu, G. (2022). </a:t>
            </a:r>
            <a:r>
              <a:rPr i="1"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Deep Convolutional Neural Network for the Prognosis of Diabetic Retinopathy</a:t>
            </a:r>
            <a:r>
              <a:rPr lang="es-MX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 Springer.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"/>
              <a:buChar char="●"/>
            </a:pPr>
            <a:r>
              <a:rPr i="1"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[8]Gomez Rocha, Dra. Maria Alejandra. “OCT Y OCT-A En Diabetes.” Www.youtube.com, Residentes Oftalmología FOSCAL, 7 May 2020, </a:t>
            </a:r>
            <a:r>
              <a:rPr i="1" lang="es-MX" sz="1500" u="sng">
                <a:solidFill>
                  <a:srgbClr val="0097A7"/>
                </a:solid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www.youtube.com/watch?v=l-tPxUCbM5w</a:t>
            </a:r>
            <a:r>
              <a:rPr i="1"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. Accessed 9 Feb. 2023.</a:t>
            </a:r>
            <a:endParaRPr sz="2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1e7f1493d67_0_1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5528025" y="76200"/>
            <a:ext cx="3366925" cy="36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g1e7f1493d67_0_1"/>
          <p:cNvCxnSpPr/>
          <p:nvPr/>
        </p:nvCxnSpPr>
        <p:spPr>
          <a:xfrm rot="10800000">
            <a:off x="4800600" y="6653200"/>
            <a:ext cx="417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g1e7f1493d67_0_1"/>
          <p:cNvSpPr txBox="1"/>
          <p:nvPr/>
        </p:nvSpPr>
        <p:spPr>
          <a:xfrm>
            <a:off x="173600" y="1775700"/>
            <a:ext cx="6021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s-MX" sz="15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[1412.6071] Fractional Max-Pooling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s-MX" sz="15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5"/>
              </a:rPr>
              <a:t>Diabetic Retinopathy Detection | Kaggle</a:t>
            </a:r>
            <a:r>
              <a:rPr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 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s-MX" sz="15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6"/>
              </a:rPr>
              <a:t>https://github.com/btgraham/SparseConvNet</a:t>
            </a:r>
            <a:r>
              <a:rPr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"/>
              <a:buChar char="●"/>
            </a:pPr>
            <a:r>
              <a:rPr lang="es-MX" sz="15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7"/>
              </a:rPr>
              <a:t>Detecting diabetic retinopathy in eye images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"/>
              <a:buChar char="●"/>
            </a:pPr>
            <a:r>
              <a:rPr lang="es-MX" sz="15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8"/>
              </a:rPr>
              <a:t>¿Qué es la angiografía de fluoresceína? - American Academy of Ophthalmology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"/>
              <a:buChar char="●"/>
            </a:pPr>
            <a:r>
              <a:rPr lang="es-MX" sz="15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9"/>
              </a:rPr>
              <a:t>Retinopatía diabética</a:t>
            </a:r>
            <a:r>
              <a:rPr lang="es-MX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8" name="Google Shape;408;g1e7f1493d67_0_1"/>
          <p:cNvSpPr txBox="1"/>
          <p:nvPr/>
        </p:nvSpPr>
        <p:spPr>
          <a:xfrm>
            <a:off x="161550" y="149100"/>
            <a:ext cx="58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Imperial Script"/>
                <a:ea typeface="Imperial Script"/>
                <a:cs typeface="Imperial Script"/>
                <a:sym typeface="Imperial Script"/>
              </a:rPr>
              <a:t>Webgrafía </a:t>
            </a:r>
            <a:endParaRPr sz="3800">
              <a:latin typeface="Imperial Script"/>
              <a:ea typeface="Imperial Script"/>
              <a:cs typeface="Imperial Script"/>
              <a:sym typeface="Imperial Script"/>
            </a:endParaRPr>
          </a:p>
        </p:txBody>
      </p:sp>
      <p:sp>
        <p:nvSpPr>
          <p:cNvPr id="409" name="Google Shape;409;g1e7f1493d67_0_1"/>
          <p:cNvSpPr txBox="1"/>
          <p:nvPr/>
        </p:nvSpPr>
        <p:spPr>
          <a:xfrm>
            <a:off x="4848225" y="5729600"/>
            <a:ext cx="41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latin typeface="EB Garamond Medium"/>
                <a:ea typeface="EB Garamond Medium"/>
                <a:cs typeface="EB Garamond Medium"/>
                <a:sym typeface="EB Garamond Medium"/>
              </a:rPr>
              <a:t>Cibernética III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>
            <p:ph idx="4294967295"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s-MX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Estado del arte </a:t>
            </a:r>
            <a:r>
              <a:rPr b="0" i="0" lang="es-MX" sz="26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(enfoque tradicion</a:t>
            </a:r>
            <a:r>
              <a:rPr lang="es-MX" sz="2600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</a:t>
            </a:r>
            <a:r>
              <a:rPr b="0" i="0" lang="es-MX" sz="26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6" name="Google Shape;216;p3"/>
          <p:cNvSpPr txBox="1"/>
          <p:nvPr>
            <p:ph idx="4294967295" type="body"/>
          </p:nvPr>
        </p:nvSpPr>
        <p:spPr>
          <a:xfrm>
            <a:off x="714750" y="1569850"/>
            <a:ext cx="79719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[1] Proporciona una visión general completa de la retinopatía diabética, incluidas las técnicas de diagnóstico y tratamiento. Sin embargo, no aborda el uso de tecnologías avanzadas como sistemas difusos.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[2] Se centra en las enfermedades oculares diabéticas en general, pero carece de un enfoque específico en sistemas difusos para la clasificación de la retinopatía diabética.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[3] Introduce un enfoque telemedicina para la detección de la retinopatía diabética utilizando fotografía digital del fondo del ojo. Aunque innovador, no emplea sistemas difusos.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7f1493d67_0_60"/>
          <p:cNvSpPr txBox="1"/>
          <p:nvPr>
            <p:ph idx="4294967295" type="title"/>
          </p:nvPr>
        </p:nvSpPr>
        <p:spPr>
          <a:xfrm>
            <a:off x="914400" y="274680"/>
            <a:ext cx="77721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s-MX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Estado del arte </a:t>
            </a:r>
            <a:r>
              <a:rPr b="0" i="0" lang="es-MX" sz="26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(enfoqu</a:t>
            </a:r>
            <a:r>
              <a:rPr lang="es-MX" sz="2600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 ML, DL</a:t>
            </a:r>
            <a:r>
              <a:rPr b="0" i="0" lang="es-MX" sz="26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2" name="Google Shape;222;g1e7f1493d67_0_60"/>
          <p:cNvSpPr txBox="1"/>
          <p:nvPr>
            <p:ph idx="4294967295" type="body"/>
          </p:nvPr>
        </p:nvSpPr>
        <p:spPr>
          <a:xfrm>
            <a:off x="714750" y="1569850"/>
            <a:ext cx="79719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[4] A</a:t>
            </a: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borda los desafíos y oportunidades en la detección de retinopatía diabética mediante aprendizaje profundo. Es relevante para entender las técnicas modernas, pero no se centra en sistemas difusos.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[5] Compara el diagnóstico de lesiones retinianas tempranas entre un sistema informático y expertos humanos. Aunque utiliza tecnología computacional, no emplea sistemas difusos.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[7] Se centra en el uso de redes neuronales convolucionales para el pronóstico de la retinopatía diabética, pero no aborda sistemas difusos.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7f1493d67_0_67"/>
          <p:cNvSpPr txBox="1"/>
          <p:nvPr>
            <p:ph idx="4294967295" type="title"/>
          </p:nvPr>
        </p:nvSpPr>
        <p:spPr>
          <a:xfrm>
            <a:off x="914400" y="274680"/>
            <a:ext cx="77721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s-MX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Estado del arte </a:t>
            </a:r>
            <a:r>
              <a:rPr b="0" i="0" lang="es-MX" sz="26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(enfoqu</a:t>
            </a:r>
            <a:r>
              <a:rPr lang="es-MX" sz="2600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 multimedia</a:t>
            </a:r>
            <a:r>
              <a:rPr b="0" i="0" lang="es-MX" sz="26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8" name="Google Shape;228;g1e7f1493d67_0_67"/>
          <p:cNvSpPr txBox="1"/>
          <p:nvPr>
            <p:ph idx="4294967295" type="body"/>
          </p:nvPr>
        </p:nvSpPr>
        <p:spPr>
          <a:xfrm>
            <a:off x="714750" y="1569850"/>
            <a:ext cx="79719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b="1"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[8] OCT Y OCT-A En Diabetes (2020) por Dra. María Alejandra Gómez Rocha:</a:t>
            </a: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 Este es un video educativo que explica las técnicas de tomografía de coherencia óptica (OCT) y OCT-A en diabetes. Aunque es una fuente multimedia útil, no se centra en sistemas difusos.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29" name="Google Shape;229;g1e7f1493d67_0_67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7210850" y="5029800"/>
            <a:ext cx="1576450" cy="15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7f1493d67_0_76"/>
          <p:cNvSpPr txBox="1"/>
          <p:nvPr>
            <p:ph idx="4294967295" type="title"/>
          </p:nvPr>
        </p:nvSpPr>
        <p:spPr>
          <a:xfrm>
            <a:off x="914400" y="274680"/>
            <a:ext cx="77721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Brecha en la Literatura</a:t>
            </a:r>
            <a:endParaRPr sz="4000">
              <a:solidFill>
                <a:srgbClr val="69646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g1e7f1493d67_0_76"/>
          <p:cNvSpPr txBox="1"/>
          <p:nvPr>
            <p:ph idx="4294967295" type="body"/>
          </p:nvPr>
        </p:nvSpPr>
        <p:spPr>
          <a:xfrm>
            <a:off x="714750" y="1569850"/>
            <a:ext cx="79719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None/>
            </a:pP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A pesar de los avances en el diagnóstico de la retinopatía diabética, </a:t>
            </a:r>
            <a:r>
              <a:rPr b="1"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hay una brecha significativa en la literatura con respecto al uso de sistemas difusos para la clasificación y diagnóstico de esta enfermedad.</a:t>
            </a:r>
            <a:r>
              <a:rPr lang="es-MX" sz="2000">
                <a:latin typeface="Libre Baskerville"/>
                <a:ea typeface="Libre Baskerville"/>
                <a:cs typeface="Libre Baskerville"/>
                <a:sym typeface="Libre Baskerville"/>
              </a:rPr>
              <a:t> Este vacío representa una oportunidad para la investigación y el desarrollo de métodos más eficientes y precisos.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36" name="Google Shape;236;g1e7f1493d67_0_76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7210850" y="5029800"/>
            <a:ext cx="1576450" cy="15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>
            <p:ph idx="4294967295"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s-MX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Propuesta realizada</a:t>
            </a:r>
            <a:endParaRPr b="0" i="0" sz="4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2" name="Google Shape;242;p4"/>
          <p:cNvSpPr txBox="1"/>
          <p:nvPr>
            <p:ph idx="4294967295" type="body"/>
          </p:nvPr>
        </p:nvSpPr>
        <p:spPr>
          <a:xfrm>
            <a:off x="914400" y="1630795"/>
            <a:ext cx="77721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Baskerville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Para definir, dentro de los posibles estados, los de la retina que determinan la presencia de la retinopatía diabética se tienen las siguientes convenciones que serán las variables de entrada: 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ibre Baskerville"/>
              <a:buNone/>
            </a:pPr>
            <a:r>
              <a:t/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Espesor macular (T)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Quistes intrarretinianos (Q)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Elipsoides (Ez)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Baskerville"/>
              <a:buChar char="●"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Desorganización de las capas de la retina (DRILL)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43" name="Google Shape;243;p4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7210850" y="5029800"/>
            <a:ext cx="1576450" cy="15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 txBox="1"/>
          <p:nvPr>
            <p:ph idx="4294967295"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s-MX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Resultados cuantitativos</a:t>
            </a:r>
            <a:endParaRPr b="0" i="0" sz="4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9" name="Google Shape;249;p5"/>
          <p:cNvSpPr txBox="1"/>
          <p:nvPr>
            <p:ph idx="4294967295" type="body"/>
          </p:nvPr>
        </p:nvSpPr>
        <p:spPr>
          <a:xfrm>
            <a:off x="914400" y="1630670"/>
            <a:ext cx="77721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Dependiendo del daño que haya en el ojo se puede establecer si se encuentra en una etapa inicial, preliminar o final de la retinopatía. 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250" name="Google Shape;250;p5"/>
          <p:cNvGraphicFramePr/>
          <p:nvPr/>
        </p:nvGraphicFramePr>
        <p:xfrm>
          <a:off x="1273480" y="2926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{90C401F0-9C9C-4AB1-8B86-CEEC086935C4}</a:tableStyleId>
              </a:tblPr>
              <a:tblGrid>
                <a:gridCol w="1631875"/>
                <a:gridCol w="2221925"/>
                <a:gridCol w="320007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Configuración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Archivos de configuración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Índice de desempeño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MSE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Alojado en drive C1.fis</a:t>
                      </a:r>
                      <a:endParaRPr b="0" sz="1800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1.1087</a:t>
                      </a:r>
                      <a:endParaRPr b="0" sz="1800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Alojado en drive C2.fis</a:t>
                      </a:r>
                      <a:endParaRPr b="0" sz="1800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1.5267</a:t>
                      </a:r>
                      <a:endParaRPr b="0" sz="1800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Alojado en drive C3.fis</a:t>
                      </a:r>
                      <a:endParaRPr b="0" sz="1800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1.5267</a:t>
                      </a:r>
                      <a:endParaRPr b="0" sz="1800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C4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Alojado en drive C4.fis</a:t>
                      </a:r>
                      <a:endParaRPr b="0" sz="1800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800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1.5267</a:t>
                      </a:r>
                      <a:endParaRPr b="0" sz="1800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>
            <p:ph idx="4294967295"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s-MX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Resultados cualitativos</a:t>
            </a:r>
            <a:endParaRPr b="0" i="0" sz="4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6" name="Google Shape;256;p6"/>
          <p:cNvSpPr txBox="1"/>
          <p:nvPr>
            <p:ph idx="4294967295" type="body"/>
          </p:nvPr>
        </p:nvSpPr>
        <p:spPr>
          <a:xfrm>
            <a:off x="914375" y="1874647"/>
            <a:ext cx="77721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Tomando el mejor resultado realizar una simulación mostrando en una figura la respuesta que entrega el sistema propuesto comparándola con la respuesta deseada (datos reales).</a:t>
            </a:r>
            <a:endParaRPr b="0" i="0" sz="20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57" name="Google Shape;257;p6"/>
          <p:cNvPicPr preferRelativeResize="0"/>
          <p:nvPr/>
        </p:nvPicPr>
        <p:blipFill rotWithShape="1">
          <a:blip r:embed="rId3">
            <a:alphaModFix/>
          </a:blip>
          <a:srcRect b="0" l="9728" r="12005" t="0"/>
          <a:stretch/>
        </p:blipFill>
        <p:spPr>
          <a:xfrm>
            <a:off x="7210850" y="5029800"/>
            <a:ext cx="1576450" cy="15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dad">
  <a:themeElements>
    <a:clrScheme name="Equida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quidad">
  <a:themeElements>
    <a:clrScheme name="Equida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2020-06-02T18:54:27Z</dcterms:created>
  <dc:creator>Toshiba-User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8</vt:i4>
  </property>
</Properties>
</file>