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6" r:id="rId11"/>
    <p:sldId id="277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7591B-3734-41B7-95C4-5802D1D715A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360EE-CA26-4E21-A416-E392419A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034D422-0D24-4EDD-ADB6-449CE38E370B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9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727B-B093-442C-A671-F2A34C5E1291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5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642E-7AF3-46D1-809F-4FF40050B94A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70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AE12-B8AC-48A1-8579-E9806C52192D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133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76C7-975F-4006-9895-1E559697FDC6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40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FE80-69F0-4B4F-9A6E-F52D39788EA8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61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5472-60BB-4658-ACFA-E59A7546F1F8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06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136B-647B-4A77-BAEF-69707AC31218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34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1993-63D3-41DC-8F75-7A9DF59435AB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8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F61C-B18D-4842-B39A-73FFCA7511E6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1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808D-069E-461E-8109-08C4E3F5191D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6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8BC8-F24A-47D4-A4C7-47AE7F551101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8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67D2-E785-4240-8CDE-612383C5FDB4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5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1940-1771-44E3-9E2F-2E286684CEE0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9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C3DC-6B75-4E97-9D27-0431ABEB9261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743A-5BE0-4A62-A60D-956F8E0E94EF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8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0B5D-EB49-4151-AEBB-BFD99F370369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7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BFEDA-D15F-489B-BAC8-085407AF53C6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91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Vnoren</a:t>
            </a:r>
            <a:r>
              <a:rPr lang="sk-SK" dirty="0" smtClean="0"/>
              <a:t>é riadiace systémy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Štandardná periférna knižnica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73297" y="5997146"/>
            <a:ext cx="228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Ing. Jozef Rodina, PhD.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05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STM32L1xx standard peripherals library</a:t>
            </a:r>
            <a:r>
              <a:rPr lang="sk-SK" sz="2700" dirty="0" smtClean="0"/>
              <a:t>– </a:t>
            </a:r>
            <a:r>
              <a:rPr lang="sk-SK" sz="2700" dirty="0" smtClean="0"/>
              <a:t>informácie potrebné pre vývoj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sk-SK" altLang="sk-SK" sz="2800" dirty="0" smtClean="0"/>
              <a:t>Adresárová štruktúra</a:t>
            </a:r>
            <a:endParaRPr lang="en-US" altLang="sk-SK" sz="2800" dirty="0" smtClean="0"/>
          </a:p>
          <a:p>
            <a:pPr lvl="1">
              <a:lnSpc>
                <a:spcPct val="80000"/>
              </a:lnSpc>
            </a:pPr>
            <a:r>
              <a:rPr lang="en-US" altLang="sk-SK" dirty="0" smtClean="0"/>
              <a:t>Libraries – </a:t>
            </a:r>
            <a:r>
              <a:rPr lang="sk-SK" altLang="sk-SK" dirty="0" smtClean="0"/>
              <a:t>knižnica </a:t>
            </a:r>
            <a:r>
              <a:rPr lang="en-US" altLang="sk-SK" dirty="0" smtClean="0"/>
              <a:t>so </a:t>
            </a:r>
            <a:r>
              <a:rPr lang="sk-SK" altLang="sk-SK" dirty="0" smtClean="0"/>
              <a:t>závislosťami</a:t>
            </a:r>
            <a:r>
              <a:rPr lang="en-US" altLang="sk-SK" dirty="0" smtClean="0"/>
              <a:t> k </a:t>
            </a:r>
            <a:r>
              <a:rPr lang="en-US" altLang="sk-SK" dirty="0" err="1" smtClean="0"/>
              <a:t>Jadru</a:t>
            </a:r>
            <a:r>
              <a:rPr lang="en-US" altLang="sk-SK" dirty="0" smtClean="0"/>
              <a:t> MCU</a:t>
            </a:r>
            <a:r>
              <a:rPr lang="sk-SK" altLang="sk-SK" dirty="0" smtClean="0"/>
              <a:t> </a:t>
            </a:r>
            <a:r>
              <a:rPr lang="sk-SK" altLang="sk-SK" dirty="0" err="1" smtClean="0"/>
              <a:t>Cortex</a:t>
            </a:r>
            <a:r>
              <a:rPr lang="sk-SK" altLang="sk-SK" dirty="0" smtClean="0"/>
              <a:t> M3</a:t>
            </a:r>
          </a:p>
          <a:p>
            <a:pPr lvl="1">
              <a:lnSpc>
                <a:spcPct val="80000"/>
              </a:lnSpc>
            </a:pPr>
            <a:r>
              <a:rPr lang="sk-SK" altLang="sk-SK" dirty="0" smtClean="0"/>
              <a:t>Project – Šablóny projektov a vzorové príklady pre jednotlivé periférie</a:t>
            </a:r>
          </a:p>
          <a:p>
            <a:pPr lvl="1">
              <a:lnSpc>
                <a:spcPct val="80000"/>
              </a:lnSpc>
            </a:pPr>
            <a:r>
              <a:rPr lang="sk-SK" altLang="sk-SK" dirty="0" err="1" smtClean="0"/>
              <a:t>Utilities</a:t>
            </a:r>
            <a:r>
              <a:rPr lang="sk-SK" altLang="sk-SK" dirty="0" smtClean="0"/>
              <a:t> – Projekty pre vývojové dosky</a:t>
            </a:r>
          </a:p>
          <a:p>
            <a:pPr>
              <a:lnSpc>
                <a:spcPct val="80000"/>
              </a:lnSpc>
            </a:pPr>
            <a:r>
              <a:rPr lang="sk-SK" altLang="sk-SK" dirty="0" smtClean="0"/>
              <a:t>Interaktívny súbor pomocníka – kompletný návod na prácu </a:t>
            </a:r>
            <a:r>
              <a:rPr lang="sk-SK" altLang="sk-SK" dirty="0"/>
              <a:t>s knižnicou</a:t>
            </a:r>
            <a:br>
              <a:rPr lang="sk-SK" altLang="sk-SK" dirty="0"/>
            </a:br>
            <a:r>
              <a:rPr lang="sk-SK" altLang="sk-SK" dirty="0"/>
              <a:t>stm32l1xx_stdperiph_lib_um.chm</a:t>
            </a:r>
            <a:endParaRPr lang="sk-SK" altLang="sk-SK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941" t="26464" r="33530" b="47140"/>
          <a:stretch/>
        </p:blipFill>
        <p:spPr>
          <a:xfrm>
            <a:off x="2239348" y="4568889"/>
            <a:ext cx="6969967" cy="167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4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STM32L1xx standard peripherals library</a:t>
            </a:r>
            <a:r>
              <a:rPr lang="sk-SK" sz="2700" dirty="0" smtClean="0"/>
              <a:t>– </a:t>
            </a:r>
            <a:r>
              <a:rPr lang="sk-SK" sz="2700" dirty="0" smtClean="0"/>
              <a:t>informácie potrebné pre vývoj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sk-SK" altLang="sk-SK" dirty="0" smtClean="0"/>
              <a:t>Interaktívny súbor pomocníka – stm32l1xx_stdperiph_lib_um.chm</a:t>
            </a:r>
            <a:endParaRPr lang="sk-SK" altLang="sk-SK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233" y="2824746"/>
            <a:ext cx="6275906" cy="366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3200" dirty="0" smtClean="0"/>
              <a:t>Diskusia, Otázky?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STM32L1xx </a:t>
            </a:r>
            <a:r>
              <a:rPr lang="sk-SK" dirty="0" err="1" smtClean="0"/>
              <a:t>standard</a:t>
            </a:r>
            <a:r>
              <a:rPr lang="sk-SK" dirty="0" smtClean="0"/>
              <a:t> </a:t>
            </a:r>
            <a:r>
              <a:rPr lang="sk-SK" dirty="0" err="1" smtClean="0"/>
              <a:t>peripherals</a:t>
            </a:r>
            <a:r>
              <a:rPr lang="sk-SK" dirty="0" smtClean="0"/>
              <a:t> </a:t>
            </a:r>
            <a:r>
              <a:rPr lang="sk-SK" dirty="0" err="1" smtClean="0"/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sk-SK" altLang="sk-SK" dirty="0" smtClean="0"/>
              <a:t>Je to ucelená knižnica slúžiaca pre pohodlné nastavenie všetkých periférii MCU</a:t>
            </a:r>
          </a:p>
          <a:p>
            <a:pPr>
              <a:lnSpc>
                <a:spcPct val="80000"/>
              </a:lnSpc>
            </a:pPr>
            <a:r>
              <a:rPr lang="sk-SK" altLang="sk-SK" dirty="0"/>
              <a:t>K</a:t>
            </a:r>
            <a:r>
              <a:rPr lang="sk-SK" altLang="sk-SK" dirty="0" smtClean="0"/>
              <a:t>ompletné definície pre jednotlivé registre a ich bitové polia pre prácu v jazyku C</a:t>
            </a:r>
          </a:p>
          <a:p>
            <a:pPr>
              <a:lnSpc>
                <a:spcPct val="80000"/>
              </a:lnSpc>
            </a:pPr>
            <a:r>
              <a:rPr lang="sk-SK" altLang="sk-SK" dirty="0"/>
              <a:t>K</a:t>
            </a:r>
            <a:r>
              <a:rPr lang="sk-SK" altLang="sk-SK" dirty="0" smtClean="0"/>
              <a:t>ompletné ovládače pre periférie napísane v „</a:t>
            </a:r>
            <a:r>
              <a:rPr lang="sk-SK" altLang="sk-SK" dirty="0" err="1" smtClean="0"/>
              <a:t>Strict</a:t>
            </a:r>
            <a:r>
              <a:rPr lang="sk-SK" altLang="sk-SK" dirty="0" smtClean="0"/>
              <a:t> ANSI-C“</a:t>
            </a:r>
          </a:p>
          <a:p>
            <a:pPr>
              <a:lnSpc>
                <a:spcPct val="80000"/>
              </a:lnSpc>
            </a:pPr>
            <a:r>
              <a:rPr lang="sk-SK" altLang="sk-SK" dirty="0" smtClean="0"/>
              <a:t>Je k dispozícii 83príkladov nastavení pre 24 periférii </a:t>
            </a:r>
          </a:p>
          <a:p>
            <a:pPr>
              <a:lnSpc>
                <a:spcPct val="80000"/>
              </a:lnSpc>
            </a:pPr>
            <a:r>
              <a:rPr lang="sk-SK" altLang="sk-SK" dirty="0" smtClean="0"/>
              <a:t>Vzorové šablóny pre rôzne vývojové prostredia</a:t>
            </a:r>
          </a:p>
          <a:p>
            <a:pPr>
              <a:lnSpc>
                <a:spcPct val="80000"/>
              </a:lnSpc>
            </a:pPr>
            <a:r>
              <a:rPr lang="sk-SK" altLang="sk-SK" dirty="0" smtClean="0"/>
              <a:t>Je k dispozícii na tomto linku:</a:t>
            </a:r>
            <a:br>
              <a:rPr lang="sk-SK" altLang="sk-SK" dirty="0" smtClean="0"/>
            </a:br>
            <a:r>
              <a:rPr lang="sk-SK" altLang="sk-SK" dirty="0" smtClean="0"/>
              <a:t/>
            </a:r>
            <a:br>
              <a:rPr lang="sk-SK" altLang="sk-SK" dirty="0" smtClean="0"/>
            </a:br>
            <a:r>
              <a:rPr lang="sk-SK" altLang="sk-SK" dirty="0" smtClean="0"/>
              <a:t>http</a:t>
            </a:r>
            <a:r>
              <a:rPr lang="sk-SK" altLang="sk-SK" dirty="0"/>
              <a:t>://www.st.com/content/st_com/en/products/embedded-software/mcus-embedded-software/stm32-embedded-software/stm32-standard-peripheral-libraries/stsw-stm32077.html</a:t>
            </a:r>
            <a:endParaRPr lang="sk-SK" alt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5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9851"/>
          </a:xfrm>
        </p:spPr>
        <p:txBody>
          <a:bodyPr>
            <a:normAutofit fontScale="90000"/>
          </a:bodyPr>
          <a:lstStyle/>
          <a:p>
            <a:r>
              <a:rPr lang="sk-SK" dirty="0"/>
              <a:t>STM32L1xx </a:t>
            </a:r>
            <a:r>
              <a:rPr lang="sk-SK" dirty="0" err="1"/>
              <a:t>standard</a:t>
            </a:r>
            <a:r>
              <a:rPr lang="sk-SK" dirty="0"/>
              <a:t> </a:t>
            </a:r>
            <a:r>
              <a:rPr lang="sk-SK" dirty="0" err="1"/>
              <a:t>peripherals</a:t>
            </a:r>
            <a:r>
              <a:rPr lang="sk-SK" dirty="0"/>
              <a:t> </a:t>
            </a:r>
            <a:r>
              <a:rPr lang="sk-SK" dirty="0" err="1" smtClean="0"/>
              <a:t>library</a:t>
            </a:r>
            <a:r>
              <a:rPr lang="sk-SK" dirty="0" smtClean="0"/>
              <a:t> - GPIO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sk-SK" altLang="sk-SK" dirty="0" smtClean="0"/>
              <a:t>Pre prácu s GPIO sú potrebné dva súbory:</a:t>
            </a:r>
          </a:p>
          <a:p>
            <a:pPr lvl="1">
              <a:lnSpc>
                <a:spcPct val="80000"/>
              </a:lnSpc>
            </a:pPr>
            <a:r>
              <a:rPr lang="sk-SK" altLang="sk-SK" dirty="0" smtClean="0"/>
              <a:t>stm32l1xx_gpio.c </a:t>
            </a:r>
            <a:r>
              <a:rPr lang="sk-SK" altLang="sk-SK" dirty="0"/>
              <a:t>a </a:t>
            </a:r>
            <a:r>
              <a:rPr lang="sk-SK" altLang="sk-SK" dirty="0" smtClean="0"/>
              <a:t>stm32l1xx_gpio.h</a:t>
            </a:r>
            <a:endParaRPr lang="sk-SK" altLang="sk-SK" dirty="0" smtClean="0"/>
          </a:p>
          <a:p>
            <a:pPr>
              <a:lnSpc>
                <a:spcPct val="80000"/>
              </a:lnSpc>
            </a:pPr>
            <a:r>
              <a:rPr lang="sk-SK" altLang="sk-SK" dirty="0" smtClean="0"/>
              <a:t>V týchto súboroch sa nachádzajú funkcie a definície štruktúr potrebných na prácu s perifériou.</a:t>
            </a:r>
          </a:p>
          <a:p>
            <a:pPr>
              <a:lnSpc>
                <a:spcPct val="80000"/>
              </a:lnSpc>
            </a:pPr>
            <a:r>
              <a:rPr lang="sk-SK" altLang="sk-SK" dirty="0" smtClean="0"/>
              <a:t>Každá periféria obsahuje základnú štruktúru, ktorá obsahuje premenné priamo súvisiace s nastavením periférii a teda aj jej registrami.</a:t>
            </a:r>
          </a:p>
          <a:p>
            <a:pPr>
              <a:lnSpc>
                <a:spcPct val="80000"/>
              </a:lnSpc>
            </a:pPr>
            <a:r>
              <a:rPr lang="sk-SK" altLang="sk-SK" dirty="0" smtClean="0"/>
              <a:t>V prípade GPIO ide o štruktúru ktorá je zadefinovaná ako:</a:t>
            </a:r>
          </a:p>
          <a:p>
            <a:pPr marL="0" indent="0">
              <a:buNone/>
            </a:pPr>
            <a:r>
              <a:rPr lang="en-US" b="1" dirty="0" err="1"/>
              <a:t>typedef</a:t>
            </a:r>
            <a:r>
              <a:rPr lang="en-US" b="1" dirty="0"/>
              <a:t> </a:t>
            </a:r>
            <a:r>
              <a:rPr lang="en-US" b="1" dirty="0" err="1" smtClean="0"/>
              <a:t>struct</a:t>
            </a:r>
            <a:r>
              <a:rPr lang="sk-SK" b="1" dirty="0" smtClean="0"/>
              <a:t> </a:t>
            </a:r>
            <a:r>
              <a:rPr lang="en-US" dirty="0" smtClean="0"/>
              <a:t>{</a:t>
            </a: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>   </a:t>
            </a:r>
            <a:r>
              <a:rPr lang="en-US" dirty="0" smtClean="0"/>
              <a:t>uint32_t </a:t>
            </a:r>
            <a:r>
              <a:rPr lang="en-US" dirty="0" err="1" smtClean="0"/>
              <a:t>GPIO_Pin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en-US" dirty="0" smtClean="0"/>
              <a:t> </a:t>
            </a:r>
            <a:r>
              <a:rPr lang="sk-SK" dirty="0" smtClean="0"/>
              <a:t>  </a:t>
            </a:r>
            <a:r>
              <a:rPr lang="en-US" dirty="0" err="1" smtClean="0"/>
              <a:t>GPIOMode_TypeDef</a:t>
            </a:r>
            <a:r>
              <a:rPr lang="en-US" dirty="0" smtClean="0"/>
              <a:t> </a:t>
            </a:r>
            <a:r>
              <a:rPr lang="en-US" dirty="0" err="1" smtClean="0"/>
              <a:t>GPIO_Mode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   </a:t>
            </a:r>
            <a:r>
              <a:rPr lang="en-US" dirty="0" err="1" smtClean="0"/>
              <a:t>GPIOSpeed_TypeDef</a:t>
            </a:r>
            <a:r>
              <a:rPr lang="en-US" dirty="0" smtClean="0"/>
              <a:t> </a:t>
            </a:r>
            <a:r>
              <a:rPr lang="en-US" dirty="0" err="1" smtClean="0"/>
              <a:t>GPIO_Speed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   </a:t>
            </a:r>
            <a:r>
              <a:rPr lang="en-US" dirty="0" err="1" smtClean="0"/>
              <a:t>GPIOOType_TypeDef</a:t>
            </a:r>
            <a:r>
              <a:rPr lang="en-US" dirty="0" smtClean="0"/>
              <a:t> </a:t>
            </a:r>
            <a:r>
              <a:rPr lang="en-US" dirty="0" err="1" smtClean="0"/>
              <a:t>GPIO_Otype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   </a:t>
            </a:r>
            <a:r>
              <a:rPr lang="en-US" dirty="0" err="1" smtClean="0"/>
              <a:t>GPIOPuPd_TypeDef</a:t>
            </a:r>
            <a:r>
              <a:rPr lang="en-US" dirty="0" smtClean="0"/>
              <a:t> </a:t>
            </a:r>
            <a:r>
              <a:rPr lang="en-US" dirty="0" err="1" smtClean="0"/>
              <a:t>GPIO_PuPd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en-US" dirty="0" smtClean="0"/>
              <a:t>}</a:t>
            </a:r>
            <a:r>
              <a:rPr lang="en-US" dirty="0" err="1" smtClean="0"/>
              <a:t>GPIO_InitTypeDef</a:t>
            </a:r>
            <a:r>
              <a:rPr lang="en-US" dirty="0"/>
              <a:t>;</a:t>
            </a:r>
            <a:endParaRPr lang="sk-SK" altLang="sk-SK" dirty="0"/>
          </a:p>
        </p:txBody>
      </p:sp>
    </p:spTree>
    <p:extLst>
      <p:ext uri="{BB962C8B-B14F-4D97-AF65-F5344CB8AC3E}">
        <p14:creationId xmlns:p14="http://schemas.microsoft.com/office/powerpoint/2010/main" val="286441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9851"/>
          </a:xfrm>
        </p:spPr>
        <p:txBody>
          <a:bodyPr>
            <a:normAutofit fontScale="90000"/>
          </a:bodyPr>
          <a:lstStyle/>
          <a:p>
            <a:r>
              <a:rPr lang="sk-SK" dirty="0"/>
              <a:t>STM32L1xx </a:t>
            </a:r>
            <a:r>
              <a:rPr lang="sk-SK" dirty="0" err="1"/>
              <a:t>standard</a:t>
            </a:r>
            <a:r>
              <a:rPr lang="sk-SK" dirty="0"/>
              <a:t> </a:t>
            </a:r>
            <a:r>
              <a:rPr lang="sk-SK" dirty="0" err="1"/>
              <a:t>peripherals</a:t>
            </a:r>
            <a:r>
              <a:rPr lang="sk-SK" dirty="0"/>
              <a:t> </a:t>
            </a:r>
            <a:r>
              <a:rPr lang="sk-SK" dirty="0" err="1" smtClean="0"/>
              <a:t>library</a:t>
            </a:r>
            <a:r>
              <a:rPr lang="sk-SK" dirty="0" smtClean="0"/>
              <a:t> - GPIO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r>
              <a:rPr lang="sk-SK" dirty="0" smtClean="0"/>
              <a:t>4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7014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sk-SK" altLang="sk-SK" dirty="0" smtClean="0"/>
              <a:t>Hlavné funkcie na nastavenie sú </a:t>
            </a:r>
            <a:r>
              <a:rPr lang="sk-SK" altLang="sk-SK" dirty="0"/>
              <a:t>vždy </a:t>
            </a:r>
            <a:r>
              <a:rPr lang="sk-SK" altLang="sk-SK" dirty="0" err="1" smtClean="0"/>
              <a:t>DeInit</a:t>
            </a:r>
            <a:r>
              <a:rPr lang="sk-SK" altLang="sk-SK" dirty="0" smtClean="0"/>
              <a:t> a </a:t>
            </a:r>
            <a:r>
              <a:rPr lang="sk-SK" altLang="sk-SK" dirty="0" err="1" smtClean="0"/>
              <a:t>Init</a:t>
            </a:r>
            <a:r>
              <a:rPr lang="sk-SK" altLang="sk-SK" dirty="0" smtClean="0"/>
              <a:t> v prípade GPIO konkrétne: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k-SK" altLang="sk-SK" dirty="0"/>
              <a:t>	</a:t>
            </a:r>
            <a:r>
              <a:rPr lang="sk-SK" altLang="sk-SK" sz="13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k-SK" altLang="sk-SK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altLang="sk-SK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GPIO_DeInit</a:t>
            </a:r>
            <a:r>
              <a:rPr lang="sk-SK" altLang="sk-SK" sz="13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altLang="sk-SK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GPIO_TypeDef</a:t>
            </a:r>
            <a:r>
              <a:rPr lang="sk-SK" altLang="sk-SK" sz="13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sk-SK" altLang="sk-SK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GPIOx</a:t>
            </a:r>
            <a:r>
              <a:rPr lang="sk-SK" altLang="sk-SK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k-SK" altLang="sk-SK" sz="13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sk-SK" altLang="sk-SK" sz="13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k-SK" altLang="sk-SK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altLang="sk-SK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GPIO_Init</a:t>
            </a:r>
            <a:r>
              <a:rPr lang="sk-SK" altLang="sk-SK" sz="13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altLang="sk-SK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GPIO_TypeDef</a:t>
            </a:r>
            <a:r>
              <a:rPr lang="sk-SK" altLang="sk-SK" sz="13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sk-SK" altLang="sk-SK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GPIOx</a:t>
            </a:r>
            <a:r>
              <a:rPr lang="sk-SK" altLang="sk-SK" sz="1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altLang="sk-SK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GPIO_InitTypeDef</a:t>
            </a:r>
            <a:r>
              <a:rPr lang="sk-SK" altLang="sk-SK" sz="13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sk-SK" altLang="sk-SK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GPIO_InitStruct</a:t>
            </a:r>
            <a:r>
              <a:rPr lang="sk-SK" altLang="sk-SK" sz="13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k-SK" altLang="sk-SK" dirty="0"/>
              <a:t>	</a:t>
            </a:r>
            <a:r>
              <a:rPr lang="sk-SK" altLang="sk-SK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sk-SK" altLang="sk-SK" dirty="0" smtClean="0"/>
              <a:t>Slúžia na inicializáciu alebo de-inicializáciu danej periférie a jej štruktúry</a:t>
            </a:r>
          </a:p>
          <a:p>
            <a:pPr>
              <a:lnSpc>
                <a:spcPct val="80000"/>
              </a:lnSpc>
            </a:pPr>
            <a:r>
              <a:rPr lang="sk-SK" altLang="sk-SK" dirty="0" smtClean="0"/>
              <a:t>Ďalšie funkcie závisia od periférie v prípade GPIO ide o tieto:</a:t>
            </a:r>
            <a:br>
              <a:rPr lang="sk-SK" altLang="sk-SK" dirty="0" smtClean="0"/>
            </a:br>
            <a:r>
              <a:rPr lang="sk-SK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sk-SK" sz="13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GPIO_PinLockConfig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GPIO_TypeDef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GPIOx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, uint16_t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GPIO_Pin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sk-SK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sk-SK" sz="13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uint8_t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GPIO_ReadInputDataBit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GPIO_TypeDef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GPIOx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, uint16_t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GPIO_Pin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sk-SK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sk-SK" sz="13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uint16_t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GPIO_ReadInputData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GPIO_TypeDef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GPIOx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sk-SK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sk-SK" sz="13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uint8_t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GPIO_ReadOutputDataBit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GPIO_TypeDef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GPIOx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, uint16_t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GPIO_Pin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sk-SK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sk-SK" sz="13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uint16_t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GPIO_ReadOutputData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GPIO_TypeDef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GPIOx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sk-SK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sk-SK" sz="13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GPIO_SetBits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GPIO_TypeDef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GPIOx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, uint16_t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GPIO_Pin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sk-SK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sk-SK" sz="13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GPIO_ResetBits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GPIO_TypeDef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GPIOx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, uint16_t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GPIO_Pin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sk-SK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sk-SK" sz="13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GPIO_WriteBit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GPIO_TypeDef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GPIOx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, uint16_t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GPIO_Pin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BitAction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BitVal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sk-SK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sk-SK" sz="13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GPIO_Write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GPIO_TypeDef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GPIOx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, uint16_t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PortVal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sk-SK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sk-SK" sz="13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GPIO_ToggleBits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GPIO_TypeDef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GPIOx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, uint16_t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GPIO_Pin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sk-SK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sk-SK" sz="13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GPIO_PinAFConfig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GPIO_TypeDef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GPIOx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, uint16_t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GPIO_PinSource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, uint8_t GPIO_AF);</a:t>
            </a:r>
            <a:endParaRPr lang="sk-SK" altLang="sk-SK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sk-SK" altLang="sk-SK" dirty="0" smtClean="0"/>
          </a:p>
        </p:txBody>
      </p:sp>
    </p:spTree>
    <p:extLst>
      <p:ext uri="{BB962C8B-B14F-4D97-AF65-F5344CB8AC3E}">
        <p14:creationId xmlns:p14="http://schemas.microsoft.com/office/powerpoint/2010/main" val="9013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9851"/>
          </a:xfrm>
        </p:spPr>
        <p:txBody>
          <a:bodyPr>
            <a:normAutofit fontScale="90000"/>
          </a:bodyPr>
          <a:lstStyle/>
          <a:p>
            <a:r>
              <a:rPr lang="sk-SK" dirty="0"/>
              <a:t>STM32L1xx </a:t>
            </a:r>
            <a:r>
              <a:rPr lang="sk-SK" dirty="0" err="1"/>
              <a:t>standard</a:t>
            </a:r>
            <a:r>
              <a:rPr lang="sk-SK" dirty="0"/>
              <a:t> </a:t>
            </a:r>
            <a:r>
              <a:rPr lang="sk-SK" dirty="0" err="1"/>
              <a:t>peripherals</a:t>
            </a:r>
            <a:r>
              <a:rPr lang="sk-SK" dirty="0"/>
              <a:t> </a:t>
            </a:r>
            <a:r>
              <a:rPr lang="sk-SK" dirty="0" err="1" smtClean="0"/>
              <a:t>library</a:t>
            </a:r>
            <a:r>
              <a:rPr lang="sk-SK" dirty="0" smtClean="0"/>
              <a:t> - GPIO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r>
              <a:rPr lang="sk-SK" dirty="0" smtClean="0"/>
              <a:t>5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7014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sk-SK" altLang="sk-SK" dirty="0" smtClean="0"/>
              <a:t>Opis funkcií - </a:t>
            </a:r>
            <a:r>
              <a:rPr lang="sk-SK" altLang="sk-SK" dirty="0" err="1" smtClean="0"/>
              <a:t>Atollic</a:t>
            </a:r>
            <a:endParaRPr lang="sk-SK" altLang="sk-SK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sk-SK" altLang="sk-SK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077" y="2803220"/>
            <a:ext cx="6594363" cy="358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6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9851"/>
          </a:xfrm>
        </p:spPr>
        <p:txBody>
          <a:bodyPr>
            <a:normAutofit fontScale="90000"/>
          </a:bodyPr>
          <a:lstStyle/>
          <a:p>
            <a:r>
              <a:rPr lang="sk-SK" dirty="0"/>
              <a:t>STM32L1xx </a:t>
            </a:r>
            <a:r>
              <a:rPr lang="sk-SK" dirty="0" err="1"/>
              <a:t>standard</a:t>
            </a:r>
            <a:r>
              <a:rPr lang="sk-SK" dirty="0"/>
              <a:t> </a:t>
            </a:r>
            <a:r>
              <a:rPr lang="sk-SK" dirty="0" err="1"/>
              <a:t>peripherals</a:t>
            </a:r>
            <a:r>
              <a:rPr lang="sk-SK" dirty="0"/>
              <a:t> </a:t>
            </a:r>
            <a:r>
              <a:rPr lang="sk-SK" dirty="0" err="1" smtClean="0"/>
              <a:t>library</a:t>
            </a:r>
            <a:r>
              <a:rPr lang="sk-SK" dirty="0" smtClean="0"/>
              <a:t> - GPIO</a:t>
            </a:r>
            <a:endParaRPr lang="en-US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r>
              <a:rPr lang="sk-SK" dirty="0" smtClean="0"/>
              <a:t>6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80000"/>
              </a:lnSpc>
            </a:pPr>
            <a:r>
              <a:rPr lang="sk-SK" altLang="sk-SK" dirty="0" smtClean="0"/>
              <a:t>Príklad konfigurácie GPIO ako OUT</a:t>
            </a:r>
          </a:p>
          <a:p>
            <a:pPr marL="0" indent="0">
              <a:lnSpc>
                <a:spcPct val="80000"/>
              </a:lnSpc>
              <a:buNone/>
            </a:pPr>
            <a:endParaRPr lang="sk-SK" altLang="sk-SK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GPIO_InitTypeDef</a:t>
            </a:r>
            <a:r>
              <a:rPr lang="en-US" dirty="0"/>
              <a:t>  </a:t>
            </a:r>
            <a:r>
              <a:rPr lang="en-US" dirty="0" err="1"/>
              <a:t>GPIO_InitStructure</a:t>
            </a:r>
            <a:r>
              <a:rPr lang="en-US" dirty="0" smtClean="0"/>
              <a:t>;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/* Enable the GPIO Clock */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RCC_AHBPeriphClockCmd</a:t>
            </a:r>
            <a:r>
              <a:rPr lang="en-US" dirty="0"/>
              <a:t>(</a:t>
            </a:r>
            <a:r>
              <a:rPr lang="en-US" dirty="0" err="1"/>
              <a:t>RCC_AHBPeriph_GPIOA</a:t>
            </a:r>
            <a:r>
              <a:rPr lang="en-US" dirty="0"/>
              <a:t>, </a:t>
            </a:r>
            <a:r>
              <a:rPr lang="en-US" i="1" dirty="0"/>
              <a:t>ENABLE</a:t>
            </a:r>
            <a:r>
              <a:rPr lang="en-US" i="1" dirty="0" smtClean="0"/>
              <a:t>);</a:t>
            </a: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/* Configure the GPIO pin */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GPIO_InitStructure.GPIO_Pin</a:t>
            </a:r>
            <a:r>
              <a:rPr lang="en-US" dirty="0"/>
              <a:t> = </a:t>
            </a:r>
            <a:r>
              <a:rPr lang="en-US" dirty="0" smtClean="0"/>
              <a:t>GPIO_Pin_5</a:t>
            </a:r>
            <a:r>
              <a:rPr lang="en-US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GPIO_InitStructure.GPIO_Mode</a:t>
            </a:r>
            <a:r>
              <a:rPr lang="en-US" dirty="0"/>
              <a:t> = </a:t>
            </a:r>
            <a:r>
              <a:rPr lang="en-US" i="1" dirty="0" err="1"/>
              <a:t>GPIO_Mode_OUT</a:t>
            </a:r>
            <a:r>
              <a:rPr lang="en-US" i="1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GPIO_InitStructure.GPIO_OType</a:t>
            </a:r>
            <a:r>
              <a:rPr lang="en-US" dirty="0"/>
              <a:t> = </a:t>
            </a:r>
            <a:r>
              <a:rPr lang="en-US" i="1" dirty="0" err="1"/>
              <a:t>GPIO_OType_PP</a:t>
            </a:r>
            <a:r>
              <a:rPr lang="en-US" i="1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GPIO_InitStructure.GPIO_PuPd</a:t>
            </a:r>
            <a:r>
              <a:rPr lang="en-US" dirty="0"/>
              <a:t> = </a:t>
            </a:r>
            <a:r>
              <a:rPr lang="en-US" i="1" dirty="0" err="1"/>
              <a:t>GPIO_PuPd_UP</a:t>
            </a:r>
            <a:r>
              <a:rPr lang="en-US" i="1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GPIO_InitStructure.GPIO_Speed</a:t>
            </a:r>
            <a:r>
              <a:rPr lang="en-US" dirty="0"/>
              <a:t> = </a:t>
            </a:r>
            <a:r>
              <a:rPr lang="en-US" i="1" dirty="0"/>
              <a:t>GPIO_Speed_40MHz;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 smtClean="0"/>
              <a:t>GPIO_Init</a:t>
            </a:r>
            <a:r>
              <a:rPr lang="en-US" dirty="0" smtClean="0"/>
              <a:t>(</a:t>
            </a:r>
            <a:r>
              <a:rPr lang="sk-SK" dirty="0" smtClean="0"/>
              <a:t>GPIOA</a:t>
            </a:r>
            <a:r>
              <a:rPr lang="en-US" dirty="0" smtClean="0"/>
              <a:t>, </a:t>
            </a:r>
            <a:r>
              <a:rPr lang="en-US" dirty="0"/>
              <a:t>&amp;</a:t>
            </a:r>
            <a:r>
              <a:rPr lang="en-US" dirty="0" err="1"/>
              <a:t>GPIO_InitStructure</a:t>
            </a:r>
            <a:r>
              <a:rPr lang="en-US" dirty="0"/>
              <a:t>); </a:t>
            </a:r>
            <a:endParaRPr lang="sk-SK" altLang="sk-SK" dirty="0"/>
          </a:p>
        </p:txBody>
      </p:sp>
    </p:spTree>
    <p:extLst>
      <p:ext uri="{BB962C8B-B14F-4D97-AF65-F5344CB8AC3E}">
        <p14:creationId xmlns:p14="http://schemas.microsoft.com/office/powerpoint/2010/main" val="132403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9851"/>
          </a:xfrm>
        </p:spPr>
        <p:txBody>
          <a:bodyPr>
            <a:normAutofit fontScale="90000"/>
          </a:bodyPr>
          <a:lstStyle/>
          <a:p>
            <a:r>
              <a:rPr lang="sk-SK" dirty="0"/>
              <a:t>STM32L1xx </a:t>
            </a:r>
            <a:r>
              <a:rPr lang="sk-SK" dirty="0" err="1"/>
              <a:t>standard</a:t>
            </a:r>
            <a:r>
              <a:rPr lang="sk-SK" dirty="0"/>
              <a:t> </a:t>
            </a:r>
            <a:r>
              <a:rPr lang="sk-SK" dirty="0" err="1"/>
              <a:t>peripherals</a:t>
            </a:r>
            <a:r>
              <a:rPr lang="sk-SK" dirty="0"/>
              <a:t> </a:t>
            </a:r>
            <a:r>
              <a:rPr lang="sk-SK" dirty="0" err="1" smtClean="0"/>
              <a:t>library</a:t>
            </a:r>
            <a:r>
              <a:rPr lang="sk-SK" dirty="0" smtClean="0"/>
              <a:t> - GPIO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</a:pPr>
            <a:r>
              <a:rPr lang="sk-SK" altLang="sk-SK" dirty="0" smtClean="0"/>
              <a:t>Príklad konfigurácie GPIO ako </a:t>
            </a:r>
            <a:r>
              <a:rPr lang="en-US" altLang="sk-SK" dirty="0" smtClean="0"/>
              <a:t>IN</a:t>
            </a:r>
            <a:endParaRPr lang="sk-SK" altLang="sk-SK" dirty="0" smtClean="0"/>
          </a:p>
          <a:p>
            <a:pPr marL="0" indent="0">
              <a:lnSpc>
                <a:spcPct val="80000"/>
              </a:lnSpc>
              <a:buNone/>
            </a:pPr>
            <a:endParaRPr lang="sk-SK" altLang="sk-SK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GPIO_InitTypeDef</a:t>
            </a:r>
            <a:r>
              <a:rPr lang="en-US" dirty="0"/>
              <a:t> </a:t>
            </a:r>
            <a:r>
              <a:rPr lang="en-US" dirty="0" err="1"/>
              <a:t>GPIO_InitStructure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/* Enable the GPIO Clock */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 smtClean="0"/>
              <a:t>RCC_AHBPeriphClockCmd</a:t>
            </a:r>
            <a:r>
              <a:rPr lang="en-US" dirty="0" smtClean="0"/>
              <a:t>(</a:t>
            </a:r>
            <a:r>
              <a:rPr lang="en-US" dirty="0" err="1" smtClean="0"/>
              <a:t>RCC_AHBPeriph_GPIOC</a:t>
            </a:r>
            <a:r>
              <a:rPr lang="en-US" dirty="0" smtClean="0"/>
              <a:t>, </a:t>
            </a:r>
            <a:r>
              <a:rPr lang="en-US" dirty="0"/>
              <a:t>ENABLE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/* Configure Button pin as input */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GPIO_InitStructure.GPIO_Mode</a:t>
            </a:r>
            <a:r>
              <a:rPr lang="en-US" dirty="0"/>
              <a:t> = </a:t>
            </a:r>
            <a:r>
              <a:rPr lang="en-US" dirty="0" err="1"/>
              <a:t>GPIO_Mode_IN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GPIO_InitStructure.GPIO_PuPd</a:t>
            </a:r>
            <a:r>
              <a:rPr lang="en-US" dirty="0"/>
              <a:t> = </a:t>
            </a:r>
            <a:r>
              <a:rPr lang="en-US" dirty="0" err="1"/>
              <a:t>GPIO_PuPd_NOPULL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GPIO_InitStructure.GPIO_Pin</a:t>
            </a:r>
            <a:r>
              <a:rPr lang="en-US" dirty="0"/>
              <a:t> = </a:t>
            </a:r>
            <a:r>
              <a:rPr lang="en-US" dirty="0" smtClean="0"/>
              <a:t>GPIO_Pin_13;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 smtClean="0"/>
              <a:t>GPIO_Init</a:t>
            </a:r>
            <a:r>
              <a:rPr lang="en-US" dirty="0" smtClean="0"/>
              <a:t>(GPIOC, </a:t>
            </a:r>
            <a:r>
              <a:rPr lang="en-US" dirty="0"/>
              <a:t>&amp;</a:t>
            </a:r>
            <a:r>
              <a:rPr lang="en-US" dirty="0" err="1"/>
              <a:t>GPIO_InitStructure</a:t>
            </a:r>
            <a:r>
              <a:rPr lang="en-US" dirty="0"/>
              <a:t>);</a:t>
            </a:r>
            <a:endParaRPr lang="sk-SK" altLang="sk-SK" dirty="0"/>
          </a:p>
        </p:txBody>
      </p:sp>
    </p:spTree>
    <p:extLst>
      <p:ext uri="{BB962C8B-B14F-4D97-AF65-F5344CB8AC3E}">
        <p14:creationId xmlns:p14="http://schemas.microsoft.com/office/powerpoint/2010/main" val="36053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69" y="618518"/>
            <a:ext cx="10047042" cy="1478570"/>
          </a:xfrm>
        </p:spPr>
        <p:txBody>
          <a:bodyPr>
            <a:normAutofit/>
          </a:bodyPr>
          <a:lstStyle/>
          <a:p>
            <a:r>
              <a:rPr lang="en-US" sz="3200" dirty="0"/>
              <a:t>STM32L1xx standard peripherals library - GPIO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</a:t>
            </a:r>
            <a:r>
              <a:rPr lang="sk-SK" dirty="0" err="1" smtClean="0"/>
              <a:t>íklad</a:t>
            </a:r>
            <a:r>
              <a:rPr lang="sk-SK" dirty="0" smtClean="0"/>
              <a:t> aplikácie s </a:t>
            </a:r>
            <a:r>
              <a:rPr lang="sk-SK" dirty="0" err="1" smtClean="0"/>
              <a:t>STDPeriphLib</a:t>
            </a:r>
            <a:r>
              <a:rPr lang="sk-SK" dirty="0" smtClean="0"/>
              <a:t> v </a:t>
            </a:r>
            <a:r>
              <a:rPr lang="sk-SK" dirty="0" err="1" smtClean="0"/>
              <a:t>Atollic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69" y="3036275"/>
            <a:ext cx="5821863" cy="315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STM32L1xx standard peripherals library</a:t>
            </a:r>
            <a:r>
              <a:rPr lang="sk-SK" sz="2700" dirty="0" smtClean="0"/>
              <a:t>– </a:t>
            </a:r>
            <a:r>
              <a:rPr lang="sk-SK" sz="2700" dirty="0" smtClean="0"/>
              <a:t>informácie potrebné pre vývoj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sk-SK" altLang="sk-SK" sz="2800" dirty="0" smtClean="0"/>
              <a:t>Adresárová štruktúra</a:t>
            </a:r>
            <a:endParaRPr lang="en-US" altLang="sk-SK" sz="2800" dirty="0" smtClean="0"/>
          </a:p>
          <a:p>
            <a:pPr lvl="1">
              <a:lnSpc>
                <a:spcPct val="80000"/>
              </a:lnSpc>
            </a:pPr>
            <a:r>
              <a:rPr lang="en-US" altLang="sk-SK" dirty="0" smtClean="0"/>
              <a:t>Libraries – </a:t>
            </a:r>
            <a:r>
              <a:rPr lang="sk-SK" altLang="sk-SK" dirty="0" smtClean="0"/>
              <a:t>knižnica </a:t>
            </a:r>
            <a:r>
              <a:rPr lang="en-US" altLang="sk-SK" dirty="0" smtClean="0"/>
              <a:t>so </a:t>
            </a:r>
            <a:r>
              <a:rPr lang="sk-SK" altLang="sk-SK" dirty="0" smtClean="0"/>
              <a:t>závislosťami</a:t>
            </a:r>
            <a:r>
              <a:rPr lang="en-US" altLang="sk-SK" dirty="0" smtClean="0"/>
              <a:t> k </a:t>
            </a:r>
            <a:r>
              <a:rPr lang="en-US" altLang="sk-SK" dirty="0" err="1" smtClean="0"/>
              <a:t>Jadru</a:t>
            </a:r>
            <a:r>
              <a:rPr lang="en-US" altLang="sk-SK" dirty="0" smtClean="0"/>
              <a:t> MCU</a:t>
            </a:r>
            <a:r>
              <a:rPr lang="sk-SK" altLang="sk-SK" dirty="0" smtClean="0"/>
              <a:t> </a:t>
            </a:r>
            <a:r>
              <a:rPr lang="sk-SK" altLang="sk-SK" dirty="0" err="1" smtClean="0"/>
              <a:t>Cortex</a:t>
            </a:r>
            <a:r>
              <a:rPr lang="sk-SK" altLang="sk-SK" dirty="0" smtClean="0"/>
              <a:t> M3</a:t>
            </a:r>
          </a:p>
          <a:p>
            <a:pPr lvl="1">
              <a:lnSpc>
                <a:spcPct val="80000"/>
              </a:lnSpc>
            </a:pPr>
            <a:r>
              <a:rPr lang="sk-SK" altLang="sk-SK" dirty="0" smtClean="0"/>
              <a:t>Project – Šablóny projektov a vzorové príklady pre jednotlivé periférie</a:t>
            </a:r>
          </a:p>
          <a:p>
            <a:pPr lvl="1">
              <a:lnSpc>
                <a:spcPct val="80000"/>
              </a:lnSpc>
            </a:pPr>
            <a:r>
              <a:rPr lang="sk-SK" altLang="sk-SK" dirty="0" err="1" smtClean="0"/>
              <a:t>Utilities</a:t>
            </a:r>
            <a:r>
              <a:rPr lang="sk-SK" altLang="sk-SK" dirty="0" smtClean="0"/>
              <a:t> – Projekty pre vývojové dosky</a:t>
            </a:r>
          </a:p>
          <a:p>
            <a:pPr>
              <a:lnSpc>
                <a:spcPct val="80000"/>
              </a:lnSpc>
            </a:pPr>
            <a:r>
              <a:rPr lang="sk-SK" altLang="sk-SK" dirty="0" smtClean="0"/>
              <a:t>Interaktívny súbor pomocníka – kompletný návod na prácu </a:t>
            </a:r>
            <a:r>
              <a:rPr lang="sk-SK" altLang="sk-SK" dirty="0"/>
              <a:t>s knižnicou</a:t>
            </a:r>
            <a:br>
              <a:rPr lang="sk-SK" altLang="sk-SK" dirty="0"/>
            </a:br>
            <a:r>
              <a:rPr lang="sk-SK" altLang="sk-SK" dirty="0"/>
              <a:t>stm32l1xx_stdperiph_lib_um.chm</a:t>
            </a:r>
            <a:endParaRPr lang="sk-SK" altLang="sk-SK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941" t="26464" r="33530" b="47140"/>
          <a:stretch/>
        </p:blipFill>
        <p:spPr>
          <a:xfrm>
            <a:off x="2239348" y="4568889"/>
            <a:ext cx="6969967" cy="167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326</TotalTime>
  <Words>430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Circuit</vt:lpstr>
      <vt:lpstr>Vnorené riadiace systémy</vt:lpstr>
      <vt:lpstr>STM32L1xx standard peripherals library</vt:lpstr>
      <vt:lpstr>STM32L1xx standard peripherals library - GPIO</vt:lpstr>
      <vt:lpstr>STM32L1xx standard peripherals library - GPIO</vt:lpstr>
      <vt:lpstr>STM32L1xx standard peripherals library - GPIO</vt:lpstr>
      <vt:lpstr>STM32L1xx standard peripherals library - GPIO</vt:lpstr>
      <vt:lpstr>STM32L1xx standard peripherals library - GPIO</vt:lpstr>
      <vt:lpstr>STM32L1xx standard peripherals library - GPIO</vt:lpstr>
      <vt:lpstr>STM32L1xx standard peripherals library– informácie potrebné pre vývoj</vt:lpstr>
      <vt:lpstr>STM32L1xx standard peripherals library– informácie potrebné pre vývoj</vt:lpstr>
      <vt:lpstr>STM32L1xx standard peripherals library– informácie potrebné pre vývoj</vt:lpstr>
      <vt:lpstr>Záver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Vnorené riadiace systémy</dc:title>
  <dc:creator>Jozef Rodina</dc:creator>
  <cp:lastModifiedBy>Jozef Rodina</cp:lastModifiedBy>
  <cp:revision>44</cp:revision>
  <dcterms:created xsi:type="dcterms:W3CDTF">2015-09-23T14:18:58Z</dcterms:created>
  <dcterms:modified xsi:type="dcterms:W3CDTF">2016-10-03T08:44:51Z</dcterms:modified>
</cp:coreProperties>
</file>