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1" r:id="rId2"/>
    <p:sldId id="263" r:id="rId3"/>
    <p:sldId id="256" r:id="rId4"/>
    <p:sldId id="257" r:id="rId5"/>
    <p:sldId id="258" r:id="rId6"/>
    <p:sldId id="260" r:id="rId7"/>
    <p:sldId id="259" r:id="rId8"/>
    <p:sldId id="261" r:id="rId9"/>
    <p:sldId id="262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80" r:id="rId26"/>
    <p:sldId id="279" r:id="rId27"/>
    <p:sldId id="282" r:id="rId28"/>
    <p:sldId id="284" r:id="rId29"/>
    <p:sldId id="285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14" autoAdjust="0"/>
    <p:restoredTop sz="94660"/>
  </p:normalViewPr>
  <p:slideViewPr>
    <p:cSldViewPr snapToGrid="0">
      <p:cViewPr>
        <p:scale>
          <a:sx n="142" d="100"/>
          <a:sy n="142" d="100"/>
        </p:scale>
        <p:origin x="-2142" y="-14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F9DB2-9119-44A3-88C7-18E1BD988A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924A9B-8CCC-4805-AC98-8803B940AF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E3A5E7-D5B1-42B8-932D-1E297F5F1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CA953-8272-4C01-AF10-26830492F9C0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478B09-7143-472C-9FA6-5F4A9C3C3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C91A4E-B2A9-4BB3-94EC-01F192A88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579E2-CC11-469B-A524-AB2C4D50B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858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601C2-9B10-4E15-9E2B-C2A46E57E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834E91-2C1B-42C5-8459-C20122CE42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69771D-27D1-42D2-AFA7-8DDF41B2D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CA953-8272-4C01-AF10-26830492F9C0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524E8F-1F59-484F-BBB0-05591157C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3B5A6C-81F9-45DB-9773-490383229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579E2-CC11-469B-A524-AB2C4D50B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817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39BC67-1692-44CE-8A36-4D5B9A79AC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03E1DB-C498-4C41-9625-60331D4F19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988148-F1B1-4EDF-A41A-6E07BF48F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CA953-8272-4C01-AF10-26830492F9C0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A31812-7D27-417B-B800-53371FD90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5EE875-5ADB-4236-9D79-E3FAA9AD3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579E2-CC11-469B-A524-AB2C4D50B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727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9354A-E30E-4C9C-9AF2-50EDD896A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623D6-A288-417B-8853-E4C65C13A9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5B8B0C-2812-4874-BE23-D7283E41A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CA953-8272-4C01-AF10-26830492F9C0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7547A6-5A3B-4698-A1C8-DB4517DAE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5E3ECA-9706-4F14-89F3-F4A5AB639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579E2-CC11-469B-A524-AB2C4D50B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199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F5647-CC3B-45F6-8EFE-1802E3594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84EB69-2D45-48D4-84DD-4420F60D11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DB1F1B-CD02-4C9F-802A-8E13B5B6D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CA953-8272-4C01-AF10-26830492F9C0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93DC8B-F9A3-4BA5-8B8E-37FBEB0FB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301B21-1826-4891-81BF-41038497B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579E2-CC11-469B-A524-AB2C4D50B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95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7D436-4519-47A7-8282-7EC74BE00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668557-4C75-41F2-9C68-F93A334308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414380-6DD2-48F3-A294-6D26B09089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24B08D-598D-4B9F-83C3-795606E3A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CA953-8272-4C01-AF10-26830492F9C0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5ED7FA-58F8-478C-A65C-36B7FAFEE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B3811F-BEFE-4EEF-A49E-957D8FC28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579E2-CC11-469B-A524-AB2C4D50B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864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1F306-6FE6-42C8-8DAC-6491951B1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6967BA-93FE-4F2D-8373-8203FE739F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0EC215-38A4-4D01-ADD0-44BAE7B798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117EDF-5A22-4B1E-862E-41969A2415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1A7778-AB5C-4C79-B168-7407F8E549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78B270-D0C7-4CB7-A6DC-B2DD1A35C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CA953-8272-4C01-AF10-26830492F9C0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76407C-04F1-43D3-ACBB-1960E3F5E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6EC538-7D52-4A2F-BD53-9F9D90F6F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579E2-CC11-469B-A524-AB2C4D50B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442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18914-8117-45F1-A5F0-5BF4D4879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F5C73C-A366-48D6-937F-28ED8147F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CA953-8272-4C01-AF10-26830492F9C0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B8E838-898E-44C3-9CA6-256ABFE10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2F1991-583B-4899-AD08-283B734EA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579E2-CC11-469B-A524-AB2C4D50B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15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4169DE-7026-45E2-BA9E-945F42A0F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CA953-8272-4C01-AF10-26830492F9C0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2CA908-5321-481E-B99C-1D907B965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2D021F-1C33-43E6-8269-C7F0585F4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579E2-CC11-469B-A524-AB2C4D50B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475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779B2-2967-4E8D-B3CA-4DBDEB757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86976-FDEB-4E39-9337-58547F9ED8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78A87A-EA1C-4903-B701-AFAE348A87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B2D9AF-CD9F-433D-A270-D01A2AEFC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CA953-8272-4C01-AF10-26830492F9C0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077660-5EE9-4913-A795-7ACCEBD87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BDFF55-2B9F-4522-8F01-25486BE7E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579E2-CC11-469B-A524-AB2C4D50B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622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66EDB-FD83-4573-800C-DBA8312E3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CBBCAC-BB91-459D-A81B-DEEE020550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8900EC-473A-4EA4-854B-F8EAB7EB32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B46EAC-BBC9-4347-A0E5-E2F434C8B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CA953-8272-4C01-AF10-26830492F9C0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A11519-07F2-49B0-95DE-E49241F18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C792A7-A11D-4158-BE60-0799099FE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579E2-CC11-469B-A524-AB2C4D50B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875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FAA8C2-86E3-4415-BD29-DDF58DDD1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DB0049-BFF6-4481-9979-DED43FC6D4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3E61B8-595D-47FB-A222-A97CBB872C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6CA953-8272-4C01-AF10-26830492F9C0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CC03AF-09B1-4DEF-9BBC-5585083CBF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0C8F97-1554-48C1-9349-AB5F2B21E8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4579E2-CC11-469B-A524-AB2C4D50B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70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E2818-C4DC-4AE2-9565-6FFF2FF5A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9348" y="2324155"/>
            <a:ext cx="4753303" cy="1325563"/>
          </a:xfrm>
        </p:spPr>
        <p:txBody>
          <a:bodyPr/>
          <a:lstStyle/>
          <a:p>
            <a:r>
              <a:rPr lang="en-US" dirty="0"/>
              <a:t>AUGUST 10, 2022</a:t>
            </a:r>
          </a:p>
        </p:txBody>
      </p:sp>
    </p:spTree>
    <p:extLst>
      <p:ext uri="{BB962C8B-B14F-4D97-AF65-F5344CB8AC3E}">
        <p14:creationId xmlns:p14="http://schemas.microsoft.com/office/powerpoint/2010/main" val="22159317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21FEC86-250B-4C12-A76E-7CB2DD6A2F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775" y="285750"/>
            <a:ext cx="9696450" cy="6572250"/>
          </a:xfrm>
          <a:prstGeom prst="rect">
            <a:avLst/>
          </a:prstGeom>
        </p:spPr>
      </p:pic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A62F5333-592F-459A-899F-8ED91E156EF2}"/>
              </a:ext>
            </a:extLst>
          </p:cNvPr>
          <p:cNvSpPr/>
          <p:nvPr/>
        </p:nvSpPr>
        <p:spPr>
          <a:xfrm>
            <a:off x="1374775" y="2704333"/>
            <a:ext cx="3488122" cy="1775387"/>
          </a:xfrm>
          <a:prstGeom prst="wedgeRectCallout">
            <a:avLst>
              <a:gd name="adj1" fmla="val 97222"/>
              <a:gd name="adj2" fmla="val 45313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Notifiable : is to red bold text no background </a:t>
            </a:r>
          </a:p>
          <a:p>
            <a:pPr algn="ctr"/>
            <a:r>
              <a:rPr lang="en-US" dirty="0"/>
              <a:t>Not notifiable: is to green bold text no background  in all pages of diseases</a:t>
            </a:r>
          </a:p>
          <a:p>
            <a:pPr algn="ctr"/>
            <a:r>
              <a:rPr lang="en-US" dirty="0"/>
              <a:t>Resolved: August </a:t>
            </a:r>
            <a:r>
              <a:rPr lang="en-US" sz="1800" dirty="0"/>
              <a:t>16</a:t>
            </a:r>
            <a:r>
              <a:rPr lang="en-US" dirty="0"/>
              <a:t>, 2022</a:t>
            </a:r>
          </a:p>
        </p:txBody>
      </p:sp>
    </p:spTree>
    <p:extLst>
      <p:ext uri="{BB962C8B-B14F-4D97-AF65-F5344CB8AC3E}">
        <p14:creationId xmlns:p14="http://schemas.microsoft.com/office/powerpoint/2010/main" val="24739743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990D3F6-37D0-4017-BBD5-F95EB49A49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859" y="161925"/>
            <a:ext cx="10493086" cy="6534150"/>
          </a:xfrm>
          <a:prstGeom prst="rect">
            <a:avLst/>
          </a:prstGeom>
        </p:spPr>
      </p:pic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C64E9197-5FF0-4AB6-A802-C8E9136564CF}"/>
              </a:ext>
            </a:extLst>
          </p:cNvPr>
          <p:cNvSpPr/>
          <p:nvPr/>
        </p:nvSpPr>
        <p:spPr>
          <a:xfrm>
            <a:off x="2590560" y="3909491"/>
            <a:ext cx="2443655" cy="886810"/>
          </a:xfrm>
          <a:prstGeom prst="wedgeRectCallout">
            <a:avLst>
              <a:gd name="adj1" fmla="val 70135"/>
              <a:gd name="adj2" fmla="val -184439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First “Yes”</a:t>
            </a:r>
          </a:p>
          <a:p>
            <a:pPr algn="ctr"/>
            <a:r>
              <a:rPr lang="en-US" dirty="0"/>
              <a:t>August </a:t>
            </a:r>
            <a:r>
              <a:rPr lang="en-US" sz="1800" dirty="0"/>
              <a:t>16</a:t>
            </a:r>
            <a:r>
              <a:rPr lang="en-US" dirty="0"/>
              <a:t>, 2022</a:t>
            </a:r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0EC07FD0-4C53-4DCE-A587-59FF9BD52C15}"/>
              </a:ext>
            </a:extLst>
          </p:cNvPr>
          <p:cNvSpPr/>
          <p:nvPr/>
        </p:nvSpPr>
        <p:spPr>
          <a:xfrm>
            <a:off x="5333760" y="2985595"/>
            <a:ext cx="2443655" cy="886810"/>
          </a:xfrm>
          <a:prstGeom prst="wedgeRectCallout">
            <a:avLst>
              <a:gd name="adj1" fmla="val 70135"/>
              <a:gd name="adj2" fmla="val -184439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Remove spacing</a:t>
            </a:r>
          </a:p>
          <a:p>
            <a:pPr algn="ctr"/>
            <a:r>
              <a:rPr lang="en-US" dirty="0"/>
              <a:t>August </a:t>
            </a:r>
            <a:r>
              <a:rPr lang="en-US" sz="1800" dirty="0"/>
              <a:t>16</a:t>
            </a:r>
            <a:r>
              <a:rPr lang="en-US" dirty="0"/>
              <a:t>, 2022</a:t>
            </a:r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4EBDA89D-CD7F-4EDC-B94C-511B154A863A}"/>
              </a:ext>
            </a:extLst>
          </p:cNvPr>
          <p:cNvSpPr/>
          <p:nvPr/>
        </p:nvSpPr>
        <p:spPr>
          <a:xfrm>
            <a:off x="1677982" y="2120422"/>
            <a:ext cx="2443655" cy="1126118"/>
          </a:xfrm>
          <a:prstGeom prst="wedgeRectCallout">
            <a:avLst>
              <a:gd name="adj1" fmla="val 130125"/>
              <a:gd name="adj2" fmla="val -94421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Remove </a:t>
            </a:r>
            <a:r>
              <a:rPr lang="en-US" dirty="0" err="1"/>
              <a:t>parethesis</a:t>
            </a:r>
            <a:r>
              <a:rPr lang="en-US" dirty="0"/>
              <a:t> </a:t>
            </a:r>
          </a:p>
          <a:p>
            <a:pPr algn="ctr"/>
            <a:r>
              <a:rPr lang="en-US" dirty="0"/>
              <a:t>And remove </a:t>
            </a:r>
            <a:r>
              <a:rPr lang="en-US" dirty="0" err="1"/>
              <a:t>unbold</a:t>
            </a:r>
            <a:r>
              <a:rPr lang="en-US" dirty="0"/>
              <a:t> text</a:t>
            </a:r>
          </a:p>
          <a:p>
            <a:pPr algn="ctr"/>
            <a:r>
              <a:rPr lang="en-US" dirty="0"/>
              <a:t>August </a:t>
            </a:r>
            <a:r>
              <a:rPr lang="en-US" sz="1800" dirty="0"/>
              <a:t>16</a:t>
            </a:r>
            <a:r>
              <a:rPr lang="en-US" dirty="0"/>
              <a:t>, 2022</a:t>
            </a:r>
          </a:p>
        </p:txBody>
      </p:sp>
    </p:spTree>
    <p:extLst>
      <p:ext uri="{BB962C8B-B14F-4D97-AF65-F5344CB8AC3E}">
        <p14:creationId xmlns:p14="http://schemas.microsoft.com/office/powerpoint/2010/main" val="12205296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2BA8AB3-8534-4871-8173-CEA175F1CD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707" y="0"/>
            <a:ext cx="11300548" cy="6629400"/>
          </a:xfrm>
          <a:prstGeom prst="rect">
            <a:avLst/>
          </a:prstGeom>
        </p:spPr>
      </p:pic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C8872532-6BBF-49FF-B5AC-8B70699321EA}"/>
              </a:ext>
            </a:extLst>
          </p:cNvPr>
          <p:cNvSpPr/>
          <p:nvPr/>
        </p:nvSpPr>
        <p:spPr>
          <a:xfrm>
            <a:off x="5945981" y="3147491"/>
            <a:ext cx="2443655" cy="1365786"/>
          </a:xfrm>
          <a:prstGeom prst="wedgeRectCallout">
            <a:avLst>
              <a:gd name="adj1" fmla="val 70135"/>
              <a:gd name="adj2" fmla="val -184439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Move down button align right on the bottom of header</a:t>
            </a:r>
          </a:p>
          <a:p>
            <a:pPr algn="ctr"/>
            <a:r>
              <a:rPr lang="en-US" dirty="0"/>
              <a:t>Resolved: August </a:t>
            </a:r>
            <a:r>
              <a:rPr lang="en-US" sz="1800" dirty="0"/>
              <a:t>16</a:t>
            </a:r>
            <a:r>
              <a:rPr lang="en-US" dirty="0"/>
              <a:t>, 2022</a:t>
            </a:r>
          </a:p>
        </p:txBody>
      </p:sp>
    </p:spTree>
    <p:extLst>
      <p:ext uri="{BB962C8B-B14F-4D97-AF65-F5344CB8AC3E}">
        <p14:creationId xmlns:p14="http://schemas.microsoft.com/office/powerpoint/2010/main" val="30440520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6B3CC8C-DB25-4132-831D-308A595A3D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346" y="99579"/>
            <a:ext cx="11695835" cy="6381750"/>
          </a:xfrm>
          <a:prstGeom prst="rect">
            <a:avLst/>
          </a:prstGeom>
        </p:spPr>
      </p:pic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F85E3D92-4994-4AD2-A973-8A2AA82F1A58}"/>
              </a:ext>
            </a:extLst>
          </p:cNvPr>
          <p:cNvSpPr/>
          <p:nvPr/>
        </p:nvSpPr>
        <p:spPr>
          <a:xfrm>
            <a:off x="4874172" y="5074992"/>
            <a:ext cx="2443655" cy="886810"/>
          </a:xfrm>
          <a:prstGeom prst="wedgeRectCallout">
            <a:avLst>
              <a:gd name="adj1" fmla="val 172296"/>
              <a:gd name="adj2" fmla="val -33864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Change icon into word</a:t>
            </a:r>
          </a:p>
          <a:p>
            <a:pPr algn="ctr"/>
            <a:r>
              <a:rPr lang="en-US" dirty="0"/>
              <a:t>Edit . Delete</a:t>
            </a:r>
          </a:p>
          <a:p>
            <a:pPr algn="ctr"/>
            <a:r>
              <a:rPr lang="en-US" dirty="0"/>
              <a:t>August </a:t>
            </a:r>
            <a:r>
              <a:rPr lang="en-US" sz="1800" dirty="0"/>
              <a:t>16</a:t>
            </a:r>
            <a:r>
              <a:rPr lang="en-US" dirty="0"/>
              <a:t>, 2022</a:t>
            </a:r>
          </a:p>
        </p:txBody>
      </p:sp>
    </p:spTree>
    <p:extLst>
      <p:ext uri="{BB962C8B-B14F-4D97-AF65-F5344CB8AC3E}">
        <p14:creationId xmlns:p14="http://schemas.microsoft.com/office/powerpoint/2010/main" val="16177531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8C6D9A6-B08A-4028-AB4D-729708AA55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194" y="157162"/>
            <a:ext cx="11004406" cy="6543675"/>
          </a:xfrm>
          <a:prstGeom prst="rect">
            <a:avLst/>
          </a:prstGeom>
        </p:spPr>
      </p:pic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091A4F6C-1A01-4C04-98A0-EC122B99FD42}"/>
              </a:ext>
            </a:extLst>
          </p:cNvPr>
          <p:cNvSpPr/>
          <p:nvPr/>
        </p:nvSpPr>
        <p:spPr>
          <a:xfrm>
            <a:off x="6878483" y="5255692"/>
            <a:ext cx="3649700" cy="1055231"/>
          </a:xfrm>
          <a:prstGeom prst="wedgeRectCallout">
            <a:avLst>
              <a:gd name="adj1" fmla="val -7185"/>
              <a:gd name="adj2" fmla="val -193649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a dropdown for filtering in all pages of diseases</a:t>
            </a:r>
          </a:p>
          <a:p>
            <a:pPr algn="ctr"/>
            <a:r>
              <a:rPr lang="en-US" dirty="0"/>
              <a:t>Resolved: August </a:t>
            </a:r>
            <a:r>
              <a:rPr lang="en-US" sz="1800" dirty="0"/>
              <a:t>16</a:t>
            </a:r>
            <a:r>
              <a:rPr lang="en-US" dirty="0"/>
              <a:t>, 2022</a:t>
            </a:r>
          </a:p>
          <a:p>
            <a:pPr algn="ctr"/>
            <a:endParaRPr lang="en-US" dirty="0"/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72C458A6-E365-48EE-906A-FCCFEEF98A8C}"/>
              </a:ext>
            </a:extLst>
          </p:cNvPr>
          <p:cNvSpPr/>
          <p:nvPr/>
        </p:nvSpPr>
        <p:spPr>
          <a:xfrm>
            <a:off x="1037143" y="3212983"/>
            <a:ext cx="2443655" cy="1719759"/>
          </a:xfrm>
          <a:prstGeom prst="wedgeRectCallout">
            <a:avLst>
              <a:gd name="adj1" fmla="val 25710"/>
              <a:gd name="adj2" fmla="val -104664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Instead of filter change to search in all pages of diseases</a:t>
            </a:r>
          </a:p>
          <a:p>
            <a:pPr algn="ctr"/>
            <a:r>
              <a:rPr lang="en-US" dirty="0"/>
              <a:t>Resolved: August </a:t>
            </a:r>
            <a:r>
              <a:rPr lang="en-US" sz="1800" dirty="0"/>
              <a:t>16</a:t>
            </a:r>
            <a:r>
              <a:rPr lang="en-US" dirty="0"/>
              <a:t>, 2022</a:t>
            </a:r>
          </a:p>
          <a:p>
            <a:pPr algn="ctr"/>
            <a:endParaRPr lang="en-US" dirty="0"/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6FF93001-C78C-4A93-8891-C488704C5F28}"/>
              </a:ext>
            </a:extLst>
          </p:cNvPr>
          <p:cNvSpPr/>
          <p:nvPr/>
        </p:nvSpPr>
        <p:spPr>
          <a:xfrm>
            <a:off x="2869863" y="5814027"/>
            <a:ext cx="2443655" cy="886810"/>
          </a:xfrm>
          <a:prstGeom prst="wedgeRectCallout">
            <a:avLst>
              <a:gd name="adj1" fmla="val -84888"/>
              <a:gd name="adj2" fmla="val -66598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Remove plus button to make visible of actions</a:t>
            </a:r>
          </a:p>
          <a:p>
            <a:pPr algn="ctr"/>
            <a:r>
              <a:rPr lang="en-US" sz="1400" dirty="0"/>
              <a:t>Resolved: August 16, 2022</a:t>
            </a:r>
          </a:p>
          <a:p>
            <a:pPr algn="ctr"/>
            <a:endParaRPr lang="en-US" sz="1400" dirty="0"/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C384260D-A8A6-4C1C-9963-E944FDC37E66}"/>
              </a:ext>
            </a:extLst>
          </p:cNvPr>
          <p:cNvSpPr/>
          <p:nvPr/>
        </p:nvSpPr>
        <p:spPr>
          <a:xfrm>
            <a:off x="3660651" y="1265465"/>
            <a:ext cx="4714092" cy="1055231"/>
          </a:xfrm>
          <a:prstGeom prst="wedgeRectCallout">
            <a:avLst>
              <a:gd name="adj1" fmla="val -46875"/>
              <a:gd name="adj2" fmla="val -27318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For the order of the table</a:t>
            </a:r>
          </a:p>
          <a:p>
            <a:pPr algn="ctr"/>
            <a:r>
              <a:rPr lang="en-US" dirty="0"/>
              <a:t>Code, Disease or condition, judgement, species, Disease status, Actions</a:t>
            </a:r>
          </a:p>
          <a:p>
            <a:pPr algn="ctr"/>
            <a:r>
              <a:rPr lang="en-US" dirty="0"/>
              <a:t>August </a:t>
            </a:r>
            <a:r>
              <a:rPr lang="en-US" sz="1800" dirty="0"/>
              <a:t>16</a:t>
            </a:r>
            <a:r>
              <a:rPr lang="en-US" dirty="0"/>
              <a:t>, 2022</a:t>
            </a:r>
          </a:p>
        </p:txBody>
      </p:sp>
    </p:spTree>
    <p:extLst>
      <p:ext uri="{BB962C8B-B14F-4D97-AF65-F5344CB8AC3E}">
        <p14:creationId xmlns:p14="http://schemas.microsoft.com/office/powerpoint/2010/main" val="33047741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AF48F7E-AE9F-4774-BD4B-429024393A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320" y="0"/>
            <a:ext cx="10424680" cy="6600825"/>
          </a:xfrm>
          <a:prstGeom prst="rect">
            <a:avLst/>
          </a:prstGeom>
        </p:spPr>
      </p:pic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7544FDAA-02D0-466A-A0E3-CFD062D406F2}"/>
              </a:ext>
            </a:extLst>
          </p:cNvPr>
          <p:cNvSpPr/>
          <p:nvPr/>
        </p:nvSpPr>
        <p:spPr>
          <a:xfrm>
            <a:off x="4233832" y="3636758"/>
            <a:ext cx="2443655" cy="575024"/>
          </a:xfrm>
          <a:prstGeom prst="wedgeRectCallout">
            <a:avLst>
              <a:gd name="adj1" fmla="val 72970"/>
              <a:gd name="adj2" fmla="val -247083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Multiple Selection Postmortem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9171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5E1CD-E03E-4FE7-B8FE-34D6D4845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A92DE-3C89-4000-9F72-6D32B8A4F6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8F2CA9-1265-47CB-9659-BF20A23D40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326" y="304800"/>
            <a:ext cx="10398702" cy="6553200"/>
          </a:xfrm>
          <a:prstGeom prst="rect">
            <a:avLst/>
          </a:prstGeom>
        </p:spPr>
      </p:pic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0893EDAB-5B5B-400E-A4E8-93588C25C32C}"/>
              </a:ext>
            </a:extLst>
          </p:cNvPr>
          <p:cNvSpPr/>
          <p:nvPr/>
        </p:nvSpPr>
        <p:spPr>
          <a:xfrm>
            <a:off x="5078959" y="4952940"/>
            <a:ext cx="2443655" cy="575024"/>
          </a:xfrm>
          <a:prstGeom prst="wedgeRectCallout">
            <a:avLst>
              <a:gd name="adj1" fmla="val 72970"/>
              <a:gd name="adj2" fmla="val -2470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Spelling of judgement</a:t>
            </a:r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5E7A1065-05DE-4A94-BEF9-02E3FB44B2BC}"/>
              </a:ext>
            </a:extLst>
          </p:cNvPr>
          <p:cNvSpPr/>
          <p:nvPr/>
        </p:nvSpPr>
        <p:spPr>
          <a:xfrm>
            <a:off x="1129026" y="4952940"/>
            <a:ext cx="2443655" cy="575024"/>
          </a:xfrm>
          <a:prstGeom prst="wedgeRectCallout">
            <a:avLst>
              <a:gd name="adj1" fmla="val 207906"/>
              <a:gd name="adj2" fmla="val -26876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Specify each Species have duplicated data</a:t>
            </a:r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81D730D2-1DEA-4EAC-813F-2A3153DDB683}"/>
              </a:ext>
            </a:extLst>
          </p:cNvPr>
          <p:cNvSpPr/>
          <p:nvPr/>
        </p:nvSpPr>
        <p:spPr>
          <a:xfrm>
            <a:off x="989326" y="2633488"/>
            <a:ext cx="2443655" cy="575024"/>
          </a:xfrm>
          <a:prstGeom prst="wedgeRectCallout">
            <a:avLst>
              <a:gd name="adj1" fmla="val 72261"/>
              <a:gd name="adj2" fmla="val 1265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Change to “already exist”</a:t>
            </a:r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BC20B027-F16C-468F-B786-1124038892B6}"/>
              </a:ext>
            </a:extLst>
          </p:cNvPr>
          <p:cNvSpPr/>
          <p:nvPr/>
        </p:nvSpPr>
        <p:spPr>
          <a:xfrm>
            <a:off x="1129026" y="4310448"/>
            <a:ext cx="3176274" cy="575024"/>
          </a:xfrm>
          <a:prstGeom prst="wedgeRectCallout">
            <a:avLst>
              <a:gd name="adj1" fmla="val -17650"/>
              <a:gd name="adj2" fmla="val -1119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Color red,  for the icon change to exclamation point</a:t>
            </a:r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C695E729-6311-4D32-AC21-09F97F2C2AE0}"/>
              </a:ext>
            </a:extLst>
          </p:cNvPr>
          <p:cNvSpPr/>
          <p:nvPr/>
        </p:nvSpPr>
        <p:spPr>
          <a:xfrm>
            <a:off x="5468649" y="2633488"/>
            <a:ext cx="2443655" cy="575024"/>
          </a:xfrm>
          <a:prstGeom prst="wedgeRectCallout">
            <a:avLst>
              <a:gd name="adj1" fmla="val -73259"/>
              <a:gd name="adj2" fmla="val 1199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Make white background red border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943B7FDB-2C18-4117-BFB4-F0F60E30CADE}"/>
              </a:ext>
            </a:extLst>
          </p:cNvPr>
          <p:cNvSpPr/>
          <p:nvPr/>
        </p:nvSpPr>
        <p:spPr>
          <a:xfrm>
            <a:off x="7176273" y="5638926"/>
            <a:ext cx="2443655" cy="575024"/>
          </a:xfrm>
          <a:prstGeom prst="wedgeRectCallout">
            <a:avLst>
              <a:gd name="adj1" fmla="val -76113"/>
              <a:gd name="adj2" fmla="val 1290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Capitalize Status in all disease pages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A2CEA400-116D-6AAF-DCD4-C43AD87B7ADD}"/>
              </a:ext>
            </a:extLst>
          </p:cNvPr>
          <p:cNvSpPr/>
          <p:nvPr/>
        </p:nvSpPr>
        <p:spPr>
          <a:xfrm>
            <a:off x="3651202" y="3490468"/>
            <a:ext cx="5736078" cy="2041894"/>
          </a:xfrm>
          <a:prstGeom prst="wedgeRectCallout">
            <a:avLst>
              <a:gd name="adj1" fmla="val 22140"/>
              <a:gd name="adj2" fmla="val 31744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Pending</a:t>
            </a:r>
          </a:p>
        </p:txBody>
      </p:sp>
    </p:spTree>
    <p:extLst>
      <p:ext uri="{BB962C8B-B14F-4D97-AF65-F5344CB8AC3E}">
        <p14:creationId xmlns:p14="http://schemas.microsoft.com/office/powerpoint/2010/main" val="18113992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054298B-8030-4A5F-930F-A43392A6F7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772" y="138112"/>
            <a:ext cx="11684228" cy="6581775"/>
          </a:xfrm>
          <a:prstGeom prst="rect">
            <a:avLst/>
          </a:prstGeom>
        </p:spPr>
      </p:pic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B414EAA3-38CA-4C58-9E1C-A85A467DFA9C}"/>
              </a:ext>
            </a:extLst>
          </p:cNvPr>
          <p:cNvSpPr/>
          <p:nvPr/>
        </p:nvSpPr>
        <p:spPr>
          <a:xfrm>
            <a:off x="4118994" y="2894202"/>
            <a:ext cx="2898549" cy="1109821"/>
          </a:xfrm>
          <a:prstGeom prst="wedgeRectCallout">
            <a:avLst>
              <a:gd name="adj1" fmla="val -83600"/>
              <a:gd name="adj2" fmla="val 113540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Stripe table row</a:t>
            </a:r>
          </a:p>
          <a:p>
            <a:pPr algn="ctr"/>
            <a:r>
              <a:rPr lang="en-US" dirty="0"/>
              <a:t>Resolved: August 15, 2022</a:t>
            </a:r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E3BADE73-51E3-45BC-A6FA-9D41697BC085}"/>
              </a:ext>
            </a:extLst>
          </p:cNvPr>
          <p:cNvSpPr/>
          <p:nvPr/>
        </p:nvSpPr>
        <p:spPr>
          <a:xfrm>
            <a:off x="8456460" y="4927600"/>
            <a:ext cx="2443655" cy="1464023"/>
          </a:xfrm>
          <a:prstGeom prst="wedgeRectCallout">
            <a:avLst>
              <a:gd name="adj1" fmla="val -25743"/>
              <a:gd name="adj2" fmla="val -113033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Change label to select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706795AC-625F-468E-8455-90CBBB50C7E2}"/>
              </a:ext>
            </a:extLst>
          </p:cNvPr>
          <p:cNvSpPr/>
          <p:nvPr/>
        </p:nvSpPr>
        <p:spPr>
          <a:xfrm>
            <a:off x="5591891" y="4848838"/>
            <a:ext cx="2443655" cy="1542786"/>
          </a:xfrm>
          <a:prstGeom prst="wedgeRectCallout">
            <a:avLst>
              <a:gd name="adj1" fmla="val 29615"/>
              <a:gd name="adj2" fmla="val -117860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Change positioning to species after disease status</a:t>
            </a:r>
          </a:p>
          <a:p>
            <a:pPr algn="ctr"/>
            <a:r>
              <a:rPr lang="en-US" dirty="0"/>
              <a:t>Resolved: August 15, 2022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3605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6B788D4-90E2-423D-B441-05AD882AFB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4924" y="133350"/>
            <a:ext cx="10582275" cy="6591300"/>
          </a:xfrm>
          <a:prstGeom prst="rect">
            <a:avLst/>
          </a:prstGeom>
        </p:spPr>
      </p:pic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301B26BA-B25D-47E4-967B-C9D09212A258}"/>
              </a:ext>
            </a:extLst>
          </p:cNvPr>
          <p:cNvSpPr/>
          <p:nvPr/>
        </p:nvSpPr>
        <p:spPr>
          <a:xfrm>
            <a:off x="7070345" y="2122415"/>
            <a:ext cx="2443655" cy="1306585"/>
          </a:xfrm>
          <a:prstGeom prst="wedgeRectCallout">
            <a:avLst>
              <a:gd name="adj1" fmla="val -73259"/>
              <a:gd name="adj2" fmla="val 119946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a </a:t>
            </a:r>
            <a:r>
              <a:rPr lang="en-US" dirty="0" err="1"/>
              <a:t>pegion</a:t>
            </a:r>
            <a:r>
              <a:rPr lang="en-US" dirty="0"/>
              <a:t> and remove ostrich</a:t>
            </a:r>
          </a:p>
          <a:p>
            <a:pPr algn="ctr"/>
            <a:r>
              <a:rPr lang="en-US" dirty="0"/>
              <a:t>Resolved: August 16, 2022</a:t>
            </a:r>
          </a:p>
          <a:p>
            <a:pPr algn="ctr"/>
            <a:endParaRPr lang="en-US" dirty="0"/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4A3309EE-7809-4010-90C1-862D72522D0B}"/>
              </a:ext>
            </a:extLst>
          </p:cNvPr>
          <p:cNvSpPr/>
          <p:nvPr/>
        </p:nvSpPr>
        <p:spPr>
          <a:xfrm>
            <a:off x="4807060" y="979084"/>
            <a:ext cx="2443655" cy="1028594"/>
          </a:xfrm>
          <a:prstGeom prst="wedgeRectCallout">
            <a:avLst>
              <a:gd name="adj1" fmla="val -6142"/>
              <a:gd name="adj2" fmla="val 23993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Update with multiple species insertion of data</a:t>
            </a:r>
          </a:p>
        </p:txBody>
      </p:sp>
    </p:spTree>
    <p:extLst>
      <p:ext uri="{BB962C8B-B14F-4D97-AF65-F5344CB8AC3E}">
        <p14:creationId xmlns:p14="http://schemas.microsoft.com/office/powerpoint/2010/main" val="37141060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B2124-A24B-4E66-8BDE-D9372B169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2D902-77F2-477B-BCAC-040C15E444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73F99A-B457-49B1-8317-8A846790F6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675" y="114300"/>
            <a:ext cx="9772650" cy="6629400"/>
          </a:xfrm>
          <a:prstGeom prst="rect">
            <a:avLst/>
          </a:prstGeom>
        </p:spPr>
      </p:pic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8C1B9468-70A6-4ED7-92E1-E653467F1CC5}"/>
              </a:ext>
            </a:extLst>
          </p:cNvPr>
          <p:cNvSpPr/>
          <p:nvPr/>
        </p:nvSpPr>
        <p:spPr>
          <a:xfrm>
            <a:off x="7186459" y="3837321"/>
            <a:ext cx="2443655" cy="1028594"/>
          </a:xfrm>
          <a:prstGeom prst="wedgeRectCallout">
            <a:avLst>
              <a:gd name="adj1" fmla="val -88108"/>
              <a:gd name="adj2" fmla="val -169325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dirty="0">
                <a:latin typeface="Calibri" panose="020F0502020204030204" pitchFamily="34" charset="0"/>
                <a:ea typeface="Calibri" panose="020F0502020204030204" pitchFamily="34" charset="0"/>
              </a:rPr>
              <a:t>Another column “region” : </a:t>
            </a:r>
          </a:p>
          <a:p>
            <a:r>
              <a:rPr lang="en-PH" dirty="0">
                <a:latin typeface="Calibri" panose="020F0502020204030204" pitchFamily="34" charset="0"/>
                <a:ea typeface="Calibri" panose="020F0502020204030204" pitchFamily="34" charset="0"/>
              </a:rPr>
              <a:t>Resolved: August 16, 2022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7615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D5D01-14F8-45EF-BE94-734C0BAD3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Changes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D06A3D9-44B1-4855-9DE5-409B6556CB07}"/>
              </a:ext>
            </a:extLst>
          </p:cNvPr>
          <p:cNvSpPr txBox="1">
            <a:spLocks/>
          </p:cNvSpPr>
          <p:nvPr/>
        </p:nvSpPr>
        <p:spPr>
          <a:xfrm>
            <a:off x="1011621" y="122697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All table header make center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Color management : Approve (Green), Activate (</a:t>
            </a:r>
            <a:r>
              <a:rPr lang="en-US" sz="1400" dirty="0"/>
              <a:t>#26a69a</a:t>
            </a:r>
            <a:r>
              <a:rPr lang="en-US" sz="1800" dirty="0"/>
              <a:t>), Deactivated (Orange), Disapprove(red), Pending (same with the color below)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Remove the “x” in all modal pop 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On the date range picker must not be ahead on the current 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AUGTUST 11, 2022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Table header all bold text . Table data make it </a:t>
            </a:r>
            <a:r>
              <a:rPr lang="en-US" sz="1800" dirty="0" err="1"/>
              <a:t>unbold</a:t>
            </a:r>
            <a:r>
              <a:rPr lang="en-US" sz="1800" dirty="0"/>
              <a:t>, For all the data with heads and weight make it text-justify font-size maximize summary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For all the button with the dropdown selection replace a text to “Filter”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And add a search </a:t>
            </a:r>
            <a:r>
              <a:rPr lang="en-US" sz="1800" dirty="0" err="1"/>
              <a:t>datatables</a:t>
            </a:r>
            <a:r>
              <a:rPr lang="en-US" sz="1800" dirty="0"/>
              <a:t> template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7C5067-BAD1-4C8B-902D-8F4885B9BC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925" t="14307" r="34996" b="18435"/>
          <a:stretch/>
        </p:blipFill>
        <p:spPr>
          <a:xfrm>
            <a:off x="11353800" y="98992"/>
            <a:ext cx="624115" cy="928914"/>
          </a:xfrm>
          <a:prstGeom prst="rect">
            <a:avLst/>
          </a:prstGeom>
          <a:solidFill>
            <a:srgbClr val="FFC000"/>
          </a:solidFill>
        </p:spPr>
      </p:pic>
    </p:spTree>
    <p:extLst>
      <p:ext uri="{BB962C8B-B14F-4D97-AF65-F5344CB8AC3E}">
        <p14:creationId xmlns:p14="http://schemas.microsoft.com/office/powerpoint/2010/main" val="30305455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FDB4A80-95A6-466E-A605-7A1B50CB48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93126" y="159657"/>
            <a:ext cx="5498874" cy="304301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056C70E-3702-4219-9DB0-00AF2E1D35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463" y="3655333"/>
            <a:ext cx="8420100" cy="183832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AC70750-6F39-4CB3-AE87-68FA59EDB7DE}"/>
              </a:ext>
            </a:extLst>
          </p:cNvPr>
          <p:cNvSpPr/>
          <p:nvPr/>
        </p:nvSpPr>
        <p:spPr>
          <a:xfrm>
            <a:off x="956808" y="1388774"/>
            <a:ext cx="53365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Result not equal change syntax</a:t>
            </a:r>
          </a:p>
        </p:txBody>
      </p:sp>
      <p:sp>
        <p:nvSpPr>
          <p:cNvPr id="8" name="Rectangle: Top Corners Rounded 7">
            <a:extLst>
              <a:ext uri="{FF2B5EF4-FFF2-40B4-BE49-F238E27FC236}">
                <a16:creationId xmlns:a16="http://schemas.microsoft.com/office/drawing/2014/main" id="{63D34776-C956-442C-8B3F-EF148D87043B}"/>
              </a:ext>
            </a:extLst>
          </p:cNvPr>
          <p:cNvSpPr/>
          <p:nvPr/>
        </p:nvSpPr>
        <p:spPr>
          <a:xfrm>
            <a:off x="8708571" y="928914"/>
            <a:ext cx="1451429" cy="2273753"/>
          </a:xfrm>
          <a:prstGeom prst="round2Same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Top Corners Rounded 8">
            <a:extLst>
              <a:ext uri="{FF2B5EF4-FFF2-40B4-BE49-F238E27FC236}">
                <a16:creationId xmlns:a16="http://schemas.microsoft.com/office/drawing/2014/main" id="{92DDD115-44E5-46C6-B828-67D6FD0D79D0}"/>
              </a:ext>
            </a:extLst>
          </p:cNvPr>
          <p:cNvSpPr/>
          <p:nvPr/>
        </p:nvSpPr>
        <p:spPr>
          <a:xfrm>
            <a:off x="1445080" y="4717142"/>
            <a:ext cx="8540749" cy="379639"/>
          </a:xfrm>
          <a:prstGeom prst="round2Same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peech Bubble: Rectangle 1">
            <a:extLst>
              <a:ext uri="{FF2B5EF4-FFF2-40B4-BE49-F238E27FC236}">
                <a16:creationId xmlns:a16="http://schemas.microsoft.com/office/drawing/2014/main" id="{15D39EFC-4BAE-DF0A-7157-57C2F8C376F1}"/>
              </a:ext>
            </a:extLst>
          </p:cNvPr>
          <p:cNvSpPr/>
          <p:nvPr/>
        </p:nvSpPr>
        <p:spPr>
          <a:xfrm>
            <a:off x="8492369" y="4717142"/>
            <a:ext cx="2443655" cy="1028594"/>
          </a:xfrm>
          <a:prstGeom prst="wedgeRectCallout">
            <a:avLst>
              <a:gd name="adj1" fmla="val -20135"/>
              <a:gd name="adj2" fmla="val -437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dirty="0">
                <a:latin typeface="Calibri" panose="020F0502020204030204" pitchFamily="34" charset="0"/>
                <a:ea typeface="Calibri" panose="020F0502020204030204" pitchFamily="34" charset="0"/>
              </a:rPr>
              <a:t>Resolve: August 16, 2022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90828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51A0DA7-26DC-49AC-8BB0-1ED56E7AF3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859" y="238125"/>
            <a:ext cx="10711770" cy="6619875"/>
          </a:xfrm>
          <a:prstGeom prst="rect">
            <a:avLst/>
          </a:prstGeom>
        </p:spPr>
      </p:pic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574E52DC-CCC1-412C-B5C9-0CE91F13EAAA}"/>
              </a:ext>
            </a:extLst>
          </p:cNvPr>
          <p:cNvSpPr/>
          <p:nvPr/>
        </p:nvSpPr>
        <p:spPr>
          <a:xfrm>
            <a:off x="1691602" y="1088571"/>
            <a:ext cx="1793720" cy="878114"/>
          </a:xfrm>
          <a:prstGeom prst="wedgeRectCallout">
            <a:avLst>
              <a:gd name="adj1" fmla="val 31667"/>
              <a:gd name="adj2" fmla="val 7109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dirty="0">
                <a:latin typeface="Calibri" panose="020F0502020204030204" pitchFamily="34" charset="0"/>
                <a:ea typeface="Calibri" panose="020F0502020204030204" pitchFamily="34" charset="0"/>
              </a:rPr>
              <a:t>Change to Grand to grand total</a:t>
            </a:r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A454E0AF-E5F4-43B1-9EAE-173F42D2AEA7}"/>
              </a:ext>
            </a:extLst>
          </p:cNvPr>
          <p:cNvSpPr/>
          <p:nvPr/>
        </p:nvSpPr>
        <p:spPr>
          <a:xfrm>
            <a:off x="3772287" y="238125"/>
            <a:ext cx="5372914" cy="1028594"/>
          </a:xfrm>
          <a:prstGeom prst="wedgeRectCallout">
            <a:avLst>
              <a:gd name="adj1" fmla="val -11487"/>
              <a:gd name="adj2" fmla="val -47972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32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Filtering of National data receiving of animals</a:t>
            </a:r>
            <a:endParaRPr lang="en-US" sz="32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7FF9DB6B-3F33-46AF-8DAE-854AA1ECEDA4}"/>
              </a:ext>
            </a:extLst>
          </p:cNvPr>
          <p:cNvSpPr/>
          <p:nvPr/>
        </p:nvSpPr>
        <p:spPr>
          <a:xfrm>
            <a:off x="4250058" y="3012061"/>
            <a:ext cx="2978056" cy="464457"/>
          </a:xfrm>
          <a:prstGeom prst="wedgeRectCallout">
            <a:avLst>
              <a:gd name="adj1" fmla="val -95830"/>
              <a:gd name="adj2" fmla="val -412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dirty="0">
                <a:latin typeface="Calibri" panose="020F0502020204030204" pitchFamily="34" charset="0"/>
                <a:ea typeface="Calibri" panose="020F0502020204030204" pitchFamily="34" charset="0"/>
              </a:rPr>
              <a:t>Change to National Data</a:t>
            </a:r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AD12CB2E-16FA-4A37-8FB3-0DB846753149}"/>
              </a:ext>
            </a:extLst>
          </p:cNvPr>
          <p:cNvSpPr/>
          <p:nvPr/>
        </p:nvSpPr>
        <p:spPr>
          <a:xfrm>
            <a:off x="7923373" y="2206171"/>
            <a:ext cx="2443655" cy="624114"/>
          </a:xfrm>
          <a:prstGeom prst="wedgeRectCallout">
            <a:avLst>
              <a:gd name="adj1" fmla="val -147504"/>
              <a:gd name="adj2" fmla="val -6532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dirty="0">
                <a:latin typeface="Calibri" panose="020F0502020204030204" pitchFamily="34" charset="0"/>
                <a:ea typeface="Calibri" panose="020F0502020204030204" pitchFamily="34" charset="0"/>
              </a:rPr>
              <a:t>Chicken make it all caps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001EDF2B-AA2F-4509-B2FB-57D0A2064561}"/>
              </a:ext>
            </a:extLst>
          </p:cNvPr>
          <p:cNvSpPr/>
          <p:nvPr/>
        </p:nvSpPr>
        <p:spPr>
          <a:xfrm>
            <a:off x="8496687" y="4798331"/>
            <a:ext cx="2443655" cy="624114"/>
          </a:xfrm>
          <a:prstGeom prst="wedgeRectCallout">
            <a:avLst>
              <a:gd name="adj1" fmla="val -108303"/>
              <a:gd name="adj2" fmla="val -1281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dirty="0">
                <a:latin typeface="Calibri" panose="020F0502020204030204" pitchFamily="34" charset="0"/>
                <a:ea typeface="Calibri" panose="020F0502020204030204" pitchFamily="34" charset="0"/>
              </a:rPr>
              <a:t>Chicken make it all caps</a:t>
            </a:r>
          </a:p>
        </p:txBody>
      </p:sp>
      <p:sp>
        <p:nvSpPr>
          <p:cNvPr id="2" name="Speech Bubble: Rectangle 1">
            <a:extLst>
              <a:ext uri="{FF2B5EF4-FFF2-40B4-BE49-F238E27FC236}">
                <a16:creationId xmlns:a16="http://schemas.microsoft.com/office/drawing/2014/main" id="{6645E22B-E79E-01E3-C05B-C5CCD6DFF37F}"/>
              </a:ext>
            </a:extLst>
          </p:cNvPr>
          <p:cNvSpPr/>
          <p:nvPr/>
        </p:nvSpPr>
        <p:spPr>
          <a:xfrm>
            <a:off x="1691601" y="4013202"/>
            <a:ext cx="3158695" cy="878114"/>
          </a:xfrm>
          <a:prstGeom prst="wedgeRectCallout">
            <a:avLst>
              <a:gd name="adj1" fmla="val 24822"/>
              <a:gd name="adj2" fmla="val 43928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latin typeface="Calibri" panose="020F0502020204030204" pitchFamily="34" charset="0"/>
                <a:ea typeface="Calibri" panose="020F0502020204030204" pitchFamily="34" charset="0"/>
              </a:rPr>
              <a:t>Resolved : August 16, 2022</a:t>
            </a:r>
          </a:p>
        </p:txBody>
      </p:sp>
    </p:spTree>
    <p:extLst>
      <p:ext uri="{BB962C8B-B14F-4D97-AF65-F5344CB8AC3E}">
        <p14:creationId xmlns:p14="http://schemas.microsoft.com/office/powerpoint/2010/main" val="11431641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7888AA8-0B46-4713-A7A6-F79D7634A1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5534" y="391886"/>
            <a:ext cx="11163266" cy="6154057"/>
          </a:xfrm>
          <a:prstGeom prst="rect">
            <a:avLst/>
          </a:prstGeom>
        </p:spPr>
      </p:pic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12745A41-E320-469B-9716-D31CAF6A7DE1}"/>
              </a:ext>
            </a:extLst>
          </p:cNvPr>
          <p:cNvSpPr/>
          <p:nvPr/>
        </p:nvSpPr>
        <p:spPr>
          <a:xfrm>
            <a:off x="3720710" y="166914"/>
            <a:ext cx="5372914" cy="1028594"/>
          </a:xfrm>
          <a:prstGeom prst="wedgeRectCallout">
            <a:avLst>
              <a:gd name="adj1" fmla="val -11487"/>
              <a:gd name="adj2" fmla="val -47972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32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Filtering of Regional data receiving of animals</a:t>
            </a:r>
            <a:endParaRPr lang="en-US" sz="32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CDB59A89-7908-4B3C-B8FE-8383A2659803}"/>
              </a:ext>
            </a:extLst>
          </p:cNvPr>
          <p:cNvSpPr/>
          <p:nvPr/>
        </p:nvSpPr>
        <p:spPr>
          <a:xfrm>
            <a:off x="4537603" y="1973943"/>
            <a:ext cx="2443655" cy="624114"/>
          </a:xfrm>
          <a:prstGeom prst="wedgeRectCallout">
            <a:avLst>
              <a:gd name="adj1" fmla="val -116024"/>
              <a:gd name="adj2" fmla="val -560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dirty="0">
                <a:latin typeface="Calibri" panose="020F0502020204030204" pitchFamily="34" charset="0"/>
                <a:ea typeface="Calibri" panose="020F0502020204030204" pitchFamily="34" charset="0"/>
              </a:rPr>
              <a:t>Change to Grand to grand total</a:t>
            </a:r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E2894B5E-B2D5-439E-9C9D-2CFA1E5CA29E}"/>
              </a:ext>
            </a:extLst>
          </p:cNvPr>
          <p:cNvSpPr/>
          <p:nvPr/>
        </p:nvSpPr>
        <p:spPr>
          <a:xfrm>
            <a:off x="8681432" y="1669143"/>
            <a:ext cx="2443655" cy="624114"/>
          </a:xfrm>
          <a:prstGeom prst="wedgeRectCallout">
            <a:avLst>
              <a:gd name="adj1" fmla="val -116024"/>
              <a:gd name="adj2" fmla="val -560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dirty="0">
                <a:latin typeface="Calibri" panose="020F0502020204030204" pitchFamily="34" charset="0"/>
                <a:ea typeface="Calibri" panose="020F0502020204030204" pitchFamily="34" charset="0"/>
              </a:rPr>
              <a:t>Chicken make it all caps</a:t>
            </a:r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CDF07164-0CD4-4FA4-AD4F-BB1CED60FB09}"/>
              </a:ext>
            </a:extLst>
          </p:cNvPr>
          <p:cNvSpPr/>
          <p:nvPr/>
        </p:nvSpPr>
        <p:spPr>
          <a:xfrm>
            <a:off x="9428917" y="3795486"/>
            <a:ext cx="2443655" cy="624114"/>
          </a:xfrm>
          <a:prstGeom prst="wedgeRectCallout">
            <a:avLst>
              <a:gd name="adj1" fmla="val -116024"/>
              <a:gd name="adj2" fmla="val -560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dirty="0">
                <a:latin typeface="Calibri" panose="020F0502020204030204" pitchFamily="34" charset="0"/>
                <a:ea typeface="Calibri" panose="020F0502020204030204" pitchFamily="34" charset="0"/>
              </a:rPr>
              <a:t>Chicken make it all caps</a:t>
            </a:r>
          </a:p>
        </p:txBody>
      </p:sp>
      <p:sp>
        <p:nvSpPr>
          <p:cNvPr id="2" name="Speech Bubble: Rectangle 1">
            <a:extLst>
              <a:ext uri="{FF2B5EF4-FFF2-40B4-BE49-F238E27FC236}">
                <a16:creationId xmlns:a16="http://schemas.microsoft.com/office/drawing/2014/main" id="{DDFC748F-B450-D28A-D22F-A88A4243D506}"/>
              </a:ext>
            </a:extLst>
          </p:cNvPr>
          <p:cNvSpPr/>
          <p:nvPr/>
        </p:nvSpPr>
        <p:spPr>
          <a:xfrm>
            <a:off x="1691601" y="4013202"/>
            <a:ext cx="3158695" cy="878114"/>
          </a:xfrm>
          <a:prstGeom prst="wedgeRectCallout">
            <a:avLst>
              <a:gd name="adj1" fmla="val 24822"/>
              <a:gd name="adj2" fmla="val 43928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latin typeface="Calibri" panose="020F0502020204030204" pitchFamily="34" charset="0"/>
                <a:ea typeface="Calibri" panose="020F0502020204030204" pitchFamily="34" charset="0"/>
              </a:rPr>
              <a:t>Resolved : August 16, 2022</a:t>
            </a:r>
          </a:p>
        </p:txBody>
      </p:sp>
    </p:spTree>
    <p:extLst>
      <p:ext uri="{BB962C8B-B14F-4D97-AF65-F5344CB8AC3E}">
        <p14:creationId xmlns:p14="http://schemas.microsoft.com/office/powerpoint/2010/main" val="18071888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A50ED1A-4B04-4177-B084-AC9D347569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300" y="104775"/>
            <a:ext cx="10716986" cy="6648450"/>
          </a:xfrm>
          <a:prstGeom prst="rect">
            <a:avLst/>
          </a:prstGeom>
        </p:spPr>
      </p:pic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140779C8-E167-48BD-8BBA-04692A5B972A}"/>
              </a:ext>
            </a:extLst>
          </p:cNvPr>
          <p:cNvSpPr/>
          <p:nvPr/>
        </p:nvSpPr>
        <p:spPr>
          <a:xfrm>
            <a:off x="3772287" y="238125"/>
            <a:ext cx="5372914" cy="1028594"/>
          </a:xfrm>
          <a:prstGeom prst="wedgeRectCallout">
            <a:avLst>
              <a:gd name="adj1" fmla="val -11487"/>
              <a:gd name="adj2" fmla="val -47972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32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Filtering of Provincial data receiving of animals</a:t>
            </a:r>
            <a:endParaRPr lang="en-US" sz="32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FC3206D7-D66B-4D27-B47C-5083E47AEE78}"/>
              </a:ext>
            </a:extLst>
          </p:cNvPr>
          <p:cNvSpPr/>
          <p:nvPr/>
        </p:nvSpPr>
        <p:spPr>
          <a:xfrm>
            <a:off x="6917946" y="2950429"/>
            <a:ext cx="2443655" cy="624114"/>
          </a:xfrm>
          <a:prstGeom prst="wedgeRectCallout">
            <a:avLst>
              <a:gd name="adj1" fmla="val -109490"/>
              <a:gd name="adj2" fmla="val -1723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dirty="0">
                <a:latin typeface="Calibri" panose="020F0502020204030204" pitchFamily="34" charset="0"/>
                <a:ea typeface="Calibri" panose="020F0502020204030204" pitchFamily="34" charset="0"/>
              </a:rPr>
              <a:t>Add a </a:t>
            </a:r>
            <a:r>
              <a:rPr lang="en-PH" dirty="0" err="1">
                <a:latin typeface="Calibri" panose="020F0502020204030204" pitchFamily="34" charset="0"/>
                <a:ea typeface="Calibri" panose="020F0502020204030204" pitchFamily="34" charset="0"/>
              </a:rPr>
              <a:t>colum</a:t>
            </a:r>
            <a:r>
              <a:rPr lang="en-PH" dirty="0">
                <a:latin typeface="Calibri" panose="020F0502020204030204" pitchFamily="34" charset="0"/>
                <a:ea typeface="Calibri" panose="020F0502020204030204" pitchFamily="34" charset="0"/>
              </a:rPr>
              <a:t> for province base in filter</a:t>
            </a:r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8B0A8888-D2AA-44C1-81EA-0D299A39D1EF}"/>
              </a:ext>
            </a:extLst>
          </p:cNvPr>
          <p:cNvSpPr/>
          <p:nvPr/>
        </p:nvSpPr>
        <p:spPr>
          <a:xfrm>
            <a:off x="8717717" y="1647371"/>
            <a:ext cx="2443655" cy="624114"/>
          </a:xfrm>
          <a:prstGeom prst="wedgeRectCallout">
            <a:avLst>
              <a:gd name="adj1" fmla="val -116024"/>
              <a:gd name="adj2" fmla="val -560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dirty="0">
                <a:latin typeface="Calibri" panose="020F0502020204030204" pitchFamily="34" charset="0"/>
                <a:ea typeface="Calibri" panose="020F0502020204030204" pitchFamily="34" charset="0"/>
              </a:rPr>
              <a:t>Chicken make it all caps</a:t>
            </a:r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380F6F2D-B7B4-49C6-B1D6-B5BD14CE0DF7}"/>
              </a:ext>
            </a:extLst>
          </p:cNvPr>
          <p:cNvSpPr/>
          <p:nvPr/>
        </p:nvSpPr>
        <p:spPr>
          <a:xfrm>
            <a:off x="7817831" y="4946196"/>
            <a:ext cx="2443655" cy="624114"/>
          </a:xfrm>
          <a:prstGeom prst="wedgeRectCallout">
            <a:avLst>
              <a:gd name="adj1" fmla="val 24150"/>
              <a:gd name="adj2" fmla="val -2304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dirty="0">
                <a:latin typeface="Calibri" panose="020F0502020204030204" pitchFamily="34" charset="0"/>
                <a:ea typeface="Calibri" panose="020F0502020204030204" pitchFamily="34" charset="0"/>
              </a:rPr>
              <a:t>Chicken make it all caps</a:t>
            </a:r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371B791C-4E24-48E1-BE3D-6EE89200C445}"/>
              </a:ext>
            </a:extLst>
          </p:cNvPr>
          <p:cNvSpPr/>
          <p:nvPr/>
        </p:nvSpPr>
        <p:spPr>
          <a:xfrm>
            <a:off x="2865796" y="3262486"/>
            <a:ext cx="2443655" cy="624114"/>
          </a:xfrm>
          <a:prstGeom prst="wedgeRectCallout">
            <a:avLst>
              <a:gd name="adj1" fmla="val -34058"/>
              <a:gd name="adj2" fmla="val -2467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dirty="0">
                <a:latin typeface="Calibri" panose="020F0502020204030204" pitchFamily="34" charset="0"/>
                <a:ea typeface="Calibri" panose="020F0502020204030204" pitchFamily="34" charset="0"/>
              </a:rPr>
              <a:t>Change to Grand to grand total</a:t>
            </a:r>
          </a:p>
        </p:txBody>
      </p:sp>
      <p:sp>
        <p:nvSpPr>
          <p:cNvPr id="2" name="Speech Bubble: Rectangle 1">
            <a:extLst>
              <a:ext uri="{FF2B5EF4-FFF2-40B4-BE49-F238E27FC236}">
                <a16:creationId xmlns:a16="http://schemas.microsoft.com/office/drawing/2014/main" id="{F73FD364-FC48-1575-0902-802851405C63}"/>
              </a:ext>
            </a:extLst>
          </p:cNvPr>
          <p:cNvSpPr/>
          <p:nvPr/>
        </p:nvSpPr>
        <p:spPr>
          <a:xfrm>
            <a:off x="1691601" y="4013202"/>
            <a:ext cx="3158695" cy="878114"/>
          </a:xfrm>
          <a:prstGeom prst="wedgeRectCallout">
            <a:avLst>
              <a:gd name="adj1" fmla="val 24822"/>
              <a:gd name="adj2" fmla="val 43928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latin typeface="Calibri" panose="020F0502020204030204" pitchFamily="34" charset="0"/>
                <a:ea typeface="Calibri" panose="020F0502020204030204" pitchFamily="34" charset="0"/>
              </a:rPr>
              <a:t>Resolved : August 16, 2022</a:t>
            </a:r>
          </a:p>
        </p:txBody>
      </p:sp>
    </p:spTree>
    <p:extLst>
      <p:ext uri="{BB962C8B-B14F-4D97-AF65-F5344CB8AC3E}">
        <p14:creationId xmlns:p14="http://schemas.microsoft.com/office/powerpoint/2010/main" val="21934752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AF31388-65A2-4CF6-A020-57E79B1479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371" y="114300"/>
            <a:ext cx="11059885" cy="6629400"/>
          </a:xfrm>
          <a:prstGeom prst="rect">
            <a:avLst/>
          </a:prstGeom>
        </p:spPr>
      </p:pic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02B1C956-E5FB-49ED-8237-7E9238AE1BB5}"/>
              </a:ext>
            </a:extLst>
          </p:cNvPr>
          <p:cNvSpPr/>
          <p:nvPr/>
        </p:nvSpPr>
        <p:spPr>
          <a:xfrm>
            <a:off x="3772287" y="238125"/>
            <a:ext cx="5372914" cy="1028594"/>
          </a:xfrm>
          <a:prstGeom prst="wedgeRectCallout">
            <a:avLst>
              <a:gd name="adj1" fmla="val -11487"/>
              <a:gd name="adj2" fmla="val -47972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32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Filtering of Municipality data receiving of animals</a:t>
            </a:r>
            <a:endParaRPr lang="en-US" sz="32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2094FE45-7BFC-4B95-8F45-614A4AAE6970}"/>
              </a:ext>
            </a:extLst>
          </p:cNvPr>
          <p:cNvSpPr/>
          <p:nvPr/>
        </p:nvSpPr>
        <p:spPr>
          <a:xfrm>
            <a:off x="3971659" y="3693152"/>
            <a:ext cx="2124342" cy="624114"/>
          </a:xfrm>
          <a:prstGeom prst="wedgeRectCallout">
            <a:avLst>
              <a:gd name="adj1" fmla="val -34058"/>
              <a:gd name="adj2" fmla="val -2467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dirty="0">
                <a:latin typeface="Calibri" panose="020F0502020204030204" pitchFamily="34" charset="0"/>
                <a:ea typeface="Calibri" panose="020F0502020204030204" pitchFamily="34" charset="0"/>
              </a:rPr>
              <a:t>Remove this table</a:t>
            </a:r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26BC3835-F247-46DF-8BC6-F1BB2A0A0E06}"/>
              </a:ext>
            </a:extLst>
          </p:cNvPr>
          <p:cNvSpPr/>
          <p:nvPr/>
        </p:nvSpPr>
        <p:spPr>
          <a:xfrm>
            <a:off x="4092528" y="5033389"/>
            <a:ext cx="2124342" cy="1028594"/>
          </a:xfrm>
          <a:prstGeom prst="wedgeRectCallout">
            <a:avLst>
              <a:gd name="adj1" fmla="val -92687"/>
              <a:gd name="adj2" fmla="val -623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dirty="0">
                <a:latin typeface="Calibri" panose="020F0502020204030204" pitchFamily="34" charset="0"/>
                <a:ea typeface="Calibri" panose="020F0502020204030204" pitchFamily="34" charset="0"/>
              </a:rPr>
              <a:t>Add a column for  the total merge by row</a:t>
            </a:r>
          </a:p>
        </p:txBody>
      </p:sp>
      <p:sp>
        <p:nvSpPr>
          <p:cNvPr id="2" name="Speech Bubble: Rectangle 1">
            <a:extLst>
              <a:ext uri="{FF2B5EF4-FFF2-40B4-BE49-F238E27FC236}">
                <a16:creationId xmlns:a16="http://schemas.microsoft.com/office/drawing/2014/main" id="{39CE8222-8E10-BF7F-CC62-A78FEA4C1665}"/>
              </a:ext>
            </a:extLst>
          </p:cNvPr>
          <p:cNvSpPr/>
          <p:nvPr/>
        </p:nvSpPr>
        <p:spPr>
          <a:xfrm>
            <a:off x="8147934" y="3254095"/>
            <a:ext cx="3158695" cy="878114"/>
          </a:xfrm>
          <a:prstGeom prst="wedgeRectCallout">
            <a:avLst>
              <a:gd name="adj1" fmla="val 24822"/>
              <a:gd name="adj2" fmla="val 43928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latin typeface="Calibri" panose="020F0502020204030204" pitchFamily="34" charset="0"/>
                <a:ea typeface="Calibri" panose="020F0502020204030204" pitchFamily="34" charset="0"/>
              </a:rPr>
              <a:t>Resolved : August 16, 2022</a:t>
            </a:r>
          </a:p>
        </p:txBody>
      </p:sp>
    </p:spTree>
    <p:extLst>
      <p:ext uri="{BB962C8B-B14F-4D97-AF65-F5344CB8AC3E}">
        <p14:creationId xmlns:p14="http://schemas.microsoft.com/office/powerpoint/2010/main" val="40790488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05810A5-A76F-453A-9DD8-F0B8FAF722EF}"/>
              </a:ext>
            </a:extLst>
          </p:cNvPr>
          <p:cNvSpPr txBox="1"/>
          <p:nvPr/>
        </p:nvSpPr>
        <p:spPr>
          <a:xfrm>
            <a:off x="2956033" y="1600200"/>
            <a:ext cx="70708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AUGUST 11, 2022</a:t>
            </a:r>
          </a:p>
        </p:txBody>
      </p:sp>
    </p:spTree>
    <p:extLst>
      <p:ext uri="{BB962C8B-B14F-4D97-AF65-F5344CB8AC3E}">
        <p14:creationId xmlns:p14="http://schemas.microsoft.com/office/powerpoint/2010/main" val="28257609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E8B09FD-80D8-457E-A07A-EE99A36F59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87" y="161925"/>
            <a:ext cx="12349163" cy="6534150"/>
          </a:xfrm>
          <a:prstGeom prst="rect">
            <a:avLst/>
          </a:prstGeom>
        </p:spPr>
      </p:pic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798EA5E0-CACF-4280-AD5F-B88CCECFA5B5}"/>
              </a:ext>
            </a:extLst>
          </p:cNvPr>
          <p:cNvSpPr/>
          <p:nvPr/>
        </p:nvSpPr>
        <p:spPr>
          <a:xfrm>
            <a:off x="4590650" y="1390703"/>
            <a:ext cx="2124342" cy="1028594"/>
          </a:xfrm>
          <a:prstGeom prst="wedgeRectCallout">
            <a:avLst>
              <a:gd name="adj1" fmla="val -111220"/>
              <a:gd name="adj2" fmla="val 114240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dirty="0">
                <a:latin typeface="Calibri" panose="020F0502020204030204" pitchFamily="34" charset="0"/>
                <a:ea typeface="Calibri" panose="020F0502020204030204" pitchFamily="34" charset="0"/>
              </a:rPr>
              <a:t>Bold text for the table header Meat Establishment</a:t>
            </a:r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5910DF4E-7A74-47B3-883F-706FD67B92A6}"/>
              </a:ext>
            </a:extLst>
          </p:cNvPr>
          <p:cNvSpPr/>
          <p:nvPr/>
        </p:nvSpPr>
        <p:spPr>
          <a:xfrm>
            <a:off x="7915008" y="1905000"/>
            <a:ext cx="2124342" cy="1028594"/>
          </a:xfrm>
          <a:prstGeom prst="wedgeRectCallout">
            <a:avLst>
              <a:gd name="adj1" fmla="val -114209"/>
              <a:gd name="adj2" fmla="val 76582"/>
            </a:avLst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dirty="0">
                <a:latin typeface="Calibri" panose="020F0502020204030204" pitchFamily="34" charset="0"/>
                <a:ea typeface="Calibri" panose="020F0502020204030204" pitchFamily="34" charset="0"/>
              </a:rPr>
              <a:t>Missing Column for region</a:t>
            </a:r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50C09FB5-9D3C-4115-A595-E31F552730CF}"/>
              </a:ext>
            </a:extLst>
          </p:cNvPr>
          <p:cNvSpPr/>
          <p:nvPr/>
        </p:nvSpPr>
        <p:spPr>
          <a:xfrm>
            <a:off x="9900971" y="3429000"/>
            <a:ext cx="2124342" cy="1028594"/>
          </a:xfrm>
          <a:prstGeom prst="wedgeRectCallout">
            <a:avLst>
              <a:gd name="adj1" fmla="val -145595"/>
              <a:gd name="adj2" fmla="val -51209"/>
            </a:avLst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dirty="0">
                <a:latin typeface="Calibri" panose="020F0502020204030204" pitchFamily="34" charset="0"/>
                <a:ea typeface="Calibri" panose="020F0502020204030204" pitchFamily="34" charset="0"/>
              </a:rPr>
              <a:t>Change to “Type”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A9CA8DD2-CEEC-48FA-B684-21DD136CE840}"/>
              </a:ext>
            </a:extLst>
          </p:cNvPr>
          <p:cNvSpPr/>
          <p:nvPr/>
        </p:nvSpPr>
        <p:spPr>
          <a:xfrm>
            <a:off x="8129321" y="519166"/>
            <a:ext cx="2124342" cy="1028594"/>
          </a:xfrm>
          <a:prstGeom prst="wedgeRectCallout">
            <a:avLst>
              <a:gd name="adj1" fmla="val 99217"/>
              <a:gd name="adj2" fmla="val 122883"/>
            </a:avLst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dirty="0">
                <a:latin typeface="Calibri" panose="020F0502020204030204" pitchFamily="34" charset="0"/>
                <a:ea typeface="Calibri" panose="020F0502020204030204" pitchFamily="34" charset="0"/>
              </a:rPr>
              <a:t>Align with the filter fields and rename search to filter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D120A690-5314-490E-A2B5-2356872C4EED}"/>
              </a:ext>
            </a:extLst>
          </p:cNvPr>
          <p:cNvSpPr/>
          <p:nvPr/>
        </p:nvSpPr>
        <p:spPr>
          <a:xfrm>
            <a:off x="1961883" y="3324225"/>
            <a:ext cx="2124342" cy="1028594"/>
          </a:xfrm>
          <a:prstGeom prst="wedgeRectCallout">
            <a:avLst>
              <a:gd name="adj1" fmla="val -76546"/>
              <a:gd name="adj2" fmla="val -119734"/>
            </a:avLst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dirty="0">
                <a:latin typeface="Calibri" panose="020F0502020204030204" pitchFamily="34" charset="0"/>
                <a:ea typeface="Calibri" panose="020F0502020204030204" pitchFamily="34" charset="0"/>
              </a:rPr>
              <a:t>Add a live search and for the place holder “Meat Establishment”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5775C65F-4B1A-4EAF-AA90-9FE714458D81}"/>
              </a:ext>
            </a:extLst>
          </p:cNvPr>
          <p:cNvSpPr/>
          <p:nvPr/>
        </p:nvSpPr>
        <p:spPr>
          <a:xfrm>
            <a:off x="1051979" y="372014"/>
            <a:ext cx="2124342" cy="1175746"/>
          </a:xfrm>
          <a:prstGeom prst="wedgeRectCallout">
            <a:avLst>
              <a:gd name="adj1" fmla="val 88782"/>
              <a:gd name="adj2" fmla="val 86354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dirty="0">
                <a:latin typeface="Calibri" panose="020F0502020204030204" pitchFamily="34" charset="0"/>
                <a:ea typeface="Calibri" panose="020F0502020204030204" pitchFamily="34" charset="0"/>
              </a:rPr>
              <a:t>Additional Dropdown for city filtering</a:t>
            </a:r>
          </a:p>
        </p:txBody>
      </p:sp>
    </p:spTree>
    <p:extLst>
      <p:ext uri="{BB962C8B-B14F-4D97-AF65-F5344CB8AC3E}">
        <p14:creationId xmlns:p14="http://schemas.microsoft.com/office/powerpoint/2010/main" val="16321009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646F920-C020-4C91-9EA9-0A10ADC58C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523" y="167798"/>
            <a:ext cx="11457716" cy="6572250"/>
          </a:xfrm>
          <a:prstGeom prst="rect">
            <a:avLst/>
          </a:prstGeom>
        </p:spPr>
      </p:pic>
      <p:sp>
        <p:nvSpPr>
          <p:cNvPr id="5" name="Rectangular Callout 88">
            <a:extLst>
              <a:ext uri="{FF2B5EF4-FFF2-40B4-BE49-F238E27FC236}">
                <a16:creationId xmlns:a16="http://schemas.microsoft.com/office/drawing/2014/main" id="{432F8339-9C88-4AF1-A577-9E8F2B2387CF}"/>
              </a:ext>
            </a:extLst>
          </p:cNvPr>
          <p:cNvSpPr/>
          <p:nvPr/>
        </p:nvSpPr>
        <p:spPr>
          <a:xfrm>
            <a:off x="4219106" y="4604983"/>
            <a:ext cx="2247900" cy="635953"/>
          </a:xfrm>
          <a:prstGeom prst="wedgeRectCallout">
            <a:avLst>
              <a:gd name="adj1" fmla="val 58579"/>
              <a:gd name="adj2" fmla="val -2365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PH" sz="1100" dirty="0">
                <a:ea typeface="Calibri" panose="020F0502020204030204" pitchFamily="34" charset="0"/>
                <a:cs typeface="Times New Roman" panose="02020603050405020304" pitchFamily="18" charset="0"/>
              </a:rPr>
              <a:t>Total head count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ular Callout 88">
            <a:extLst>
              <a:ext uri="{FF2B5EF4-FFF2-40B4-BE49-F238E27FC236}">
                <a16:creationId xmlns:a16="http://schemas.microsoft.com/office/drawing/2014/main" id="{71738B97-DB33-482A-835D-6BD54B918F1E}"/>
              </a:ext>
            </a:extLst>
          </p:cNvPr>
          <p:cNvSpPr/>
          <p:nvPr/>
        </p:nvSpPr>
        <p:spPr>
          <a:xfrm>
            <a:off x="508001" y="4922959"/>
            <a:ext cx="2247900" cy="635953"/>
          </a:xfrm>
          <a:prstGeom prst="wedgeRectCallout">
            <a:avLst>
              <a:gd name="adj1" fmla="val 58579"/>
              <a:gd name="adj2" fmla="val -2365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PH" sz="1100" dirty="0">
                <a:ea typeface="Calibri" panose="020F0502020204030204" pitchFamily="34" charset="0"/>
                <a:cs typeface="Times New Roman" panose="02020603050405020304" pitchFamily="18" charset="0"/>
              </a:rPr>
              <a:t>Add a multiple filter for the disease / condition &amp; species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angular Callout 88">
            <a:extLst>
              <a:ext uri="{FF2B5EF4-FFF2-40B4-BE49-F238E27FC236}">
                <a16:creationId xmlns:a16="http://schemas.microsoft.com/office/drawing/2014/main" id="{2E0CAAC2-7416-4D23-A01F-F594E3A9C28A}"/>
              </a:ext>
            </a:extLst>
          </p:cNvPr>
          <p:cNvSpPr/>
          <p:nvPr/>
        </p:nvSpPr>
        <p:spPr>
          <a:xfrm>
            <a:off x="6616882" y="3453923"/>
            <a:ext cx="2247900" cy="635953"/>
          </a:xfrm>
          <a:prstGeom prst="wedgeRectCallout">
            <a:avLst>
              <a:gd name="adj1" fmla="val 58579"/>
              <a:gd name="adj2" fmla="val -2365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PH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Add dropdown for the municipality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B962D843-3D5F-470E-9DED-4AA886438366}"/>
              </a:ext>
            </a:extLst>
          </p:cNvPr>
          <p:cNvSpPr/>
          <p:nvPr/>
        </p:nvSpPr>
        <p:spPr>
          <a:xfrm>
            <a:off x="3777983" y="3253874"/>
            <a:ext cx="2124342" cy="1028594"/>
          </a:xfrm>
          <a:prstGeom prst="wedgeRectCallout">
            <a:avLst>
              <a:gd name="adj1" fmla="val -96274"/>
              <a:gd name="adj2" fmla="val -55530"/>
            </a:avLst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dirty="0">
                <a:latin typeface="Calibri" panose="020F0502020204030204" pitchFamily="34" charset="0"/>
                <a:ea typeface="Calibri" panose="020F0502020204030204" pitchFamily="34" charset="0"/>
              </a:rPr>
              <a:t>Change label to “search” input</a:t>
            </a:r>
          </a:p>
        </p:txBody>
      </p:sp>
      <p:sp>
        <p:nvSpPr>
          <p:cNvPr id="12" name="Rectangular Callout 88">
            <a:extLst>
              <a:ext uri="{FF2B5EF4-FFF2-40B4-BE49-F238E27FC236}">
                <a16:creationId xmlns:a16="http://schemas.microsoft.com/office/drawing/2014/main" id="{AF4AD0E8-DD95-4AF8-BF08-6CC81BFA0DD7}"/>
              </a:ext>
            </a:extLst>
          </p:cNvPr>
          <p:cNvSpPr/>
          <p:nvPr/>
        </p:nvSpPr>
        <p:spPr>
          <a:xfrm>
            <a:off x="7556682" y="4604982"/>
            <a:ext cx="2247900" cy="635953"/>
          </a:xfrm>
          <a:prstGeom prst="wedgeRectCallout">
            <a:avLst>
              <a:gd name="adj1" fmla="val 35980"/>
              <a:gd name="adj2" fmla="val -3882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PH" sz="1100" dirty="0">
                <a:ea typeface="Calibri" panose="020F0502020204030204" pitchFamily="34" charset="0"/>
                <a:cs typeface="Times New Roman" panose="02020603050405020304" pitchFamily="18" charset="0"/>
              </a:rPr>
              <a:t>Change to Filter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03063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B3A8B06-8D72-4C33-A81C-D133FE40AD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2890" y="68227"/>
            <a:ext cx="10426219" cy="6721545"/>
          </a:xfrm>
          <a:prstGeom prst="rect">
            <a:avLst/>
          </a:prstGeom>
        </p:spPr>
      </p:pic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7B633A04-C4CD-466A-BB22-FF76ABC3AE02}"/>
              </a:ext>
            </a:extLst>
          </p:cNvPr>
          <p:cNvSpPr/>
          <p:nvPr/>
        </p:nvSpPr>
        <p:spPr>
          <a:xfrm>
            <a:off x="3971657" y="4570921"/>
            <a:ext cx="2124342" cy="1028594"/>
          </a:xfrm>
          <a:prstGeom prst="wedgeRectCallout">
            <a:avLst>
              <a:gd name="adj1" fmla="val -22888"/>
              <a:gd name="adj2" fmla="val -12256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dirty="0" err="1">
                <a:latin typeface="Calibri" panose="020F0502020204030204" pitchFamily="34" charset="0"/>
                <a:ea typeface="Calibri" panose="020F0502020204030204" pitchFamily="34" charset="0"/>
              </a:rPr>
              <a:t>Chamge</a:t>
            </a:r>
            <a:r>
              <a:rPr lang="en-PH" dirty="0">
                <a:latin typeface="Calibri" panose="020F0502020204030204" pitchFamily="34" charset="0"/>
                <a:ea typeface="Calibri" panose="020F0502020204030204" pitchFamily="34" charset="0"/>
              </a:rPr>
              <a:t> to “receiving of animals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8F9AD2BC-46F7-4F81-9EE3-62C1D8A88FAA}"/>
              </a:ext>
            </a:extLst>
          </p:cNvPr>
          <p:cNvSpPr/>
          <p:nvPr/>
        </p:nvSpPr>
        <p:spPr>
          <a:xfrm>
            <a:off x="2696406" y="2287079"/>
            <a:ext cx="2567429" cy="1359796"/>
          </a:xfrm>
          <a:prstGeom prst="wedgeRectCallout">
            <a:avLst>
              <a:gd name="adj1" fmla="val 99903"/>
              <a:gd name="adj2" fmla="val 1010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dirty="0">
                <a:latin typeface="Calibri" panose="020F0502020204030204" pitchFamily="34" charset="0"/>
                <a:ea typeface="Calibri" panose="020F0502020204030204" pitchFamily="34" charset="0"/>
              </a:rPr>
              <a:t>Result Check from the RECEIVING TO FIT FOR HUMAN CONSUMPTION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93BD6063-408B-4E96-99A6-598CA34E60D0}"/>
              </a:ext>
            </a:extLst>
          </p:cNvPr>
          <p:cNvSpPr/>
          <p:nvPr/>
        </p:nvSpPr>
        <p:spPr>
          <a:xfrm>
            <a:off x="6582444" y="2914702"/>
            <a:ext cx="2124342" cy="1028594"/>
          </a:xfrm>
          <a:prstGeom prst="wedgeRectCallout">
            <a:avLst>
              <a:gd name="adj1" fmla="val -22888"/>
              <a:gd name="adj2" fmla="val -12256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dirty="0">
                <a:latin typeface="Calibri" panose="020F0502020204030204" pitchFamily="34" charset="0"/>
                <a:ea typeface="Calibri" panose="020F0502020204030204" pitchFamily="34" charset="0"/>
              </a:rPr>
              <a:t>Add dropdown for the municipality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37731B61-CB16-41AA-865D-C0819DC37200}"/>
              </a:ext>
            </a:extLst>
          </p:cNvPr>
          <p:cNvSpPr/>
          <p:nvPr/>
        </p:nvSpPr>
        <p:spPr>
          <a:xfrm>
            <a:off x="7644615" y="4970853"/>
            <a:ext cx="2124342" cy="1028594"/>
          </a:xfrm>
          <a:prstGeom prst="wedgeRectCallout">
            <a:avLst>
              <a:gd name="adj1" fmla="val -22888"/>
              <a:gd name="adj2" fmla="val -12256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dirty="0">
                <a:latin typeface="Calibri" panose="020F0502020204030204" pitchFamily="34" charset="0"/>
                <a:ea typeface="Calibri" panose="020F0502020204030204" pitchFamily="34" charset="0"/>
              </a:rPr>
              <a:t>Change to total head count</a:t>
            </a:r>
          </a:p>
        </p:txBody>
      </p:sp>
      <p:sp>
        <p:nvSpPr>
          <p:cNvPr id="13" name="Speech Bubble: Rectangle 12">
            <a:extLst>
              <a:ext uri="{FF2B5EF4-FFF2-40B4-BE49-F238E27FC236}">
                <a16:creationId xmlns:a16="http://schemas.microsoft.com/office/drawing/2014/main" id="{10752A74-9FBC-451C-B16B-40BC93E9C752}"/>
              </a:ext>
            </a:extLst>
          </p:cNvPr>
          <p:cNvSpPr/>
          <p:nvPr/>
        </p:nvSpPr>
        <p:spPr>
          <a:xfrm>
            <a:off x="9423757" y="3428999"/>
            <a:ext cx="2124342" cy="1028594"/>
          </a:xfrm>
          <a:prstGeom prst="wedgeRectCallout">
            <a:avLst>
              <a:gd name="adj1" fmla="val -2424"/>
              <a:gd name="adj2" fmla="val -1196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dirty="0" err="1">
                <a:latin typeface="Calibri" panose="020F0502020204030204" pitchFamily="34" charset="0"/>
                <a:ea typeface="Calibri" panose="020F0502020204030204" pitchFamily="34" charset="0"/>
              </a:rPr>
              <a:t>Chagne</a:t>
            </a:r>
            <a:r>
              <a:rPr lang="en-PH" dirty="0">
                <a:latin typeface="Calibri" panose="020F0502020204030204" pitchFamily="34" charset="0"/>
                <a:ea typeface="Calibri" panose="020F0502020204030204" pitchFamily="34" charset="0"/>
              </a:rPr>
              <a:t> to filter label</a:t>
            </a:r>
          </a:p>
        </p:txBody>
      </p:sp>
      <p:sp>
        <p:nvSpPr>
          <p:cNvPr id="14" name="Speech Bubble: Rectangle 13">
            <a:extLst>
              <a:ext uri="{FF2B5EF4-FFF2-40B4-BE49-F238E27FC236}">
                <a16:creationId xmlns:a16="http://schemas.microsoft.com/office/drawing/2014/main" id="{0F540DDC-8DE3-4334-8A3A-9C0F441C7989}"/>
              </a:ext>
            </a:extLst>
          </p:cNvPr>
          <p:cNvSpPr/>
          <p:nvPr/>
        </p:nvSpPr>
        <p:spPr>
          <a:xfrm>
            <a:off x="1369334" y="5210696"/>
            <a:ext cx="2124342" cy="1028594"/>
          </a:xfrm>
          <a:prstGeom prst="wedgeRectCallout">
            <a:avLst>
              <a:gd name="adj1" fmla="val 34974"/>
              <a:gd name="adj2" fmla="val -1648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dirty="0">
                <a:latin typeface="Calibri" panose="020F0502020204030204" pitchFamily="34" charset="0"/>
                <a:ea typeface="Calibri" panose="020F0502020204030204" pitchFamily="34" charset="0"/>
              </a:rPr>
              <a:t>Sorting unresponsive</a:t>
            </a:r>
          </a:p>
        </p:txBody>
      </p:sp>
    </p:spTree>
    <p:extLst>
      <p:ext uri="{BB962C8B-B14F-4D97-AF65-F5344CB8AC3E}">
        <p14:creationId xmlns:p14="http://schemas.microsoft.com/office/powerpoint/2010/main" val="10038841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A49A203-80F9-463C-8AFE-13E49B0F58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4538" y="83439"/>
            <a:ext cx="11152681" cy="6093524"/>
          </a:xfrm>
          <a:prstGeom prst="rect">
            <a:avLst/>
          </a:prstGeom>
        </p:spPr>
      </p:pic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23D39021-36FE-4393-9F00-4C75E4AEBF38}"/>
              </a:ext>
            </a:extLst>
          </p:cNvPr>
          <p:cNvSpPr/>
          <p:nvPr/>
        </p:nvSpPr>
        <p:spPr>
          <a:xfrm>
            <a:off x="3971657" y="4570921"/>
            <a:ext cx="4557746" cy="1028594"/>
          </a:xfrm>
          <a:prstGeom prst="wedgeRectCallout">
            <a:avLst>
              <a:gd name="adj1" fmla="val -87680"/>
              <a:gd name="adj2" fmla="val 814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dirty="0">
                <a:latin typeface="Calibri" panose="020F0502020204030204" pitchFamily="34" charset="0"/>
                <a:ea typeface="Calibri" panose="020F0502020204030204" pitchFamily="34" charset="0"/>
              </a:rPr>
              <a:t>Add a dropdown and PAGE for the MEAT ESTABLISHMENT INSPECTION REPORT</a:t>
            </a:r>
          </a:p>
        </p:txBody>
      </p:sp>
    </p:spTree>
    <p:extLst>
      <p:ext uri="{BB962C8B-B14F-4D97-AF65-F5344CB8AC3E}">
        <p14:creationId xmlns:p14="http://schemas.microsoft.com/office/powerpoint/2010/main" val="2113525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043DD1F-DCD9-4CBC-BBF2-B0219F023D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750" y="409575"/>
            <a:ext cx="10096500" cy="6038850"/>
          </a:xfrm>
          <a:prstGeom prst="rect">
            <a:avLst/>
          </a:prstGeom>
        </p:spPr>
      </p:pic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4403F438-3B6C-4B3C-9613-D497FB102932}"/>
              </a:ext>
            </a:extLst>
          </p:cNvPr>
          <p:cNvSpPr/>
          <p:nvPr/>
        </p:nvSpPr>
        <p:spPr>
          <a:xfrm>
            <a:off x="2873015" y="1802577"/>
            <a:ext cx="2443655" cy="1028953"/>
          </a:xfrm>
          <a:prstGeom prst="wedgeRectCallou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Undefined row  data</a:t>
            </a:r>
          </a:p>
          <a:p>
            <a:pPr algn="ctr"/>
            <a:r>
              <a:rPr lang="en-US" dirty="0"/>
              <a:t>Resolve: August 15, 2022</a:t>
            </a:r>
          </a:p>
        </p:txBody>
      </p:sp>
    </p:spTree>
    <p:extLst>
      <p:ext uri="{BB962C8B-B14F-4D97-AF65-F5344CB8AC3E}">
        <p14:creationId xmlns:p14="http://schemas.microsoft.com/office/powerpoint/2010/main" val="1528093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36D9379-60D3-4A50-BB57-8BA6CDA769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2172" y="0"/>
            <a:ext cx="11587655" cy="6206436"/>
          </a:xfrm>
          <a:prstGeom prst="rect">
            <a:avLst/>
          </a:prstGeom>
        </p:spPr>
      </p:pic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899DB6A6-B57B-41D6-817C-5E48D5F60192}"/>
              </a:ext>
            </a:extLst>
          </p:cNvPr>
          <p:cNvSpPr/>
          <p:nvPr/>
        </p:nvSpPr>
        <p:spPr>
          <a:xfrm>
            <a:off x="8765627" y="931178"/>
            <a:ext cx="2443655" cy="1661019"/>
          </a:xfrm>
          <a:prstGeom prst="wedgeRectCallou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Limit to mobile number upon registration </a:t>
            </a:r>
          </a:p>
          <a:p>
            <a:pPr algn="ctr"/>
            <a:r>
              <a:rPr lang="en-US" dirty="0"/>
              <a:t>Resolved: upon registration</a:t>
            </a:r>
          </a:p>
          <a:p>
            <a:pPr algn="ctr"/>
            <a:r>
              <a:rPr lang="en-US" dirty="0"/>
              <a:t>Resolved: August 16 ,2022</a:t>
            </a:r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54B561D1-358D-41BA-8A0F-B91F27BD45BB}"/>
              </a:ext>
            </a:extLst>
          </p:cNvPr>
          <p:cNvSpPr/>
          <p:nvPr/>
        </p:nvSpPr>
        <p:spPr>
          <a:xfrm>
            <a:off x="3053254" y="5277508"/>
            <a:ext cx="7210098" cy="772510"/>
          </a:xfrm>
          <a:prstGeom prst="wedgeRectCallout">
            <a:avLst>
              <a:gd name="adj1" fmla="val -21052"/>
              <a:gd name="adj2" fmla="val 46174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POSMS account</a:t>
            </a:r>
          </a:p>
        </p:txBody>
      </p:sp>
    </p:spTree>
    <p:extLst>
      <p:ext uri="{BB962C8B-B14F-4D97-AF65-F5344CB8AC3E}">
        <p14:creationId xmlns:p14="http://schemas.microsoft.com/office/powerpoint/2010/main" val="3001932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F650BBB-BA98-4768-A3FB-717318F1BF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292" y="109537"/>
            <a:ext cx="10926817" cy="6638925"/>
          </a:xfrm>
          <a:prstGeom prst="rect">
            <a:avLst/>
          </a:prstGeom>
        </p:spPr>
      </p:pic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2E174E16-4644-42F1-8882-75701C6D9210}"/>
              </a:ext>
            </a:extLst>
          </p:cNvPr>
          <p:cNvSpPr/>
          <p:nvPr/>
        </p:nvSpPr>
        <p:spPr>
          <a:xfrm>
            <a:off x="5824700" y="3563008"/>
            <a:ext cx="2443655" cy="1453610"/>
          </a:xfrm>
          <a:prstGeom prst="wedgeRectCallout">
            <a:avLst>
              <a:gd name="adj1" fmla="val 80091"/>
              <a:gd name="adj2" fmla="val -128459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First “Yes” “No” : green and red make it center</a:t>
            </a:r>
          </a:p>
          <a:p>
            <a:pPr algn="ctr"/>
            <a:r>
              <a:rPr lang="en-US" dirty="0"/>
              <a:t>Resolved: August 16 ,2022</a:t>
            </a:r>
          </a:p>
          <a:p>
            <a:pPr algn="ctr"/>
            <a:endParaRPr lang="en-US" dirty="0"/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2DA28E4A-B8EB-4B1D-A54D-423351777CA1}"/>
              </a:ext>
            </a:extLst>
          </p:cNvPr>
          <p:cNvSpPr/>
          <p:nvPr/>
        </p:nvSpPr>
        <p:spPr>
          <a:xfrm>
            <a:off x="2832537" y="2466363"/>
            <a:ext cx="2443655" cy="1096644"/>
          </a:xfrm>
          <a:prstGeom prst="wedgeRectCallout">
            <a:avLst>
              <a:gd name="adj1" fmla="val 74088"/>
              <a:gd name="adj2" fmla="val -122673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letter D make it small</a:t>
            </a:r>
          </a:p>
          <a:p>
            <a:pPr algn="ctr"/>
            <a:r>
              <a:rPr lang="en-US" dirty="0"/>
              <a:t>Resolved: </a:t>
            </a:r>
          </a:p>
          <a:p>
            <a:pPr algn="ctr"/>
            <a:r>
              <a:rPr lang="en-US" dirty="0"/>
              <a:t>August 16 ,2022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001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2EB8B66-E913-4CEB-9677-AD4443DB9A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387" y="138112"/>
            <a:ext cx="9801225" cy="6581775"/>
          </a:xfrm>
          <a:prstGeom prst="rect">
            <a:avLst/>
          </a:prstGeom>
        </p:spPr>
      </p:pic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66BEB544-5D11-4C76-A79C-234684E0A596}"/>
              </a:ext>
            </a:extLst>
          </p:cNvPr>
          <p:cNvSpPr/>
          <p:nvPr/>
        </p:nvSpPr>
        <p:spPr>
          <a:xfrm>
            <a:off x="5265682" y="2928445"/>
            <a:ext cx="2443655" cy="1156994"/>
          </a:xfrm>
          <a:prstGeom prst="wedgeRectCallout">
            <a:avLst>
              <a:gd name="adj1" fmla="val 65329"/>
              <a:gd name="adj2" fmla="val -142385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First “Yes” “No” : green and red make it center</a:t>
            </a:r>
          </a:p>
          <a:p>
            <a:pPr algn="ctr"/>
            <a:r>
              <a:rPr lang="en-US" sz="1600" dirty="0"/>
              <a:t>Resolved: August 16 ,2022</a:t>
            </a:r>
          </a:p>
          <a:p>
            <a:pPr algn="ctr"/>
            <a:endParaRPr lang="en-US" sz="1600" dirty="0"/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565BE158-6920-45F0-80E4-3A740254DE59}"/>
              </a:ext>
            </a:extLst>
          </p:cNvPr>
          <p:cNvSpPr/>
          <p:nvPr/>
        </p:nvSpPr>
        <p:spPr>
          <a:xfrm>
            <a:off x="1832538" y="2871295"/>
            <a:ext cx="2443655" cy="1214144"/>
          </a:xfrm>
          <a:prstGeom prst="wedgeRectCallout">
            <a:avLst>
              <a:gd name="adj1" fmla="val 124033"/>
              <a:gd name="adj2" fmla="val -176839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Change the message to application to account letter A make it small</a:t>
            </a:r>
          </a:p>
          <a:p>
            <a:pPr algn="ctr"/>
            <a:r>
              <a:rPr lang="en-US" sz="1400" dirty="0"/>
              <a:t>Resolved: August 16 ,2022</a:t>
            </a:r>
          </a:p>
          <a:p>
            <a:pPr algn="ctr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873871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92331-146F-4F8C-9936-391FA4E8C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3731DE-56FF-44F5-96A2-7DF40C470E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BB1E84-0187-43A9-AEE9-59651D42D9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909" y="0"/>
            <a:ext cx="11818883" cy="6629400"/>
          </a:xfrm>
          <a:prstGeom prst="rect">
            <a:avLst/>
          </a:prstGeom>
        </p:spPr>
      </p:pic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66BEB544-5D11-4C76-A79C-234684E0A596}"/>
              </a:ext>
            </a:extLst>
          </p:cNvPr>
          <p:cNvSpPr/>
          <p:nvPr/>
        </p:nvSpPr>
        <p:spPr>
          <a:xfrm>
            <a:off x="5265682" y="2877424"/>
            <a:ext cx="2443655" cy="1317071"/>
          </a:xfrm>
          <a:prstGeom prst="wedgeRectCallout">
            <a:avLst>
              <a:gd name="adj1" fmla="val 59149"/>
              <a:gd name="adj2" fmla="val -148770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First “Yes” “No” : green and red make it center</a:t>
            </a:r>
          </a:p>
          <a:p>
            <a:pPr algn="ctr"/>
            <a:r>
              <a:rPr lang="en-US" dirty="0"/>
              <a:t>Resolved: August </a:t>
            </a:r>
            <a:r>
              <a:rPr lang="en-US" sz="1800" dirty="0"/>
              <a:t>16</a:t>
            </a:r>
            <a:r>
              <a:rPr lang="en-US" dirty="0"/>
              <a:t>, 2022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988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079E227-EFE5-4B4B-8DD9-ED0C745CC8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682" y="70945"/>
            <a:ext cx="11004331" cy="6581775"/>
          </a:xfrm>
          <a:prstGeom prst="rect">
            <a:avLst/>
          </a:prstGeom>
        </p:spPr>
      </p:pic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D770ECB1-9DE6-4D62-A46C-11A2AF2BBCFF}"/>
              </a:ext>
            </a:extLst>
          </p:cNvPr>
          <p:cNvSpPr/>
          <p:nvPr/>
        </p:nvSpPr>
        <p:spPr>
          <a:xfrm>
            <a:off x="3949149" y="4366648"/>
            <a:ext cx="3243240" cy="1755855"/>
          </a:xfrm>
          <a:prstGeom prst="wedgeRectCallout">
            <a:avLst>
              <a:gd name="adj1" fmla="val 99002"/>
              <a:gd name="adj2" fmla="val -94787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Change the color of disapprove and approve</a:t>
            </a:r>
          </a:p>
          <a:p>
            <a:pPr algn="ctr"/>
            <a:r>
              <a:rPr lang="en-US" dirty="0"/>
              <a:t>August </a:t>
            </a:r>
            <a:r>
              <a:rPr lang="en-US" sz="1800" dirty="0"/>
              <a:t>16</a:t>
            </a:r>
            <a:r>
              <a:rPr lang="en-US" dirty="0"/>
              <a:t>, 2022</a:t>
            </a:r>
          </a:p>
        </p:txBody>
      </p:sp>
    </p:spTree>
    <p:extLst>
      <p:ext uri="{BB962C8B-B14F-4D97-AF65-F5344CB8AC3E}">
        <p14:creationId xmlns:p14="http://schemas.microsoft.com/office/powerpoint/2010/main" val="5880980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41E40BB-B963-46C4-86B6-A9186B8D29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2605" y="143100"/>
            <a:ext cx="11666482" cy="6714900"/>
          </a:xfrm>
          <a:prstGeom prst="rect">
            <a:avLst/>
          </a:prstGeom>
        </p:spPr>
      </p:pic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D28C2987-94B3-4DE3-BA22-4A8AED77DB74}"/>
              </a:ext>
            </a:extLst>
          </p:cNvPr>
          <p:cNvSpPr/>
          <p:nvPr/>
        </p:nvSpPr>
        <p:spPr>
          <a:xfrm>
            <a:off x="2341178" y="3992618"/>
            <a:ext cx="2443655" cy="886810"/>
          </a:xfrm>
          <a:prstGeom prst="wedgeRectCallout">
            <a:avLst>
              <a:gd name="adj1" fmla="val 70135"/>
              <a:gd name="adj2" fmla="val -184439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Capitalize “Number”, “Date”</a:t>
            </a:r>
          </a:p>
          <a:p>
            <a:pPr algn="ctr"/>
            <a:r>
              <a:rPr lang="en-US" dirty="0"/>
              <a:t>August </a:t>
            </a:r>
            <a:r>
              <a:rPr lang="en-US" sz="1800" dirty="0"/>
              <a:t>16</a:t>
            </a:r>
            <a:r>
              <a:rPr lang="en-US" dirty="0"/>
              <a:t>, 2022</a:t>
            </a:r>
          </a:p>
        </p:txBody>
      </p:sp>
    </p:spTree>
    <p:extLst>
      <p:ext uri="{BB962C8B-B14F-4D97-AF65-F5344CB8AC3E}">
        <p14:creationId xmlns:p14="http://schemas.microsoft.com/office/powerpoint/2010/main" val="194870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2269</TotalTime>
  <Words>755</Words>
  <Application>Microsoft Office PowerPoint</Application>
  <PresentationFormat>Widescreen</PresentationFormat>
  <Paragraphs>120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Calibri Light</vt:lpstr>
      <vt:lpstr>Times New Roman</vt:lpstr>
      <vt:lpstr>Office Theme</vt:lpstr>
      <vt:lpstr>AUGUST 10, 2022</vt:lpstr>
      <vt:lpstr>General Changes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Jhay-r</dc:creator>
  <cp:lastModifiedBy>Jhay-r</cp:lastModifiedBy>
  <cp:revision>44</cp:revision>
  <dcterms:created xsi:type="dcterms:W3CDTF">2022-08-10T01:50:56Z</dcterms:created>
  <dcterms:modified xsi:type="dcterms:W3CDTF">2022-09-13T08:18:46Z</dcterms:modified>
</cp:coreProperties>
</file>