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3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80" r:id="rId27"/>
    <p:sldId id="279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4" autoAdjust="0"/>
    <p:restoredTop sz="94660"/>
  </p:normalViewPr>
  <p:slideViewPr>
    <p:cSldViewPr snapToGrid="0">
      <p:cViewPr>
        <p:scale>
          <a:sx n="96" d="100"/>
          <a:sy n="96" d="100"/>
        </p:scale>
        <p:origin x="-29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9DB2-9119-44A3-88C7-18E1BD98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4A9B-8CCC-4805-AC98-8803B940A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A5E7-D5B1-42B8-932D-1E297F5F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8B09-7143-472C-9FA6-5F4A9C3C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1A4E-B2A9-4BB3-94EC-01F192A8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2-9B10-4E15-9E2B-C2A46E5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34E91-2C1B-42C5-8459-C20122CE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771D-27D1-42D2-AFA7-8DDF41B2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4E8F-1F59-484F-BBB0-05591157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5A6C-81F9-45DB-9773-4903832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9BC67-1692-44CE-8A36-4D5B9A79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E1DB-C498-4C41-9625-60331D4F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8148-F1B1-4EDF-A41A-6E07BF48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1812-7D27-417B-B800-53371FD9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E875-5ADB-4236-9D79-E3FAA9A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354A-E30E-4C9C-9AF2-50EDD896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23D6-A288-417B-8853-E4C65C13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8B0C-2812-4874-BE23-D7283E41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47A6-5A3B-4698-A1C8-DB4517DA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3ECA-9706-4F14-89F3-F4A5AB6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647-CC3B-45F6-8EFE-1802E359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EB69-2D45-48D4-84DD-4420F60D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1F1B-CD02-4C9F-802A-8E13B5B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DC8B-F9A3-4BA5-8B8E-37FBEB0F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1B21-1826-4891-81BF-41038497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D436-4519-47A7-8282-7EC74BE0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8557-4C75-41F2-9C68-F93A33430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4380-6DD2-48F3-A294-6D26B0908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B08D-598D-4B9F-83C3-795606E3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ED7FA-58F8-478C-A65C-36B7FAFE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811F-BEFE-4EEF-A49E-957D8FC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F306-6FE6-42C8-8DAC-6491951B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67BA-93FE-4F2D-8373-8203FE73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EC215-38A4-4D01-ADD0-44BAE7B79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7EDF-5A22-4B1E-862E-41969A24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A7778-AB5C-4C79-B168-7407F8E54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B270-D0C7-4CB7-A6DC-B2DD1A35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6407C-04F1-43D3-ACBB-1960E3F5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EC538-7D52-4A2F-BD53-9F9D90F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8914-8117-45F1-A5F0-5BF4D48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5C73C-A366-48D6-937F-28ED8147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8E838-898E-44C3-9CA6-256ABFE1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F1991-583B-4899-AD08-283B734E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169DE-7026-45E2-BA9E-945F42A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CA908-5321-481E-B99C-1D907B96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D021F-1C33-43E6-8269-C7F0585F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79B2-2967-4E8D-B3CA-4DBDEB75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6976-FDEB-4E39-9337-58547F9E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A87A-EA1C-4903-B701-AFAE348A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D9AF-CD9F-433D-A270-D01A2AEF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77660-5EE9-4913-A795-7ACCEBD8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FF55-2B9F-4522-8F01-25486BE7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EDB-FD83-4573-800C-DBA8312E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BBCAC-BB91-459D-A81B-DEEE02055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00EC-473A-4EA4-854B-F8EAB7EB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6EAC-BBC9-4347-A0E5-E2F434C8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1519-07F2-49B0-95DE-E49241F1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92A7-A11D-4158-BE60-0799099F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A8C2-86E3-4415-BD29-DDF58DDD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0049-BFF6-4481-9979-DED43FC6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61B8-595D-47FB-A222-A97CBB872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A953-8272-4C01-AF10-26830492F9C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03AF-09B1-4DEF-9BBC-5585083C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8F97-1554-48C1-9349-AB5F2B21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2818-C4DC-4AE2-9565-6FFF2FF5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348" y="2324155"/>
            <a:ext cx="4753303" cy="1325563"/>
          </a:xfrm>
        </p:spPr>
        <p:txBody>
          <a:bodyPr/>
          <a:lstStyle/>
          <a:p>
            <a:r>
              <a:rPr lang="en-US" dirty="0"/>
              <a:t>AUGUST 10, 2022</a:t>
            </a:r>
          </a:p>
        </p:txBody>
      </p:sp>
    </p:spTree>
    <p:extLst>
      <p:ext uri="{BB962C8B-B14F-4D97-AF65-F5344CB8AC3E}">
        <p14:creationId xmlns:p14="http://schemas.microsoft.com/office/powerpoint/2010/main" val="221593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FEC86-250B-4C12-A76E-7CB2DD6A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285750"/>
            <a:ext cx="9696450" cy="65722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62F5333-592F-459A-899F-8ED91E156EF2}"/>
              </a:ext>
            </a:extLst>
          </p:cNvPr>
          <p:cNvSpPr/>
          <p:nvPr/>
        </p:nvSpPr>
        <p:spPr>
          <a:xfrm>
            <a:off x="1374775" y="2704334"/>
            <a:ext cx="3488122" cy="1449332"/>
          </a:xfrm>
          <a:prstGeom prst="wedgeRectCallout">
            <a:avLst>
              <a:gd name="adj1" fmla="val 99627"/>
              <a:gd name="adj2" fmla="val 67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Notifiable : is to red bold text no background </a:t>
            </a:r>
          </a:p>
          <a:p>
            <a:pPr algn="ctr"/>
            <a:r>
              <a:rPr lang="en-US" dirty="0"/>
              <a:t>Not notifiable: is to green bold text no background  in all pages of diseases</a:t>
            </a:r>
          </a:p>
        </p:txBody>
      </p:sp>
    </p:spTree>
    <p:extLst>
      <p:ext uri="{BB962C8B-B14F-4D97-AF65-F5344CB8AC3E}">
        <p14:creationId xmlns:p14="http://schemas.microsoft.com/office/powerpoint/2010/main" val="247397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0D3F6-37D0-4017-BBD5-F95EB49A4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9" y="161925"/>
            <a:ext cx="10493086" cy="65341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64E9197-5FF0-4AB6-A802-C8E9136564CF}"/>
              </a:ext>
            </a:extLst>
          </p:cNvPr>
          <p:cNvSpPr/>
          <p:nvPr/>
        </p:nvSpPr>
        <p:spPr>
          <a:xfrm>
            <a:off x="2590560" y="3909491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“Yes”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C07FD0-4C53-4DCE-A587-59FF9BD52C15}"/>
              </a:ext>
            </a:extLst>
          </p:cNvPr>
          <p:cNvSpPr/>
          <p:nvPr/>
        </p:nvSpPr>
        <p:spPr>
          <a:xfrm>
            <a:off x="5333760" y="2928208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spacing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EBDA89D-CD7F-4EDC-B94C-511B154A863A}"/>
              </a:ext>
            </a:extLst>
          </p:cNvPr>
          <p:cNvSpPr/>
          <p:nvPr/>
        </p:nvSpPr>
        <p:spPr>
          <a:xfrm>
            <a:off x="1723769" y="2061699"/>
            <a:ext cx="2443655" cy="886810"/>
          </a:xfrm>
          <a:prstGeom prst="wedgeRectCallout">
            <a:avLst>
              <a:gd name="adj1" fmla="val 130125"/>
              <a:gd name="adj2" fmla="val -94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</a:t>
            </a:r>
            <a:r>
              <a:rPr lang="en-US" dirty="0" err="1"/>
              <a:t>parethesis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And remove </a:t>
            </a:r>
            <a:r>
              <a:rPr lang="en-US" dirty="0" err="1"/>
              <a:t>unbold</a:t>
            </a:r>
            <a:r>
              <a:rPr lang="en-US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22052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A8AB3-8534-4871-8173-CEA175F1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" y="0"/>
            <a:ext cx="11300548" cy="66294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8872532-6BBF-49FF-B5AC-8B70699321EA}"/>
              </a:ext>
            </a:extLst>
          </p:cNvPr>
          <p:cNvSpPr/>
          <p:nvPr/>
        </p:nvSpPr>
        <p:spPr>
          <a:xfrm>
            <a:off x="5945981" y="3147491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down button align right on the bottom of header</a:t>
            </a:r>
          </a:p>
        </p:txBody>
      </p:sp>
    </p:spTree>
    <p:extLst>
      <p:ext uri="{BB962C8B-B14F-4D97-AF65-F5344CB8AC3E}">
        <p14:creationId xmlns:p14="http://schemas.microsoft.com/office/powerpoint/2010/main" val="304405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B3CC8C-DB25-4132-831D-308A595A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6" y="99579"/>
            <a:ext cx="11695835" cy="63817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8872532-6BBF-49FF-B5AC-8B70699321EA}"/>
              </a:ext>
            </a:extLst>
          </p:cNvPr>
          <p:cNvSpPr/>
          <p:nvPr/>
        </p:nvSpPr>
        <p:spPr>
          <a:xfrm>
            <a:off x="6527872" y="2847049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down button align right on the bottom of header in all pages of diseases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85E3D92-4994-4AD2-A973-8A2AA82F1A58}"/>
              </a:ext>
            </a:extLst>
          </p:cNvPr>
          <p:cNvSpPr/>
          <p:nvPr/>
        </p:nvSpPr>
        <p:spPr>
          <a:xfrm>
            <a:off x="4874172" y="5074992"/>
            <a:ext cx="2443655" cy="886810"/>
          </a:xfrm>
          <a:prstGeom prst="wedgeRectCallout">
            <a:avLst>
              <a:gd name="adj1" fmla="val 172296"/>
              <a:gd name="adj2" fmla="val -3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icon into word</a:t>
            </a:r>
          </a:p>
          <a:p>
            <a:pPr algn="ctr"/>
            <a:r>
              <a:rPr lang="en-US" dirty="0"/>
              <a:t>Edit . Delete</a:t>
            </a:r>
          </a:p>
        </p:txBody>
      </p:sp>
    </p:spTree>
    <p:extLst>
      <p:ext uri="{BB962C8B-B14F-4D97-AF65-F5344CB8AC3E}">
        <p14:creationId xmlns:p14="http://schemas.microsoft.com/office/powerpoint/2010/main" val="161775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6D9A6-B08A-4028-AB4D-729708AA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4" y="157162"/>
            <a:ext cx="11004406" cy="65436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0D30127-26DA-4519-9D7A-31D89A887A14}"/>
              </a:ext>
            </a:extLst>
          </p:cNvPr>
          <p:cNvSpPr/>
          <p:nvPr/>
        </p:nvSpPr>
        <p:spPr>
          <a:xfrm>
            <a:off x="3895508" y="4537303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Sticky table header in all pages of diseases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91A4F6C-1A01-4C04-98A0-EC122B99FD42}"/>
              </a:ext>
            </a:extLst>
          </p:cNvPr>
          <p:cNvSpPr/>
          <p:nvPr/>
        </p:nvSpPr>
        <p:spPr>
          <a:xfrm>
            <a:off x="6878483" y="5424113"/>
            <a:ext cx="2443655" cy="886810"/>
          </a:xfrm>
          <a:prstGeom prst="wedgeRectCallout">
            <a:avLst>
              <a:gd name="adj1" fmla="val 25454"/>
              <a:gd name="adj2" fmla="val -256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dropdown for filtering in all pages of diseases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2C458A6-E365-48EE-906A-FCCFEEF98A8C}"/>
              </a:ext>
            </a:extLst>
          </p:cNvPr>
          <p:cNvSpPr/>
          <p:nvPr/>
        </p:nvSpPr>
        <p:spPr>
          <a:xfrm>
            <a:off x="1037143" y="4045932"/>
            <a:ext cx="2443655" cy="886810"/>
          </a:xfrm>
          <a:prstGeom prst="wedgeRectCallout">
            <a:avLst>
              <a:gd name="adj1" fmla="val 48024"/>
              <a:gd name="adj2" fmla="val -218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filter change to search in all pages of diseases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FF93001-C78C-4A93-8891-C488704C5F28}"/>
              </a:ext>
            </a:extLst>
          </p:cNvPr>
          <p:cNvSpPr/>
          <p:nvPr/>
        </p:nvSpPr>
        <p:spPr>
          <a:xfrm>
            <a:off x="2869863" y="5814027"/>
            <a:ext cx="2443655" cy="886810"/>
          </a:xfrm>
          <a:prstGeom prst="wedgeRectCallout">
            <a:avLst>
              <a:gd name="adj1" fmla="val -84888"/>
              <a:gd name="adj2" fmla="val -66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plus button to make visible of actions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384260D-A8A6-4C1C-9963-E944FDC37E66}"/>
              </a:ext>
            </a:extLst>
          </p:cNvPr>
          <p:cNvSpPr/>
          <p:nvPr/>
        </p:nvSpPr>
        <p:spPr>
          <a:xfrm>
            <a:off x="3660651" y="1265466"/>
            <a:ext cx="4714092" cy="886810"/>
          </a:xfrm>
          <a:prstGeom prst="wedgeRectCallout">
            <a:avLst>
              <a:gd name="adj1" fmla="val -46875"/>
              <a:gd name="adj2" fmla="val -27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the order of the table</a:t>
            </a:r>
          </a:p>
          <a:p>
            <a:pPr algn="ctr"/>
            <a:r>
              <a:rPr lang="en-US" dirty="0"/>
              <a:t>Code, Disease or condition, judgement, species, Disease status, Actions</a:t>
            </a:r>
          </a:p>
        </p:txBody>
      </p:sp>
    </p:spTree>
    <p:extLst>
      <p:ext uri="{BB962C8B-B14F-4D97-AF65-F5344CB8AC3E}">
        <p14:creationId xmlns:p14="http://schemas.microsoft.com/office/powerpoint/2010/main" val="330477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F48F7E-AE9F-4774-BD4B-42902439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0" y="0"/>
            <a:ext cx="10424680" cy="66008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544FDAA-02D0-466A-A0E3-CFD062D406F2}"/>
              </a:ext>
            </a:extLst>
          </p:cNvPr>
          <p:cNvSpPr/>
          <p:nvPr/>
        </p:nvSpPr>
        <p:spPr>
          <a:xfrm>
            <a:off x="4233832" y="3636758"/>
            <a:ext cx="2443655" cy="575024"/>
          </a:xfrm>
          <a:prstGeom prst="wedgeRectCallout">
            <a:avLst>
              <a:gd name="adj1" fmla="val 72970"/>
              <a:gd name="adj2" fmla="val -24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Multiple Selection Postmortem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E1CD-E03E-4FE7-B8FE-34D6D484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92DE-3C89-4000-9F72-6D32B8A4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2CA9-1265-47CB-9659-BF20A23D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6" y="304800"/>
            <a:ext cx="10398702" cy="65532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93EDAB-5B5B-400E-A4E8-93588C25C32C}"/>
              </a:ext>
            </a:extLst>
          </p:cNvPr>
          <p:cNvSpPr/>
          <p:nvPr/>
        </p:nvSpPr>
        <p:spPr>
          <a:xfrm>
            <a:off x="5078959" y="4952940"/>
            <a:ext cx="2443655" cy="575024"/>
          </a:xfrm>
          <a:prstGeom prst="wedgeRectCallout">
            <a:avLst>
              <a:gd name="adj1" fmla="val 72970"/>
              <a:gd name="adj2" fmla="val -24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Spelling of judgement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E7A1065-05DE-4A94-BEF9-02E3FB44B2BC}"/>
              </a:ext>
            </a:extLst>
          </p:cNvPr>
          <p:cNvSpPr/>
          <p:nvPr/>
        </p:nvSpPr>
        <p:spPr>
          <a:xfrm>
            <a:off x="1129026" y="4952940"/>
            <a:ext cx="2443655" cy="575024"/>
          </a:xfrm>
          <a:prstGeom prst="wedgeRectCallout">
            <a:avLst>
              <a:gd name="adj1" fmla="val 207906"/>
              <a:gd name="adj2" fmla="val -268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Specify each Species have duplicated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1D730D2-1DEA-4EAC-813F-2A3153DDB683}"/>
              </a:ext>
            </a:extLst>
          </p:cNvPr>
          <p:cNvSpPr/>
          <p:nvPr/>
        </p:nvSpPr>
        <p:spPr>
          <a:xfrm>
            <a:off x="989326" y="2633488"/>
            <a:ext cx="2443655" cy="575024"/>
          </a:xfrm>
          <a:prstGeom prst="wedgeRectCallout">
            <a:avLst>
              <a:gd name="adj1" fmla="val 72261"/>
              <a:gd name="adj2" fmla="val 126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“already exist”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C20B027-F16C-468F-B786-1124038892B6}"/>
              </a:ext>
            </a:extLst>
          </p:cNvPr>
          <p:cNvSpPr/>
          <p:nvPr/>
        </p:nvSpPr>
        <p:spPr>
          <a:xfrm>
            <a:off x="1129026" y="4310448"/>
            <a:ext cx="3176274" cy="575024"/>
          </a:xfrm>
          <a:prstGeom prst="wedgeRectCallout">
            <a:avLst>
              <a:gd name="adj1" fmla="val -17650"/>
              <a:gd name="adj2" fmla="val -111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red,  for the icon change to exclamation point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695E729-6311-4D32-AC21-09F97F2C2AE0}"/>
              </a:ext>
            </a:extLst>
          </p:cNvPr>
          <p:cNvSpPr/>
          <p:nvPr/>
        </p:nvSpPr>
        <p:spPr>
          <a:xfrm>
            <a:off x="5468649" y="2633488"/>
            <a:ext cx="2443655" cy="575024"/>
          </a:xfrm>
          <a:prstGeom prst="wedgeRectCallout">
            <a:avLst>
              <a:gd name="adj1" fmla="val -73259"/>
              <a:gd name="adj2" fmla="val 119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white background red border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43B7FDB-2C18-4117-BFB4-F0F60E30CADE}"/>
              </a:ext>
            </a:extLst>
          </p:cNvPr>
          <p:cNvSpPr/>
          <p:nvPr/>
        </p:nvSpPr>
        <p:spPr>
          <a:xfrm>
            <a:off x="7176273" y="5638926"/>
            <a:ext cx="2443655" cy="575024"/>
          </a:xfrm>
          <a:prstGeom prst="wedgeRectCallout">
            <a:avLst>
              <a:gd name="adj1" fmla="val -76113"/>
              <a:gd name="adj2" fmla="val 12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Capitalize Status in all disease pages</a:t>
            </a:r>
          </a:p>
        </p:txBody>
      </p:sp>
    </p:spTree>
    <p:extLst>
      <p:ext uri="{BB962C8B-B14F-4D97-AF65-F5344CB8AC3E}">
        <p14:creationId xmlns:p14="http://schemas.microsoft.com/office/powerpoint/2010/main" val="181139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4298B-8030-4A5F-930F-A43392A6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2" y="138112"/>
            <a:ext cx="11684228" cy="658177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14EAA3-38CA-4C58-9E1C-A85A467DFA9C}"/>
              </a:ext>
            </a:extLst>
          </p:cNvPr>
          <p:cNvSpPr/>
          <p:nvPr/>
        </p:nvSpPr>
        <p:spPr>
          <a:xfrm>
            <a:off x="4573888" y="2975429"/>
            <a:ext cx="2443655" cy="1028594"/>
          </a:xfrm>
          <a:prstGeom prst="wedgeRectCallout">
            <a:avLst>
              <a:gd name="adj1" fmla="val -73259"/>
              <a:gd name="adj2" fmla="val 119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alternate color</a:t>
            </a:r>
          </a:p>
          <a:p>
            <a:pPr algn="ctr"/>
            <a:r>
              <a:rPr lang="en-US" dirty="0"/>
              <a:t>Border table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BADE73-51E3-45BC-A6FA-9D41697BC085}"/>
              </a:ext>
            </a:extLst>
          </p:cNvPr>
          <p:cNvSpPr/>
          <p:nvPr/>
        </p:nvSpPr>
        <p:spPr>
          <a:xfrm>
            <a:off x="8456460" y="4927600"/>
            <a:ext cx="2443655" cy="1464023"/>
          </a:xfrm>
          <a:prstGeom prst="wedgeRectCallout">
            <a:avLst>
              <a:gd name="adj1" fmla="val -25743"/>
              <a:gd name="adj2" fmla="val -113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label to select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06795AC-625F-468E-8455-90CBBB50C7E2}"/>
              </a:ext>
            </a:extLst>
          </p:cNvPr>
          <p:cNvSpPr/>
          <p:nvPr/>
        </p:nvSpPr>
        <p:spPr>
          <a:xfrm>
            <a:off x="5591891" y="4927600"/>
            <a:ext cx="2443655" cy="1464023"/>
          </a:xfrm>
          <a:prstGeom prst="wedgeRectCallout">
            <a:avLst>
              <a:gd name="adj1" fmla="val 26525"/>
              <a:gd name="adj2" fmla="val -124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positioning to species after disease status</a:t>
            </a:r>
          </a:p>
        </p:txBody>
      </p:sp>
    </p:spTree>
    <p:extLst>
      <p:ext uri="{BB962C8B-B14F-4D97-AF65-F5344CB8AC3E}">
        <p14:creationId xmlns:p14="http://schemas.microsoft.com/office/powerpoint/2010/main" val="301436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788D4-90E2-423D-B441-05AD882A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133350"/>
            <a:ext cx="10582275" cy="65913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01B26BA-B25D-47E4-967B-C9D09212A258}"/>
              </a:ext>
            </a:extLst>
          </p:cNvPr>
          <p:cNvSpPr/>
          <p:nvPr/>
        </p:nvSpPr>
        <p:spPr>
          <a:xfrm>
            <a:off x="7070345" y="2400406"/>
            <a:ext cx="2443655" cy="1028594"/>
          </a:xfrm>
          <a:prstGeom prst="wedgeRectCallout">
            <a:avLst>
              <a:gd name="adj1" fmla="val -73259"/>
              <a:gd name="adj2" fmla="val 119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</a:t>
            </a:r>
            <a:r>
              <a:rPr lang="en-US" dirty="0" err="1"/>
              <a:t>pigion</a:t>
            </a:r>
            <a:r>
              <a:rPr lang="en-US" dirty="0"/>
              <a:t> and remove ostrich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A3309EE-7809-4010-90C1-862D72522D0B}"/>
              </a:ext>
            </a:extLst>
          </p:cNvPr>
          <p:cNvSpPr/>
          <p:nvPr/>
        </p:nvSpPr>
        <p:spPr>
          <a:xfrm>
            <a:off x="4874172" y="752581"/>
            <a:ext cx="2443655" cy="1028594"/>
          </a:xfrm>
          <a:prstGeom prst="wedgeRectCallout">
            <a:avLst>
              <a:gd name="adj1" fmla="val -6142"/>
              <a:gd name="adj2" fmla="val 23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with multiple species insertion of data</a:t>
            </a:r>
          </a:p>
        </p:txBody>
      </p:sp>
    </p:spTree>
    <p:extLst>
      <p:ext uri="{BB962C8B-B14F-4D97-AF65-F5344CB8AC3E}">
        <p14:creationId xmlns:p14="http://schemas.microsoft.com/office/powerpoint/2010/main" val="371410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124-A24B-4E66-8BDE-D9372B16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D902-77F2-477B-BCAC-040C15E4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3F99A-B457-49B1-8317-8A846790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14300"/>
            <a:ext cx="9772650" cy="6629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1B9468-70A6-4ED7-92E1-E653467F1CC5}"/>
              </a:ext>
            </a:extLst>
          </p:cNvPr>
          <p:cNvSpPr/>
          <p:nvPr/>
        </p:nvSpPr>
        <p:spPr>
          <a:xfrm>
            <a:off x="7186459" y="3837321"/>
            <a:ext cx="2443655" cy="1028594"/>
          </a:xfrm>
          <a:prstGeom prst="wedgeRectCallout">
            <a:avLst>
              <a:gd name="adj1" fmla="val -88108"/>
              <a:gd name="adj2" fmla="val -169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Another column “region” 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5D01-14F8-45EF-BE94-734C0BAD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Changes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6A3D9-44B1-4855-9DE5-409B6556CB07}"/>
              </a:ext>
            </a:extLst>
          </p:cNvPr>
          <p:cNvSpPr txBox="1">
            <a:spLocks/>
          </p:cNvSpPr>
          <p:nvPr/>
        </p:nvSpPr>
        <p:spPr>
          <a:xfrm>
            <a:off x="1011621" y="12269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table header make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Color management : Approve (Green), Activate (</a:t>
            </a:r>
            <a:r>
              <a:rPr lang="en-US" sz="1400" dirty="0"/>
              <a:t>#26a69a</a:t>
            </a:r>
            <a:r>
              <a:rPr lang="en-US" sz="1800" dirty="0"/>
              <a:t>), Deactivated (Orange), Disapprove(red), Pending (same with the color below)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Remove the “x” in all modal pop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 the date range picker must not be ahead on the current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AUGTUST 11,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header all bold text . Table data make it </a:t>
            </a:r>
            <a:r>
              <a:rPr lang="en-US" sz="1800" dirty="0" err="1"/>
              <a:t>unbold</a:t>
            </a:r>
            <a:r>
              <a:rPr lang="en-US" sz="1800" dirty="0"/>
              <a:t>, For all the data with heads and weight make it text-justify font-size maximize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all the button with the dropdown selection replace a text to “Filter”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 add a search </a:t>
            </a:r>
            <a:r>
              <a:rPr lang="en-US" sz="1800" dirty="0" err="1"/>
              <a:t>datatables</a:t>
            </a:r>
            <a:r>
              <a:rPr lang="en-US" sz="1800" dirty="0"/>
              <a:t>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C5067-BAD1-4C8B-902D-8F4885B9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25" t="14307" r="34996" b="18435"/>
          <a:stretch/>
        </p:blipFill>
        <p:spPr>
          <a:xfrm>
            <a:off x="11353800" y="98992"/>
            <a:ext cx="624115" cy="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4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DB4A80-95A6-466E-A605-7A1B50CB4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126" y="159657"/>
            <a:ext cx="5498874" cy="304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6C70E-3702-4219-9DB0-00AF2E1D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3" y="3655333"/>
            <a:ext cx="8420100" cy="1838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70750-6F39-4CB3-AE87-68FA59EDB7DE}"/>
              </a:ext>
            </a:extLst>
          </p:cNvPr>
          <p:cNvSpPr/>
          <p:nvPr/>
        </p:nvSpPr>
        <p:spPr>
          <a:xfrm>
            <a:off x="956808" y="1388774"/>
            <a:ext cx="5336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Result not equal change syntax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3D34776-C956-442C-8B3F-EF148D87043B}"/>
              </a:ext>
            </a:extLst>
          </p:cNvPr>
          <p:cNvSpPr/>
          <p:nvPr/>
        </p:nvSpPr>
        <p:spPr>
          <a:xfrm>
            <a:off x="8708571" y="928914"/>
            <a:ext cx="1451429" cy="2273753"/>
          </a:xfrm>
          <a:prstGeom prst="round2Same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2DDD115-44E5-46C6-B828-67D6FD0D79D0}"/>
              </a:ext>
            </a:extLst>
          </p:cNvPr>
          <p:cNvSpPr/>
          <p:nvPr/>
        </p:nvSpPr>
        <p:spPr>
          <a:xfrm>
            <a:off x="1445080" y="4717142"/>
            <a:ext cx="8540749" cy="379639"/>
          </a:xfrm>
          <a:prstGeom prst="round2Same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A0DA7-26DC-49AC-8BB0-1ED56E7A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59" y="238125"/>
            <a:ext cx="10711770" cy="66198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74E52DC-CCC1-412C-B5C9-0CE91F13EAAA}"/>
              </a:ext>
            </a:extLst>
          </p:cNvPr>
          <p:cNvSpPr/>
          <p:nvPr/>
        </p:nvSpPr>
        <p:spPr>
          <a:xfrm>
            <a:off x="1691602" y="1088571"/>
            <a:ext cx="1355197" cy="878114"/>
          </a:xfrm>
          <a:prstGeom prst="wedgeRectCallout">
            <a:avLst>
              <a:gd name="adj1" fmla="val 31667"/>
              <a:gd name="adj2" fmla="val 71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Grand to grand total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454E0AF-E5F4-43B1-9EAE-173F42D2AEA7}"/>
              </a:ext>
            </a:extLst>
          </p:cNvPr>
          <p:cNvSpPr/>
          <p:nvPr/>
        </p:nvSpPr>
        <p:spPr>
          <a:xfrm>
            <a:off x="3772287" y="238125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National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FF9DB6B-3F33-46AF-8DAE-854AA1ECEDA4}"/>
              </a:ext>
            </a:extLst>
          </p:cNvPr>
          <p:cNvSpPr/>
          <p:nvPr/>
        </p:nvSpPr>
        <p:spPr>
          <a:xfrm>
            <a:off x="4250058" y="3012061"/>
            <a:ext cx="2978056" cy="464457"/>
          </a:xfrm>
          <a:prstGeom prst="wedgeRectCallout">
            <a:avLst>
              <a:gd name="adj1" fmla="val -95830"/>
              <a:gd name="adj2" fmla="val -41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National Data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D12CB2E-16FA-4A37-8FB3-0DB846753149}"/>
              </a:ext>
            </a:extLst>
          </p:cNvPr>
          <p:cNvSpPr/>
          <p:nvPr/>
        </p:nvSpPr>
        <p:spPr>
          <a:xfrm>
            <a:off x="7923373" y="2206171"/>
            <a:ext cx="2443655" cy="624114"/>
          </a:xfrm>
          <a:prstGeom prst="wedgeRectCallout">
            <a:avLst>
              <a:gd name="adj1" fmla="val -147504"/>
              <a:gd name="adj2" fmla="val -65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01EDF2B-AA2F-4509-B2FB-57D0A2064561}"/>
              </a:ext>
            </a:extLst>
          </p:cNvPr>
          <p:cNvSpPr/>
          <p:nvPr/>
        </p:nvSpPr>
        <p:spPr>
          <a:xfrm>
            <a:off x="8496687" y="4798331"/>
            <a:ext cx="2443655" cy="624114"/>
          </a:xfrm>
          <a:prstGeom prst="wedgeRectCallout">
            <a:avLst>
              <a:gd name="adj1" fmla="val -108303"/>
              <a:gd name="adj2" fmla="val -12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</p:spTree>
    <p:extLst>
      <p:ext uri="{BB962C8B-B14F-4D97-AF65-F5344CB8AC3E}">
        <p14:creationId xmlns:p14="http://schemas.microsoft.com/office/powerpoint/2010/main" val="114316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88AA8-0B46-4713-A7A6-F79D7634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34" y="391886"/>
            <a:ext cx="11163266" cy="615405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2745A41-E320-469B-9716-D31CAF6A7DE1}"/>
              </a:ext>
            </a:extLst>
          </p:cNvPr>
          <p:cNvSpPr/>
          <p:nvPr/>
        </p:nvSpPr>
        <p:spPr>
          <a:xfrm>
            <a:off x="3720710" y="166914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Regional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B59A89-7908-4B3C-B8FE-8383A2659803}"/>
              </a:ext>
            </a:extLst>
          </p:cNvPr>
          <p:cNvSpPr/>
          <p:nvPr/>
        </p:nvSpPr>
        <p:spPr>
          <a:xfrm>
            <a:off x="4537603" y="1973943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Grand to grand total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2894B5E-B2D5-439E-9C9D-2CFA1E5CA29E}"/>
              </a:ext>
            </a:extLst>
          </p:cNvPr>
          <p:cNvSpPr/>
          <p:nvPr/>
        </p:nvSpPr>
        <p:spPr>
          <a:xfrm>
            <a:off x="8681432" y="1669143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DF07164-0CD4-4FA4-AD4F-BB1CED60FB09}"/>
              </a:ext>
            </a:extLst>
          </p:cNvPr>
          <p:cNvSpPr/>
          <p:nvPr/>
        </p:nvSpPr>
        <p:spPr>
          <a:xfrm>
            <a:off x="9428917" y="3795486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</p:spTree>
    <p:extLst>
      <p:ext uri="{BB962C8B-B14F-4D97-AF65-F5344CB8AC3E}">
        <p14:creationId xmlns:p14="http://schemas.microsoft.com/office/powerpoint/2010/main" val="180718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0ED1A-4B04-4177-B084-AC9D3475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4775"/>
            <a:ext cx="10716986" cy="66484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40779C8-E167-48BD-8BBA-04692A5B972A}"/>
              </a:ext>
            </a:extLst>
          </p:cNvPr>
          <p:cNvSpPr/>
          <p:nvPr/>
        </p:nvSpPr>
        <p:spPr>
          <a:xfrm>
            <a:off x="3772287" y="238125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Provincial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3206D7-D66B-4D27-B47C-5083E47AEE78}"/>
              </a:ext>
            </a:extLst>
          </p:cNvPr>
          <p:cNvSpPr/>
          <p:nvPr/>
        </p:nvSpPr>
        <p:spPr>
          <a:xfrm>
            <a:off x="6917946" y="2950429"/>
            <a:ext cx="2443655" cy="624114"/>
          </a:xfrm>
          <a:prstGeom prst="wedgeRectCallout">
            <a:avLst>
              <a:gd name="adj1" fmla="val -109490"/>
              <a:gd name="adj2" fmla="val -17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</a:t>
            </a:r>
            <a:r>
              <a:rPr lang="en-PH" dirty="0" err="1">
                <a:latin typeface="Calibri" panose="020F0502020204030204" pitchFamily="34" charset="0"/>
                <a:ea typeface="Calibri" panose="020F0502020204030204" pitchFamily="34" charset="0"/>
              </a:rPr>
              <a:t>colum</a:t>
            </a: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 for province base in filter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B0A8888-D2AA-44C1-81EA-0D299A39D1EF}"/>
              </a:ext>
            </a:extLst>
          </p:cNvPr>
          <p:cNvSpPr/>
          <p:nvPr/>
        </p:nvSpPr>
        <p:spPr>
          <a:xfrm>
            <a:off x="8717717" y="1647371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80F6F2D-B7B4-49C6-B1D6-B5BD14CE0DF7}"/>
              </a:ext>
            </a:extLst>
          </p:cNvPr>
          <p:cNvSpPr/>
          <p:nvPr/>
        </p:nvSpPr>
        <p:spPr>
          <a:xfrm>
            <a:off x="7817831" y="4946196"/>
            <a:ext cx="2443655" cy="624114"/>
          </a:xfrm>
          <a:prstGeom prst="wedgeRectCallout">
            <a:avLst>
              <a:gd name="adj1" fmla="val 24150"/>
              <a:gd name="adj2" fmla="val -230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71B791C-4E24-48E1-BE3D-6EE89200C445}"/>
              </a:ext>
            </a:extLst>
          </p:cNvPr>
          <p:cNvSpPr/>
          <p:nvPr/>
        </p:nvSpPr>
        <p:spPr>
          <a:xfrm>
            <a:off x="2865796" y="3262486"/>
            <a:ext cx="2443655" cy="624114"/>
          </a:xfrm>
          <a:prstGeom prst="wedgeRectCallout">
            <a:avLst>
              <a:gd name="adj1" fmla="val -34058"/>
              <a:gd name="adj2" fmla="val -246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Grand to grand total</a:t>
            </a:r>
          </a:p>
        </p:txBody>
      </p:sp>
    </p:spTree>
    <p:extLst>
      <p:ext uri="{BB962C8B-B14F-4D97-AF65-F5344CB8AC3E}">
        <p14:creationId xmlns:p14="http://schemas.microsoft.com/office/powerpoint/2010/main" val="2193475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F31388-65A2-4CF6-A020-57E79B14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114300"/>
            <a:ext cx="11059885" cy="66294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2B1C956-E5FB-49ED-8237-7E9238AE1BB5}"/>
              </a:ext>
            </a:extLst>
          </p:cNvPr>
          <p:cNvSpPr/>
          <p:nvPr/>
        </p:nvSpPr>
        <p:spPr>
          <a:xfrm>
            <a:off x="3772287" y="238125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Municipality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94FE45-7BFC-4B95-8F45-614A4AAE6970}"/>
              </a:ext>
            </a:extLst>
          </p:cNvPr>
          <p:cNvSpPr/>
          <p:nvPr/>
        </p:nvSpPr>
        <p:spPr>
          <a:xfrm>
            <a:off x="3971659" y="3693152"/>
            <a:ext cx="2124342" cy="624114"/>
          </a:xfrm>
          <a:prstGeom prst="wedgeRectCallout">
            <a:avLst>
              <a:gd name="adj1" fmla="val -34058"/>
              <a:gd name="adj2" fmla="val -246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Remove this table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6BC3835-F247-46DF-8BC6-F1BB2A0A0E06}"/>
              </a:ext>
            </a:extLst>
          </p:cNvPr>
          <p:cNvSpPr/>
          <p:nvPr/>
        </p:nvSpPr>
        <p:spPr>
          <a:xfrm>
            <a:off x="4092528" y="5033389"/>
            <a:ext cx="2124342" cy="1028594"/>
          </a:xfrm>
          <a:prstGeom prst="wedgeRectCallout">
            <a:avLst>
              <a:gd name="adj1" fmla="val -92687"/>
              <a:gd name="adj2" fmla="val -6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column for  the total merge by row</a:t>
            </a:r>
          </a:p>
        </p:txBody>
      </p:sp>
    </p:spTree>
    <p:extLst>
      <p:ext uri="{BB962C8B-B14F-4D97-AF65-F5344CB8AC3E}">
        <p14:creationId xmlns:p14="http://schemas.microsoft.com/office/powerpoint/2010/main" val="407904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PENDING OBSERVATION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July 29 – 30 2022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447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810A5-A76F-453A-9DD8-F0B8FAF722EF}"/>
              </a:ext>
            </a:extLst>
          </p:cNvPr>
          <p:cNvSpPr txBox="1"/>
          <p:nvPr/>
        </p:nvSpPr>
        <p:spPr>
          <a:xfrm>
            <a:off x="2956033" y="1600200"/>
            <a:ext cx="7070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AUGUST 11, 2022</a:t>
            </a:r>
          </a:p>
        </p:txBody>
      </p:sp>
    </p:spTree>
    <p:extLst>
      <p:ext uri="{BB962C8B-B14F-4D97-AF65-F5344CB8AC3E}">
        <p14:creationId xmlns:p14="http://schemas.microsoft.com/office/powerpoint/2010/main" val="282576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8B09FD-80D8-457E-A07A-EE99A36F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61925"/>
            <a:ext cx="12349163" cy="65341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98EA5E0-CACF-4280-AD5F-B88CCECFA5B5}"/>
              </a:ext>
            </a:extLst>
          </p:cNvPr>
          <p:cNvSpPr/>
          <p:nvPr/>
        </p:nvSpPr>
        <p:spPr>
          <a:xfrm>
            <a:off x="4590650" y="1390703"/>
            <a:ext cx="2124342" cy="1028594"/>
          </a:xfrm>
          <a:prstGeom prst="wedgeRectCallout">
            <a:avLst>
              <a:gd name="adj1" fmla="val -111220"/>
              <a:gd name="adj2" fmla="val 114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Bold text for the table header Meat Establishment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10DF4E-7A74-47B3-883F-706FD67B92A6}"/>
              </a:ext>
            </a:extLst>
          </p:cNvPr>
          <p:cNvSpPr/>
          <p:nvPr/>
        </p:nvSpPr>
        <p:spPr>
          <a:xfrm>
            <a:off x="7915008" y="1905000"/>
            <a:ext cx="2124342" cy="1028594"/>
          </a:xfrm>
          <a:prstGeom prst="wedgeRectCallout">
            <a:avLst>
              <a:gd name="adj1" fmla="val -114209"/>
              <a:gd name="adj2" fmla="val 76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Missing Column for region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0C09FB5-9D3C-4115-A595-E31F552730CF}"/>
              </a:ext>
            </a:extLst>
          </p:cNvPr>
          <p:cNvSpPr/>
          <p:nvPr/>
        </p:nvSpPr>
        <p:spPr>
          <a:xfrm>
            <a:off x="9900971" y="3429000"/>
            <a:ext cx="2124342" cy="1028594"/>
          </a:xfrm>
          <a:prstGeom prst="wedgeRectCallout">
            <a:avLst>
              <a:gd name="adj1" fmla="val -145595"/>
              <a:gd name="adj2" fmla="val -51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“Type”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9CA8DD2-CEEC-48FA-B684-21DD136CE840}"/>
              </a:ext>
            </a:extLst>
          </p:cNvPr>
          <p:cNvSpPr/>
          <p:nvPr/>
        </p:nvSpPr>
        <p:spPr>
          <a:xfrm>
            <a:off x="8129321" y="519166"/>
            <a:ext cx="2124342" cy="1028594"/>
          </a:xfrm>
          <a:prstGeom prst="wedgeRectCallout">
            <a:avLst>
              <a:gd name="adj1" fmla="val 99217"/>
              <a:gd name="adj2" fmla="val 122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Align with the filter fields and rename search to filter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120A690-5314-490E-A2B5-2356872C4EED}"/>
              </a:ext>
            </a:extLst>
          </p:cNvPr>
          <p:cNvSpPr/>
          <p:nvPr/>
        </p:nvSpPr>
        <p:spPr>
          <a:xfrm>
            <a:off x="1961883" y="3324225"/>
            <a:ext cx="2124342" cy="1028594"/>
          </a:xfrm>
          <a:prstGeom prst="wedgeRectCallout">
            <a:avLst>
              <a:gd name="adj1" fmla="val -76546"/>
              <a:gd name="adj2" fmla="val -11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live search and for the place holder “Meat Establishment”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775C65F-4B1A-4EAF-AA90-9FE714458D81}"/>
              </a:ext>
            </a:extLst>
          </p:cNvPr>
          <p:cNvSpPr/>
          <p:nvPr/>
        </p:nvSpPr>
        <p:spPr>
          <a:xfrm>
            <a:off x="1051979" y="372014"/>
            <a:ext cx="2124342" cy="1175746"/>
          </a:xfrm>
          <a:prstGeom prst="wedgeRectCallout">
            <a:avLst>
              <a:gd name="adj1" fmla="val 88782"/>
              <a:gd name="adj2" fmla="val 86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Additional Dropdown for city filtering</a:t>
            </a:r>
          </a:p>
        </p:txBody>
      </p:sp>
    </p:spTree>
    <p:extLst>
      <p:ext uri="{BB962C8B-B14F-4D97-AF65-F5344CB8AC3E}">
        <p14:creationId xmlns:p14="http://schemas.microsoft.com/office/powerpoint/2010/main" val="163210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46F920-C020-4C91-9EA9-0A10ADC5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3" y="167798"/>
            <a:ext cx="11457716" cy="6572250"/>
          </a:xfrm>
          <a:prstGeom prst="rect">
            <a:avLst/>
          </a:prstGeom>
        </p:spPr>
      </p:pic>
      <p:sp>
        <p:nvSpPr>
          <p:cNvPr id="5" name="Rectangular Callout 88">
            <a:extLst>
              <a:ext uri="{FF2B5EF4-FFF2-40B4-BE49-F238E27FC236}">
                <a16:creationId xmlns:a16="http://schemas.microsoft.com/office/drawing/2014/main" id="{432F8339-9C88-4AF1-A577-9E8F2B2387CF}"/>
              </a:ext>
            </a:extLst>
          </p:cNvPr>
          <p:cNvSpPr/>
          <p:nvPr/>
        </p:nvSpPr>
        <p:spPr>
          <a:xfrm>
            <a:off x="4219106" y="4604983"/>
            <a:ext cx="2247900" cy="635953"/>
          </a:xfrm>
          <a:prstGeom prst="wedgeRectCallout">
            <a:avLst>
              <a:gd name="adj1" fmla="val 58579"/>
              <a:gd name="adj2" fmla="val -236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Total head count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ular Callout 88">
            <a:extLst>
              <a:ext uri="{FF2B5EF4-FFF2-40B4-BE49-F238E27FC236}">
                <a16:creationId xmlns:a16="http://schemas.microsoft.com/office/drawing/2014/main" id="{71738B97-DB33-482A-835D-6BD54B918F1E}"/>
              </a:ext>
            </a:extLst>
          </p:cNvPr>
          <p:cNvSpPr/>
          <p:nvPr/>
        </p:nvSpPr>
        <p:spPr>
          <a:xfrm>
            <a:off x="508001" y="4922959"/>
            <a:ext cx="2247900" cy="635953"/>
          </a:xfrm>
          <a:prstGeom prst="wedgeRectCallout">
            <a:avLst>
              <a:gd name="adj1" fmla="val 58579"/>
              <a:gd name="adj2" fmla="val -236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Add a multiple filter for the disease / condition &amp; species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ular Callout 88">
            <a:extLst>
              <a:ext uri="{FF2B5EF4-FFF2-40B4-BE49-F238E27FC236}">
                <a16:creationId xmlns:a16="http://schemas.microsoft.com/office/drawing/2014/main" id="{2E0CAAC2-7416-4D23-A01F-F594E3A9C28A}"/>
              </a:ext>
            </a:extLst>
          </p:cNvPr>
          <p:cNvSpPr/>
          <p:nvPr/>
        </p:nvSpPr>
        <p:spPr>
          <a:xfrm>
            <a:off x="6616882" y="3453923"/>
            <a:ext cx="2247900" cy="635953"/>
          </a:xfrm>
          <a:prstGeom prst="wedgeRectCallout">
            <a:avLst>
              <a:gd name="adj1" fmla="val 58579"/>
              <a:gd name="adj2" fmla="val -236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dropdown for the municipality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962D843-3D5F-470E-9DED-4AA886438366}"/>
              </a:ext>
            </a:extLst>
          </p:cNvPr>
          <p:cNvSpPr/>
          <p:nvPr/>
        </p:nvSpPr>
        <p:spPr>
          <a:xfrm>
            <a:off x="3777983" y="3253874"/>
            <a:ext cx="2124342" cy="1028594"/>
          </a:xfrm>
          <a:prstGeom prst="wedgeRectCallout">
            <a:avLst>
              <a:gd name="adj1" fmla="val -96274"/>
              <a:gd name="adj2" fmla="val -55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label to “search” input</a:t>
            </a:r>
          </a:p>
        </p:txBody>
      </p:sp>
      <p:sp>
        <p:nvSpPr>
          <p:cNvPr id="12" name="Rectangular Callout 88">
            <a:extLst>
              <a:ext uri="{FF2B5EF4-FFF2-40B4-BE49-F238E27FC236}">
                <a16:creationId xmlns:a16="http://schemas.microsoft.com/office/drawing/2014/main" id="{AF4AD0E8-DD95-4AF8-BF08-6CC81BFA0DD7}"/>
              </a:ext>
            </a:extLst>
          </p:cNvPr>
          <p:cNvSpPr/>
          <p:nvPr/>
        </p:nvSpPr>
        <p:spPr>
          <a:xfrm>
            <a:off x="7556682" y="4604982"/>
            <a:ext cx="2247900" cy="635953"/>
          </a:xfrm>
          <a:prstGeom prst="wedgeRectCallout">
            <a:avLst>
              <a:gd name="adj1" fmla="val 35980"/>
              <a:gd name="adj2" fmla="val -38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Change to Filter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06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D40-6110-4B4D-A9C0-A6C2C5B2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61D6-681C-4D1B-A310-1231CEA9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85D54-B5EB-43A8-9160-FB1D073D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Dashboard page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961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A8B06-8D72-4C33-A81C-D133FE40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890" y="68227"/>
            <a:ext cx="10426219" cy="672154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B633A04-C4CD-466A-BB22-FF76ABC3AE02}"/>
              </a:ext>
            </a:extLst>
          </p:cNvPr>
          <p:cNvSpPr/>
          <p:nvPr/>
        </p:nvSpPr>
        <p:spPr>
          <a:xfrm>
            <a:off x="3971657" y="4570921"/>
            <a:ext cx="2124342" cy="1028594"/>
          </a:xfrm>
          <a:prstGeom prst="wedgeRectCallout">
            <a:avLst>
              <a:gd name="adj1" fmla="val -22888"/>
              <a:gd name="adj2" fmla="val -122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latin typeface="Calibri" panose="020F0502020204030204" pitchFamily="34" charset="0"/>
                <a:ea typeface="Calibri" panose="020F0502020204030204" pitchFamily="34" charset="0"/>
              </a:rPr>
              <a:t>Chamge</a:t>
            </a: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 to “receiving of animals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F9AD2BC-46F7-4F81-9EE3-62C1D8A88FAA}"/>
              </a:ext>
            </a:extLst>
          </p:cNvPr>
          <p:cNvSpPr/>
          <p:nvPr/>
        </p:nvSpPr>
        <p:spPr>
          <a:xfrm>
            <a:off x="2696406" y="2287079"/>
            <a:ext cx="2567429" cy="1359796"/>
          </a:xfrm>
          <a:prstGeom prst="wedgeRectCallout">
            <a:avLst>
              <a:gd name="adj1" fmla="val 99903"/>
              <a:gd name="adj2" fmla="val 10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Result Check from the RECEIVING TO FIT FOR HUMAN CONSUMPTION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3BD6063-408B-4E96-99A6-598CA34E60D0}"/>
              </a:ext>
            </a:extLst>
          </p:cNvPr>
          <p:cNvSpPr/>
          <p:nvPr/>
        </p:nvSpPr>
        <p:spPr>
          <a:xfrm>
            <a:off x="6582444" y="2914702"/>
            <a:ext cx="2124342" cy="1028594"/>
          </a:xfrm>
          <a:prstGeom prst="wedgeRectCallout">
            <a:avLst>
              <a:gd name="adj1" fmla="val -22888"/>
              <a:gd name="adj2" fmla="val -122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dropdown for the municipality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7731B61-CB16-41AA-865D-C0819DC37200}"/>
              </a:ext>
            </a:extLst>
          </p:cNvPr>
          <p:cNvSpPr/>
          <p:nvPr/>
        </p:nvSpPr>
        <p:spPr>
          <a:xfrm>
            <a:off x="7644615" y="4970853"/>
            <a:ext cx="2124342" cy="1028594"/>
          </a:xfrm>
          <a:prstGeom prst="wedgeRectCallout">
            <a:avLst>
              <a:gd name="adj1" fmla="val -22888"/>
              <a:gd name="adj2" fmla="val -122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total head count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0752A74-9FBC-451C-B16B-40BC93E9C752}"/>
              </a:ext>
            </a:extLst>
          </p:cNvPr>
          <p:cNvSpPr/>
          <p:nvPr/>
        </p:nvSpPr>
        <p:spPr>
          <a:xfrm>
            <a:off x="9423757" y="3428999"/>
            <a:ext cx="2124342" cy="1028594"/>
          </a:xfrm>
          <a:prstGeom prst="wedgeRectCallout">
            <a:avLst>
              <a:gd name="adj1" fmla="val -2424"/>
              <a:gd name="adj2" fmla="val -119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latin typeface="Calibri" panose="020F0502020204030204" pitchFamily="34" charset="0"/>
                <a:ea typeface="Calibri" panose="020F0502020204030204" pitchFamily="34" charset="0"/>
              </a:rPr>
              <a:t>Chagne</a:t>
            </a: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 to filter label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F540DDC-8DE3-4334-8A3A-9C0F441C7989}"/>
              </a:ext>
            </a:extLst>
          </p:cNvPr>
          <p:cNvSpPr/>
          <p:nvPr/>
        </p:nvSpPr>
        <p:spPr>
          <a:xfrm>
            <a:off x="1369334" y="5210696"/>
            <a:ext cx="2124342" cy="1028594"/>
          </a:xfrm>
          <a:prstGeom prst="wedgeRectCallout">
            <a:avLst>
              <a:gd name="adj1" fmla="val 34974"/>
              <a:gd name="adj2" fmla="val -164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Sorting unresponsive</a:t>
            </a:r>
          </a:p>
        </p:txBody>
      </p:sp>
    </p:spTree>
    <p:extLst>
      <p:ext uri="{BB962C8B-B14F-4D97-AF65-F5344CB8AC3E}">
        <p14:creationId xmlns:p14="http://schemas.microsoft.com/office/powerpoint/2010/main" val="1003884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9A203-80F9-463C-8AFE-13E49B0F5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38" y="83439"/>
            <a:ext cx="11152681" cy="60935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3D39021-36FE-4393-9F00-4C75E4AEBF38}"/>
              </a:ext>
            </a:extLst>
          </p:cNvPr>
          <p:cNvSpPr/>
          <p:nvPr/>
        </p:nvSpPr>
        <p:spPr>
          <a:xfrm>
            <a:off x="3971657" y="4570921"/>
            <a:ext cx="4557746" cy="1028594"/>
          </a:xfrm>
          <a:prstGeom prst="wedgeRectCallout">
            <a:avLst>
              <a:gd name="adj1" fmla="val -87680"/>
              <a:gd name="adj2" fmla="val 81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dropdown and PAGE for the MEAT ESTABLISHMENT INSPECTION REPORT</a:t>
            </a:r>
          </a:p>
        </p:txBody>
      </p:sp>
    </p:spTree>
    <p:extLst>
      <p:ext uri="{BB962C8B-B14F-4D97-AF65-F5344CB8AC3E}">
        <p14:creationId xmlns:p14="http://schemas.microsoft.com/office/powerpoint/2010/main" val="211352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D9379-60D3-4A50-BB57-8BA6CDA7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47" y="36709"/>
            <a:ext cx="11587655" cy="620643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99DB6A6-B57B-41D6-817C-5E48D5F60192}"/>
              </a:ext>
            </a:extLst>
          </p:cNvPr>
          <p:cNvSpPr/>
          <p:nvPr/>
        </p:nvSpPr>
        <p:spPr>
          <a:xfrm>
            <a:off x="8765627" y="1304433"/>
            <a:ext cx="2443655" cy="7725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 to mobile number upon registration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4B561D1-358D-41BA-8A0F-B91F27BD45BB}"/>
              </a:ext>
            </a:extLst>
          </p:cNvPr>
          <p:cNvSpPr/>
          <p:nvPr/>
        </p:nvSpPr>
        <p:spPr>
          <a:xfrm>
            <a:off x="3053254" y="5277508"/>
            <a:ext cx="7210098" cy="772510"/>
          </a:xfrm>
          <a:prstGeom prst="wedgeRectCallout">
            <a:avLst>
              <a:gd name="adj1" fmla="val -21052"/>
              <a:gd name="adj2" fmla="val 46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POSMS account</a:t>
            </a:r>
          </a:p>
        </p:txBody>
      </p:sp>
    </p:spTree>
    <p:extLst>
      <p:ext uri="{BB962C8B-B14F-4D97-AF65-F5344CB8AC3E}">
        <p14:creationId xmlns:p14="http://schemas.microsoft.com/office/powerpoint/2010/main" val="300193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50BBB-BA98-4768-A3FB-717318F1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2" y="109537"/>
            <a:ext cx="10926817" cy="66389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E174E16-4644-42F1-8882-75701C6D9210}"/>
              </a:ext>
            </a:extLst>
          </p:cNvPr>
          <p:cNvSpPr/>
          <p:nvPr/>
        </p:nvSpPr>
        <p:spPr>
          <a:xfrm>
            <a:off x="6258910" y="3428999"/>
            <a:ext cx="2443655" cy="7725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“Yes” “No” : green and red make it center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A28E4A-B8EB-4B1D-A54D-423351777CA1}"/>
              </a:ext>
            </a:extLst>
          </p:cNvPr>
          <p:cNvSpPr/>
          <p:nvPr/>
        </p:nvSpPr>
        <p:spPr>
          <a:xfrm>
            <a:off x="2832537" y="2656489"/>
            <a:ext cx="2443655" cy="906518"/>
          </a:xfrm>
          <a:prstGeom prst="wedgeRectCallout">
            <a:avLst>
              <a:gd name="adj1" fmla="val 147554"/>
              <a:gd name="adj2" fmla="val -14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D make it small</a:t>
            </a:r>
          </a:p>
        </p:txBody>
      </p:sp>
    </p:spTree>
    <p:extLst>
      <p:ext uri="{BB962C8B-B14F-4D97-AF65-F5344CB8AC3E}">
        <p14:creationId xmlns:p14="http://schemas.microsoft.com/office/powerpoint/2010/main" val="53000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2331-146F-4F8C-9936-391FA4E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31DE-56FF-44F5-96A2-7DF40C47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B1E84-0187-43A9-AEE9-59651D42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9" y="0"/>
            <a:ext cx="11818883" cy="66294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6BEB544-5D11-4C76-A79C-234684E0A596}"/>
              </a:ext>
            </a:extLst>
          </p:cNvPr>
          <p:cNvSpPr/>
          <p:nvPr/>
        </p:nvSpPr>
        <p:spPr>
          <a:xfrm>
            <a:off x="5265682" y="2928445"/>
            <a:ext cx="2443655" cy="7725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“Yes” “No” : green and red make it center</a:t>
            </a:r>
          </a:p>
        </p:txBody>
      </p:sp>
    </p:spTree>
    <p:extLst>
      <p:ext uri="{BB962C8B-B14F-4D97-AF65-F5344CB8AC3E}">
        <p14:creationId xmlns:p14="http://schemas.microsoft.com/office/powerpoint/2010/main" val="114398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EB8B66-E913-4CEB-9677-AD4443DB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38112"/>
            <a:ext cx="9801225" cy="65817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6BEB544-5D11-4C76-A79C-234684E0A596}"/>
              </a:ext>
            </a:extLst>
          </p:cNvPr>
          <p:cNvSpPr/>
          <p:nvPr/>
        </p:nvSpPr>
        <p:spPr>
          <a:xfrm>
            <a:off x="5265682" y="2928445"/>
            <a:ext cx="2443655" cy="7725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“Yes” “No” : green and red make it center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5BE158-6920-45F0-80E4-3A740254DE59}"/>
              </a:ext>
            </a:extLst>
          </p:cNvPr>
          <p:cNvSpPr/>
          <p:nvPr/>
        </p:nvSpPr>
        <p:spPr>
          <a:xfrm>
            <a:off x="2008707" y="2542190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message to application to account letter A make it small</a:t>
            </a:r>
          </a:p>
        </p:txBody>
      </p:sp>
    </p:spTree>
    <p:extLst>
      <p:ext uri="{BB962C8B-B14F-4D97-AF65-F5344CB8AC3E}">
        <p14:creationId xmlns:p14="http://schemas.microsoft.com/office/powerpoint/2010/main" val="387387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79E227-EFE5-4B4B-8DD9-ED0C745C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" y="70945"/>
            <a:ext cx="11004331" cy="658177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70ECB1-9DE6-4D62-A46C-11A2AF2BBCFF}"/>
              </a:ext>
            </a:extLst>
          </p:cNvPr>
          <p:cNvSpPr/>
          <p:nvPr/>
        </p:nvSpPr>
        <p:spPr>
          <a:xfrm>
            <a:off x="4974019" y="5175032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color of disapprove and approve</a:t>
            </a:r>
          </a:p>
        </p:txBody>
      </p:sp>
    </p:spTree>
    <p:extLst>
      <p:ext uri="{BB962C8B-B14F-4D97-AF65-F5344CB8AC3E}">
        <p14:creationId xmlns:p14="http://schemas.microsoft.com/office/powerpoint/2010/main" val="5880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E40BB-B963-46C4-86B6-A9186B8D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05" y="143100"/>
            <a:ext cx="11666482" cy="67149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28C2987-94B3-4DE3-BA22-4A8AED77DB74}"/>
              </a:ext>
            </a:extLst>
          </p:cNvPr>
          <p:cNvSpPr/>
          <p:nvPr/>
        </p:nvSpPr>
        <p:spPr>
          <a:xfrm>
            <a:off x="2341178" y="3992618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Capitalize “Number”, “Date”</a:t>
            </a:r>
          </a:p>
        </p:txBody>
      </p:sp>
    </p:spTree>
    <p:extLst>
      <p:ext uri="{BB962C8B-B14F-4D97-AF65-F5344CB8AC3E}">
        <p14:creationId xmlns:p14="http://schemas.microsoft.com/office/powerpoint/2010/main" val="1948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626</Words>
  <Application>Microsoft Office PowerPoint</Application>
  <PresentationFormat>Widescreen</PresentationFormat>
  <Paragraphs>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AUGUST 10, 2022</vt:lpstr>
      <vt:lpstr>General Changes</vt:lpstr>
      <vt:lpstr>Dashboard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PENDING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Jhay-r</dc:creator>
  <cp:lastModifiedBy>Jufrey Nino Bayog</cp:lastModifiedBy>
  <cp:revision>38</cp:revision>
  <dcterms:created xsi:type="dcterms:W3CDTF">2022-08-10T01:50:56Z</dcterms:created>
  <dcterms:modified xsi:type="dcterms:W3CDTF">2022-08-19T03:49:52Z</dcterms:modified>
</cp:coreProperties>
</file>