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Marina Bezare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theme/theme1.xml" Type="http://schemas.openxmlformats.org/officeDocument/2006/relationships/theme" Id="rId1"/><Relationship Target="slides/slide7.xml" Type="http://schemas.openxmlformats.org/officeDocument/2006/relationships/slide" Id="rId13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Me mola mucho</p:text>
  </p:cm>
</p:cmLst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Ogame =&gt; Sitúa rápido;</a:t>
            </a:r>
          </a:p>
          <a:p>
            <a:pPr rtl="0" lvl="0">
              <a:buNone/>
            </a:pPr>
            <a:r>
              <a:rPr lang="en"/>
              <a:t>Juego: evolución y especialización</a:t>
            </a:r>
            <a:br>
              <a:rPr lang="en"/>
            </a:br>
            <a:r>
              <a:rPr lang="en"/>
              <a:t>Final =&gt; problema de estos juegos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 rot="10800000" flipH="1">
            <a:off y="2056789" x="0"/>
            <a:ext cy="121981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>
            <a:off y="0" x="0"/>
            <a:ext cy="2133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 rot="-249176">
            <a:off y="3131978" x="1097760"/>
            <a:ext cy="523986" cx="758501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1270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-240126">
            <a:off y="2455229" x="472191"/>
            <a:ext cy="448686" cx="498615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 txBox="1"/>
          <p:nvPr>
            <p:ph type="ctrTitle"/>
          </p:nvPr>
        </p:nvSpPr>
        <p:spPr>
          <a:xfrm rot="-244891">
            <a:off y="1341541" x="1031293"/>
            <a:ext cy="1421100" cx="77723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>
            <a:off y="3511296" x="0"/>
            <a:ext cy="3351847" cx="9143999"/>
          </a:xfrm>
          <a:custGeom>
            <a:pathLst>
              <a:path w="9144000" extrusionOk="0" h="3429000">
                <a:moveTo>
                  <a:pt y="0" x="0"/>
                </a:moveTo>
                <a:lnTo>
                  <a:pt y="762000" x="0"/>
                </a:lnTo>
                <a:lnTo>
                  <a:pt y="3429000" x="0"/>
                </a:lnTo>
                <a:lnTo>
                  <a:pt y="3429000" x="9144000"/>
                </a:lnTo>
                <a:lnTo>
                  <a:pt y="762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 rot="-283855">
            <a:off y="3829088" x="915995"/>
            <a:ext cy="288076" cx="60199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6" name="Shape 36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" name="Shape 37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5261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baseline="0" sz="1800">
                <a:solidFill>
                  <a:schemeClr val="lt2"/>
                </a:solidFill>
              </a:defRPr>
            </a:lvl6pPr>
            <a:lvl7pPr rtl="0">
              <a:defRPr baseline="0" sz="1800">
                <a:solidFill>
                  <a:schemeClr val="lt2"/>
                </a:solidFill>
              </a:defRPr>
            </a:lvl7pPr>
            <a:lvl8pPr rtl="0">
              <a:defRPr baseline="0" sz="1800">
                <a:solidFill>
                  <a:schemeClr val="lt2"/>
                </a:solidFill>
              </a:defRPr>
            </a:lvl8pPr>
            <a:lvl9pPr rtl="0" indent="114300" marL="3657600">
              <a:buSzPct val="100000"/>
              <a:buFont typeface="Trebuchet MS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y="1600200" x="4648200"/>
            <a:ext cy="45261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baseline="0" sz="1800">
                <a:solidFill>
                  <a:schemeClr val="lt2"/>
                </a:solidFill>
              </a:defRPr>
            </a:lvl6pPr>
            <a:lvl7pPr rtl="0">
              <a:defRPr baseline="0" sz="1800">
                <a:solidFill>
                  <a:schemeClr val="lt2"/>
                </a:solidFill>
              </a:defRPr>
            </a:lvl7pPr>
            <a:lvl8pPr rtl="0">
              <a:defRPr baseline="0" sz="1800">
                <a:solidFill>
                  <a:schemeClr val="lt2"/>
                </a:solidFill>
              </a:defRPr>
            </a:lvl8pPr>
            <a:lvl9pPr rtl="0" indent="114300" marL="3657600">
              <a:buSzPct val="100000"/>
              <a:buFont typeface="Trebuchet MS"/>
              <a:buNone/>
              <a:defRPr sz="1800"/>
            </a:lvl9pPr>
          </a:lstStyle>
          <a:p/>
        </p:txBody>
      </p:sp>
      <p:sp>
        <p:nvSpPr>
          <p:cNvPr id="42" name="Shape 42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" name="Shape 45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6" name="Shape 46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7" name="Shape 47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1" name="Shape 51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4" name="Shape 54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5" name="Shape 55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 rot="-120001">
            <a:off y="5784355" x="998773"/>
            <a:ext cy="473687" cx="557019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8" name="Shape 58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9" name="Shape 59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2" name="Shape 62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3" name="Shape 63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4" name="Shape 64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5" name="Shape 65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6" name="Shape 66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60F0F"/>
            </a:gs>
            <a:gs pos="100000">
              <a:srgbClr val="C82009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5" name="Shape 5"/>
          <p:cNvCxnSpPr/>
          <p:nvPr/>
        </p:nvCxnSpPr>
        <p:spPr>
          <a:xfrm>
            <a:off y="76200" x="76200"/>
            <a:ext cy="6705599" cx="0"/>
          </a:xfrm>
          <a:prstGeom prst="straightConnector1">
            <a:avLst/>
          </a:prstGeom>
          <a:noFill/>
          <a:ln w="10795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6" name="Shape 6"/>
          <p:cNvCxnSpPr/>
          <p:nvPr/>
        </p:nvCxnSpPr>
        <p:spPr>
          <a:xfrm>
            <a:off y="76200" x="9067800"/>
            <a:ext cy="6705599" cx="0"/>
          </a:xfrm>
          <a:prstGeom prst="straightConnector1">
            <a:avLst/>
          </a:prstGeom>
          <a:noFill/>
          <a:ln w="1143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" name="Shape 7"/>
          <p:cNvCxnSpPr/>
          <p:nvPr/>
        </p:nvCxnSpPr>
        <p:spPr>
          <a:xfrm>
            <a:off y="76200" x="533399"/>
            <a:ext cy="6705599" cx="0"/>
          </a:xfrm>
          <a:prstGeom prst="straightConnector1">
            <a:avLst/>
          </a:prstGeom>
          <a:noFill/>
          <a:ln w="6985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8" name="Shape 8"/>
          <p:cNvCxnSpPr/>
          <p:nvPr/>
        </p:nvCxnSpPr>
        <p:spPr>
          <a:xfrm flipH="1">
            <a:off y="76200" x="914400"/>
            <a:ext cy="6324600" cx="152399"/>
          </a:xfrm>
          <a:prstGeom prst="straightConnector1">
            <a:avLst/>
          </a:prstGeom>
          <a:noFill/>
          <a:ln w="1524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9" name="Shape 9"/>
          <p:cNvSpPr/>
          <p:nvPr/>
        </p:nvSpPr>
        <p:spPr>
          <a:xfrm>
            <a:off y="76200" x="110055"/>
            <a:ext cy="6629399" cx="1698625"/>
          </a:xfrm>
          <a:custGeom>
            <a:pathLst>
              <a:path w="1070" extrusionOk="0" h="4154">
                <a:moveTo>
                  <a:pt y="0" x="4"/>
                </a:moveTo>
                <a:lnTo>
                  <a:pt y="0" x="4"/>
                </a:lnTo>
                <a:lnTo>
                  <a:pt y="74" x="2"/>
                </a:lnTo>
                <a:lnTo>
                  <a:pt y="162" x="0"/>
                </a:lnTo>
                <a:lnTo>
                  <a:pt y="280" x="0"/>
                </a:lnTo>
                <a:lnTo>
                  <a:pt y="426" x="4"/>
                </a:lnTo>
                <a:lnTo>
                  <a:pt y="594" x="10"/>
                </a:lnTo>
                <a:lnTo>
                  <a:pt y="686" x="16"/>
                </a:lnTo>
                <a:lnTo>
                  <a:pt y="782" x="22"/>
                </a:lnTo>
                <a:lnTo>
                  <a:pt y="884" x="30"/>
                </a:lnTo>
                <a:lnTo>
                  <a:pt y="990" x="42"/>
                </a:lnTo>
                <a:lnTo>
                  <a:pt y="1098" x="54"/>
                </a:lnTo>
                <a:lnTo>
                  <a:pt y="1210" x="68"/>
                </a:lnTo>
                <a:lnTo>
                  <a:pt y="1324" x="86"/>
                </a:lnTo>
                <a:lnTo>
                  <a:pt y="1442" x="104"/>
                </a:lnTo>
                <a:lnTo>
                  <a:pt y="1562" x="126"/>
                </a:lnTo>
                <a:lnTo>
                  <a:pt y="1682" x="152"/>
                </a:lnTo>
                <a:lnTo>
                  <a:pt y="1804" x="178"/>
                </a:lnTo>
                <a:lnTo>
                  <a:pt y="1928" x="210"/>
                </a:lnTo>
                <a:lnTo>
                  <a:pt y="2050" x="244"/>
                </a:lnTo>
                <a:lnTo>
                  <a:pt y="2174" x="280"/>
                </a:lnTo>
                <a:lnTo>
                  <a:pt y="2298" x="322"/>
                </a:lnTo>
                <a:lnTo>
                  <a:pt y="2420" x="366"/>
                </a:lnTo>
                <a:lnTo>
                  <a:pt y="2542" x="416"/>
                </a:lnTo>
                <a:lnTo>
                  <a:pt y="2662" x="468"/>
                </a:lnTo>
                <a:lnTo>
                  <a:pt y="2722" x="496"/>
                </a:lnTo>
                <a:lnTo>
                  <a:pt y="2780" x="524"/>
                </a:lnTo>
                <a:lnTo>
                  <a:pt y="2838" x="554"/>
                </a:lnTo>
                <a:lnTo>
                  <a:pt y="2896" x="586"/>
                </a:lnTo>
                <a:lnTo>
                  <a:pt y="2896" x="586"/>
                </a:lnTo>
                <a:lnTo>
                  <a:pt y="3018" x="652"/>
                </a:lnTo>
                <a:lnTo>
                  <a:pt y="3132" x="714"/>
                </a:lnTo>
                <a:lnTo>
                  <a:pt y="3238" x="768"/>
                </a:lnTo>
                <a:lnTo>
                  <a:pt y="3336" x="816"/>
                </a:lnTo>
                <a:lnTo>
                  <a:pt y="3426" x="860"/>
                </a:lnTo>
                <a:lnTo>
                  <a:pt y="3510" x="900"/>
                </a:lnTo>
                <a:lnTo>
                  <a:pt y="3588" x="934"/>
                </a:lnTo>
                <a:lnTo>
                  <a:pt y="3658" x="964"/>
                </a:lnTo>
                <a:lnTo>
                  <a:pt y="3724" x="988"/>
                </a:lnTo>
                <a:lnTo>
                  <a:pt y="3782" x="1010"/>
                </a:lnTo>
                <a:lnTo>
                  <a:pt y="3836" x="1028"/>
                </a:lnTo>
                <a:lnTo>
                  <a:pt y="3884" x="1042"/>
                </a:lnTo>
                <a:lnTo>
                  <a:pt y="3926" x="1052"/>
                </a:lnTo>
                <a:lnTo>
                  <a:pt y="3964" x="1060"/>
                </a:lnTo>
                <a:lnTo>
                  <a:pt y="3998" x="1066"/>
                </a:lnTo>
                <a:lnTo>
                  <a:pt y="4028" x="1068"/>
                </a:lnTo>
                <a:lnTo>
                  <a:pt y="4054" x="1070"/>
                </a:lnTo>
                <a:lnTo>
                  <a:pt y="4074" x="1068"/>
                </a:lnTo>
                <a:lnTo>
                  <a:pt y="4094" x="1066"/>
                </a:lnTo>
                <a:lnTo>
                  <a:pt y="4108" x="1060"/>
                </a:lnTo>
                <a:lnTo>
                  <a:pt y="4122" x="1056"/>
                </a:lnTo>
                <a:lnTo>
                  <a:pt y="4132" x="1050"/>
                </a:lnTo>
                <a:lnTo>
                  <a:pt y="4138" x="1042"/>
                </a:lnTo>
                <a:lnTo>
                  <a:pt y="4144" x="1034"/>
                </a:lnTo>
                <a:lnTo>
                  <a:pt y="4148" x="1028"/>
                </a:lnTo>
                <a:lnTo>
                  <a:pt y="4152" x="1020"/>
                </a:lnTo>
                <a:lnTo>
                  <a:pt y="4154" x="1006"/>
                </a:lnTo>
                <a:lnTo>
                  <a:pt y="4152" x="998"/>
                </a:lnTo>
                <a:lnTo>
                  <a:pt y="4152" x="994"/>
                </a:lnTo>
              </a:path>
            </a:pathLst>
          </a:custGeom>
          <a:noFill/>
          <a:ln w="254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5486400" x="7839160"/>
            <a:ext cy="796925" cx="1181100"/>
          </a:xfrm>
          <a:custGeom>
            <a:pathLst>
              <a:path w="744" extrusionOk="0" h="502">
                <a:moveTo>
                  <a:pt y="502" x="0"/>
                </a:moveTo>
                <a:lnTo>
                  <a:pt y="502" x="0"/>
                </a:lnTo>
                <a:lnTo>
                  <a:pt y="482" x="4"/>
                </a:lnTo>
                <a:lnTo>
                  <a:pt y="460" x="10"/>
                </a:lnTo>
                <a:lnTo>
                  <a:pt y="430" x="20"/>
                </a:lnTo>
                <a:lnTo>
                  <a:pt y="396" x="36"/>
                </a:lnTo>
                <a:lnTo>
                  <a:pt y="358" x="56"/>
                </a:lnTo>
                <a:lnTo>
                  <a:pt y="316" x="84"/>
                </a:lnTo>
                <a:lnTo>
                  <a:pt y="294" x="100"/>
                </a:lnTo>
                <a:lnTo>
                  <a:pt y="272" x="118"/>
                </a:lnTo>
                <a:lnTo>
                  <a:pt y="248" x="138"/>
                </a:lnTo>
                <a:lnTo>
                  <a:pt y="226" x="160"/>
                </a:lnTo>
                <a:lnTo>
                  <a:pt y="204" x="184"/>
                </a:lnTo>
                <a:lnTo>
                  <a:pt y="182" x="212"/>
                </a:lnTo>
                <a:lnTo>
                  <a:pt y="162" x="240"/>
                </a:lnTo>
                <a:lnTo>
                  <a:pt y="140" x="272"/>
                </a:lnTo>
                <a:lnTo>
                  <a:pt y="120" x="306"/>
                </a:lnTo>
                <a:lnTo>
                  <a:pt y="102" x="342"/>
                </a:lnTo>
                <a:lnTo>
                  <a:pt y="84" x="382"/>
                </a:lnTo>
                <a:lnTo>
                  <a:pt y="66" x="424"/>
                </a:lnTo>
                <a:lnTo>
                  <a:pt y="52" x="470"/>
                </a:lnTo>
                <a:lnTo>
                  <a:pt y="38" x="518"/>
                </a:lnTo>
                <a:lnTo>
                  <a:pt y="26" x="570"/>
                </a:lnTo>
                <a:lnTo>
                  <a:pt y="16" x="624"/>
                </a:lnTo>
                <a:lnTo>
                  <a:pt y="6" x="682"/>
                </a:lnTo>
                <a:lnTo>
                  <a:pt y="0" x="744"/>
                </a:lnTo>
              </a:path>
            </a:pathLst>
          </a:custGeom>
          <a:noFill/>
          <a:ln w="25400" cap="flat">
            <a:solidFill>
              <a:srgbClr val="CB281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3536950" x="8273122"/>
            <a:ext cy="2606675" cx="777875"/>
          </a:xfrm>
          <a:custGeom>
            <a:pathLst>
              <a:path w="490" extrusionOk="0" h="1642">
                <a:moveTo>
                  <a:pt y="1642" x="0"/>
                </a:moveTo>
                <a:lnTo>
                  <a:pt y="1642" x="0"/>
                </a:lnTo>
                <a:lnTo>
                  <a:pt y="1624" x="24"/>
                </a:lnTo>
                <a:lnTo>
                  <a:pt y="1600" x="50"/>
                </a:lnTo>
                <a:lnTo>
                  <a:pt y="1564" x="86"/>
                </a:lnTo>
                <a:lnTo>
                  <a:pt y="1518" x="126"/>
                </a:lnTo>
                <a:lnTo>
                  <a:pt y="1490" x="148"/>
                </a:lnTo>
                <a:lnTo>
                  <a:pt y="1458" x="172"/>
                </a:lnTo>
                <a:lnTo>
                  <a:pt y="1424" x="196"/>
                </a:lnTo>
                <a:lnTo>
                  <a:pt y="1384" x="220"/>
                </a:lnTo>
                <a:lnTo>
                  <a:pt y="1344" x="244"/>
                </a:lnTo>
                <a:lnTo>
                  <a:pt y="1298" x="268"/>
                </a:lnTo>
                <a:lnTo>
                  <a:pt y="1248" x="292"/>
                </a:lnTo>
                <a:lnTo>
                  <a:pt y="1196" x="316"/>
                </a:lnTo>
                <a:lnTo>
                  <a:pt y="1138" x="340"/>
                </a:lnTo>
                <a:lnTo>
                  <a:pt y="1078" x="362"/>
                </a:lnTo>
                <a:lnTo>
                  <a:pt y="1014" x="384"/>
                </a:lnTo>
                <a:lnTo>
                  <a:pt y="944" x="404"/>
                </a:lnTo>
                <a:lnTo>
                  <a:pt y="870" x="422"/>
                </a:lnTo>
                <a:lnTo>
                  <a:pt y="792" x="438"/>
                </a:lnTo>
                <a:lnTo>
                  <a:pt y="710" x="454"/>
                </a:lnTo>
                <a:lnTo>
                  <a:pt y="624" x="466"/>
                </a:lnTo>
                <a:lnTo>
                  <a:pt y="532" x="476"/>
                </a:lnTo>
                <a:lnTo>
                  <a:pt y="436" x="484"/>
                </a:lnTo>
                <a:lnTo>
                  <a:pt y="334" x="488"/>
                </a:lnTo>
                <a:lnTo>
                  <a:pt y="228" x="490"/>
                </a:lnTo>
                <a:lnTo>
                  <a:pt y="118" x="488"/>
                </a:lnTo>
                <a:lnTo>
                  <a:pt y="0" x="484"/>
                </a:lnTo>
              </a:path>
            </a:pathLst>
          </a:custGeom>
          <a:noFill/>
          <a:ln w="25400" cap="flat">
            <a:solidFill>
              <a:srgbClr val="D0331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 rot="-240056">
            <a:off y="-19227" x="1172871"/>
            <a:ext cy="1143088" cx="822955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828800" x="457200"/>
            <a:ext cy="4221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gif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 rot="-244891">
            <a:off y="1341541" x="1031293"/>
            <a:ext cy="1421100" cx="7772311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Jugador Número 12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 rot="-249176">
            <a:off y="3131978" x="1097760"/>
            <a:ext cy="523986" cx="758501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Juego de Navegador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ESCALABLE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3600" lang="en"/>
              <a:t>
</a:t>
            </a:r>
            <a:r>
              <a:rPr sz="3600" lang="en"/>
              <a:t>Juego </a:t>
            </a:r>
          </a:p>
          <a:p>
            <a:r>
              <a:t/>
            </a:r>
          </a:p>
          <a:p>
            <a:pPr rtl="0" lvl="0" indent="-457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3600" lang="en"/>
              <a:t>Aplicación para móvil (Android)</a:t>
            </a:r>
          </a:p>
          <a:p>
            <a:r>
              <a:t/>
            </a:r>
          </a:p>
          <a:p>
            <a:pPr rtl="0" lvl="0" indent="-457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3600" lang="en"/>
              <a:t>Partidos interactivos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Aliciente principal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3600" lang="en">
                <a:solidFill>
                  <a:srgbClr val="ECE47C"/>
                </a:solidFill>
              </a:rPr>
              <a:t>
</a:t>
            </a:r>
            <a:r>
              <a:rPr sz="3600" lang="en">
                <a:solidFill>
                  <a:srgbClr val="ECE47C"/>
                </a:solidFill>
              </a:rPr>
              <a:t>VA A ESTAR... SÍ SÍ, </a:t>
            </a:r>
            <a:r>
              <a:rPr b="1" sz="3600" lang="en">
                <a:solidFill>
                  <a:srgbClr val="ECE47C"/>
                </a:solidFill>
              </a:rPr>
              <a:t>VA A ESTAR </a:t>
            </a:r>
            <a:r>
              <a:rPr sz="3600" lang="en">
                <a:solidFill>
                  <a:srgbClr val="ECE47C"/>
                </a:solidFill>
              </a:rPr>
              <a:t>MONTADO Y FUNCIONANDO EN UN SERVIDOR REAL. </a:t>
            </a:r>
          </a:p>
          <a:p>
            <a:r>
              <a:t/>
            </a:r>
          </a:p>
          <a:p>
            <a:pPr algn="ctr"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3600" lang="en">
                <a:solidFill>
                  <a:srgbClr val="ECE47C"/>
                </a:solidFill>
              </a:rPr>
              <a:t>Usuarios premium</a:t>
            </a:r>
          </a:p>
          <a:p>
            <a:r>
              <a:t/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y="5000800" x="2227500"/>
            <a:ext cy="647417" cx="400074"/>
            <a:chOff y="4673675" x="1602650"/>
            <a:chExt cy="647417" cx="400074"/>
          </a:xfrm>
        </p:grpSpPr>
        <p:sp>
          <p:nvSpPr>
            <p:cNvPr id="130" name="Shape 130"/>
            <p:cNvSpPr/>
            <p:nvPr/>
          </p:nvSpPr>
          <p:spPr>
            <a:xfrm>
              <a:off y="5094892" x="1864575"/>
              <a:ext cy="113100" cx="128400"/>
            </a:xfrm>
            <a:prstGeom prst="flowChartConnector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grpSp>
          <p:nvGrpSpPr>
            <p:cNvPr id="131" name="Shape 131"/>
            <p:cNvGrpSpPr/>
            <p:nvPr/>
          </p:nvGrpSpPr>
          <p:grpSpPr>
            <a:xfrm>
              <a:off y="4673675" x="1602650"/>
              <a:ext cy="647417" cx="400074"/>
              <a:chOff y="4673675" x="1602650"/>
              <a:chExt cy="647417" cx="400074"/>
            </a:xfrm>
          </p:grpSpPr>
          <p:grpSp>
            <p:nvGrpSpPr>
              <p:cNvPr id="132" name="Shape 132"/>
              <p:cNvGrpSpPr/>
              <p:nvPr/>
            </p:nvGrpSpPr>
            <p:grpSpPr>
              <a:xfrm>
                <a:off y="4678642" x="1602650"/>
                <a:ext cy="642450" cx="395425"/>
                <a:chOff y="4678642" x="1602650"/>
                <a:chExt cy="642450" cx="395425"/>
              </a:xfrm>
            </p:grpSpPr>
            <p:sp>
              <p:nvSpPr>
                <p:cNvPr id="133" name="Shape 133"/>
                <p:cNvSpPr/>
                <p:nvPr/>
              </p:nvSpPr>
              <p:spPr>
                <a:xfrm>
                  <a:off y="5207992" x="1602650"/>
                  <a:ext cy="113100" cx="128400"/>
                </a:xfrm>
                <a:prstGeom prst="flowChartConnector">
                  <a:avLst/>
                </a:prstGeom>
                <a:solidFill>
                  <a:schemeClr val="lt2"/>
                </a:solidFill>
                <a:ln w="19050" cap="flat">
                  <a:solidFill>
                    <a:schemeClr val="dk2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91425" rIns="91425" lIns="91425" tIns="91425" anchor="ctr" anchorCtr="0">
                  <a:noAutofit/>
                </a:bodyPr>
                <a:lstStyle/>
                <a:p/>
              </p:txBody>
            </p:sp>
            <p:cxnSp>
              <p:nvCxnSpPr>
                <p:cNvPr id="134" name="Shape 134"/>
                <p:cNvCxnSpPr>
                  <a:stCxn id="133" idx="6"/>
                </p:cNvCxnSpPr>
                <p:nvPr/>
              </p:nvCxnSpPr>
              <p:spPr>
                <a:xfrm rot="10800000">
                  <a:off y="4750042" x="1726550"/>
                  <a:ext cy="514499" cx="45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2"/>
                  </a:solidFill>
                  <a:prstDash val="solid"/>
                  <a:round/>
                  <a:headEnd w="lg" len="lg" type="none"/>
                  <a:tailEnd w="lg" len="lg" type="none"/>
                </a:ln>
              </p:spPr>
            </p:cxnSp>
            <p:cxnSp>
              <p:nvCxnSpPr>
                <p:cNvPr id="135" name="Shape 135"/>
                <p:cNvCxnSpPr/>
                <p:nvPr/>
              </p:nvCxnSpPr>
              <p:spPr>
                <a:xfrm rot="10800000" flipH="1">
                  <a:off y="4678642" x="1992975"/>
                  <a:ext cy="472800" cx="51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2"/>
                  </a:solidFill>
                  <a:prstDash val="solid"/>
                  <a:round/>
                  <a:headEnd w="lg" len="lg" type="none"/>
                  <a:tailEnd w="lg" len="lg" type="none"/>
                </a:ln>
              </p:spPr>
            </p:cxnSp>
          </p:grpSp>
          <p:cxnSp>
            <p:nvCxnSpPr>
              <p:cNvPr id="136" name="Shape 136"/>
              <p:cNvCxnSpPr/>
              <p:nvPr/>
            </p:nvCxnSpPr>
            <p:spPr>
              <a:xfrm rot="10800000" flipH="1">
                <a:off y="4673675" x="1712325"/>
                <a:ext cy="85799" cx="2903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</p:grpSp>
      </p:grpSp>
      <p:grpSp>
        <p:nvGrpSpPr>
          <p:cNvPr id="137" name="Shape 137"/>
          <p:cNvGrpSpPr/>
          <p:nvPr/>
        </p:nvGrpSpPr>
        <p:grpSpPr>
          <a:xfrm>
            <a:off y="4886050" x="6549750"/>
            <a:ext cy="647417" cx="400074"/>
            <a:chOff y="4673675" x="1602650"/>
            <a:chExt cy="647417" cx="400074"/>
          </a:xfrm>
        </p:grpSpPr>
        <p:sp>
          <p:nvSpPr>
            <p:cNvPr id="138" name="Shape 138"/>
            <p:cNvSpPr/>
            <p:nvPr/>
          </p:nvSpPr>
          <p:spPr>
            <a:xfrm>
              <a:off y="5094892" x="1864575"/>
              <a:ext cy="113100" cx="128400"/>
            </a:xfrm>
            <a:prstGeom prst="flowChartConnector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grpSp>
          <p:nvGrpSpPr>
            <p:cNvPr id="139" name="Shape 139"/>
            <p:cNvGrpSpPr/>
            <p:nvPr/>
          </p:nvGrpSpPr>
          <p:grpSpPr>
            <a:xfrm>
              <a:off y="4673675" x="1602650"/>
              <a:ext cy="647417" cx="400074"/>
              <a:chOff y="4673675" x="1602650"/>
              <a:chExt cy="647417" cx="400074"/>
            </a:xfrm>
          </p:grpSpPr>
          <p:grpSp>
            <p:nvGrpSpPr>
              <p:cNvPr id="140" name="Shape 140"/>
              <p:cNvGrpSpPr/>
              <p:nvPr/>
            </p:nvGrpSpPr>
            <p:grpSpPr>
              <a:xfrm>
                <a:off y="4678642" x="1602650"/>
                <a:ext cy="642450" cx="395425"/>
                <a:chOff y="4678642" x="1602650"/>
                <a:chExt cy="642450" cx="395425"/>
              </a:xfrm>
            </p:grpSpPr>
            <p:sp>
              <p:nvSpPr>
                <p:cNvPr id="141" name="Shape 141"/>
                <p:cNvSpPr/>
                <p:nvPr/>
              </p:nvSpPr>
              <p:spPr>
                <a:xfrm>
                  <a:off y="5207992" x="1602650"/>
                  <a:ext cy="113100" cx="128400"/>
                </a:xfrm>
                <a:prstGeom prst="flowChartConnector">
                  <a:avLst/>
                </a:prstGeom>
                <a:solidFill>
                  <a:schemeClr val="lt2"/>
                </a:solidFill>
                <a:ln w="19050" cap="flat">
                  <a:solidFill>
                    <a:schemeClr val="dk2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91425" rIns="91425" lIns="91425" tIns="91425" anchor="ctr" anchorCtr="0">
                  <a:noAutofit/>
                </a:bodyPr>
                <a:lstStyle/>
                <a:p/>
              </p:txBody>
            </p:sp>
            <p:cxnSp>
              <p:nvCxnSpPr>
                <p:cNvPr id="142" name="Shape 142"/>
                <p:cNvCxnSpPr>
                  <a:stCxn id="141" idx="6"/>
                </p:cNvCxnSpPr>
                <p:nvPr/>
              </p:nvCxnSpPr>
              <p:spPr>
                <a:xfrm rot="10800000">
                  <a:off y="4750042" x="1726550"/>
                  <a:ext cy="514499" cx="45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2"/>
                  </a:solidFill>
                  <a:prstDash val="solid"/>
                  <a:round/>
                  <a:headEnd w="lg" len="lg" type="none"/>
                  <a:tailEnd w="lg" len="lg" type="none"/>
                </a:ln>
              </p:spPr>
            </p:cxnSp>
            <p:cxnSp>
              <p:nvCxnSpPr>
                <p:cNvPr id="143" name="Shape 143"/>
                <p:cNvCxnSpPr/>
                <p:nvPr/>
              </p:nvCxnSpPr>
              <p:spPr>
                <a:xfrm rot="10800000" flipH="1">
                  <a:off y="4678642" x="1992975"/>
                  <a:ext cy="472800" cx="51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2"/>
                  </a:solidFill>
                  <a:prstDash val="solid"/>
                  <a:round/>
                  <a:headEnd w="lg" len="lg" type="none"/>
                  <a:tailEnd w="lg" len="lg" type="none"/>
                </a:ln>
              </p:spPr>
            </p:cxnSp>
          </p:grpSp>
          <p:cxnSp>
            <p:nvCxnSpPr>
              <p:cNvPr id="144" name="Shape 144"/>
              <p:cNvCxnSpPr/>
              <p:nvPr/>
            </p:nvCxnSpPr>
            <p:spPr>
              <a:xfrm rot="10800000" flipH="1">
                <a:off y="4673675" x="1712325"/>
                <a:ext cy="85799" cx="2903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</p:grpSp>
      </p:grpSp>
      <p:grpSp>
        <p:nvGrpSpPr>
          <p:cNvPr id="145" name="Shape 145"/>
          <p:cNvGrpSpPr/>
          <p:nvPr/>
        </p:nvGrpSpPr>
        <p:grpSpPr>
          <a:xfrm>
            <a:off y="5000800" x="6949825"/>
            <a:ext cy="647417" cx="400074"/>
            <a:chOff y="4673675" x="1602650"/>
            <a:chExt cy="647417" cx="400074"/>
          </a:xfrm>
        </p:grpSpPr>
        <p:sp>
          <p:nvSpPr>
            <p:cNvPr id="146" name="Shape 146"/>
            <p:cNvSpPr/>
            <p:nvPr/>
          </p:nvSpPr>
          <p:spPr>
            <a:xfrm>
              <a:off y="5094892" x="1864575"/>
              <a:ext cy="113100" cx="128400"/>
            </a:xfrm>
            <a:prstGeom prst="flowChartConnector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grpSp>
          <p:nvGrpSpPr>
            <p:cNvPr id="147" name="Shape 147"/>
            <p:cNvGrpSpPr/>
            <p:nvPr/>
          </p:nvGrpSpPr>
          <p:grpSpPr>
            <a:xfrm>
              <a:off y="4673675" x="1602650"/>
              <a:ext cy="647417" cx="400074"/>
              <a:chOff y="4673675" x="1602650"/>
              <a:chExt cy="647417" cx="400074"/>
            </a:xfrm>
          </p:grpSpPr>
          <p:grpSp>
            <p:nvGrpSpPr>
              <p:cNvPr id="148" name="Shape 148"/>
              <p:cNvGrpSpPr/>
              <p:nvPr/>
            </p:nvGrpSpPr>
            <p:grpSpPr>
              <a:xfrm>
                <a:off y="4678642" x="1602650"/>
                <a:ext cy="642450" cx="395425"/>
                <a:chOff y="4678642" x="1602650"/>
                <a:chExt cy="642450" cx="395425"/>
              </a:xfrm>
            </p:grpSpPr>
            <p:sp>
              <p:nvSpPr>
                <p:cNvPr id="149" name="Shape 149"/>
                <p:cNvSpPr/>
                <p:nvPr/>
              </p:nvSpPr>
              <p:spPr>
                <a:xfrm>
                  <a:off y="5207992" x="1602650"/>
                  <a:ext cy="113100" cx="128400"/>
                </a:xfrm>
                <a:prstGeom prst="flowChartConnector">
                  <a:avLst/>
                </a:prstGeom>
                <a:solidFill>
                  <a:schemeClr val="lt2"/>
                </a:solidFill>
                <a:ln w="19050" cap="flat">
                  <a:solidFill>
                    <a:schemeClr val="dk2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91425" rIns="91425" lIns="91425" tIns="91425" anchor="ctr" anchorCtr="0">
                  <a:noAutofit/>
                </a:bodyPr>
                <a:lstStyle/>
                <a:p/>
              </p:txBody>
            </p:sp>
            <p:cxnSp>
              <p:nvCxnSpPr>
                <p:cNvPr id="150" name="Shape 150"/>
                <p:cNvCxnSpPr>
                  <a:stCxn id="149" idx="6"/>
                </p:cNvCxnSpPr>
                <p:nvPr/>
              </p:nvCxnSpPr>
              <p:spPr>
                <a:xfrm rot="10800000">
                  <a:off y="4750042" x="1726550"/>
                  <a:ext cy="514499" cx="45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2"/>
                  </a:solidFill>
                  <a:prstDash val="solid"/>
                  <a:round/>
                  <a:headEnd w="lg" len="lg" type="none"/>
                  <a:tailEnd w="lg" len="lg" type="none"/>
                </a:ln>
              </p:spPr>
            </p:cxnSp>
            <p:cxnSp>
              <p:nvCxnSpPr>
                <p:cNvPr id="151" name="Shape 151"/>
                <p:cNvCxnSpPr/>
                <p:nvPr/>
              </p:nvCxnSpPr>
              <p:spPr>
                <a:xfrm rot="10800000" flipH="1">
                  <a:off y="4678642" x="1992975"/>
                  <a:ext cy="472800" cx="51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2"/>
                  </a:solidFill>
                  <a:prstDash val="solid"/>
                  <a:round/>
                  <a:headEnd w="lg" len="lg" type="none"/>
                  <a:tailEnd w="lg" len="lg" type="none"/>
                </a:ln>
              </p:spPr>
            </p:cxnSp>
          </p:grpSp>
          <p:cxnSp>
            <p:nvCxnSpPr>
              <p:cNvPr id="152" name="Shape 152"/>
              <p:cNvCxnSpPr/>
              <p:nvPr/>
            </p:nvCxnSpPr>
            <p:spPr>
              <a:xfrm rot="10800000" flipH="1">
                <a:off y="4673675" x="1712325"/>
                <a:ext cy="85799" cx="2903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</p:grp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Contacto; ¿preguntas?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Grupo 8 personas</a:t>
            </a:r>
          </a:p>
          <a:p>
            <a:r>
              <a:t/>
            </a:r>
          </a:p>
          <a:p>
            <a:pPr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jugadornumerodoce@googlegroups.com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De qué va esto?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483924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Juego de navegador innovador al estilo OGame</a:t>
            </a:r>
          </a:p>
          <a:p>
            <a:r>
              <a:t/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Temática =&gt; Lucha entre aficiones de equipos de fútbol </a:t>
            </a:r>
          </a:p>
          <a:p>
            <a:r>
              <a:t/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¿Y si no me gusta el furbol? =&gt; Nos centramos en la movilización de hinchas, en la originalidad para animar ¡No en el deporte!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/>
        </p:nvSpPr>
        <p:spPr>
          <a:xfrm>
            <a:off y="0" x="0"/>
            <a:ext cy="6857999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Temática</a:t>
            </a:r>
          </a:p>
          <a:p>
            <a:r>
              <a:t/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Parte social: Organización entre alianzas/peñas </a:t>
            </a:r>
          </a:p>
          <a:p>
            <a:r>
              <a:t/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¡Tenemos un final! ¡Un objetivo!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Innovador... seriously? ¬¬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Bueeeeno... cómo se juega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Te registras en la Web y eliges un personaje.</a:t>
            </a:r>
          </a:p>
          <a:p>
            <a:r>
              <a:t/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Te haces aficionado de un equipo y creas, te unes o pasas de las peñas de hinchas</a:t>
            </a:r>
          </a:p>
          <a:p>
            <a:r>
              <a:t/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Administración de recursos para preparar los partidos y crear la mejor afición de la historia. ¡Organización de las peñas!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/>
        </p:nvSpPr>
        <p:spPr>
          <a:xfrm>
            <a:off y="1386299" x="2069490"/>
            <a:ext cy="5001985" cx="50050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8" name="Shape 9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El Ultra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El empresario</a:t>
            </a:r>
          </a:p>
        </p:txBody>
      </p:sp>
      <p:sp>
        <p:nvSpPr>
          <p:cNvPr id="104" name="Shape 104"/>
          <p:cNvSpPr/>
          <p:nvPr/>
        </p:nvSpPr>
        <p:spPr>
          <a:xfrm>
            <a:off y="1300565" x="2103247"/>
            <a:ext cy="4936084" cx="493750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La animadora de masas</a:t>
            </a:r>
          </a:p>
        </p:txBody>
      </p:sp>
      <p:sp>
        <p:nvSpPr>
          <p:cNvPr id="110" name="Shape 110"/>
          <p:cNvSpPr/>
          <p:nvPr/>
        </p:nvSpPr>
        <p:spPr>
          <a:xfrm>
            <a:off y="1286003" x="2033987"/>
            <a:ext cy="5073721" cx="50760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Ideas, ideas ¡IMPLEMENTACIÓN!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3600" lang="en"/>
              <a:t>Aplicación Web</a:t>
            </a:r>
          </a:p>
          <a:p>
            <a:r>
              <a:t/>
            </a:r>
          </a:p>
          <a:p>
            <a:pPr rtl="0" lvl="1" indent="-457200" marL="914400">
              <a:buClr>
                <a:schemeClr val="lt2"/>
              </a:buClr>
              <a:buSzPct val="100000"/>
              <a:buFont typeface="Courier New"/>
              <a:buChar char="o"/>
            </a:pPr>
            <a:r>
              <a:rPr sz="3600" lang="en"/>
              <a:t>PHP</a:t>
            </a:r>
          </a:p>
          <a:p>
            <a:r>
              <a:t/>
            </a:r>
          </a:p>
          <a:p>
            <a:pPr rtl="0" lvl="1" indent="-457200" marL="914400">
              <a:buClr>
                <a:schemeClr val="lt2"/>
              </a:buClr>
              <a:buSzPct val="100000"/>
              <a:buFont typeface="Courier New"/>
              <a:buChar char="o"/>
            </a:pPr>
            <a:r>
              <a:rPr sz="3600" lang="en"/>
              <a:t>AJAX</a:t>
            </a:r>
          </a:p>
          <a:p>
            <a:r>
              <a:t/>
            </a:r>
          </a:p>
          <a:p>
            <a:pPr rtl="0" lvl="1" indent="-457200" marL="914400">
              <a:buClr>
                <a:schemeClr val="lt2"/>
              </a:buClr>
              <a:buSzPct val="100000"/>
              <a:buFont typeface="Courier New"/>
              <a:buChar char="o"/>
            </a:pPr>
            <a:r>
              <a:rPr sz="3600" lang="en"/>
              <a:t>DB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