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12B6FF-DF8C-4F2A-B410-B8C1D54E0609}">
  <a:tblStyle styleName="Table_0" styleId="{B112B6FF-DF8C-4F2A-B410-B8C1D54E060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6ED3720C-F428-4E43-A620-F02B1E0B309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091326" x="0"/>
            <a:ext cy="1016099" cx="84836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y="1537817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sz="3600" lang="es">
                <a:solidFill>
                  <a:srgbClr val="FFFFFF"/>
                </a:solidFill>
              </a:rPr>
              <a:t>SEGUIMIENTO DEL PROYECTO</a:t>
            </a:r>
            <a:br>
              <a:rPr sz="3600" lang="es">
                <a:solidFill>
                  <a:srgbClr val="FFFFFF"/>
                </a:solidFill>
              </a:rPr>
            </a:br>
            <a:r>
              <a:rPr sz="3600" lang="es">
                <a:solidFill>
                  <a:srgbClr val="FFFFFF"/>
                </a:solidFill>
              </a:rPr>
              <a:t> JUGADOR NÚMERO 12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s">
                <a:solidFill>
                  <a:srgbClr val="FFFFFF"/>
                </a:solidFill>
              </a:rPr>
              <a:t>Métricas y estimaciones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600" lang="es">
                <a:solidFill>
                  <a:srgbClr val="FFFFFF"/>
                </a:solidFill>
              </a:rPr>
              <a:t>¿Qué métricas utilizamos?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2062482" x="404850"/>
            <a:ext cy="4201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2400" lang="es">
                <a:solidFill>
                  <a:srgbClr val="FFFFFF"/>
                </a:solidFill>
              </a:rPr>
              <a:t>Hemos elegido los</a:t>
            </a:r>
            <a:r>
              <a:rPr b="1" sz="2400" lang="es">
                <a:solidFill>
                  <a:srgbClr val="FFFFFF"/>
                </a:solidFill>
              </a:rPr>
              <a:t> Puntos de función; </a:t>
            </a:r>
            <a:r>
              <a:rPr sz="2400" lang="es">
                <a:solidFill>
                  <a:srgbClr val="FFFFFF"/>
                </a:solidFill>
              </a:rPr>
              <a:t>motivos:</a:t>
            </a:r>
          </a:p>
          <a:p>
            <a:r>
              <a:t/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es">
                <a:solidFill>
                  <a:srgbClr val="FFFFFF"/>
                </a:solidFill>
              </a:rPr>
              <a:t>Mide directamente la funcionalidad. 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es">
                <a:solidFill>
                  <a:srgbClr val="FFFFFF"/>
                </a:solidFill>
              </a:rPr>
              <a:t>Son independientes de la tecnología. 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es">
                <a:solidFill>
                  <a:srgbClr val="FFFFFF"/>
                </a:solidFill>
              </a:rPr>
              <a:t>Capacidad de medir un avance en el desarrollo en cualquiera de las fases de vida del sofware.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es">
                <a:solidFill>
                  <a:srgbClr val="FFFFFF"/>
                </a:solidFill>
              </a:rPr>
              <a:t>Métrica adaptable al proyecto.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s">
                <a:solidFill>
                  <a:srgbClr val="FFFFFF"/>
                </a:solidFill>
              </a:rPr>
              <a:t>Puntos de función definidos</a:t>
            </a:r>
          </a:p>
        </p:txBody>
      </p:sp>
      <p:graphicFrame>
        <p:nvGraphicFramePr>
          <p:cNvPr id="44" name="Shape 44"/>
          <p:cNvGraphicFramePr/>
          <p:nvPr/>
        </p:nvGraphicFramePr>
        <p:xfrm>
          <a:off y="3881675" x="12338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{B112B6FF-DF8C-4F2A-B410-B8C1D54E0609}</a:tableStyleId>
              </a:tblPr>
              <a:tblGrid>
                <a:gridCol w="3145450"/>
                <a:gridCol w="1016975"/>
                <a:gridCol w="1332350"/>
                <a:gridCol w="758050"/>
              </a:tblGrid>
              <a:tr h="4907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Módulo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Peso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Dificultad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PF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</a:tr>
              <a:tr h="3694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Login y registro de usuarios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3694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Uso de habilidades de jugador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3694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Partido: jugarse sin interacción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3694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Partido: partido interactivo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369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Arte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45" name="Shape 45"/>
          <p:cNvSpPr txBox="1"/>
          <p:nvPr/>
        </p:nvSpPr>
        <p:spPr>
          <a:xfrm>
            <a:off y="1969575" x="457200"/>
            <a:ext cy="1823700" cx="807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2400" lang="es">
                <a:solidFill>
                  <a:srgbClr val="FFFFFF"/>
                </a:solidFill>
              </a:rPr>
              <a:t>El proyecto consta de 350 puntos de función que representan funcionalidad del sistema agrupada en varios módulos.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s">
                <a:solidFill>
                  <a:srgbClr val="FFFFFF"/>
                </a:solidFill>
              </a:rPr>
              <a:t>Puntos de función definidos</a:t>
            </a:r>
          </a:p>
        </p:txBody>
      </p:sp>
      <p:sp>
        <p:nvSpPr>
          <p:cNvPr id="52" name="Shape 52"/>
          <p:cNvSpPr/>
          <p:nvPr/>
        </p:nvSpPr>
        <p:spPr>
          <a:xfrm>
            <a:off y="1943411" x="1683774"/>
            <a:ext cy="4619625" cx="535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s">
                <a:solidFill>
                  <a:srgbClr val="FFFFFF"/>
                </a:solidFill>
              </a:rPr>
              <a:t>¿Cómo medimos la progresión?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2400" lang="es">
                <a:solidFill>
                  <a:srgbClr val="FFFFFF"/>
                </a:solidFill>
              </a:rPr>
              <a:t>Escala propia para medir la progresión en una determinada tarea; 4 factores:</a:t>
            </a:r>
          </a:p>
          <a:p>
            <a:r>
              <a:t/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sz="2400" lang="es">
                <a:solidFill>
                  <a:srgbClr val="FFFFFF"/>
                </a:solidFill>
              </a:rPr>
              <a:t>Implementación</a:t>
            </a:r>
            <a:r>
              <a:rPr sz="2400" lang="es">
                <a:solidFill>
                  <a:srgbClr val="FFFFFF"/>
                </a:solidFill>
              </a:rPr>
              <a:t> de la funcionalidad: 40%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sz="2400" lang="es">
                <a:solidFill>
                  <a:srgbClr val="FFFFFF"/>
                </a:solidFill>
              </a:rPr>
              <a:t>Seguridad</a:t>
            </a:r>
            <a:r>
              <a:rPr sz="2400" lang="es">
                <a:solidFill>
                  <a:srgbClr val="FFFFFF"/>
                </a:solidFill>
              </a:rPr>
              <a:t>: la implementación es segura (transacciones, inyección sql...): 20%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sz="2400" lang="es">
                <a:solidFill>
                  <a:srgbClr val="FFFFFF"/>
                </a:solidFill>
              </a:rPr>
              <a:t>Testing</a:t>
            </a:r>
            <a:r>
              <a:rPr sz="2400" lang="es">
                <a:solidFill>
                  <a:srgbClr val="FFFFFF"/>
                </a:solidFill>
              </a:rPr>
              <a:t>: 20%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sz="2400" lang="es">
                <a:solidFill>
                  <a:srgbClr val="FFFFFF"/>
                </a:solidFill>
              </a:rPr>
              <a:t>Integración</a:t>
            </a:r>
            <a:r>
              <a:rPr sz="2400" lang="es">
                <a:solidFill>
                  <a:srgbClr val="FFFFFF"/>
                </a:solidFill>
              </a:rPr>
              <a:t> con el resto de funcionalidad: 20%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3529309" x="2715430"/>
            <a:ext cy="2977717" cx="3482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5" name="Shape 65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s">
                <a:solidFill>
                  <a:srgbClr val="FFFFFF"/>
                </a:solidFill>
              </a:rPr>
              <a:t>¿Por dónde vamos?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36882" x="457200"/>
            <a:ext cy="1646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s">
                <a:solidFill>
                  <a:srgbClr val="FFFFFF"/>
                </a:solidFill>
              </a:rPr>
              <a:t>Fase de inicio: definición del juego.</a:t>
            </a:r>
          </a:p>
          <a:p>
            <a:pPr rtl="0" lvl="0" indent="-381000" marL="457200">
              <a:lnSpc>
                <a:spcPct val="150000"/>
              </a:lnSpc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s">
                <a:solidFill>
                  <a:srgbClr val="FFFFFF"/>
                </a:solidFill>
              </a:rPr>
              <a:t>Fase de elaboración: implementación de los primeros casos de uso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>
            <a:off y="274637" x="22600"/>
            <a:ext cy="1546800" cx="8675399"/>
          </a:xfrm>
          <a:prstGeom prst="rect">
            <a:avLst/>
          </a:prstGeom>
          <a:solidFill>
            <a:srgbClr val="66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s">
                <a:solidFill>
                  <a:srgbClr val="FFFFFF"/>
                </a:solidFill>
              </a:rPr>
              <a:t>Estimación LDC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y="2234325" x="7232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{6ED3720C-F428-4E43-A620-F02B1E0B309A}</a:tableStyleId>
              </a:tblPr>
              <a:tblGrid>
                <a:gridCol w="1853200"/>
                <a:gridCol w="1375550"/>
              </a:tblGrid>
              <a:tr h="4871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Lenguaje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LDC</a:t>
                      </a:r>
                    </a:p>
                  </a:txBody>
                  <a:tcPr marR="91425" marB="91425" marT="91425" anchor="ctr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00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CSS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700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JavaScript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600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MySQL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700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HTML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4000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PHP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11000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>
                          <a:solidFill>
                            <a:srgbClr val="FFFFFF"/>
                          </a:solidFill>
                        </a:rPr>
                        <a:t>17000</a:t>
                      </a:r>
                    </a:p>
                  </a:txBody>
                  <a:tcPr marR="91425" marB="91425" marT="91425" marL="91425">
                    <a:lnL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76200" cap="flat">
                      <a:solidFill>
                        <a:srgbClr val="434343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75" name="Shape 75"/>
          <p:cNvSpPr/>
          <p:nvPr/>
        </p:nvSpPr>
        <p:spPr>
          <a:xfrm>
            <a:off y="2205946" x="4305743"/>
            <a:ext cy="3466807" cx="38392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