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53BB-995A-ED2E-D8AB-40926DBE2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96616-4EC5-57F0-2662-F2857CF11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400F7-B1F6-525B-3FE6-3A49A08B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FBD82-D5EF-A60C-EFB2-3282D148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5FB54-7603-C347-18AD-D72F1FC5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CFDA5-A4FA-2DC9-66E6-7BEA77AF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18390-50A4-84AB-897F-DB05BCD54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39DB-A4BA-AE23-4637-739683AC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6E629-AB0C-EFDD-72A6-86C06C9F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19FB1-E01E-A828-E6EA-8684CD4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CEE60-3041-365B-4816-FB8DABC8A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0FC2C-4A2A-3D45-4695-E73A868A2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957B4-A3A9-0DB0-4C07-F399C52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2979B-A55B-4B2A-791F-44C5A7A0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95C7-899A-2762-2EA1-0F6C7CBF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8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EBD0-E48C-C1C4-1790-9C78F540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937C9-6678-5521-279E-6E7E697C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ED74C-86F1-D7FA-DEA8-74ABF80E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43F35-0D2F-A706-BE65-AD7E3397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3BE42-8145-BD81-34E4-DB7B730B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FCFC1-7BE3-15F2-F8F1-51713895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52723-FD61-5732-1F22-B5FEDD98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56AAE-65B0-EBDF-F770-356BF9F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90ADF-EF59-686A-8479-965E31C0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93327-4515-23CA-7381-C5AC1BE1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5D1A0-EF52-1AC8-5C2E-41327116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751EC-AD67-98BF-A2F1-8D25B8292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43DD5-719C-438C-1BA1-A11A06BD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EFA14-F91E-04C1-1DA1-626E5923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5B65D-ECE5-D327-0F43-699EF96C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033D4-35AB-9468-22DC-2321A571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FC2DB-9F65-2559-4310-45C7307A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1B043-AF7F-66C7-5AF7-72F48ED1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B5E38-9CCB-E5DD-EB8E-7705E0656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4B208-B4EF-6258-C9F3-B2CAD842F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1A794-6AD9-B8C0-582A-75620A39F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C888EC-B119-C164-DC45-B4E98B4C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88DC6-700C-04E0-A306-565EF5D1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306B7A-3DE8-0BB6-3FA8-7FF7AB13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5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D729-5142-09F3-5DAD-9341C4A7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3B7327-F767-3E6A-BE42-13E751BF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A50D8-52AB-B649-D4DF-04165BE4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3BD4D-AE1B-A48E-3900-C70DE418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7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DB5B61-961D-9D1F-D016-2627D734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577DA0-1597-C804-B394-7F22A13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3C683-DA0A-46F5-F38E-AEE3A58E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A104-6BCF-F493-DDDC-96DFD5AE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25A58-5B80-AD42-2D41-95C64C0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BD580-8F6F-9FEB-96FB-02DDA9DB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2BEC6-6BEE-7590-664C-28DE9E28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2E7FA-39EB-1B5C-B4CA-9DE58290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8EAA7-CC34-8F17-615B-FA9AE8A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3B401-D008-B747-316C-813D1B5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58E968-CAB1-8B0D-819D-834EED45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479DB-59BF-5647-EB6C-D6B381DCD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EECD0-43C4-6AC0-8C46-F0D637EF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85552-B08B-AE5E-0601-39ACF91B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42D5D-E627-FFFB-0614-A66B4CD3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0EE00-E8BB-43A0-4B45-252D29B9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D76DA-38DE-8A11-1B80-D043E127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721C-8BE3-D4BA-10B3-72260CF90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7B6FF-1ED4-49BF-8225-55AECDBA56B6}" type="datetimeFigureOut">
              <a:rPr lang="ko-KR" altLang="en-US" smtClean="0"/>
              <a:t>2024-10-19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82697-3BFA-1FAC-AAEF-87DCDDEC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7AF7-25FF-D232-021D-6FBF716C8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79D76-4490-44C0-B5A9-82973353E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1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6392C-3B9F-0DB1-1736-16E48C93E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Fast R-CNN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85874-CCAF-807D-BDDA-660A6D31D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2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677D2-83A9-B57E-5414-8FC43122F8E1}"/>
              </a:ext>
            </a:extLst>
          </p:cNvPr>
          <p:cNvSpPr txBox="1"/>
          <p:nvPr/>
        </p:nvSpPr>
        <p:spPr>
          <a:xfrm>
            <a:off x="496469" y="3383230"/>
            <a:ext cx="4897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2000</a:t>
            </a:r>
            <a:r>
              <a:rPr lang="ko-KR" altLang="en-US" sz="1000" dirty="0"/>
              <a:t>장의 </a:t>
            </a:r>
            <a:r>
              <a:rPr lang="en-US" altLang="ko-KR" sz="1000" dirty="0"/>
              <a:t>Region Proposals</a:t>
            </a:r>
            <a:r>
              <a:rPr lang="ko-KR" altLang="en-US" sz="1000" dirty="0"/>
              <a:t>를 </a:t>
            </a:r>
            <a:r>
              <a:rPr lang="en-US" altLang="ko-KR" sz="1000" dirty="0"/>
              <a:t>CNN</a:t>
            </a:r>
            <a:r>
              <a:rPr lang="ko-KR" altLang="en-US" sz="1000" dirty="0"/>
              <a:t>에 입력으로 주어 많은 학습 시간이 필요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AlexNet, Linear SVM, Bounding Box Regression 3</a:t>
            </a:r>
            <a:r>
              <a:rPr lang="ko-KR" altLang="en-US" sz="1000" dirty="0"/>
              <a:t>개의 모델을 개별 학습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Selective</a:t>
            </a:r>
            <a:r>
              <a:rPr lang="ko-KR" altLang="en-US" sz="1000" dirty="0"/>
              <a:t> </a:t>
            </a:r>
            <a:r>
              <a:rPr lang="en-US" altLang="ko-KR" sz="1000" dirty="0"/>
              <a:t>Search</a:t>
            </a:r>
            <a:r>
              <a:rPr lang="ko-KR" altLang="en-US" sz="1000" dirty="0"/>
              <a:t> 부분에서 </a:t>
            </a:r>
            <a:r>
              <a:rPr lang="en-US" altLang="ko-KR" sz="1000" dirty="0"/>
              <a:t>Backpropagation </a:t>
            </a:r>
            <a:r>
              <a:rPr lang="ko-KR" altLang="en-US" sz="1000" dirty="0"/>
              <a:t>불가</a:t>
            </a:r>
            <a:r>
              <a:rPr lang="en-US" altLang="ko-KR" sz="1000" dirty="0"/>
              <a:t> -&gt; (</a:t>
            </a:r>
            <a:r>
              <a:rPr lang="ko-KR" altLang="en-US" sz="1000" dirty="0"/>
              <a:t>왜 안 되는지 생각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ko-KR" altLang="en-US" sz="1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E6DF7-E222-E340-F454-091EDA1F93F8}"/>
              </a:ext>
            </a:extLst>
          </p:cNvPr>
          <p:cNvSpPr txBox="1"/>
          <p:nvPr/>
        </p:nvSpPr>
        <p:spPr>
          <a:xfrm>
            <a:off x="6190687" y="3383230"/>
            <a:ext cx="702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단 </a:t>
            </a:r>
            <a:r>
              <a:rPr lang="en-US" altLang="ko-KR" sz="1000" dirty="0"/>
              <a:t>1</a:t>
            </a:r>
            <a:r>
              <a:rPr lang="ko-KR" altLang="en-US" sz="1000" dirty="0"/>
              <a:t>장의 이미지를 입력으로 받으며</a:t>
            </a:r>
            <a:r>
              <a:rPr lang="en-US" altLang="ko-KR" sz="1000" dirty="0"/>
              <a:t>, region proposals</a:t>
            </a:r>
            <a:r>
              <a:rPr lang="ko-KR" altLang="en-US" sz="1000" dirty="0"/>
              <a:t>의 크기를 </a:t>
            </a:r>
            <a:r>
              <a:rPr lang="en-US" altLang="ko-KR" sz="1000" dirty="0"/>
              <a:t>wrap </a:t>
            </a:r>
            <a:r>
              <a:rPr lang="ko-KR" altLang="en-US" sz="1000" dirty="0"/>
              <a:t>시킬 필요 없이 </a:t>
            </a:r>
            <a:r>
              <a:rPr lang="en-US" altLang="ko-KR" sz="1000" dirty="0"/>
              <a:t>RoI pooling</a:t>
            </a:r>
            <a:r>
              <a:rPr lang="ko-KR" altLang="en-US" sz="1000" dirty="0"/>
              <a:t>을 통해 고정된 크기의 </a:t>
            </a:r>
            <a:r>
              <a:rPr lang="en-US" altLang="ko-KR" sz="1000" dirty="0"/>
              <a:t>feature </a:t>
            </a:r>
            <a:r>
              <a:rPr lang="en-US" altLang="ko-KR" sz="1000" dirty="0" err="1"/>
              <a:t>vecto</a:t>
            </a:r>
            <a:r>
              <a:rPr lang="ko-KR" altLang="en-US" sz="1000" dirty="0"/>
              <a:t>를 </a:t>
            </a:r>
            <a:r>
              <a:rPr lang="en-US" altLang="ko-KR" sz="1000" dirty="0"/>
              <a:t>fully </a:t>
            </a:r>
            <a:r>
              <a:rPr lang="en-US" altLang="ko-KR" sz="1000" dirty="0" err="1"/>
              <a:t>cAlexNet</a:t>
            </a:r>
            <a:r>
              <a:rPr lang="en-US" altLang="ko-KR" sz="1000" dirty="0"/>
              <a:t>, Linear SVM, Bounding Box Regression 3</a:t>
            </a:r>
            <a:r>
              <a:rPr lang="ko-KR" altLang="en-US" sz="1000" dirty="0"/>
              <a:t>개의 모델을 개별 학습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Selective</a:t>
            </a:r>
            <a:r>
              <a:rPr lang="ko-KR" altLang="en-US" sz="1000" dirty="0"/>
              <a:t> </a:t>
            </a:r>
            <a:r>
              <a:rPr lang="en-US" altLang="ko-KR" sz="1000" dirty="0"/>
              <a:t>Search</a:t>
            </a:r>
            <a:r>
              <a:rPr lang="ko-KR" altLang="en-US" sz="1000" dirty="0"/>
              <a:t> 부분에서 </a:t>
            </a:r>
            <a:r>
              <a:rPr lang="en-US" altLang="ko-KR" sz="1000" dirty="0"/>
              <a:t>Backpropagation </a:t>
            </a:r>
            <a:r>
              <a:rPr lang="ko-KR" altLang="en-US" sz="1000" dirty="0"/>
              <a:t>불가</a:t>
            </a:r>
            <a:r>
              <a:rPr lang="en-US" altLang="ko-KR" sz="1000" dirty="0"/>
              <a:t> -&gt; (</a:t>
            </a:r>
            <a:r>
              <a:rPr lang="ko-KR" altLang="en-US" sz="1000" dirty="0"/>
              <a:t>왜 안 되는지 생각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9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8FF89E-ED06-B315-B1B5-96154DA05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59" y="768393"/>
            <a:ext cx="7369281" cy="338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FD165-639F-C728-8902-CF89149E0540}"/>
              </a:ext>
            </a:extLst>
          </p:cNvPr>
          <p:cNvSpPr txBox="1"/>
          <p:nvPr/>
        </p:nvSpPr>
        <p:spPr>
          <a:xfrm>
            <a:off x="176212" y="145300"/>
            <a:ext cx="335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RoI Pooling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393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3C7BA-E16E-1028-39B2-519FE4E22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1164AA-F6A1-6256-D6C8-10911C0F5522}"/>
              </a:ext>
            </a:extLst>
          </p:cNvPr>
          <p:cNvSpPr txBox="1"/>
          <p:nvPr/>
        </p:nvSpPr>
        <p:spPr>
          <a:xfrm>
            <a:off x="176212" y="145300"/>
            <a:ext cx="335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Pre-view</a:t>
            </a:r>
            <a:endParaRPr lang="ko-KR" altLang="en-US" sz="1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46BE7A-798B-3DA3-C7AA-B543F608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11" y="637688"/>
            <a:ext cx="7871777" cy="30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99F862-808C-588C-F385-AF0B64DA641C}"/>
              </a:ext>
            </a:extLst>
          </p:cNvPr>
          <p:cNvGrpSpPr/>
          <p:nvPr/>
        </p:nvGrpSpPr>
        <p:grpSpPr>
          <a:xfrm>
            <a:off x="2160111" y="3759650"/>
            <a:ext cx="5303393" cy="894359"/>
            <a:chOff x="305316" y="5450737"/>
            <a:chExt cx="5303393" cy="8943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52B855-32B2-1E79-B7ED-EF9E8D484D1B}"/>
                </a:ext>
              </a:extLst>
            </p:cNvPr>
            <p:cNvSpPr txBox="1"/>
            <p:nvPr/>
          </p:nvSpPr>
          <p:spPr>
            <a:xfrm>
              <a:off x="305316" y="5450737"/>
              <a:ext cx="2292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RoI pooling</a:t>
              </a:r>
              <a:endParaRPr lang="ko-KR" altLang="en-US" sz="12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AC8D35-F5A2-E91B-3BE1-2B6936121956}"/>
                </a:ext>
              </a:extLst>
            </p:cNvPr>
            <p:cNvSpPr txBox="1"/>
            <p:nvPr/>
          </p:nvSpPr>
          <p:spPr>
            <a:xfrm>
              <a:off x="314089" y="5791098"/>
              <a:ext cx="5294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RoI Projection : Region proposal</a:t>
              </a:r>
              <a:r>
                <a:rPr lang="ko-KR" altLang="en-US" sz="1000" dirty="0"/>
                <a:t>를 </a:t>
              </a:r>
              <a:r>
                <a:rPr lang="en-US" altLang="ko-KR" sz="1000" dirty="0"/>
                <a:t>feature map</a:t>
              </a:r>
              <a:r>
                <a:rPr lang="ko-KR" altLang="en-US" sz="1000" dirty="0"/>
                <a:t>에 투영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투영된 부분인 각 </a:t>
              </a:r>
              <a:r>
                <a:rPr lang="en-US" altLang="ko-KR" sz="1000" dirty="0"/>
                <a:t>grid </a:t>
              </a:r>
              <a:r>
                <a:rPr lang="ko-KR" altLang="en-US" sz="1000" dirty="0"/>
                <a:t>셀에 </a:t>
              </a:r>
              <a:r>
                <a:rPr lang="en-US" altLang="ko-KR" sz="1000" dirty="0"/>
                <a:t>max pooling </a:t>
              </a:r>
              <a:r>
                <a:rPr lang="ko-KR" altLang="en-US" sz="1000" dirty="0"/>
                <a:t>진행하여 고정된 크기의 </a:t>
              </a:r>
              <a:r>
                <a:rPr lang="en-US" altLang="ko-KR" sz="1000" dirty="0"/>
                <a:t>feature map </a:t>
              </a:r>
              <a:r>
                <a:rPr lang="ko-KR" altLang="en-US" sz="1000" dirty="0"/>
                <a:t>얻음</a:t>
              </a:r>
              <a:r>
                <a:rPr lang="en-US" altLang="ko-KR" sz="1000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Region proposal</a:t>
              </a:r>
              <a:r>
                <a:rPr lang="ko-KR" altLang="en-US" sz="1000" dirty="0"/>
                <a:t>의 크기가 달라도 고정된 크기의 </a:t>
              </a:r>
              <a:r>
                <a:rPr lang="en-US" altLang="ko-KR" sz="1000" dirty="0"/>
                <a:t>feature map</a:t>
              </a:r>
              <a:r>
                <a:rPr lang="ko-KR" altLang="en-US" sz="1000" dirty="0"/>
                <a:t>을 얻을 수 있다</a:t>
              </a:r>
              <a:r>
                <a:rPr lang="en-US" altLang="ko-KR" sz="1000" dirty="0"/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25F0E0-9F1E-C270-EDC2-14103AB21CAD}"/>
              </a:ext>
            </a:extLst>
          </p:cNvPr>
          <p:cNvGrpSpPr/>
          <p:nvPr/>
        </p:nvGrpSpPr>
        <p:grpSpPr>
          <a:xfrm>
            <a:off x="2160111" y="5857845"/>
            <a:ext cx="5960556" cy="629214"/>
            <a:chOff x="6293569" y="4442405"/>
            <a:chExt cx="5960556" cy="6292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A26C05F-82B7-D5F4-675E-A4FD1C2A98F9}"/>
                </a:ext>
              </a:extLst>
            </p:cNvPr>
            <p:cNvSpPr txBox="1"/>
            <p:nvPr/>
          </p:nvSpPr>
          <p:spPr>
            <a:xfrm>
              <a:off x="6293569" y="4442405"/>
              <a:ext cx="2292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Truncated SVD</a:t>
              </a:r>
              <a:endParaRPr lang="ko-KR" altLang="en-US" sz="1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DAEE78-05C0-A289-2DC0-AEE8652EA11F}"/>
                </a:ext>
              </a:extLst>
            </p:cNvPr>
            <p:cNvSpPr txBox="1"/>
            <p:nvPr/>
          </p:nvSpPr>
          <p:spPr>
            <a:xfrm>
              <a:off x="6293569" y="4671509"/>
              <a:ext cx="5960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RoI </a:t>
              </a:r>
              <a:r>
                <a:rPr lang="ko-KR" altLang="en-US" sz="1000" dirty="0"/>
                <a:t>처리할 때 </a:t>
              </a:r>
              <a:r>
                <a:rPr lang="en-US" altLang="ko-KR" sz="1000" dirty="0"/>
                <a:t>fc layer</a:t>
              </a:r>
              <a:r>
                <a:rPr lang="ko-KR" altLang="en-US" sz="1000" dirty="0"/>
                <a:t>에서 많은 시간이 들기에 </a:t>
              </a:r>
              <a:r>
                <a:rPr lang="en-US" altLang="ko-KR" sz="1000" dirty="0"/>
                <a:t>fc layer </a:t>
              </a:r>
              <a:r>
                <a:rPr lang="ko-KR" altLang="en-US" sz="1000" dirty="0"/>
                <a:t>행렬을 조금 더 가벼운 형태로 근사화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Truncated SVD</a:t>
              </a:r>
              <a:r>
                <a:rPr lang="ko-KR" altLang="en-US" sz="1000" dirty="0"/>
                <a:t>를 통해 </a:t>
              </a:r>
              <a:r>
                <a:rPr lang="en-US" altLang="ko-KR" sz="1000" dirty="0"/>
                <a:t>detection </a:t>
              </a:r>
              <a:r>
                <a:rPr lang="ko-KR" altLang="en-US" sz="1000" dirty="0"/>
                <a:t>시간이 </a:t>
              </a:r>
              <a:r>
                <a:rPr lang="en-US" altLang="ko-KR" sz="1000" dirty="0"/>
                <a:t>30% </a:t>
              </a:r>
              <a:r>
                <a:rPr lang="ko-KR" altLang="en-US" sz="1000" dirty="0"/>
                <a:t>정도 감소</a:t>
              </a:r>
              <a:endParaRPr lang="en-US" altLang="ko-KR" sz="10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3FF983-E1FA-25B3-C8D0-D14545E381F4}"/>
              </a:ext>
            </a:extLst>
          </p:cNvPr>
          <p:cNvGrpSpPr/>
          <p:nvPr/>
        </p:nvGrpSpPr>
        <p:grpSpPr>
          <a:xfrm>
            <a:off x="2160111" y="4882231"/>
            <a:ext cx="6116839" cy="747391"/>
            <a:chOff x="761544" y="945513"/>
            <a:chExt cx="6116839" cy="7473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C12B7-DA9D-60B3-863E-B9382AA5137E}"/>
                </a:ext>
              </a:extLst>
            </p:cNvPr>
            <p:cNvSpPr txBox="1"/>
            <p:nvPr/>
          </p:nvSpPr>
          <p:spPr>
            <a:xfrm>
              <a:off x="761545" y="945513"/>
              <a:ext cx="2292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Multi-task Loss</a:t>
              </a:r>
              <a:endParaRPr lang="ko-KR" altLang="en-US" sz="1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0084AC-BB07-5B49-5B4F-9D93FE574AA2}"/>
                </a:ext>
              </a:extLst>
            </p:cNvPr>
            <p:cNvSpPr txBox="1"/>
            <p:nvPr/>
          </p:nvSpPr>
          <p:spPr>
            <a:xfrm>
              <a:off x="761544" y="1174617"/>
              <a:ext cx="6116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Feature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vector</a:t>
              </a:r>
              <a:r>
                <a:rPr lang="ko-KR" altLang="en-US" sz="1000" dirty="0"/>
                <a:t>를 </a:t>
              </a:r>
              <a:r>
                <a:rPr lang="en-US" altLang="ko-KR" sz="1000" dirty="0"/>
                <a:t>multi-task Loss</a:t>
              </a:r>
              <a:r>
                <a:rPr lang="ko-KR" altLang="en-US" sz="1000" dirty="0"/>
                <a:t>를 사용하여 </a:t>
              </a:r>
              <a:r>
                <a:rPr lang="en-US" altLang="ko-KR" sz="1000" dirty="0"/>
                <a:t>Classifier</a:t>
              </a:r>
              <a:r>
                <a:rPr lang="ko-KR" altLang="en-US" sz="1000" dirty="0"/>
                <a:t>와 </a:t>
              </a:r>
              <a:r>
                <a:rPr lang="en-US" altLang="ko-KR" sz="1000" dirty="0"/>
                <a:t>Bounding box regression</a:t>
              </a:r>
              <a:r>
                <a:rPr lang="ko-KR" altLang="en-US" sz="1000" dirty="0"/>
                <a:t>을 동시에 학습</a:t>
              </a:r>
              <a:endParaRPr lang="en-US" altLang="ko-KR" sz="1000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95354D-9FFE-89E4-0D65-D8929D8B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923" y="1416640"/>
              <a:ext cx="3391373" cy="2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30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183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Fast R-CNN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정강현</dc:creator>
  <cp:lastModifiedBy>정강현</cp:lastModifiedBy>
  <cp:revision>1</cp:revision>
  <dcterms:created xsi:type="dcterms:W3CDTF">2024-10-19T10:53:26Z</dcterms:created>
  <dcterms:modified xsi:type="dcterms:W3CDTF">2024-10-19T12:20:13Z</dcterms:modified>
</cp:coreProperties>
</file>