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000000"/>
          </p15:clr>
        </p15:guide>
        <p15:guide id="2" pos="290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90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4a4b7191f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4a4b7191f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g2c4a4b7191f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4a4b7191f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4a4b7191f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g2c4a4b7191f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4a4b7191f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4a4b7191f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g2c4a4b7191f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4a4b7191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4a4b7191f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g2c4a4b7191f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1" name="Google Shape;17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3" name="Google Shape;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2" name="Google Shape;6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0" name="Google Shape;7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9" name="Google Shape;7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6" name="Google Shape;9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4" name="Google Shape;10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2"/>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2"/>
          <p:cNvGrpSpPr/>
          <p:nvPr/>
        </p:nvGrpSpPr>
        <p:grpSpPr>
          <a:xfrm>
            <a:off x="6146800" y="0"/>
            <a:ext cx="2997200" cy="876300"/>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2"/>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2"/>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5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Lst>
  <mc:AlternateContent>
    <mc:Choice Requires="p14">
      <p:transition spd="slow" p14:dur="15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geeksforgeeks.org/" TargetMode="External"/><Relationship Id="rId4" Type="http://schemas.openxmlformats.org/officeDocument/2006/relationships/hyperlink" Target="https://www.geeksforgeeks.org/" TargetMode="External"/><Relationship Id="rId9" Type="http://schemas.openxmlformats.org/officeDocument/2006/relationships/hyperlink" Target="https://en.wikipedia.org/wiki/Morse_code" TargetMode="External"/><Relationship Id="rId5" Type="http://schemas.openxmlformats.org/officeDocument/2006/relationships/hyperlink" Target="https://tailwindcss.com/docs/installation" TargetMode="External"/><Relationship Id="rId6" Type="http://schemas.openxmlformats.org/officeDocument/2006/relationships/hyperlink" Target="https://docs.python.org/3/" TargetMode="External"/><Relationship Id="rId7" Type="http://schemas.openxmlformats.org/officeDocument/2006/relationships/hyperlink" Target="https://docs.python.org/3/" TargetMode="External"/><Relationship Id="rId8" Type="http://schemas.openxmlformats.org/officeDocument/2006/relationships/hyperlink" Target="https://docs.python.org/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4"/>
          <p:cNvSpPr txBox="1"/>
          <p:nvPr/>
        </p:nvSpPr>
        <p:spPr>
          <a:xfrm>
            <a:off x="370205" y="981710"/>
            <a:ext cx="8229600" cy="1618615"/>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rPr b="1" lang="en-US" sz="4000">
                <a:solidFill>
                  <a:srgbClr val="3A30FA"/>
                </a:solidFill>
                <a:latin typeface="Calibri"/>
                <a:ea typeface="Calibri"/>
                <a:cs typeface="Calibri"/>
                <a:sym typeface="Calibri"/>
              </a:rPr>
              <a:t>Data analysis on electromotive vehicles in Washington</a:t>
            </a:r>
            <a:endParaRPr b="1" i="0" sz="4000" u="none" cap="none" strike="noStrike">
              <a:solidFill>
                <a:srgbClr val="3A30FA"/>
              </a:solidFill>
              <a:latin typeface="Calibri"/>
              <a:ea typeface="Calibri"/>
              <a:cs typeface="Calibri"/>
              <a:sym typeface="Calibri"/>
            </a:endParaRPr>
          </a:p>
        </p:txBody>
      </p:sp>
      <p:sp>
        <p:nvSpPr>
          <p:cNvPr id="47" name="Google Shape;47;p4"/>
          <p:cNvSpPr txBox="1"/>
          <p:nvPr/>
        </p:nvSpPr>
        <p:spPr>
          <a:xfrm>
            <a:off x="370205" y="3173730"/>
            <a:ext cx="3308350" cy="164020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Submited By:</a:t>
            </a:r>
            <a:endParaRPr b="1"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lang="en-US" sz="1800">
                <a:solidFill>
                  <a:schemeClr val="dk1"/>
                </a:solidFill>
              </a:rPr>
              <a:t>Jugal Kishor</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22109904</a:t>
            </a:r>
            <a:r>
              <a:rPr lang="en-US" sz="1800">
                <a:solidFill>
                  <a:schemeClr val="dk1"/>
                </a:solidFill>
              </a:rPr>
              <a:t>67</a:t>
            </a:r>
            <a:endParaRPr b="0" i="0" sz="1800" u="none" cap="none" strike="noStrike">
              <a:solidFill>
                <a:schemeClr val="dk1"/>
              </a:solidFill>
              <a:latin typeface="Arial"/>
              <a:ea typeface="Arial"/>
              <a:cs typeface="Arial"/>
              <a:sym typeface="Arial"/>
            </a:endParaRPr>
          </a:p>
        </p:txBody>
      </p:sp>
      <p:sp>
        <p:nvSpPr>
          <p:cNvPr id="48" name="Google Shape;48;p4"/>
          <p:cNvSpPr txBox="1"/>
          <p:nvPr/>
        </p:nvSpPr>
        <p:spPr>
          <a:xfrm>
            <a:off x="5290820" y="3174365"/>
            <a:ext cx="3308985" cy="163957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Submited To:</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rPr>
              <a:t>Mr. </a:t>
            </a:r>
            <a:r>
              <a:rPr b="0" i="0" lang="en-US" sz="1800" u="none" cap="none" strike="noStrike">
                <a:solidFill>
                  <a:schemeClr val="dk1"/>
                </a:solidFill>
                <a:latin typeface="Arial"/>
                <a:ea typeface="Arial"/>
                <a:cs typeface="Arial"/>
                <a:sym typeface="Arial"/>
              </a:rPr>
              <a:t>Tushar khitoliya</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4"/>
          <p:cNvSpPr txBox="1"/>
          <p:nvPr/>
        </p:nvSpPr>
        <p:spPr>
          <a:xfrm>
            <a:off x="1035050" y="5615305"/>
            <a:ext cx="7044055" cy="9207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Chitkara University Institute of Engineering and Technology (CUIET)</a:t>
            </a:r>
            <a:endParaRPr b="0" i="0" sz="1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Chitkara University, Punjab</a:t>
            </a:r>
            <a:endParaRPr b="0" i="0" sz="1800" u="none" cap="none" strike="noStrike">
              <a:solidFill>
                <a:srgbClr val="FF0000"/>
              </a:solidFill>
              <a:latin typeface="Arial"/>
              <a:ea typeface="Arial"/>
              <a:cs typeface="Arial"/>
              <a:sym typeface="Arial"/>
            </a:endParaRPr>
          </a:p>
        </p:txBody>
      </p:sp>
      <p:sp>
        <p:nvSpPr>
          <p:cNvPr id="50" name="Google Shape;5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Code Snippets</a:t>
            </a:r>
            <a:endParaRPr/>
          </a:p>
        </p:txBody>
      </p:sp>
      <p:sp>
        <p:nvSpPr>
          <p:cNvPr id="120" name="Google Shape;120;p13"/>
          <p:cNvSpPr txBox="1"/>
          <p:nvPr/>
        </p:nvSpPr>
        <p:spPr>
          <a:xfrm>
            <a:off x="3936365" y="838200"/>
            <a:ext cx="1270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21" name="Google Shape;121;p13"/>
          <p:cNvPicPr preferRelativeResize="0"/>
          <p:nvPr/>
        </p:nvPicPr>
        <p:blipFill>
          <a:blip r:embed="rId3">
            <a:alphaModFix/>
          </a:blip>
          <a:stretch>
            <a:fillRect/>
          </a:stretch>
        </p:blipFill>
        <p:spPr>
          <a:xfrm>
            <a:off x="152400" y="1185400"/>
            <a:ext cx="8839202" cy="4969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Code snippet</a:t>
            </a:r>
            <a:endParaRPr/>
          </a:p>
        </p:txBody>
      </p:sp>
      <p:sp>
        <p:nvSpPr>
          <p:cNvPr id="127" name="Google Shape;127;p14"/>
          <p:cNvSpPr txBox="1"/>
          <p:nvPr/>
        </p:nvSpPr>
        <p:spPr>
          <a:xfrm>
            <a:off x="3642360" y="838200"/>
            <a:ext cx="1859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28" name="Google Shape;128;p14"/>
          <p:cNvPicPr preferRelativeResize="0"/>
          <p:nvPr/>
        </p:nvPicPr>
        <p:blipFill>
          <a:blip r:embed="rId3">
            <a:alphaModFix/>
          </a:blip>
          <a:stretch>
            <a:fillRect/>
          </a:stretch>
        </p:blipFill>
        <p:spPr>
          <a:xfrm>
            <a:off x="152400" y="1513800"/>
            <a:ext cx="8839202" cy="4969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Code snippet</a:t>
            </a:r>
            <a:endParaRPr/>
          </a:p>
        </p:txBody>
      </p:sp>
      <p:sp>
        <p:nvSpPr>
          <p:cNvPr id="134" name="Google Shape;134;p15"/>
          <p:cNvSpPr txBox="1"/>
          <p:nvPr/>
        </p:nvSpPr>
        <p:spPr>
          <a:xfrm>
            <a:off x="3642360" y="838200"/>
            <a:ext cx="1859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135" name="Google Shape;135;p15"/>
          <p:cNvPicPr preferRelativeResize="0"/>
          <p:nvPr/>
        </p:nvPicPr>
        <p:blipFill>
          <a:blip r:embed="rId3">
            <a:alphaModFix/>
          </a:blip>
          <a:stretch>
            <a:fillRect/>
          </a:stretch>
        </p:blipFill>
        <p:spPr>
          <a:xfrm>
            <a:off x="152400" y="1513800"/>
            <a:ext cx="8839202" cy="4969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ctrTitle"/>
          </p:nvPr>
        </p:nvSpPr>
        <p:spPr>
          <a:xfrm>
            <a:off x="0" y="1"/>
            <a:ext cx="5486400" cy="91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Code Snippet</a:t>
            </a:r>
            <a:endParaRPr/>
          </a:p>
        </p:txBody>
      </p:sp>
      <p:sp>
        <p:nvSpPr>
          <p:cNvPr id="142" name="Google Shape;142;p16"/>
          <p:cNvSpPr txBox="1"/>
          <p:nvPr>
            <p:ph idx="1" type="subTitle"/>
          </p:nvPr>
        </p:nvSpPr>
        <p:spPr>
          <a:xfrm>
            <a:off x="533400" y="1371600"/>
            <a:ext cx="8153400" cy="47244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pic>
        <p:nvPicPr>
          <p:cNvPr id="143" name="Google Shape;143;p16"/>
          <p:cNvPicPr preferRelativeResize="0"/>
          <p:nvPr/>
        </p:nvPicPr>
        <p:blipFill>
          <a:blip r:embed="rId3">
            <a:alphaModFix/>
          </a:blip>
          <a:stretch>
            <a:fillRect/>
          </a:stretch>
        </p:blipFill>
        <p:spPr>
          <a:xfrm>
            <a:off x="152400" y="1010905"/>
            <a:ext cx="9144001" cy="51409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0" y="1"/>
            <a:ext cx="5486400" cy="91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Code Snippet</a:t>
            </a:r>
            <a:endParaRPr/>
          </a:p>
          <a:p>
            <a:pPr indent="0" lvl="0" marL="0" rtl="0" algn="ctr">
              <a:spcBef>
                <a:spcPts val="0"/>
              </a:spcBef>
              <a:spcAft>
                <a:spcPts val="0"/>
              </a:spcAft>
              <a:buNone/>
            </a:pPr>
            <a:r>
              <a:t/>
            </a:r>
            <a:endParaRPr/>
          </a:p>
        </p:txBody>
      </p:sp>
      <p:sp>
        <p:nvSpPr>
          <p:cNvPr id="150" name="Google Shape;150;p17"/>
          <p:cNvSpPr txBox="1"/>
          <p:nvPr>
            <p:ph idx="1" type="subTitle"/>
          </p:nvPr>
        </p:nvSpPr>
        <p:spPr>
          <a:xfrm>
            <a:off x="533400" y="1371600"/>
            <a:ext cx="8153400" cy="47244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pic>
        <p:nvPicPr>
          <p:cNvPr id="151" name="Google Shape;151;p17"/>
          <p:cNvPicPr preferRelativeResize="0"/>
          <p:nvPr/>
        </p:nvPicPr>
        <p:blipFill>
          <a:blip r:embed="rId3">
            <a:alphaModFix/>
          </a:blip>
          <a:stretch>
            <a:fillRect/>
          </a:stretch>
        </p:blipFill>
        <p:spPr>
          <a:xfrm>
            <a:off x="0" y="858505"/>
            <a:ext cx="9144001" cy="51409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ctrTitle"/>
          </p:nvPr>
        </p:nvSpPr>
        <p:spPr>
          <a:xfrm>
            <a:off x="0" y="1"/>
            <a:ext cx="5486400" cy="91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Code Snippet</a:t>
            </a:r>
            <a:endParaRPr/>
          </a:p>
          <a:p>
            <a:pPr indent="0" lvl="0" marL="0" rtl="0" algn="ctr">
              <a:spcBef>
                <a:spcPts val="0"/>
              </a:spcBef>
              <a:spcAft>
                <a:spcPts val="0"/>
              </a:spcAft>
              <a:buNone/>
            </a:pPr>
            <a:r>
              <a:t/>
            </a:r>
            <a:endParaRPr/>
          </a:p>
        </p:txBody>
      </p:sp>
      <p:sp>
        <p:nvSpPr>
          <p:cNvPr id="158" name="Google Shape;158;p18"/>
          <p:cNvSpPr txBox="1"/>
          <p:nvPr>
            <p:ph idx="1" type="subTitle"/>
          </p:nvPr>
        </p:nvSpPr>
        <p:spPr>
          <a:xfrm>
            <a:off x="533400" y="1371600"/>
            <a:ext cx="8153400" cy="47244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pic>
        <p:nvPicPr>
          <p:cNvPr id="159" name="Google Shape;159;p18"/>
          <p:cNvPicPr preferRelativeResize="0"/>
          <p:nvPr/>
        </p:nvPicPr>
        <p:blipFill>
          <a:blip r:embed="rId3">
            <a:alphaModFix/>
          </a:blip>
          <a:stretch>
            <a:fillRect/>
          </a:stretch>
        </p:blipFill>
        <p:spPr>
          <a:xfrm>
            <a:off x="0" y="858505"/>
            <a:ext cx="9144001" cy="5140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ctrTitle"/>
          </p:nvPr>
        </p:nvSpPr>
        <p:spPr>
          <a:xfrm>
            <a:off x="0" y="1"/>
            <a:ext cx="5486400" cy="91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Code Snippet</a:t>
            </a:r>
            <a:endParaRPr/>
          </a:p>
          <a:p>
            <a:pPr indent="0" lvl="0" marL="0" rtl="0" algn="ctr">
              <a:spcBef>
                <a:spcPts val="0"/>
              </a:spcBef>
              <a:spcAft>
                <a:spcPts val="0"/>
              </a:spcAft>
              <a:buNone/>
            </a:pPr>
            <a:r>
              <a:t/>
            </a:r>
            <a:endParaRPr/>
          </a:p>
        </p:txBody>
      </p:sp>
      <p:sp>
        <p:nvSpPr>
          <p:cNvPr id="166" name="Google Shape;166;p19"/>
          <p:cNvSpPr txBox="1"/>
          <p:nvPr>
            <p:ph idx="1" type="subTitle"/>
          </p:nvPr>
        </p:nvSpPr>
        <p:spPr>
          <a:xfrm>
            <a:off x="533400" y="1371600"/>
            <a:ext cx="8153400" cy="47244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pic>
        <p:nvPicPr>
          <p:cNvPr id="167" name="Google Shape;167;p19"/>
          <p:cNvPicPr preferRelativeResize="0"/>
          <p:nvPr/>
        </p:nvPicPr>
        <p:blipFill>
          <a:blip r:embed="rId3">
            <a:alphaModFix/>
          </a:blip>
          <a:stretch>
            <a:fillRect/>
          </a:stretch>
        </p:blipFill>
        <p:spPr>
          <a:xfrm>
            <a:off x="0" y="858505"/>
            <a:ext cx="9144001" cy="5140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References</a:t>
            </a:r>
            <a:endParaRPr/>
          </a:p>
        </p:txBody>
      </p:sp>
      <p:sp>
        <p:nvSpPr>
          <p:cNvPr id="174" name="Google Shape;174;p20"/>
          <p:cNvSpPr txBox="1"/>
          <p:nvPr>
            <p:ph idx="1" type="body"/>
          </p:nvPr>
        </p:nvSpPr>
        <p:spPr>
          <a:xfrm>
            <a:off x="222885" y="1045845"/>
            <a:ext cx="8229600" cy="5092700"/>
          </a:xfrm>
          <a:prstGeom prst="rect">
            <a:avLst/>
          </a:prstGeom>
          <a:noFill/>
          <a:ln>
            <a:noFill/>
          </a:ln>
        </p:spPr>
        <p:txBody>
          <a:bodyPr anchorCtr="0" anchor="t" bIns="45700" lIns="91425" spcFirstLastPara="1" rIns="91425" wrap="square" tIns="45700">
            <a:noAutofit/>
          </a:bodyPr>
          <a:lstStyle/>
          <a:p>
            <a:pPr indent="-457200" lvl="0" marL="488950" rtl="0" algn="l">
              <a:lnSpc>
                <a:spcPct val="100000"/>
              </a:lnSpc>
              <a:spcBef>
                <a:spcPts val="360"/>
              </a:spcBef>
              <a:spcAft>
                <a:spcPts val="0"/>
              </a:spcAft>
              <a:buSzPts val="3100"/>
              <a:buFont typeface="Arial"/>
              <a:buChar char="•"/>
            </a:pPr>
            <a:r>
              <a:rPr lang="en-US" sz="2800"/>
              <a:t>GeeksForGeeks</a:t>
            </a:r>
            <a:endParaRPr sz="2800"/>
          </a:p>
          <a:p>
            <a:pPr indent="457200" lvl="0" marL="31750" rtl="0" algn="l">
              <a:lnSpc>
                <a:spcPct val="100000"/>
              </a:lnSpc>
              <a:spcBef>
                <a:spcPts val="360"/>
              </a:spcBef>
              <a:spcAft>
                <a:spcPts val="0"/>
              </a:spcAft>
              <a:buSzPts val="3100"/>
              <a:buFont typeface="Arial"/>
              <a:buNone/>
            </a:pPr>
            <a:r>
              <a:rPr lang="en-US" sz="2800" u="sng">
                <a:solidFill>
                  <a:schemeClr val="hlink"/>
                </a:solidFill>
                <a:hlinkClick r:id="rId3"/>
              </a:rPr>
              <a:t>https://www.geeksforgeeks.org/</a:t>
            </a:r>
            <a:endParaRPr sz="2800" u="sng">
              <a:solidFill>
                <a:schemeClr val="hlink"/>
              </a:solidFill>
              <a:hlinkClick r:id="rId4"/>
            </a:endParaRPr>
          </a:p>
          <a:p>
            <a:pPr indent="-260350" lvl="0" marL="488950" rtl="0" algn="l">
              <a:lnSpc>
                <a:spcPct val="100000"/>
              </a:lnSpc>
              <a:spcBef>
                <a:spcPts val="360"/>
              </a:spcBef>
              <a:spcAft>
                <a:spcPts val="0"/>
              </a:spcAft>
              <a:buSzPts val="3100"/>
              <a:buFont typeface="Arial"/>
              <a:buNone/>
            </a:pPr>
            <a:r>
              <a:t/>
            </a:r>
            <a:endParaRPr sz="2800"/>
          </a:p>
          <a:p>
            <a:pPr indent="-457200" lvl="0" marL="488950" rtl="0" algn="l">
              <a:lnSpc>
                <a:spcPct val="100000"/>
              </a:lnSpc>
              <a:spcBef>
                <a:spcPts val="0"/>
              </a:spcBef>
              <a:spcAft>
                <a:spcPts val="0"/>
              </a:spcAft>
              <a:buSzPts val="3100"/>
              <a:buFont typeface="Arial"/>
              <a:buChar char="•"/>
            </a:pPr>
            <a:r>
              <a:rPr lang="en-US" sz="2800"/>
              <a:t>Youtube</a:t>
            </a:r>
            <a:endParaRPr sz="2800"/>
          </a:p>
          <a:p>
            <a:pPr indent="457200" lvl="0" marL="31750" rtl="0" algn="l">
              <a:lnSpc>
                <a:spcPct val="100000"/>
              </a:lnSpc>
              <a:spcBef>
                <a:spcPts val="0"/>
              </a:spcBef>
              <a:spcAft>
                <a:spcPts val="0"/>
              </a:spcAft>
              <a:buSzPts val="3100"/>
              <a:buFont typeface="Arial"/>
              <a:buNone/>
            </a:pPr>
            <a:r>
              <a:rPr lang="en-US" sz="2800"/>
              <a:t>https://www.youtube.com/</a:t>
            </a:r>
            <a:endParaRPr sz="2800" u="sng">
              <a:solidFill>
                <a:schemeClr val="hlink"/>
              </a:solidFill>
              <a:hlinkClick r:id="rId5"/>
            </a:endParaRPr>
          </a:p>
          <a:p>
            <a:pPr indent="-260350" lvl="0" marL="488950" rtl="0" algn="l">
              <a:lnSpc>
                <a:spcPct val="100000"/>
              </a:lnSpc>
              <a:spcBef>
                <a:spcPts val="0"/>
              </a:spcBef>
              <a:spcAft>
                <a:spcPts val="0"/>
              </a:spcAft>
              <a:buSzPts val="3100"/>
              <a:buFont typeface="Arial"/>
              <a:buNone/>
            </a:pPr>
            <a:r>
              <a:t/>
            </a:r>
            <a:endParaRPr sz="2800"/>
          </a:p>
          <a:p>
            <a:pPr indent="-457200" lvl="0" marL="488950" rtl="0" algn="l">
              <a:lnSpc>
                <a:spcPct val="100000"/>
              </a:lnSpc>
              <a:spcBef>
                <a:spcPts val="0"/>
              </a:spcBef>
              <a:spcAft>
                <a:spcPts val="0"/>
              </a:spcAft>
              <a:buSzPts val="3100"/>
              <a:buFont typeface="Arial"/>
              <a:buChar char="•"/>
            </a:pPr>
            <a:r>
              <a:rPr lang="en-US" sz="2800"/>
              <a:t>Python Documentation</a:t>
            </a:r>
            <a:endParaRPr sz="2800"/>
          </a:p>
          <a:p>
            <a:pPr indent="457200" lvl="0" marL="31750" rtl="0" algn="l">
              <a:lnSpc>
                <a:spcPct val="100000"/>
              </a:lnSpc>
              <a:spcBef>
                <a:spcPts val="0"/>
              </a:spcBef>
              <a:spcAft>
                <a:spcPts val="0"/>
              </a:spcAft>
              <a:buSzPts val="3100"/>
              <a:buFont typeface="Arial"/>
              <a:buNone/>
            </a:pPr>
            <a:r>
              <a:rPr lang="en-US" sz="2800" u="sng">
                <a:solidFill>
                  <a:schemeClr val="hlink"/>
                </a:solidFill>
                <a:hlinkClick r:id="rId6"/>
              </a:rPr>
              <a:t>https://docs.python.org/3/</a:t>
            </a:r>
            <a:endParaRPr sz="2800" u="sng">
              <a:solidFill>
                <a:schemeClr val="hlink"/>
              </a:solidFill>
              <a:hlinkClick r:id="rId7"/>
            </a:endParaRPr>
          </a:p>
          <a:p>
            <a:pPr indent="-260350" lvl="0" marL="488950" rtl="0" algn="l">
              <a:lnSpc>
                <a:spcPct val="100000"/>
              </a:lnSpc>
              <a:spcBef>
                <a:spcPts val="0"/>
              </a:spcBef>
              <a:spcAft>
                <a:spcPts val="0"/>
              </a:spcAft>
              <a:buSzPts val="3100"/>
              <a:buFont typeface="Arial"/>
              <a:buNone/>
            </a:pPr>
            <a:r>
              <a:t/>
            </a:r>
            <a:endParaRPr sz="2800" u="sng">
              <a:solidFill>
                <a:schemeClr val="hlink"/>
              </a:solidFill>
              <a:hlinkClick r:id="rId8"/>
            </a:endParaRPr>
          </a:p>
          <a:p>
            <a:pPr indent="-457200" lvl="0" marL="488950" rtl="0" algn="l">
              <a:lnSpc>
                <a:spcPct val="100000"/>
              </a:lnSpc>
              <a:spcBef>
                <a:spcPts val="0"/>
              </a:spcBef>
              <a:spcAft>
                <a:spcPts val="0"/>
              </a:spcAft>
              <a:buSzPts val="3100"/>
              <a:buFont typeface="Arial"/>
              <a:buChar char="•"/>
            </a:pPr>
            <a:r>
              <a:rPr lang="en-US" sz="2800"/>
              <a:t>Wikipedia</a:t>
            </a:r>
            <a:endParaRPr sz="2800"/>
          </a:p>
          <a:p>
            <a:pPr indent="457200" lvl="0" marL="31750" rtl="0" algn="l">
              <a:lnSpc>
                <a:spcPct val="100000"/>
              </a:lnSpc>
              <a:spcBef>
                <a:spcPts val="0"/>
              </a:spcBef>
              <a:spcAft>
                <a:spcPts val="0"/>
              </a:spcAft>
              <a:buSzPts val="3100"/>
              <a:buFont typeface="Arial"/>
              <a:buNone/>
            </a:pPr>
            <a:r>
              <a:rPr lang="en-US" sz="2800" u="sng">
                <a:solidFill>
                  <a:schemeClr val="hlink"/>
                </a:solidFill>
                <a:hlinkClick r:id="rId9"/>
              </a:rPr>
              <a:t>https://en.wikipedia.org/wiki/Morse_code</a:t>
            </a:r>
            <a:endParaRPr sz="2800"/>
          </a:p>
        </p:txBody>
      </p:sp>
      <p:sp>
        <p:nvSpPr>
          <p:cNvPr id="175" name="Google Shape;175;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52400" y="914400"/>
            <a:ext cx="8915400" cy="563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05867"/>
              </a:buClr>
              <a:buSzPts val="11500"/>
              <a:buNone/>
            </a:pPr>
            <a:r>
              <a:rPr lang="en-US" sz="11500">
                <a:solidFill>
                  <a:srgbClr val="205867"/>
                </a:solidFill>
                <a:latin typeface="Times New Roman"/>
                <a:ea typeface="Times New Roman"/>
                <a:cs typeface="Times New Roman"/>
                <a:sym typeface="Times New Roman"/>
              </a:rPr>
              <a:t>Thank You</a:t>
            </a:r>
            <a:endParaRPr sz="11500">
              <a:solidFill>
                <a:srgbClr val="205867"/>
              </a:solidFill>
              <a:latin typeface="Times New Roman"/>
              <a:ea typeface="Times New Roman"/>
              <a:cs typeface="Times New Roman"/>
              <a:sym typeface="Times New Roman"/>
            </a:endParaRPr>
          </a:p>
        </p:txBody>
      </p:sp>
      <p:sp>
        <p:nvSpPr>
          <p:cNvPr id="181" name="Google Shape;18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descr="23246922_1907.i109.039.p.m004.c30.programming development isometric icons-12" id="55" name="Google Shape;55;p5"/>
          <p:cNvPicPr preferRelativeResize="0"/>
          <p:nvPr/>
        </p:nvPicPr>
        <p:blipFill rotWithShape="1">
          <a:blip r:embed="rId3">
            <a:alphaModFix/>
          </a:blip>
          <a:srcRect b="0" l="0" r="0" t="0"/>
          <a:stretch/>
        </p:blipFill>
        <p:spPr>
          <a:xfrm>
            <a:off x="3992245" y="1322070"/>
            <a:ext cx="4694555" cy="4694555"/>
          </a:xfrm>
          <a:prstGeom prst="rect">
            <a:avLst/>
          </a:prstGeom>
          <a:noFill/>
          <a:ln>
            <a:noFill/>
          </a:ln>
        </p:spPr>
      </p:pic>
      <p:sp>
        <p:nvSpPr>
          <p:cNvPr id="56" name="Google Shape;56;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latin typeface="Times New Roman"/>
                <a:ea typeface="Times New Roman"/>
                <a:cs typeface="Times New Roman"/>
                <a:sym typeface="Times New Roman"/>
              </a:rPr>
              <a:t>Outline</a:t>
            </a:r>
            <a:endParaRPr sz="3200">
              <a:latin typeface="Times New Roman"/>
              <a:ea typeface="Times New Roman"/>
              <a:cs typeface="Times New Roman"/>
              <a:sym typeface="Times New Roman"/>
            </a:endParaRPr>
          </a:p>
        </p:txBody>
      </p:sp>
      <p:sp>
        <p:nvSpPr>
          <p:cNvPr id="57" name="Google Shape;57;p5"/>
          <p:cNvSpPr txBox="1"/>
          <p:nvPr>
            <p:ph idx="1" type="body"/>
          </p:nvPr>
        </p:nvSpPr>
        <p:spPr>
          <a:xfrm>
            <a:off x="94450" y="1062365"/>
            <a:ext cx="8789100" cy="5659200"/>
          </a:xfrm>
          <a:prstGeom prst="rect">
            <a:avLst/>
          </a:prstGeom>
          <a:noFill/>
          <a:ln>
            <a:noFill/>
          </a:ln>
        </p:spPr>
        <p:txBody>
          <a:bodyPr anchorCtr="0" anchor="t" bIns="45700" lIns="91425" spcFirstLastPara="1" rIns="91425" wrap="square" tIns="45700">
            <a:noAutofit/>
          </a:bodyPr>
          <a:lstStyle/>
          <a:p>
            <a:pPr indent="-457200" lvl="0" marL="457200" rtl="0" algn="l">
              <a:lnSpc>
                <a:spcPct val="120000"/>
              </a:lnSpc>
              <a:spcBef>
                <a:spcPts val="0"/>
              </a:spcBef>
              <a:spcAft>
                <a:spcPts val="0"/>
              </a:spcAft>
              <a:buClr>
                <a:schemeClr val="dk1"/>
              </a:buClr>
              <a:buSzPts val="1800"/>
              <a:buFont typeface="Arial"/>
              <a:buChar char="•"/>
            </a:pPr>
            <a:r>
              <a:rPr lang="en-US" sz="2800">
                <a:latin typeface="Cambria"/>
                <a:ea typeface="Cambria"/>
                <a:cs typeface="Cambria"/>
                <a:sym typeface="Cambria"/>
              </a:rPr>
              <a:t>Introduction</a:t>
            </a:r>
            <a:endParaRPr sz="2800">
              <a:latin typeface="Cambria"/>
              <a:ea typeface="Cambria"/>
              <a:cs typeface="Cambria"/>
              <a:sym typeface="Cambria"/>
            </a:endParaRPr>
          </a:p>
          <a:p>
            <a:pPr indent="-457200" lvl="0" marL="457200" rtl="0" algn="l">
              <a:lnSpc>
                <a:spcPct val="120000"/>
              </a:lnSpc>
              <a:spcBef>
                <a:spcPts val="0"/>
              </a:spcBef>
              <a:spcAft>
                <a:spcPts val="0"/>
              </a:spcAft>
              <a:buClr>
                <a:schemeClr val="dk1"/>
              </a:buClr>
              <a:buSzPts val="1800"/>
              <a:buFont typeface="Arial"/>
              <a:buChar char="•"/>
            </a:pPr>
            <a:r>
              <a:rPr lang="en-US" sz="2800">
                <a:latin typeface="Cambria"/>
                <a:ea typeface="Cambria"/>
                <a:cs typeface="Cambria"/>
                <a:sym typeface="Cambria"/>
              </a:rPr>
              <a:t>Problem Statement</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Motivation</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Justification for Project</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Objective</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Methodology</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Code snippets</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References</a:t>
            </a:r>
            <a:endParaRPr sz="2800">
              <a:latin typeface="Cambria"/>
              <a:ea typeface="Cambria"/>
              <a:cs typeface="Cambria"/>
              <a:sym typeface="Cambria"/>
            </a:endParaRPr>
          </a:p>
          <a:p>
            <a:pPr indent="-457200" lvl="0" marL="457200" rtl="0" algn="l">
              <a:lnSpc>
                <a:spcPct val="120000"/>
              </a:lnSpc>
              <a:spcBef>
                <a:spcPts val="360"/>
              </a:spcBef>
              <a:spcAft>
                <a:spcPts val="0"/>
              </a:spcAft>
              <a:buClr>
                <a:schemeClr val="dk1"/>
              </a:buClr>
              <a:buSzPts val="1800"/>
              <a:buFont typeface="Arial"/>
              <a:buChar char="•"/>
            </a:pPr>
            <a:r>
              <a:rPr lang="en-US" sz="2800">
                <a:latin typeface="Cambria"/>
                <a:ea typeface="Cambria"/>
                <a:cs typeface="Cambria"/>
                <a:sym typeface="Cambria"/>
              </a:rPr>
              <a:t>Git Hub Repo:</a:t>
            </a:r>
            <a:r>
              <a:rPr lang="en-US" sz="2800">
                <a:latin typeface="Cambria"/>
                <a:ea typeface="Cambria"/>
                <a:cs typeface="Cambria"/>
                <a:sym typeface="Cambria"/>
              </a:rPr>
              <a:t> </a:t>
            </a:r>
            <a:r>
              <a:rPr lang="en-US" sz="1200">
                <a:latin typeface="Cambria"/>
                <a:ea typeface="Cambria"/>
                <a:cs typeface="Cambria"/>
                <a:sym typeface="Cambria"/>
              </a:rPr>
              <a:t>https://github.com/Jugal28k/Data-analysis-on-electromotive-vehicles-in-Washington</a:t>
            </a:r>
            <a:endParaRPr sz="1200">
              <a:latin typeface="Cambria"/>
              <a:ea typeface="Cambria"/>
              <a:cs typeface="Cambria"/>
              <a:sym typeface="Cambria"/>
            </a:endParaRPr>
          </a:p>
        </p:txBody>
      </p:sp>
      <p:sp>
        <p:nvSpPr>
          <p:cNvPr id="58" name="Google Shape;5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a:t>
            </a:r>
            <a:endParaRPr/>
          </a:p>
        </p:txBody>
      </p:sp>
      <p:sp>
        <p:nvSpPr>
          <p:cNvPr id="65" name="Google Shape;65;p6"/>
          <p:cNvSpPr txBox="1"/>
          <p:nvPr>
            <p:ph idx="1" type="body"/>
          </p:nvPr>
        </p:nvSpPr>
        <p:spPr>
          <a:xfrm>
            <a:off x="457200" y="838200"/>
            <a:ext cx="8229600" cy="5151000"/>
          </a:xfrm>
          <a:prstGeom prst="rect">
            <a:avLst/>
          </a:prstGeom>
          <a:solidFill>
            <a:schemeClr val="lt1"/>
          </a:solidFill>
          <a:ln>
            <a:noFill/>
          </a:ln>
        </p:spPr>
        <p:txBody>
          <a:bodyPr anchorCtr="0" anchor="t" bIns="45700" lIns="91425" spcFirstLastPara="1" rIns="91425" wrap="square" tIns="45700">
            <a:noAutofit/>
          </a:bodyPr>
          <a:lstStyle/>
          <a:p>
            <a:pPr indent="-374650" lvl="0" marL="457200" rtl="0" algn="just">
              <a:lnSpc>
                <a:spcPct val="100000"/>
              </a:lnSpc>
              <a:spcBef>
                <a:spcPts val="360"/>
              </a:spcBef>
              <a:spcAft>
                <a:spcPts val="0"/>
              </a:spcAft>
              <a:buSzPts val="2300"/>
              <a:buFont typeface="Arial"/>
              <a:buChar char="•"/>
            </a:pPr>
            <a:r>
              <a:rPr b="1" lang="en-US" sz="1800"/>
              <a:t>Objective:</a:t>
            </a:r>
            <a:r>
              <a:rPr lang="en-US" sz="1800"/>
              <a:t> By scrutinizing patterns, behaviours, and correlations within the electromotive vehicle landscape in washington, we aim to provide stakeholders with a roadmap for informed decision- making.</a:t>
            </a:r>
            <a:endParaRPr sz="1800"/>
          </a:p>
          <a:p>
            <a:pPr indent="-228600" lvl="0" marL="457200" rtl="0" algn="just">
              <a:lnSpc>
                <a:spcPct val="100000"/>
              </a:lnSpc>
              <a:spcBef>
                <a:spcPts val="360"/>
              </a:spcBef>
              <a:spcAft>
                <a:spcPts val="0"/>
              </a:spcAft>
              <a:buSzPts val="2300"/>
              <a:buFont typeface="Arial"/>
              <a:buNone/>
            </a:pPr>
            <a:r>
              <a:t/>
            </a:r>
            <a:endParaRPr sz="1800"/>
          </a:p>
          <a:p>
            <a:pPr indent="-374650" lvl="0" marL="457200" rtl="0" algn="just">
              <a:lnSpc>
                <a:spcPct val="100000"/>
              </a:lnSpc>
              <a:spcBef>
                <a:spcPts val="360"/>
              </a:spcBef>
              <a:spcAft>
                <a:spcPts val="0"/>
              </a:spcAft>
              <a:buSzPts val="2300"/>
              <a:buFont typeface="Arial"/>
              <a:buChar char="•"/>
            </a:pPr>
            <a:r>
              <a:rPr b="1" lang="en-US" sz="1800"/>
              <a:t>Importance of Electromobility :</a:t>
            </a:r>
            <a:r>
              <a:rPr lang="en-US" sz="1800"/>
              <a:t>As the world transitions towards cleaner and more sustainable modes of transportation, electromobility </a:t>
            </a:r>
            <a:r>
              <a:rPr lang="en-US" sz="1800"/>
              <a:t>emerges</a:t>
            </a:r>
            <a:r>
              <a:rPr lang="en-US" sz="1800"/>
              <a:t> as a pivota solution to mitigate environmenta impacts,reduce dependence on fossil fuels and promote energy efficiency.</a:t>
            </a:r>
            <a:endParaRPr sz="1800"/>
          </a:p>
          <a:p>
            <a:pPr indent="-228600" lvl="0" marL="457200" rtl="0" algn="just">
              <a:lnSpc>
                <a:spcPct val="100000"/>
              </a:lnSpc>
              <a:spcBef>
                <a:spcPts val="360"/>
              </a:spcBef>
              <a:spcAft>
                <a:spcPts val="0"/>
              </a:spcAft>
              <a:buSzPts val="2300"/>
              <a:buFont typeface="Arial"/>
              <a:buNone/>
            </a:pPr>
            <a:r>
              <a:t/>
            </a:r>
            <a:endParaRPr sz="1800"/>
          </a:p>
          <a:p>
            <a:pPr indent="-374650" lvl="0" marL="457200" rtl="0" algn="just">
              <a:lnSpc>
                <a:spcPct val="100000"/>
              </a:lnSpc>
              <a:spcBef>
                <a:spcPts val="360"/>
              </a:spcBef>
              <a:spcAft>
                <a:spcPts val="0"/>
              </a:spcAft>
              <a:buSzPts val="2300"/>
              <a:buFont typeface="Arial"/>
              <a:buChar char="•"/>
            </a:pPr>
            <a:r>
              <a:rPr b="1" lang="en-US" sz="1800"/>
              <a:t>Harnessing Data and AI</a:t>
            </a:r>
            <a:r>
              <a:rPr b="1" lang="en-US" sz="1800"/>
              <a:t>:</a:t>
            </a:r>
            <a:r>
              <a:rPr lang="en-US" sz="1800"/>
              <a:t> Delving deep into the troves of data surrounding electromotive </a:t>
            </a:r>
            <a:r>
              <a:rPr lang="en-US" sz="1800"/>
              <a:t>vehicles</a:t>
            </a:r>
            <a:r>
              <a:rPr lang="en-US" sz="1800"/>
              <a:t> in washington. Harnessing this power of data - driven insights, we aim to unlock actionable strategies o propel the electromobility revolution forward.</a:t>
            </a:r>
            <a:endParaRPr sz="1800"/>
          </a:p>
          <a:p>
            <a:pPr indent="-228600" lvl="0" marL="457200" rtl="0" algn="just">
              <a:lnSpc>
                <a:spcPct val="100000"/>
              </a:lnSpc>
              <a:spcBef>
                <a:spcPts val="360"/>
              </a:spcBef>
              <a:spcAft>
                <a:spcPts val="0"/>
              </a:spcAft>
              <a:buSzPts val="2300"/>
              <a:buFont typeface="Arial"/>
              <a:buNone/>
            </a:pPr>
            <a:r>
              <a:t/>
            </a:r>
            <a:endParaRPr sz="1800"/>
          </a:p>
          <a:p>
            <a:pPr indent="-374650" lvl="0" marL="457200" rtl="0" algn="just">
              <a:lnSpc>
                <a:spcPct val="100000"/>
              </a:lnSpc>
              <a:spcBef>
                <a:spcPts val="360"/>
              </a:spcBef>
              <a:spcAft>
                <a:spcPts val="0"/>
              </a:spcAft>
              <a:buSzPts val="2300"/>
              <a:buFont typeface="Arial"/>
              <a:buChar char="•"/>
            </a:pPr>
            <a:r>
              <a:rPr b="1" lang="en-US" sz="1800"/>
              <a:t>Agenda</a:t>
            </a:r>
            <a:r>
              <a:rPr b="1" lang="en-US" sz="1800"/>
              <a:t>: </a:t>
            </a:r>
            <a:r>
              <a:rPr lang="en-US" sz="1800"/>
              <a:t>Throuout the presentation we will delve into various facets of electromobility data analysis including adoption trends.</a:t>
            </a:r>
            <a:r>
              <a:rPr lang="en-US" sz="1800"/>
              <a:t>	</a:t>
            </a:r>
            <a:endParaRPr sz="1800"/>
          </a:p>
          <a:p>
            <a:pPr indent="0" lvl="0" marL="457200" rtl="0" algn="just">
              <a:lnSpc>
                <a:spcPct val="100000"/>
              </a:lnSpc>
              <a:spcBef>
                <a:spcPts val="360"/>
              </a:spcBef>
              <a:spcAft>
                <a:spcPts val="0"/>
              </a:spcAft>
              <a:buSzPts val="1800"/>
              <a:buNone/>
            </a:pPr>
            <a:r>
              <a:t/>
            </a:r>
            <a:endParaRPr sz="1800"/>
          </a:p>
        </p:txBody>
      </p:sp>
      <p:sp>
        <p:nvSpPr>
          <p:cNvPr id="66" name="Google Shape;66;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11754571_4827600" id="72" name="Google Shape;72;p7"/>
          <p:cNvPicPr preferRelativeResize="0"/>
          <p:nvPr/>
        </p:nvPicPr>
        <p:blipFill rotWithShape="1">
          <a:blip r:embed="rId3">
            <a:alphaModFix/>
          </a:blip>
          <a:srcRect b="0" l="0" r="0" t="0"/>
          <a:stretch/>
        </p:blipFill>
        <p:spPr>
          <a:xfrm>
            <a:off x="4642485" y="988695"/>
            <a:ext cx="4501515" cy="4501515"/>
          </a:xfrm>
          <a:prstGeom prst="rect">
            <a:avLst/>
          </a:prstGeom>
          <a:noFill/>
          <a:ln>
            <a:noFill/>
          </a:ln>
        </p:spPr>
      </p:pic>
      <p:sp>
        <p:nvSpPr>
          <p:cNvPr id="73" name="Google Shape;73;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Problem Statement</a:t>
            </a:r>
            <a:endParaRPr/>
          </a:p>
        </p:txBody>
      </p:sp>
      <p:sp>
        <p:nvSpPr>
          <p:cNvPr id="74" name="Google Shape;74;p7"/>
          <p:cNvSpPr txBox="1"/>
          <p:nvPr>
            <p:ph idx="1" type="body"/>
          </p:nvPr>
        </p:nvSpPr>
        <p:spPr>
          <a:xfrm>
            <a:off x="412750" y="1767840"/>
            <a:ext cx="4311015" cy="357124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360"/>
              </a:spcBef>
              <a:spcAft>
                <a:spcPts val="0"/>
              </a:spcAft>
              <a:buSzPts val="1800"/>
              <a:buNone/>
            </a:pPr>
            <a:r>
              <a:rPr lang="en-US" sz="2200"/>
              <a:t>In the rapidly evolving landscape of </a:t>
            </a:r>
            <a:r>
              <a:rPr lang="en-US" sz="2200"/>
              <a:t>transportation, the adoption of electromotive vehicles presents both opportunities and challenges. Within the context of washington state, the problem lies in understanding and optimizing the electromobility ecosystem to maximize its societal, environmental, and economic benefits.</a:t>
            </a:r>
            <a:endParaRPr sz="2200"/>
          </a:p>
        </p:txBody>
      </p:sp>
      <p:sp>
        <p:nvSpPr>
          <p:cNvPr id="75" name="Google Shape;75;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Motivation	</a:t>
            </a:r>
            <a:endParaRPr/>
          </a:p>
        </p:txBody>
      </p:sp>
      <p:sp>
        <p:nvSpPr>
          <p:cNvPr id="82" name="Google Shape;82;p8"/>
          <p:cNvSpPr txBox="1"/>
          <p:nvPr>
            <p:ph idx="1" type="body"/>
          </p:nvPr>
        </p:nvSpPr>
        <p:spPr>
          <a:xfrm>
            <a:off x="457200" y="1881505"/>
            <a:ext cx="8229600" cy="3746500"/>
          </a:xfrm>
          <a:prstGeom prst="rect">
            <a:avLst/>
          </a:prstGeom>
          <a:noFill/>
          <a:ln>
            <a:noFill/>
          </a:ln>
        </p:spPr>
        <p:txBody>
          <a:bodyPr anchorCtr="0" anchor="t" bIns="45700" lIns="91425" spcFirstLastPara="1" rIns="91425" wrap="square" tIns="45700">
            <a:noAutofit/>
          </a:bodyPr>
          <a:lstStyle/>
          <a:p>
            <a:pPr indent="-342900" lvl="0" marL="412750" rtl="0" algn="just">
              <a:lnSpc>
                <a:spcPct val="100000"/>
              </a:lnSpc>
              <a:spcBef>
                <a:spcPts val="360"/>
              </a:spcBef>
              <a:spcAft>
                <a:spcPts val="0"/>
              </a:spcAft>
              <a:buSzPts val="2500"/>
              <a:buFont typeface="Arial"/>
              <a:buChar char="•"/>
            </a:pPr>
            <a:r>
              <a:rPr lang="en-US" sz="2800"/>
              <a:t>With </a:t>
            </a:r>
            <a:r>
              <a:rPr lang="en-US" sz="2800"/>
              <a:t>the</a:t>
            </a:r>
            <a:r>
              <a:rPr lang="en-US" sz="2800"/>
              <a:t> escalating concerns over climate change and air pollution, there’s a pressing need to transition towards cleaner and more sustainable modes of </a:t>
            </a:r>
            <a:r>
              <a:rPr lang="en-US" sz="2800"/>
              <a:t>transportation.</a:t>
            </a:r>
            <a:endParaRPr sz="2800"/>
          </a:p>
          <a:p>
            <a:pPr indent="0" lvl="0" marL="457200" rtl="0" algn="just">
              <a:lnSpc>
                <a:spcPct val="100000"/>
              </a:lnSpc>
              <a:spcBef>
                <a:spcPts val="360"/>
              </a:spcBef>
              <a:spcAft>
                <a:spcPts val="0"/>
              </a:spcAft>
              <a:buNone/>
            </a:pPr>
            <a:r>
              <a:t/>
            </a:r>
            <a:endParaRPr sz="2800"/>
          </a:p>
          <a:p>
            <a:pPr indent="-342900" lvl="0" marL="412750" rtl="0" algn="just">
              <a:lnSpc>
                <a:spcPct val="100000"/>
              </a:lnSpc>
              <a:spcBef>
                <a:spcPts val="360"/>
              </a:spcBef>
              <a:spcAft>
                <a:spcPts val="0"/>
              </a:spcAft>
              <a:buSzPts val="2500"/>
              <a:buFont typeface="Arial"/>
              <a:buChar char="•"/>
            </a:pPr>
            <a:r>
              <a:rPr lang="en-US" sz="2800"/>
              <a:t>Improve data accessibility by providing a tool for targeted information extraction.</a:t>
            </a:r>
            <a:endParaRPr sz="2800"/>
          </a:p>
          <a:p>
            <a:pPr indent="0" lvl="0" marL="69850" rtl="0" algn="just">
              <a:lnSpc>
                <a:spcPct val="100000"/>
              </a:lnSpc>
              <a:spcBef>
                <a:spcPts val="360"/>
              </a:spcBef>
              <a:spcAft>
                <a:spcPts val="0"/>
              </a:spcAft>
              <a:buSzPts val="2500"/>
              <a:buFont typeface="Arial"/>
              <a:buNone/>
            </a:pPr>
            <a:r>
              <a:t/>
            </a:r>
            <a:endParaRPr sz="2800"/>
          </a:p>
          <a:p>
            <a:pPr indent="-342900" lvl="0" marL="412750" rtl="0" algn="just">
              <a:lnSpc>
                <a:spcPct val="100000"/>
              </a:lnSpc>
              <a:spcBef>
                <a:spcPts val="360"/>
              </a:spcBef>
              <a:spcAft>
                <a:spcPts val="0"/>
              </a:spcAft>
              <a:buSzPts val="2500"/>
              <a:buFont typeface="Arial"/>
              <a:buChar char="•"/>
            </a:pPr>
            <a:r>
              <a:rPr lang="en-US" sz="2800"/>
              <a:t>Promoting equitable access to electromobility benefits all communities.</a:t>
            </a:r>
            <a:endParaRPr sz="2800"/>
          </a:p>
        </p:txBody>
      </p:sp>
      <p:sp>
        <p:nvSpPr>
          <p:cNvPr id="83" name="Google Shape;83;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Justification for Project	</a:t>
            </a:r>
            <a:endParaRPr/>
          </a:p>
        </p:txBody>
      </p:sp>
      <p:sp>
        <p:nvSpPr>
          <p:cNvPr id="90" name="Google Shape;90;p9"/>
          <p:cNvSpPr txBox="1"/>
          <p:nvPr>
            <p:ph idx="1" type="body"/>
          </p:nvPr>
        </p:nvSpPr>
        <p:spPr>
          <a:xfrm>
            <a:off x="457200" y="1291590"/>
            <a:ext cx="8229600" cy="4867275"/>
          </a:xfrm>
          <a:prstGeom prst="rect">
            <a:avLst/>
          </a:prstGeom>
          <a:noFill/>
          <a:ln>
            <a:noFill/>
          </a:ln>
        </p:spPr>
        <p:txBody>
          <a:bodyPr anchorCtr="0" anchor="t" bIns="45700" lIns="91425" spcFirstLastPara="1" rIns="91425" wrap="square" tIns="45700">
            <a:noAutofit/>
          </a:bodyPr>
          <a:lstStyle/>
          <a:p>
            <a:pPr indent="-457200" lvl="0" marL="508000" rtl="0" algn="just">
              <a:lnSpc>
                <a:spcPct val="100000"/>
              </a:lnSpc>
              <a:spcBef>
                <a:spcPts val="360"/>
              </a:spcBef>
              <a:spcAft>
                <a:spcPts val="0"/>
              </a:spcAft>
              <a:buSzPts val="2800"/>
              <a:buFont typeface="Arial"/>
              <a:buChar char="•"/>
            </a:pPr>
            <a:r>
              <a:rPr lang="en-US" sz="2400"/>
              <a:t>Aligns with efforts to conserve the environment and preserve natural resources.</a:t>
            </a:r>
            <a:endParaRPr sz="2400"/>
          </a:p>
          <a:p>
            <a:pPr indent="0" lvl="0" marL="457200" rtl="0" algn="just">
              <a:lnSpc>
                <a:spcPct val="100000"/>
              </a:lnSpc>
              <a:spcBef>
                <a:spcPts val="360"/>
              </a:spcBef>
              <a:spcAft>
                <a:spcPts val="0"/>
              </a:spcAft>
              <a:buNone/>
            </a:pPr>
            <a:r>
              <a:t/>
            </a:r>
            <a:endParaRPr sz="2400"/>
          </a:p>
          <a:p>
            <a:pPr indent="-457200" lvl="0" marL="508000" rtl="0" algn="just">
              <a:lnSpc>
                <a:spcPct val="100000"/>
              </a:lnSpc>
              <a:spcBef>
                <a:spcPts val="360"/>
              </a:spcBef>
              <a:spcAft>
                <a:spcPts val="0"/>
              </a:spcAft>
              <a:buSzPts val="2800"/>
              <a:buFont typeface="Arial"/>
              <a:buChar char="•"/>
            </a:pPr>
            <a:r>
              <a:rPr lang="en-US" sz="2400"/>
              <a:t>Facilitate targeted information retrieval, enhancing data accessibility for users.</a:t>
            </a:r>
            <a:endParaRPr sz="2400"/>
          </a:p>
          <a:p>
            <a:pPr indent="0" lvl="0" marL="50800" rtl="0" algn="just">
              <a:lnSpc>
                <a:spcPct val="100000"/>
              </a:lnSpc>
              <a:spcBef>
                <a:spcPts val="360"/>
              </a:spcBef>
              <a:spcAft>
                <a:spcPts val="0"/>
              </a:spcAft>
              <a:buSzPts val="2800"/>
              <a:buFont typeface="Arial"/>
              <a:buNone/>
            </a:pPr>
            <a:r>
              <a:t/>
            </a:r>
            <a:endParaRPr sz="2400"/>
          </a:p>
          <a:p>
            <a:pPr indent="-457200" lvl="0" marL="508000" rtl="0" algn="just">
              <a:lnSpc>
                <a:spcPct val="100000"/>
              </a:lnSpc>
              <a:spcBef>
                <a:spcPts val="360"/>
              </a:spcBef>
              <a:spcAft>
                <a:spcPts val="0"/>
              </a:spcAft>
              <a:buSzPts val="2800"/>
              <a:buFont typeface="Arial"/>
              <a:buChar char="•"/>
            </a:pPr>
            <a:r>
              <a:rPr lang="en-US" sz="2400"/>
              <a:t>The electromobility sector presents significant economic opportunities, including job creation, innovation, and investment.</a:t>
            </a:r>
            <a:endParaRPr sz="2400"/>
          </a:p>
          <a:p>
            <a:pPr indent="0" lvl="0" marL="50800" rtl="0" algn="just">
              <a:lnSpc>
                <a:spcPct val="100000"/>
              </a:lnSpc>
              <a:spcBef>
                <a:spcPts val="360"/>
              </a:spcBef>
              <a:spcAft>
                <a:spcPts val="0"/>
              </a:spcAft>
              <a:buSzPts val="2800"/>
              <a:buFont typeface="Arial"/>
              <a:buNone/>
            </a:pPr>
            <a:r>
              <a:t/>
            </a:r>
            <a:endParaRPr sz="2400"/>
          </a:p>
          <a:p>
            <a:pPr indent="-457200" lvl="0" marL="508000" rtl="0" algn="just">
              <a:lnSpc>
                <a:spcPct val="100000"/>
              </a:lnSpc>
              <a:spcBef>
                <a:spcPts val="360"/>
              </a:spcBef>
              <a:spcAft>
                <a:spcPts val="0"/>
              </a:spcAft>
              <a:buSzPts val="2800"/>
              <a:buFont typeface="Arial"/>
              <a:buChar char="•"/>
            </a:pPr>
            <a:r>
              <a:rPr lang="en-US" sz="2400"/>
              <a:t>We can provide policymakers with insights into </a:t>
            </a:r>
            <a:r>
              <a:rPr lang="en-US" sz="2400"/>
              <a:t>adoption</a:t>
            </a:r>
            <a:r>
              <a:rPr lang="en-US" sz="2400"/>
              <a:t> trends, infrastructure needs, regulatory frameworks, and policy interventions that sipport electromobility.</a:t>
            </a:r>
            <a:endParaRPr sz="2400"/>
          </a:p>
          <a:p>
            <a:pPr indent="-228600" lvl="0" marL="800100" rtl="0" algn="just">
              <a:lnSpc>
                <a:spcPct val="100000"/>
              </a:lnSpc>
              <a:spcBef>
                <a:spcPts val="360"/>
              </a:spcBef>
              <a:spcAft>
                <a:spcPts val="0"/>
              </a:spcAft>
              <a:buSzPts val="1800"/>
              <a:buFont typeface="Arial"/>
              <a:buNone/>
            </a:pPr>
            <a:r>
              <a:t/>
            </a:r>
            <a:endParaRPr sz="1900"/>
          </a:p>
          <a:p>
            <a:pPr indent="-342900" lvl="0" marL="457200" rtl="0" algn="just">
              <a:lnSpc>
                <a:spcPct val="100000"/>
              </a:lnSpc>
              <a:spcBef>
                <a:spcPts val="360"/>
              </a:spcBef>
              <a:spcAft>
                <a:spcPts val="0"/>
              </a:spcAft>
              <a:buSzPts val="1800"/>
              <a:buFont typeface="Arial"/>
              <a:buNone/>
            </a:pPr>
            <a:r>
              <a:t/>
            </a:r>
            <a:endParaRPr sz="1900"/>
          </a:p>
        </p:txBody>
      </p:sp>
      <p:sp>
        <p:nvSpPr>
          <p:cNvPr id="91" name="Google Shape;91;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2" name="Google Shape;92;p9"/>
          <p:cNvSpPr txBox="1"/>
          <p:nvPr/>
        </p:nvSpPr>
        <p:spPr>
          <a:xfrm>
            <a:off x="-2637000" y="2583000"/>
            <a:ext cx="2637000" cy="4002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Objective</a:t>
            </a:r>
            <a:endParaRPr/>
          </a:p>
        </p:txBody>
      </p:sp>
      <p:sp>
        <p:nvSpPr>
          <p:cNvPr id="99" name="Google Shape;99;p10"/>
          <p:cNvSpPr txBox="1"/>
          <p:nvPr>
            <p:ph idx="1" type="body"/>
          </p:nvPr>
        </p:nvSpPr>
        <p:spPr>
          <a:xfrm>
            <a:off x="457200" y="1313815"/>
            <a:ext cx="8229600" cy="4589145"/>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360"/>
              </a:spcBef>
              <a:spcAft>
                <a:spcPts val="0"/>
              </a:spcAft>
              <a:buSzPts val="1800"/>
              <a:buChar char="•"/>
            </a:pPr>
            <a:r>
              <a:rPr lang="en-US" sz="2400"/>
              <a:t>Analyze historical data to </a:t>
            </a:r>
            <a:r>
              <a:rPr lang="en-US" sz="2400"/>
              <a:t>identify</a:t>
            </a:r>
            <a:r>
              <a:rPr lang="en-US" sz="2400"/>
              <a:t> trends and patterns in the adoption of electromotive vehicles across different regions.</a:t>
            </a:r>
            <a:endParaRPr sz="2400"/>
          </a:p>
          <a:p>
            <a:pPr indent="-342900" lvl="0" marL="457200" rtl="0" algn="just">
              <a:lnSpc>
                <a:spcPct val="100000"/>
              </a:lnSpc>
              <a:spcBef>
                <a:spcPts val="360"/>
              </a:spcBef>
              <a:spcAft>
                <a:spcPts val="0"/>
              </a:spcAft>
              <a:buSzPts val="1800"/>
              <a:buNone/>
            </a:pPr>
            <a:r>
              <a:t/>
            </a:r>
            <a:endParaRPr sz="2400"/>
          </a:p>
          <a:p>
            <a:pPr indent="-457200" lvl="0" marL="457200" rtl="0" algn="just">
              <a:lnSpc>
                <a:spcPct val="100000"/>
              </a:lnSpc>
              <a:spcBef>
                <a:spcPts val="360"/>
              </a:spcBef>
              <a:spcAft>
                <a:spcPts val="0"/>
              </a:spcAft>
              <a:buSzPts val="1800"/>
              <a:buChar char="•"/>
            </a:pPr>
            <a:r>
              <a:rPr lang="en-US" sz="2400"/>
              <a:t>Assess the availability, accessibility, and utilization of charging infrastructure for electromotive vehicles.</a:t>
            </a:r>
            <a:endParaRPr sz="2400"/>
          </a:p>
          <a:p>
            <a:pPr indent="0" lvl="0" marL="0" rtl="0" algn="just">
              <a:lnSpc>
                <a:spcPct val="100000"/>
              </a:lnSpc>
              <a:spcBef>
                <a:spcPts val="360"/>
              </a:spcBef>
              <a:spcAft>
                <a:spcPts val="0"/>
              </a:spcAft>
              <a:buSzPts val="1800"/>
              <a:buNone/>
            </a:pPr>
            <a:r>
              <a:t/>
            </a:r>
            <a:endParaRPr sz="2400"/>
          </a:p>
          <a:p>
            <a:pPr indent="-457200" lvl="0" marL="457200" rtl="0" algn="just">
              <a:lnSpc>
                <a:spcPct val="100000"/>
              </a:lnSpc>
              <a:spcBef>
                <a:spcPts val="360"/>
              </a:spcBef>
              <a:spcAft>
                <a:spcPts val="0"/>
              </a:spcAft>
              <a:buSzPts val="1800"/>
              <a:buChar char="•"/>
            </a:pPr>
            <a:r>
              <a:rPr lang="en-US" sz="2400"/>
              <a:t>Investing consumer attitudes, preferences, and behaviours towards electromotive vehicles.</a:t>
            </a:r>
            <a:endParaRPr sz="2400"/>
          </a:p>
          <a:p>
            <a:pPr indent="0" lvl="0" marL="0" rtl="0" algn="just">
              <a:lnSpc>
                <a:spcPct val="100000"/>
              </a:lnSpc>
              <a:spcBef>
                <a:spcPts val="360"/>
              </a:spcBef>
              <a:spcAft>
                <a:spcPts val="0"/>
              </a:spcAft>
              <a:buSzPts val="1800"/>
              <a:buNone/>
            </a:pPr>
            <a:r>
              <a:t/>
            </a:r>
            <a:endParaRPr sz="2400"/>
          </a:p>
          <a:p>
            <a:pPr indent="-457200" lvl="0" marL="457200" rtl="0" algn="just">
              <a:lnSpc>
                <a:spcPct val="100000"/>
              </a:lnSpc>
              <a:spcBef>
                <a:spcPts val="360"/>
              </a:spcBef>
              <a:spcAft>
                <a:spcPts val="0"/>
              </a:spcAft>
              <a:buSzPts val="1800"/>
              <a:buChar char="•"/>
            </a:pPr>
            <a:r>
              <a:rPr lang="en-US" sz="2400"/>
              <a:t>Measure</a:t>
            </a:r>
            <a:r>
              <a:rPr lang="en-US" sz="2400"/>
              <a:t> the environmental impact of electromotive vehicles, including reduction in greenhouse gas emissions, air pollutioins, and reliance on fossil fuels.</a:t>
            </a:r>
            <a:endParaRPr sz="2400"/>
          </a:p>
        </p:txBody>
      </p:sp>
      <p:sp>
        <p:nvSpPr>
          <p:cNvPr id="100" name="Google Shape;100;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Methodology</a:t>
            </a:r>
            <a:endParaRPr/>
          </a:p>
        </p:txBody>
      </p:sp>
      <p:sp>
        <p:nvSpPr>
          <p:cNvPr id="107" name="Google Shape;107;p11"/>
          <p:cNvSpPr txBox="1"/>
          <p:nvPr>
            <p:ph idx="1" type="body"/>
          </p:nvPr>
        </p:nvSpPr>
        <p:spPr>
          <a:xfrm>
            <a:off x="457200" y="1275715"/>
            <a:ext cx="8229600" cy="4948555"/>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Font typeface="Arial"/>
              <a:buChar char="•"/>
            </a:pPr>
            <a:r>
              <a:rPr lang="en-US" sz="2400"/>
              <a:t>Gather relevant datasets from multiple sources, including industry reports, academic studies, and private companies.</a:t>
            </a:r>
            <a:endParaRPr sz="2400"/>
          </a:p>
          <a:p>
            <a:pPr indent="-228600" lvl="0" marL="457200" rtl="0" algn="just">
              <a:lnSpc>
                <a:spcPct val="100000"/>
              </a:lnSpc>
              <a:spcBef>
                <a:spcPts val="360"/>
              </a:spcBef>
              <a:spcAft>
                <a:spcPts val="0"/>
              </a:spcAft>
              <a:buSzPts val="1800"/>
              <a:buFont typeface="Arial"/>
              <a:buNone/>
            </a:pPr>
            <a:r>
              <a:t/>
            </a:r>
            <a:endParaRPr sz="2400"/>
          </a:p>
          <a:p>
            <a:pPr indent="-342900" lvl="0" marL="457200" rtl="0" algn="just">
              <a:lnSpc>
                <a:spcPct val="100000"/>
              </a:lnSpc>
              <a:spcBef>
                <a:spcPts val="360"/>
              </a:spcBef>
              <a:spcAft>
                <a:spcPts val="0"/>
              </a:spcAft>
              <a:buSzPts val="1800"/>
              <a:buFont typeface="Arial"/>
              <a:buChar char="•"/>
            </a:pPr>
            <a:r>
              <a:rPr lang="en-US" sz="2400"/>
              <a:t>Cleanse and preprocess the collected data to ensure accuracy, consistency , and completeness.</a:t>
            </a:r>
            <a:endParaRPr sz="2400"/>
          </a:p>
          <a:p>
            <a:pPr indent="-228600" lvl="0" marL="457200" rtl="0" algn="just">
              <a:lnSpc>
                <a:spcPct val="100000"/>
              </a:lnSpc>
              <a:spcBef>
                <a:spcPts val="360"/>
              </a:spcBef>
              <a:spcAft>
                <a:spcPts val="0"/>
              </a:spcAft>
              <a:buSzPts val="1800"/>
              <a:buFont typeface="Arial"/>
              <a:buNone/>
            </a:pPr>
            <a:r>
              <a:t/>
            </a:r>
            <a:endParaRPr sz="2400"/>
          </a:p>
          <a:p>
            <a:pPr indent="-342900" lvl="0" marL="457200" rtl="0" algn="just">
              <a:lnSpc>
                <a:spcPct val="100000"/>
              </a:lnSpc>
              <a:spcBef>
                <a:spcPts val="360"/>
              </a:spcBef>
              <a:spcAft>
                <a:spcPts val="0"/>
              </a:spcAft>
              <a:buSzPts val="1800"/>
              <a:buFont typeface="Arial"/>
              <a:buChar char="•"/>
            </a:pPr>
            <a:r>
              <a:rPr lang="en-US" sz="2400"/>
              <a:t>Conduct exploratory data </a:t>
            </a:r>
            <a:r>
              <a:rPr lang="en-US" sz="2400"/>
              <a:t>analysis</a:t>
            </a:r>
            <a:r>
              <a:rPr lang="en-US" sz="2400"/>
              <a:t> to understand the characteristics and distribution of the data.</a:t>
            </a:r>
            <a:endParaRPr sz="2400"/>
          </a:p>
          <a:p>
            <a:pPr indent="-228600" lvl="0" marL="457200" rtl="0" algn="just">
              <a:lnSpc>
                <a:spcPct val="100000"/>
              </a:lnSpc>
              <a:spcBef>
                <a:spcPts val="360"/>
              </a:spcBef>
              <a:spcAft>
                <a:spcPts val="0"/>
              </a:spcAft>
              <a:buSzPts val="1800"/>
              <a:buFont typeface="Arial"/>
              <a:buNone/>
            </a:pPr>
            <a:r>
              <a:t/>
            </a:r>
            <a:endParaRPr sz="2400"/>
          </a:p>
          <a:p>
            <a:pPr indent="-342900" lvl="0" marL="457200" rtl="0" algn="just">
              <a:lnSpc>
                <a:spcPct val="100000"/>
              </a:lnSpc>
              <a:spcBef>
                <a:spcPts val="360"/>
              </a:spcBef>
              <a:spcAft>
                <a:spcPts val="0"/>
              </a:spcAft>
              <a:buSzPts val="1800"/>
              <a:buFont typeface="Arial"/>
              <a:buChar char="•"/>
            </a:pPr>
            <a:r>
              <a:rPr lang="en-US" sz="2400"/>
              <a:t>Apply machine learning and statistical modeling techniques to predict future trends, behaviours, and outcomes related to electromotive vehicles.</a:t>
            </a:r>
            <a:endParaRPr sz="2400"/>
          </a:p>
        </p:txBody>
      </p:sp>
      <p:sp>
        <p:nvSpPr>
          <p:cNvPr id="108" name="Google Shape;108;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2"/>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Code snippets</a:t>
            </a:r>
            <a:endParaRPr/>
          </a:p>
        </p:txBody>
      </p:sp>
      <p:pic>
        <p:nvPicPr>
          <p:cNvPr id="114" name="Google Shape;114;p12"/>
          <p:cNvPicPr preferRelativeResize="0"/>
          <p:nvPr/>
        </p:nvPicPr>
        <p:blipFill>
          <a:blip r:embed="rId3">
            <a:alphaModFix/>
          </a:blip>
          <a:stretch>
            <a:fillRect/>
          </a:stretch>
        </p:blipFill>
        <p:spPr>
          <a:xfrm>
            <a:off x="152400" y="1066801"/>
            <a:ext cx="8839202" cy="4969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