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96" r:id="rId3"/>
    <p:sldId id="297" r:id="rId4"/>
    <p:sldId id="298" r:id="rId5"/>
    <p:sldId id="258" r:id="rId6"/>
    <p:sldId id="257" r:id="rId7"/>
    <p:sldId id="259" r:id="rId8"/>
    <p:sldId id="260" r:id="rId9"/>
    <p:sldId id="261" r:id="rId10"/>
    <p:sldId id="262" r:id="rId11"/>
    <p:sldId id="263" r:id="rId12"/>
    <p:sldId id="264" r:id="rId13"/>
    <p:sldId id="265" r:id="rId14"/>
    <p:sldId id="266" r:id="rId15"/>
    <p:sldId id="281" r:id="rId16"/>
    <p:sldId id="282" r:id="rId17"/>
    <p:sldId id="283" r:id="rId18"/>
    <p:sldId id="287" r:id="rId19"/>
    <p:sldId id="284" r:id="rId20"/>
    <p:sldId id="285" r:id="rId21"/>
    <p:sldId id="293" r:id="rId22"/>
    <p:sldId id="288" r:id="rId23"/>
    <p:sldId id="289" r:id="rId24"/>
    <p:sldId id="290" r:id="rId25"/>
    <p:sldId id="291" r:id="rId26"/>
    <p:sldId id="292" r:id="rId27"/>
    <p:sldId id="286" r:id="rId28"/>
    <p:sldId id="294" r:id="rId29"/>
    <p:sldId id="29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2" d="100"/>
          <a:sy n="72"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9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55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99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866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76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15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72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09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51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11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10/9/2021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61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12629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p:txBody>
          <a:bodyPr/>
          <a:lstStyle/>
          <a:p>
            <a:r>
              <a:rPr lang="en-US" dirty="0"/>
              <a:t>CREDIT Risk EDA CASE STUDY</a:t>
            </a:r>
          </a:p>
        </p:txBody>
      </p:sp>
      <p:sp>
        <p:nvSpPr>
          <p:cNvPr id="3" name="Subtitle 2">
            <a:extLst>
              <a:ext uri="{FF2B5EF4-FFF2-40B4-BE49-F238E27FC236}">
                <a16:creationId xmlns:a16="http://schemas.microsoft.com/office/drawing/2014/main" id="{A8F37A42-D90D-42E9-9DC7-BEFEC045D156}"/>
              </a:ext>
            </a:extLst>
          </p:cNvPr>
          <p:cNvSpPr>
            <a:spLocks noGrp="1"/>
          </p:cNvSpPr>
          <p:nvPr>
            <p:ph type="subTitle" idx="1"/>
          </p:nvPr>
        </p:nvSpPr>
        <p:spPr>
          <a:xfrm>
            <a:off x="7447722" y="4810538"/>
            <a:ext cx="3220277" cy="596349"/>
          </a:xfrm>
        </p:spPr>
        <p:txBody>
          <a:bodyPr>
            <a:noAutofit/>
          </a:bodyPr>
          <a:lstStyle/>
          <a:p>
            <a:r>
              <a:rPr lang="en-US" sz="2400" dirty="0"/>
              <a:t>By Jugal Deshmukh</a:t>
            </a:r>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a:bodyPr>
          <a:lstStyle/>
          <a:p>
            <a:r>
              <a:rPr lang="en-US" sz="3200" dirty="0"/>
              <a:t>Categorical Univariate analysis for target 1</a:t>
            </a:r>
          </a:p>
        </p:txBody>
      </p:sp>
    </p:spTree>
    <p:extLst>
      <p:ext uri="{BB962C8B-B14F-4D97-AF65-F5344CB8AC3E}">
        <p14:creationId xmlns:p14="http://schemas.microsoft.com/office/powerpoint/2010/main" val="273138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30AC-92AC-4F5C-BD22-44435AAC62F9}"/>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Distribution of Income range</a:t>
            </a:r>
          </a:p>
        </p:txBody>
      </p:sp>
      <p:sp>
        <p:nvSpPr>
          <p:cNvPr id="10" name="Content Placeholder 9">
            <a:extLst>
              <a:ext uri="{FF2B5EF4-FFF2-40B4-BE49-F238E27FC236}">
                <a16:creationId xmlns:a16="http://schemas.microsoft.com/office/drawing/2014/main" id="{CDBDB644-4803-465A-A9F6-6843DC61CFFC}"/>
              </a:ext>
            </a:extLst>
          </p:cNvPr>
          <p:cNvSpPr>
            <a:spLocks noGrp="1"/>
          </p:cNvSpPr>
          <p:nvPr>
            <p:ph idx="1"/>
          </p:nvPr>
        </p:nvSpPr>
        <p:spPr>
          <a:xfrm>
            <a:off x="278297" y="2097087"/>
            <a:ext cx="3550262" cy="3959155"/>
          </a:xfrm>
        </p:spPr>
        <p:txBody>
          <a:bodyPr>
            <a:normAutofit/>
          </a:bodyPr>
          <a:lstStyle/>
          <a:p>
            <a:pPr marL="0" indent="0">
              <a:buNone/>
            </a:pPr>
            <a:r>
              <a:rPr lang="en-US" sz="1600" dirty="0"/>
              <a:t>Points to be concluded from the graph on the right side.</a:t>
            </a:r>
          </a:p>
          <a:p>
            <a:r>
              <a:rPr lang="en-US" sz="1600" dirty="0"/>
              <a:t>Male counts are higher than female.</a:t>
            </a:r>
          </a:p>
          <a:p>
            <a:r>
              <a:rPr lang="en-US" sz="1600" dirty="0"/>
              <a:t>Income range from 100000 to 200000 is having more number of credits.</a:t>
            </a:r>
          </a:p>
          <a:p>
            <a:r>
              <a:rPr lang="en-US" sz="1600" dirty="0"/>
              <a:t>This graph show that males are more than female in having credits for that range.</a:t>
            </a:r>
          </a:p>
          <a:p>
            <a:r>
              <a:rPr lang="en-US" sz="1600" dirty="0"/>
              <a:t>Very less count for income range 300000-400000 and above.</a:t>
            </a:r>
          </a:p>
        </p:txBody>
      </p:sp>
      <p:pic>
        <p:nvPicPr>
          <p:cNvPr id="5122" name="Picture 2">
            <a:extLst>
              <a:ext uri="{FF2B5EF4-FFF2-40B4-BE49-F238E27FC236}">
                <a16:creationId xmlns:a16="http://schemas.microsoft.com/office/drawing/2014/main" id="{A484EB12-D7C3-4D2B-ACCE-C616BFD85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546" y="1976235"/>
            <a:ext cx="8264453" cy="321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56497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1C94-CF5F-41C8-AE3C-DDFDD657B5C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Distribution of income type</a:t>
            </a:r>
          </a:p>
        </p:txBody>
      </p:sp>
      <p:sp>
        <p:nvSpPr>
          <p:cNvPr id="10" name="Content Placeholder 9">
            <a:extLst>
              <a:ext uri="{FF2B5EF4-FFF2-40B4-BE49-F238E27FC236}">
                <a16:creationId xmlns:a16="http://schemas.microsoft.com/office/drawing/2014/main" id="{1AD2C5D1-B83B-48D2-9053-4E286508AEF0}"/>
              </a:ext>
            </a:extLst>
          </p:cNvPr>
          <p:cNvSpPr>
            <a:spLocks noGrp="1"/>
          </p:cNvSpPr>
          <p:nvPr>
            <p:ph idx="1"/>
          </p:nvPr>
        </p:nvSpPr>
        <p:spPr>
          <a:xfrm>
            <a:off x="855267" y="2097089"/>
            <a:ext cx="4339586" cy="3826633"/>
          </a:xfrm>
        </p:spPr>
        <p:txBody>
          <a:bodyPr>
            <a:normAutofit/>
          </a:bodyPr>
          <a:lstStyle/>
          <a:p>
            <a:pPr marL="0" indent="0">
              <a:buNone/>
            </a:pPr>
            <a:r>
              <a:rPr lang="en-US" sz="1800" dirty="0"/>
              <a:t>Points to be concluded from the graph on the right side.</a:t>
            </a:r>
          </a:p>
          <a:p>
            <a:r>
              <a:rPr lang="en-US" sz="1800" dirty="0"/>
              <a:t>For income type ‘working’, ’commercial associate’, the number of credits are higher than ‘State Servant’ </a:t>
            </a:r>
          </a:p>
          <a:p>
            <a:r>
              <a:rPr lang="en-US" sz="1800" dirty="0"/>
              <a:t>For this Females are having more number of credits than Males.</a:t>
            </a:r>
          </a:p>
          <a:p>
            <a:r>
              <a:rPr lang="en-US" sz="1800" dirty="0"/>
              <a:t>Less number of credits for income type  ‘State Servant’.</a:t>
            </a:r>
          </a:p>
        </p:txBody>
      </p:sp>
      <p:pic>
        <p:nvPicPr>
          <p:cNvPr id="6148" name="Picture 4">
            <a:extLst>
              <a:ext uri="{FF2B5EF4-FFF2-40B4-BE49-F238E27FC236}">
                <a16:creationId xmlns:a16="http://schemas.microsoft.com/office/drawing/2014/main" id="{2F35941D-8A82-444A-915B-683053507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085" y="1906314"/>
            <a:ext cx="6152468" cy="470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536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A5BC-A91D-4A8E-A041-D5E943237595}"/>
              </a:ext>
            </a:extLst>
          </p:cNvPr>
          <p:cNvSpPr>
            <a:spLocks noGrp="1"/>
          </p:cNvSpPr>
          <p:nvPr>
            <p:ph type="title"/>
          </p:nvPr>
        </p:nvSpPr>
        <p:spPr>
          <a:xfrm>
            <a:off x="855266" y="618518"/>
            <a:ext cx="2851417" cy="1478570"/>
          </a:xfrm>
        </p:spPr>
        <p:txBody>
          <a:bodyPr>
            <a:normAutofit fontScale="90000"/>
          </a:bodyPr>
          <a:lstStyle/>
          <a:p>
            <a:r>
              <a:rPr lang="en-US" sz="3000">
                <a:solidFill>
                  <a:srgbClr val="FFFFFF"/>
                </a:solidFill>
              </a:rPr>
              <a:t>Distribution for contract type</a:t>
            </a:r>
          </a:p>
        </p:txBody>
      </p:sp>
      <p:sp>
        <p:nvSpPr>
          <p:cNvPr id="14" name="Content Placeholder 13">
            <a:extLst>
              <a:ext uri="{FF2B5EF4-FFF2-40B4-BE49-F238E27FC236}">
                <a16:creationId xmlns:a16="http://schemas.microsoft.com/office/drawing/2014/main" id="{3D70C05A-2A77-48EB-B9F7-E8CF40041F76}"/>
              </a:ext>
            </a:extLst>
          </p:cNvPr>
          <p:cNvSpPr>
            <a:spLocks noGrp="1"/>
          </p:cNvSpPr>
          <p:nvPr>
            <p:ph idx="1"/>
          </p:nvPr>
        </p:nvSpPr>
        <p:spPr>
          <a:xfrm>
            <a:off x="1149419" y="2097088"/>
            <a:ext cx="3647868" cy="3993676"/>
          </a:xfrm>
        </p:spPr>
        <p:txBody>
          <a:bodyPr>
            <a:noAutofit/>
          </a:bodyPr>
          <a:lstStyle/>
          <a:p>
            <a:pPr marL="0" indent="0">
              <a:buNone/>
            </a:pPr>
            <a:r>
              <a:rPr lang="en-US" sz="1800" dirty="0"/>
              <a:t>Points to be concluded from the graph on the right.</a:t>
            </a:r>
          </a:p>
          <a:p>
            <a:r>
              <a:rPr lang="en-US" sz="1800" dirty="0"/>
              <a:t>For contract type ‘cash loans’ is having higher number of credits than ‘Revolving loans’ contract type.</a:t>
            </a:r>
          </a:p>
          <a:p>
            <a:r>
              <a:rPr lang="en-US" sz="1800" dirty="0"/>
              <a:t>For this males </a:t>
            </a:r>
            <a:r>
              <a:rPr lang="en-US" sz="1800" dirty="0" err="1"/>
              <a:t>code_gender</a:t>
            </a:r>
            <a:r>
              <a:rPr lang="en-US" sz="1800" dirty="0"/>
              <a:t> is leading for applying credits.</a:t>
            </a:r>
          </a:p>
          <a:p>
            <a:r>
              <a:rPr lang="en-US" sz="1800" dirty="0"/>
              <a:t>For Revolving loans there are equal number of males and females</a:t>
            </a:r>
          </a:p>
        </p:txBody>
      </p:sp>
      <p:pic>
        <p:nvPicPr>
          <p:cNvPr id="7170" name="Picture 2">
            <a:extLst>
              <a:ext uri="{FF2B5EF4-FFF2-40B4-BE49-F238E27FC236}">
                <a16:creationId xmlns:a16="http://schemas.microsoft.com/office/drawing/2014/main" id="{CB0BEE32-900F-44B2-80C6-457EA25D3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137" y="1938062"/>
            <a:ext cx="6067632" cy="471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7328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AB47-7ABC-4E75-BD73-A453100BF030}"/>
              </a:ext>
            </a:extLst>
          </p:cNvPr>
          <p:cNvSpPr>
            <a:spLocks noGrp="1"/>
          </p:cNvSpPr>
          <p:nvPr>
            <p:ph type="title"/>
          </p:nvPr>
        </p:nvSpPr>
        <p:spPr>
          <a:xfrm>
            <a:off x="855266" y="618518"/>
            <a:ext cx="2851417" cy="1478570"/>
          </a:xfrm>
        </p:spPr>
        <p:txBody>
          <a:bodyPr>
            <a:normAutofit fontScale="90000"/>
          </a:bodyPr>
          <a:lstStyle/>
          <a:p>
            <a:r>
              <a:rPr lang="en-US" sz="2700">
                <a:solidFill>
                  <a:srgbClr val="FFFFFF"/>
                </a:solidFill>
              </a:rPr>
              <a:t>Distribution of organization type</a:t>
            </a:r>
          </a:p>
        </p:txBody>
      </p:sp>
      <p:sp>
        <p:nvSpPr>
          <p:cNvPr id="10" name="Content Placeholder 9">
            <a:extLst>
              <a:ext uri="{FF2B5EF4-FFF2-40B4-BE49-F238E27FC236}">
                <a16:creationId xmlns:a16="http://schemas.microsoft.com/office/drawing/2014/main" id="{E4180493-893A-4AC3-B243-52AA39ED58EB}"/>
              </a:ext>
            </a:extLst>
          </p:cNvPr>
          <p:cNvSpPr>
            <a:spLocks noGrp="1"/>
          </p:cNvSpPr>
          <p:nvPr>
            <p:ph idx="1"/>
          </p:nvPr>
        </p:nvSpPr>
        <p:spPr>
          <a:xfrm>
            <a:off x="1056654" y="1984443"/>
            <a:ext cx="4559225" cy="4032044"/>
          </a:xfrm>
        </p:spPr>
        <p:txBody>
          <a:bodyPr>
            <a:noAutofit/>
          </a:bodyPr>
          <a:lstStyle/>
          <a:p>
            <a:pPr marL="0" indent="0">
              <a:buNone/>
            </a:pPr>
            <a:r>
              <a:rPr lang="en-US" sz="1800" dirty="0"/>
              <a:t>Points to be concluded from the graph on the right.</a:t>
            </a:r>
          </a:p>
          <a:p>
            <a:r>
              <a:rPr lang="en-US" sz="1800" dirty="0"/>
              <a:t>Clients which have applied for credits are from most of the organization type ‘Business entity Type 3’ , ‘Self employed’ , ‘Other’ , ‘Medicine’, ‘Construction’ and ‘Government’.</a:t>
            </a:r>
          </a:p>
          <a:p>
            <a:r>
              <a:rPr lang="en-US" sz="1800" dirty="0"/>
              <a:t>Less clients are from Industry Telecom, Insurance, Mobile, Agriculture, Restaurant </a:t>
            </a:r>
            <a:r>
              <a:rPr lang="en-US" sz="1800" dirty="0" err="1"/>
              <a:t>etc</a:t>
            </a:r>
            <a:endParaRPr lang="en-US" sz="1800" dirty="0"/>
          </a:p>
          <a:p>
            <a:r>
              <a:rPr lang="en-US" sz="1800" dirty="0"/>
              <a:t>Same as type 0 in distribution of organization type.</a:t>
            </a:r>
          </a:p>
        </p:txBody>
      </p:sp>
      <p:pic>
        <p:nvPicPr>
          <p:cNvPr id="8196" name="Picture 4">
            <a:extLst>
              <a:ext uri="{FF2B5EF4-FFF2-40B4-BE49-F238E27FC236}">
                <a16:creationId xmlns:a16="http://schemas.microsoft.com/office/drawing/2014/main" id="{D1C1F044-1024-491E-B301-F19E0F385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325" y="0"/>
            <a:ext cx="4559226" cy="758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598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E4F-75F1-4A36-A07E-5AF1ECCBF6B9}"/>
              </a:ext>
            </a:extLst>
          </p:cNvPr>
          <p:cNvSpPr>
            <a:spLocks noGrp="1"/>
          </p:cNvSpPr>
          <p:nvPr>
            <p:ph type="title"/>
          </p:nvPr>
        </p:nvSpPr>
        <p:spPr>
          <a:xfrm>
            <a:off x="1143001" y="2151896"/>
            <a:ext cx="9905998" cy="1478570"/>
          </a:xfrm>
        </p:spPr>
        <p:txBody>
          <a:bodyPr/>
          <a:lstStyle/>
          <a:p>
            <a:r>
              <a:rPr lang="en-US" dirty="0"/>
              <a:t>Bivariate analysis for type 0</a:t>
            </a:r>
          </a:p>
        </p:txBody>
      </p:sp>
    </p:spTree>
    <p:extLst>
      <p:ext uri="{BB962C8B-B14F-4D97-AF65-F5344CB8AC3E}">
        <p14:creationId xmlns:p14="http://schemas.microsoft.com/office/powerpoint/2010/main" val="13859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69DB-BB03-4258-B5A1-C6CDEACFECEE}"/>
              </a:ext>
            </a:extLst>
          </p:cNvPr>
          <p:cNvSpPr>
            <a:spLocks noGrp="1"/>
          </p:cNvSpPr>
          <p:nvPr>
            <p:ph type="title"/>
          </p:nvPr>
        </p:nvSpPr>
        <p:spPr>
          <a:xfrm>
            <a:off x="855266" y="618518"/>
            <a:ext cx="2851417" cy="1478570"/>
          </a:xfrm>
        </p:spPr>
        <p:txBody>
          <a:bodyPr>
            <a:normAutofit/>
          </a:bodyPr>
          <a:lstStyle/>
          <a:p>
            <a:r>
              <a:rPr lang="en-US" sz="2400" dirty="0">
                <a:solidFill>
                  <a:srgbClr val="FFFFFF"/>
                </a:solidFill>
              </a:rPr>
              <a:t>Credit amount vs Education Status</a:t>
            </a:r>
          </a:p>
        </p:txBody>
      </p:sp>
      <p:sp>
        <p:nvSpPr>
          <p:cNvPr id="10" name="Content Placeholder 9">
            <a:extLst>
              <a:ext uri="{FF2B5EF4-FFF2-40B4-BE49-F238E27FC236}">
                <a16:creationId xmlns:a16="http://schemas.microsoft.com/office/drawing/2014/main" id="{3D92B83E-960F-412E-9181-7F5CDF3E6EE9}"/>
              </a:ext>
            </a:extLst>
          </p:cNvPr>
          <p:cNvSpPr>
            <a:spLocks noGrp="1"/>
          </p:cNvSpPr>
          <p:nvPr>
            <p:ph idx="1"/>
          </p:nvPr>
        </p:nvSpPr>
        <p:spPr>
          <a:xfrm>
            <a:off x="1003645" y="2097088"/>
            <a:ext cx="3979172" cy="4012164"/>
          </a:xfrm>
        </p:spPr>
        <p:txBody>
          <a:bodyPr>
            <a:normAutofit/>
          </a:bodyPr>
          <a:lstStyle/>
          <a:p>
            <a:pPr marL="0" indent="0">
              <a:buNone/>
            </a:pPr>
            <a:r>
              <a:rPr lang="en-US" sz="1600" dirty="0"/>
              <a:t>Few points can be concluded from the graph.</a:t>
            </a:r>
          </a:p>
          <a:p>
            <a:r>
              <a:rPr lang="en-US" sz="1600" dirty="0"/>
              <a:t>Family status of ‘Civil marriage', ‘Married' and ‘Single' of Academic degree education are having higher number of credits than others.</a:t>
            </a:r>
          </a:p>
          <a:p>
            <a:r>
              <a:rPr lang="en-US" sz="1600" dirty="0"/>
              <a:t>Higher education of family status of 'marriage', 'single' and 'civil marriage' are having more outliers.</a:t>
            </a:r>
          </a:p>
          <a:p>
            <a:r>
              <a:rPr lang="en-US" sz="1600" dirty="0"/>
              <a:t>Civil marriage for Academic degree is having most of the credits in the third quartile.</a:t>
            </a:r>
          </a:p>
          <a:p>
            <a:endParaRPr lang="en-US" sz="1000" dirty="0"/>
          </a:p>
        </p:txBody>
      </p:sp>
      <p:pic>
        <p:nvPicPr>
          <p:cNvPr id="9218" name="Picture 2">
            <a:extLst>
              <a:ext uri="{FF2B5EF4-FFF2-40B4-BE49-F238E27FC236}">
                <a16:creationId xmlns:a16="http://schemas.microsoft.com/office/drawing/2014/main" id="{250DD47E-84C8-4F30-B5F5-161DBD1AB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510" y="485997"/>
            <a:ext cx="6501349" cy="618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8032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B39F-160E-4A71-BE56-D69DF93E1230}"/>
              </a:ext>
            </a:extLst>
          </p:cNvPr>
          <p:cNvSpPr>
            <a:spLocks noGrp="1"/>
          </p:cNvSpPr>
          <p:nvPr>
            <p:ph type="title"/>
          </p:nvPr>
        </p:nvSpPr>
        <p:spPr>
          <a:xfrm>
            <a:off x="855266" y="618518"/>
            <a:ext cx="2851417" cy="1478570"/>
          </a:xfrm>
        </p:spPr>
        <p:txBody>
          <a:bodyPr>
            <a:normAutofit fontScale="90000"/>
          </a:bodyPr>
          <a:lstStyle/>
          <a:p>
            <a:r>
              <a:rPr lang="en-US" sz="2700" dirty="0">
                <a:solidFill>
                  <a:srgbClr val="FFFFFF"/>
                </a:solidFill>
              </a:rPr>
              <a:t>Income amount vs Education Status</a:t>
            </a:r>
          </a:p>
        </p:txBody>
      </p:sp>
      <p:sp>
        <p:nvSpPr>
          <p:cNvPr id="10" name="Content Placeholder 9">
            <a:extLst>
              <a:ext uri="{FF2B5EF4-FFF2-40B4-BE49-F238E27FC236}">
                <a16:creationId xmlns:a16="http://schemas.microsoft.com/office/drawing/2014/main" id="{0D6D14CA-6225-4471-AEF1-C4AD859F4DD3}"/>
              </a:ext>
            </a:extLst>
          </p:cNvPr>
          <p:cNvSpPr>
            <a:spLocks noGrp="1"/>
          </p:cNvSpPr>
          <p:nvPr>
            <p:ph idx="1"/>
          </p:nvPr>
        </p:nvSpPr>
        <p:spPr>
          <a:xfrm>
            <a:off x="855909" y="2097088"/>
            <a:ext cx="3502093" cy="3957302"/>
          </a:xfrm>
        </p:spPr>
        <p:txBody>
          <a:bodyPr>
            <a:noAutofit/>
          </a:bodyPr>
          <a:lstStyle/>
          <a:p>
            <a:pPr marL="0" indent="0">
              <a:buNone/>
            </a:pPr>
            <a:r>
              <a:rPr lang="en-US" sz="1600" dirty="0"/>
              <a:t>Few points can be concluded from the graph.</a:t>
            </a:r>
          </a:p>
          <a:p>
            <a:r>
              <a:rPr lang="en-US" sz="1600" dirty="0"/>
              <a:t>For Education type 'Higher education' the income amount mean is mostly equal with family status. It does contain many outliers.</a:t>
            </a:r>
          </a:p>
          <a:p>
            <a:r>
              <a:rPr lang="en-US" sz="1600" dirty="0"/>
              <a:t>Less outlier are having for Academic degree but the amount of data is very less. </a:t>
            </a:r>
          </a:p>
          <a:p>
            <a:r>
              <a:rPr lang="en-US" sz="1600" dirty="0"/>
              <a:t>Lower secondary of civil marriage family status are have less income amount than others.</a:t>
            </a:r>
            <a:endParaRPr lang="en-US" sz="1600" dirty="0">
              <a:solidFill>
                <a:srgbClr val="FFFFFF"/>
              </a:solidFill>
            </a:endParaRPr>
          </a:p>
        </p:txBody>
      </p:sp>
      <p:pic>
        <p:nvPicPr>
          <p:cNvPr id="10242" name="Picture 2">
            <a:extLst>
              <a:ext uri="{FF2B5EF4-FFF2-40B4-BE49-F238E27FC236}">
                <a16:creationId xmlns:a16="http://schemas.microsoft.com/office/drawing/2014/main" id="{D78F0541-2F81-443E-8DA4-9A4D582A7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322" y="490330"/>
            <a:ext cx="6673007" cy="632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91233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5489-1E88-465D-A57A-1F45CC07D326}"/>
              </a:ext>
            </a:extLst>
          </p:cNvPr>
          <p:cNvSpPr>
            <a:spLocks noGrp="1"/>
          </p:cNvSpPr>
          <p:nvPr>
            <p:ph type="title"/>
          </p:nvPr>
        </p:nvSpPr>
        <p:spPr>
          <a:xfrm>
            <a:off x="1143001" y="1080919"/>
            <a:ext cx="9905998" cy="602108"/>
          </a:xfrm>
        </p:spPr>
        <p:txBody>
          <a:bodyPr/>
          <a:lstStyle/>
          <a:p>
            <a:r>
              <a:rPr lang="en-US" dirty="0"/>
              <a:t>Bivariate analysis for type 1</a:t>
            </a:r>
          </a:p>
        </p:txBody>
      </p:sp>
    </p:spTree>
    <p:extLst>
      <p:ext uri="{BB962C8B-B14F-4D97-AF65-F5344CB8AC3E}">
        <p14:creationId xmlns:p14="http://schemas.microsoft.com/office/powerpoint/2010/main" val="133527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A33C-21E7-40D7-954D-6D846717D277}"/>
              </a:ext>
            </a:extLst>
          </p:cNvPr>
          <p:cNvSpPr>
            <a:spLocks noGrp="1"/>
          </p:cNvSpPr>
          <p:nvPr>
            <p:ph type="title"/>
          </p:nvPr>
        </p:nvSpPr>
        <p:spPr>
          <a:xfrm>
            <a:off x="855266" y="618518"/>
            <a:ext cx="2851417" cy="1478570"/>
          </a:xfrm>
        </p:spPr>
        <p:txBody>
          <a:bodyPr>
            <a:normAutofit/>
          </a:bodyPr>
          <a:lstStyle/>
          <a:p>
            <a:r>
              <a:rPr lang="en-US" sz="2400" dirty="0">
                <a:solidFill>
                  <a:srgbClr val="FFFFFF"/>
                </a:solidFill>
              </a:rPr>
              <a:t>Credit amount vs Education Status</a:t>
            </a:r>
          </a:p>
        </p:txBody>
      </p:sp>
      <p:sp>
        <p:nvSpPr>
          <p:cNvPr id="10" name="Content Placeholder 9">
            <a:extLst>
              <a:ext uri="{FF2B5EF4-FFF2-40B4-BE49-F238E27FC236}">
                <a16:creationId xmlns:a16="http://schemas.microsoft.com/office/drawing/2014/main" id="{FB6733D4-292E-4B81-A461-5F701513B670}"/>
              </a:ext>
            </a:extLst>
          </p:cNvPr>
          <p:cNvSpPr>
            <a:spLocks noGrp="1"/>
          </p:cNvSpPr>
          <p:nvPr>
            <p:ph idx="1"/>
          </p:nvPr>
        </p:nvSpPr>
        <p:spPr>
          <a:xfrm>
            <a:off x="590221" y="2087080"/>
            <a:ext cx="3981777" cy="4142394"/>
          </a:xfrm>
        </p:spPr>
        <p:txBody>
          <a:bodyPr>
            <a:noAutofit/>
          </a:bodyPr>
          <a:lstStyle/>
          <a:p>
            <a:pPr marL="0" indent="0">
              <a:buNone/>
            </a:pPr>
            <a:r>
              <a:rPr lang="en-US" sz="1600" dirty="0"/>
              <a:t>Few points can be concluded from the graph.</a:t>
            </a:r>
          </a:p>
          <a:p>
            <a:r>
              <a:rPr lang="en-US" sz="1600" dirty="0"/>
              <a:t>Quite similar from Target 0, we can say that Family status of ‘Civil marriage', ‘Married' and ‘Single' of Academic degree education are having higher number of credits than others.</a:t>
            </a:r>
          </a:p>
          <a:p>
            <a:r>
              <a:rPr lang="en-US" sz="1600" dirty="0"/>
              <a:t>Most of the outliers are from Education type 'Higher education' and 'Secondary’.</a:t>
            </a:r>
          </a:p>
          <a:p>
            <a:r>
              <a:rPr lang="en-US" sz="1600" dirty="0"/>
              <a:t>Civil marriage for Academic degree is having most of the credits in the third quartile.</a:t>
            </a:r>
          </a:p>
        </p:txBody>
      </p:sp>
      <p:pic>
        <p:nvPicPr>
          <p:cNvPr id="11268" name="Picture 4">
            <a:extLst>
              <a:ext uri="{FF2B5EF4-FFF2-40B4-BE49-F238E27FC236}">
                <a16:creationId xmlns:a16="http://schemas.microsoft.com/office/drawing/2014/main" id="{BE2A6463-1BC6-4787-A7E2-CDECB73E6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841" y="821835"/>
            <a:ext cx="5871334" cy="583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6954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D6DD-3B84-45A0-9A80-A8A790D5486D}"/>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678021C-7D3D-408F-A7A8-0E84731ACE51}"/>
              </a:ext>
            </a:extLst>
          </p:cNvPr>
          <p:cNvSpPr>
            <a:spLocks noGrp="1"/>
          </p:cNvSpPr>
          <p:nvPr>
            <p:ph idx="1"/>
          </p:nvPr>
        </p:nvSpPr>
        <p:spPr>
          <a:xfrm>
            <a:off x="1451579" y="2015732"/>
            <a:ext cx="9786264" cy="3483920"/>
          </a:xfrm>
        </p:spPr>
        <p:txBody>
          <a:bodyPr/>
          <a:lstStyle/>
          <a:p>
            <a:r>
              <a:rPr lang="en-US" sz="2400" dirty="0"/>
              <a:t>This case study aims to give you an idea of applying EDA in a real business scenario.</a:t>
            </a:r>
          </a:p>
          <a:p>
            <a:r>
              <a:rPr lang="en-US" sz="2400" dirty="0"/>
              <a:t>You will also develop a basic understanding of risk analytics in banking and financial services.</a:t>
            </a:r>
          </a:p>
          <a:p>
            <a:r>
              <a:rPr lang="en-US" sz="2400" dirty="0"/>
              <a:t>We will also understand how data is used to </a:t>
            </a:r>
            <a:r>
              <a:rPr lang="en-US" sz="2400" dirty="0" err="1"/>
              <a:t>minimise</a:t>
            </a:r>
            <a:r>
              <a:rPr lang="en-US" sz="2400" dirty="0"/>
              <a:t> the risk of losing money while lending to customers</a:t>
            </a:r>
            <a:r>
              <a:rPr lang="en-US" dirty="0"/>
              <a:t>.</a:t>
            </a:r>
            <a:endParaRPr lang="en-IN" dirty="0"/>
          </a:p>
        </p:txBody>
      </p:sp>
    </p:spTree>
    <p:extLst>
      <p:ext uri="{BB962C8B-B14F-4D97-AF65-F5344CB8AC3E}">
        <p14:creationId xmlns:p14="http://schemas.microsoft.com/office/powerpoint/2010/main" val="249410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01B3-D4E8-4DC3-B61B-2B6F9F3EDF8B}"/>
              </a:ext>
            </a:extLst>
          </p:cNvPr>
          <p:cNvSpPr>
            <a:spLocks noGrp="1"/>
          </p:cNvSpPr>
          <p:nvPr>
            <p:ph type="title"/>
          </p:nvPr>
        </p:nvSpPr>
        <p:spPr>
          <a:xfrm>
            <a:off x="855266" y="618518"/>
            <a:ext cx="2851417" cy="1478570"/>
          </a:xfrm>
        </p:spPr>
        <p:txBody>
          <a:bodyPr>
            <a:normAutofit fontScale="90000"/>
          </a:bodyPr>
          <a:lstStyle/>
          <a:p>
            <a:r>
              <a:rPr lang="en-US" sz="2700">
                <a:solidFill>
                  <a:srgbClr val="FFFFFF"/>
                </a:solidFill>
              </a:rPr>
              <a:t>Income amount vs Education Status</a:t>
            </a:r>
          </a:p>
        </p:txBody>
      </p:sp>
      <p:sp>
        <p:nvSpPr>
          <p:cNvPr id="10" name="Content Placeholder 9">
            <a:extLst>
              <a:ext uri="{FF2B5EF4-FFF2-40B4-BE49-F238E27FC236}">
                <a16:creationId xmlns:a16="http://schemas.microsoft.com/office/drawing/2014/main" id="{4EE110B2-7FC7-4E07-8CB2-3B636593F1C0}"/>
              </a:ext>
            </a:extLst>
          </p:cNvPr>
          <p:cNvSpPr>
            <a:spLocks noGrp="1"/>
          </p:cNvSpPr>
          <p:nvPr>
            <p:ph idx="1"/>
          </p:nvPr>
        </p:nvSpPr>
        <p:spPr>
          <a:xfrm>
            <a:off x="855265" y="2097088"/>
            <a:ext cx="4087795" cy="3957302"/>
          </a:xfrm>
        </p:spPr>
        <p:txBody>
          <a:bodyPr>
            <a:normAutofit/>
          </a:bodyPr>
          <a:lstStyle/>
          <a:p>
            <a:pPr marL="0" indent="0">
              <a:buNone/>
            </a:pPr>
            <a:r>
              <a:rPr lang="en-US" sz="1600" dirty="0"/>
              <a:t>Few points can be concluded from the graph.</a:t>
            </a:r>
          </a:p>
          <a:p>
            <a:r>
              <a:rPr lang="en-US" sz="1600" dirty="0"/>
              <a:t>Have some similarity with Target0, From above boxplot for Education type 'Higher education' the income amount is mostly equal with family status.</a:t>
            </a:r>
          </a:p>
          <a:p>
            <a:r>
              <a:rPr lang="en-US" sz="1600" dirty="0"/>
              <a:t>Family status of Civil marriage in incomplete higher education type is having highest number of individual credits</a:t>
            </a:r>
          </a:p>
          <a:p>
            <a:r>
              <a:rPr lang="en-US" sz="1600" dirty="0"/>
              <a:t>No outlier are having for Lower Secondary but there income amount is the lowest.</a:t>
            </a:r>
          </a:p>
          <a:p>
            <a:endParaRPr lang="en-US" sz="1600" dirty="0"/>
          </a:p>
          <a:p>
            <a:endParaRPr lang="en-US" sz="1500" dirty="0">
              <a:solidFill>
                <a:srgbClr val="FFFFFF"/>
              </a:solidFill>
            </a:endParaRPr>
          </a:p>
        </p:txBody>
      </p:sp>
      <p:pic>
        <p:nvPicPr>
          <p:cNvPr id="12292" name="Picture 4">
            <a:extLst>
              <a:ext uri="{FF2B5EF4-FFF2-40B4-BE49-F238E27FC236}">
                <a16:creationId xmlns:a16="http://schemas.microsoft.com/office/drawing/2014/main" id="{9BCCC389-80D5-47B9-9B88-AB393B03F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852" y="323946"/>
            <a:ext cx="6003235" cy="631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2750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0F37-F749-4D6A-9F64-72D62DA2D5BD}"/>
              </a:ext>
            </a:extLst>
          </p:cNvPr>
          <p:cNvSpPr>
            <a:spLocks noGrp="1"/>
          </p:cNvSpPr>
          <p:nvPr>
            <p:ph type="title"/>
          </p:nvPr>
        </p:nvSpPr>
        <p:spPr>
          <a:xfrm>
            <a:off x="1143001" y="2222235"/>
            <a:ext cx="9905998" cy="1478570"/>
          </a:xfrm>
        </p:spPr>
        <p:txBody>
          <a:bodyPr>
            <a:normAutofit/>
          </a:bodyPr>
          <a:lstStyle/>
          <a:p>
            <a:r>
              <a:rPr lang="en-US" sz="3200" dirty="0"/>
              <a:t>Univariate analysis after merging previous data</a:t>
            </a:r>
          </a:p>
        </p:txBody>
      </p:sp>
    </p:spTree>
    <p:extLst>
      <p:ext uri="{BB962C8B-B14F-4D97-AF65-F5344CB8AC3E}">
        <p14:creationId xmlns:p14="http://schemas.microsoft.com/office/powerpoint/2010/main" val="1355436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16CB-CF4F-4108-82CE-D0C1747FA1BE}"/>
              </a:ext>
            </a:extLst>
          </p:cNvPr>
          <p:cNvSpPr>
            <a:spLocks noGrp="1"/>
          </p:cNvSpPr>
          <p:nvPr>
            <p:ph type="title"/>
          </p:nvPr>
        </p:nvSpPr>
        <p:spPr>
          <a:xfrm>
            <a:off x="855266" y="618518"/>
            <a:ext cx="2851417" cy="1478570"/>
          </a:xfrm>
        </p:spPr>
        <p:txBody>
          <a:bodyPr>
            <a:normAutofit fontScale="90000"/>
          </a:bodyPr>
          <a:lstStyle/>
          <a:p>
            <a:r>
              <a:rPr lang="en-US" sz="2800" dirty="0">
                <a:solidFill>
                  <a:srgbClr val="FFFFFF"/>
                </a:solidFill>
              </a:rPr>
              <a:t>Distribution of contract status with purposes</a:t>
            </a:r>
          </a:p>
        </p:txBody>
      </p:sp>
      <p:sp>
        <p:nvSpPr>
          <p:cNvPr id="10" name="Content Placeholder 9">
            <a:extLst>
              <a:ext uri="{FF2B5EF4-FFF2-40B4-BE49-F238E27FC236}">
                <a16:creationId xmlns:a16="http://schemas.microsoft.com/office/drawing/2014/main" id="{7C49527A-C63A-4D07-8550-1ECCC8D67A90}"/>
              </a:ext>
            </a:extLst>
          </p:cNvPr>
          <p:cNvSpPr>
            <a:spLocks noGrp="1"/>
          </p:cNvSpPr>
          <p:nvPr>
            <p:ph idx="1"/>
          </p:nvPr>
        </p:nvSpPr>
        <p:spPr>
          <a:xfrm>
            <a:off x="185531" y="2249487"/>
            <a:ext cx="4041912" cy="3957302"/>
          </a:xfrm>
        </p:spPr>
        <p:txBody>
          <a:bodyPr>
            <a:normAutofit fontScale="85000" lnSpcReduction="20000"/>
          </a:bodyPr>
          <a:lstStyle/>
          <a:p>
            <a:r>
              <a:rPr lang="en-US" dirty="0"/>
              <a:t>Points to be concluded from above plot:</a:t>
            </a:r>
          </a:p>
          <a:p>
            <a:r>
              <a:rPr lang="en-US" dirty="0"/>
              <a:t>Most rejection of loans came from purpose 'repairs'.</a:t>
            </a:r>
          </a:p>
          <a:p>
            <a:r>
              <a:rPr lang="en-US" dirty="0"/>
              <a:t>For journey purposes we have equal number of approves and rejection</a:t>
            </a:r>
          </a:p>
          <a:p>
            <a:r>
              <a:rPr lang="en-US" dirty="0"/>
              <a:t>buying a new car, buying a home, buying a garage and furniture is having significant higher rejection than approves.</a:t>
            </a:r>
          </a:p>
          <a:p>
            <a:r>
              <a:rPr lang="en-US" dirty="0"/>
              <a:t>Repairs has the most number of cancelled contracts</a:t>
            </a:r>
          </a:p>
          <a:p>
            <a:r>
              <a:rPr lang="en-US" dirty="0"/>
              <a:t>Only Repairs, Others and buying a used car have unused offer contracts</a:t>
            </a:r>
          </a:p>
          <a:p>
            <a:pPr marL="0" indent="0">
              <a:buNone/>
            </a:pPr>
            <a:endParaRPr lang="en-US" sz="1400" dirty="0">
              <a:solidFill>
                <a:srgbClr val="FFFFFF"/>
              </a:solidFill>
            </a:endParaRPr>
          </a:p>
        </p:txBody>
      </p:sp>
      <p:pic>
        <p:nvPicPr>
          <p:cNvPr id="13314" name="Picture 2">
            <a:extLst>
              <a:ext uri="{FF2B5EF4-FFF2-40B4-BE49-F238E27FC236}">
                <a16:creationId xmlns:a16="http://schemas.microsoft.com/office/drawing/2014/main" id="{ECC489E5-9AC7-46EA-A224-44A13F9ED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705" y="0"/>
            <a:ext cx="7891169" cy="733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2339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7B72-0F8F-4421-BAD5-B345BFADA66B}"/>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Distribution of purposes with target</a:t>
            </a:r>
          </a:p>
        </p:txBody>
      </p:sp>
      <p:sp>
        <p:nvSpPr>
          <p:cNvPr id="10" name="Content Placeholder 9">
            <a:extLst>
              <a:ext uri="{FF2B5EF4-FFF2-40B4-BE49-F238E27FC236}">
                <a16:creationId xmlns:a16="http://schemas.microsoft.com/office/drawing/2014/main" id="{8D67FFF8-07C4-470E-9BB8-53EDC11B6C5A}"/>
              </a:ext>
            </a:extLst>
          </p:cNvPr>
          <p:cNvSpPr>
            <a:spLocks noGrp="1"/>
          </p:cNvSpPr>
          <p:nvPr>
            <p:ph idx="1"/>
          </p:nvPr>
        </p:nvSpPr>
        <p:spPr>
          <a:xfrm>
            <a:off x="963888" y="2097088"/>
            <a:ext cx="3767138" cy="3957302"/>
          </a:xfrm>
        </p:spPr>
        <p:txBody>
          <a:bodyPr>
            <a:noAutofit/>
          </a:bodyPr>
          <a:lstStyle/>
          <a:p>
            <a:pPr marL="0" indent="0">
              <a:buNone/>
            </a:pPr>
            <a:r>
              <a:rPr lang="en-US" sz="1600" dirty="0"/>
              <a:t>Few points we can conclude from above plot:</a:t>
            </a:r>
          </a:p>
          <a:p>
            <a:r>
              <a:rPr lang="en-US" sz="1600" dirty="0"/>
              <a:t>Loan purposes with 'Repairs' are facing more </a:t>
            </a:r>
            <a:r>
              <a:rPr lang="en-US" sz="1600" dirty="0" err="1"/>
              <a:t>difficulites</a:t>
            </a:r>
            <a:r>
              <a:rPr lang="en-US" sz="1600" dirty="0"/>
              <a:t> in payment on time.</a:t>
            </a:r>
          </a:p>
          <a:p>
            <a:r>
              <a:rPr lang="en-US" sz="1600" dirty="0"/>
              <a:t>There are few places where loan payment is significant higher than facing difficulties. They are 'Buying a garage’, 'Business development', 'Buying land’, 'Buying a new car' and 'Education' Hence we can focus on these purposes for which the client is having for minimal payment difficulties.</a:t>
            </a:r>
          </a:p>
        </p:txBody>
      </p:sp>
      <p:pic>
        <p:nvPicPr>
          <p:cNvPr id="14338" name="Picture 2">
            <a:extLst>
              <a:ext uri="{FF2B5EF4-FFF2-40B4-BE49-F238E27FC236}">
                <a16:creationId xmlns:a16="http://schemas.microsoft.com/office/drawing/2014/main" id="{7B5F0033-F5B4-4160-AE09-2F38516EE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534" y="-17586"/>
            <a:ext cx="5264845" cy="687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7649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63F6-E679-461B-8D7F-44CEE7367A23}"/>
              </a:ext>
            </a:extLst>
          </p:cNvPr>
          <p:cNvSpPr>
            <a:spLocks noGrp="1"/>
          </p:cNvSpPr>
          <p:nvPr>
            <p:ph type="title"/>
          </p:nvPr>
        </p:nvSpPr>
        <p:spPr>
          <a:xfrm>
            <a:off x="1269609" y="2159401"/>
            <a:ext cx="9905998" cy="1478570"/>
          </a:xfrm>
        </p:spPr>
        <p:txBody>
          <a:bodyPr/>
          <a:lstStyle/>
          <a:p>
            <a:r>
              <a:rPr lang="en-US" dirty="0"/>
              <a:t>Performing bivariate analysis on merged dataset</a:t>
            </a:r>
          </a:p>
        </p:txBody>
      </p:sp>
    </p:spTree>
    <p:extLst>
      <p:ext uri="{BB962C8B-B14F-4D97-AF65-F5344CB8AC3E}">
        <p14:creationId xmlns:p14="http://schemas.microsoft.com/office/powerpoint/2010/main" val="353524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42B6A-40DA-444C-950E-63E478579EE0}"/>
              </a:ext>
            </a:extLst>
          </p:cNvPr>
          <p:cNvSpPr>
            <a:spLocks noGrp="1"/>
          </p:cNvSpPr>
          <p:nvPr>
            <p:ph idx="1"/>
          </p:nvPr>
        </p:nvSpPr>
        <p:spPr/>
        <p:txBody>
          <a:bodyPr/>
          <a:lstStyle/>
          <a:p>
            <a:endParaRPr lang="en-IN"/>
          </a:p>
        </p:txBody>
      </p:sp>
      <p:pic>
        <p:nvPicPr>
          <p:cNvPr id="15362" name="Picture 2">
            <a:extLst>
              <a:ext uri="{FF2B5EF4-FFF2-40B4-BE49-F238E27FC236}">
                <a16:creationId xmlns:a16="http://schemas.microsoft.com/office/drawing/2014/main" id="{F316DD20-3B43-4E6E-918C-FDB12ED40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71" y="0"/>
            <a:ext cx="110125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1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65A7-ED90-4184-9961-307A38AC4484}"/>
              </a:ext>
            </a:extLst>
          </p:cNvPr>
          <p:cNvSpPr>
            <a:spLocks noGrp="1"/>
          </p:cNvSpPr>
          <p:nvPr>
            <p:ph type="title"/>
          </p:nvPr>
        </p:nvSpPr>
        <p:spPr/>
        <p:txBody>
          <a:bodyPr/>
          <a:lstStyle/>
          <a:p>
            <a:r>
              <a:rPr lang="en-US" dirty="0" err="1"/>
              <a:t>Prev</a:t>
            </a:r>
            <a:r>
              <a:rPr lang="en-US" dirty="0"/>
              <a:t> Credit amount vs Loan Purpose</a:t>
            </a:r>
          </a:p>
        </p:txBody>
      </p:sp>
      <p:sp>
        <p:nvSpPr>
          <p:cNvPr id="3" name="Content Placeholder 2">
            <a:extLst>
              <a:ext uri="{FF2B5EF4-FFF2-40B4-BE49-F238E27FC236}">
                <a16:creationId xmlns:a16="http://schemas.microsoft.com/office/drawing/2014/main" id="{1A70641B-C7F9-4D90-AEB8-B83EFD0BD392}"/>
              </a:ext>
            </a:extLst>
          </p:cNvPr>
          <p:cNvSpPr>
            <a:spLocks noGrp="1"/>
          </p:cNvSpPr>
          <p:nvPr>
            <p:ph idx="1"/>
          </p:nvPr>
        </p:nvSpPr>
        <p:spPr/>
        <p:txBody>
          <a:bodyPr>
            <a:normAutofit/>
          </a:bodyPr>
          <a:lstStyle/>
          <a:p>
            <a:pPr marL="0" indent="0">
              <a:buNone/>
            </a:pPr>
            <a:r>
              <a:rPr lang="en-US" b="1" dirty="0"/>
              <a:t>From the previous graph we can conclude some points-</a:t>
            </a:r>
          </a:p>
          <a:p>
            <a:r>
              <a:rPr lang="en-US" b="1" dirty="0"/>
              <a:t>The credit amount of Loan purposes like 'Buying a </a:t>
            </a:r>
            <a:r>
              <a:rPr lang="en-US" b="1" dirty="0" err="1"/>
              <a:t>home','Buying</a:t>
            </a:r>
            <a:r>
              <a:rPr lang="en-US" b="1" dirty="0"/>
              <a:t> a </a:t>
            </a:r>
            <a:r>
              <a:rPr lang="en-US" b="1" dirty="0" err="1"/>
              <a:t>land','Buying</a:t>
            </a:r>
            <a:r>
              <a:rPr lang="en-US" b="1" dirty="0"/>
              <a:t> a new car' and 'Building a house' is higher.</a:t>
            </a:r>
          </a:p>
          <a:p>
            <a:r>
              <a:rPr lang="en-US" b="1" dirty="0"/>
              <a:t>Income type of working have a significant amount of credit applied. Next to working category is the commercial associate income type.</a:t>
            </a:r>
          </a:p>
          <a:p>
            <a:r>
              <a:rPr lang="en-US" b="1" dirty="0"/>
              <a:t>Income type of Hobby is having the lowest credits applied for.</a:t>
            </a:r>
          </a:p>
          <a:p>
            <a:pPr marL="0" indent="0">
              <a:buNone/>
            </a:pPr>
            <a:endParaRPr lang="en-US" dirty="0">
              <a:solidFill>
                <a:schemeClr val="bg1"/>
              </a:solidFill>
            </a:endParaRPr>
          </a:p>
        </p:txBody>
      </p:sp>
    </p:spTree>
    <p:extLst>
      <p:ext uri="{BB962C8B-B14F-4D97-AF65-F5344CB8AC3E}">
        <p14:creationId xmlns:p14="http://schemas.microsoft.com/office/powerpoint/2010/main" val="2298260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5A82-9063-4DF6-8D4F-75828390D495}"/>
              </a:ext>
            </a:extLst>
          </p:cNvPr>
          <p:cNvSpPr>
            <a:spLocks noGrp="1"/>
          </p:cNvSpPr>
          <p:nvPr>
            <p:ph type="title"/>
          </p:nvPr>
        </p:nvSpPr>
        <p:spPr>
          <a:xfrm>
            <a:off x="855266" y="618518"/>
            <a:ext cx="2851417" cy="1478570"/>
          </a:xfrm>
        </p:spPr>
        <p:txBody>
          <a:bodyPr>
            <a:normAutofit fontScale="90000"/>
          </a:bodyPr>
          <a:lstStyle/>
          <a:p>
            <a:r>
              <a:rPr lang="en-US" sz="3200">
                <a:solidFill>
                  <a:srgbClr val="FFFFFF"/>
                </a:solidFill>
              </a:rPr>
              <a:t>Prev Credit amount vs Housing type</a:t>
            </a:r>
          </a:p>
        </p:txBody>
      </p:sp>
      <p:sp>
        <p:nvSpPr>
          <p:cNvPr id="10" name="Content Placeholder 9">
            <a:extLst>
              <a:ext uri="{FF2B5EF4-FFF2-40B4-BE49-F238E27FC236}">
                <a16:creationId xmlns:a16="http://schemas.microsoft.com/office/drawing/2014/main" id="{239D083E-2C3A-4B8C-9544-B7E8BE532176}"/>
              </a:ext>
            </a:extLst>
          </p:cNvPr>
          <p:cNvSpPr>
            <a:spLocks noGrp="1"/>
          </p:cNvSpPr>
          <p:nvPr>
            <p:ph idx="1"/>
          </p:nvPr>
        </p:nvSpPr>
        <p:spPr>
          <a:xfrm>
            <a:off x="274776" y="1997695"/>
            <a:ext cx="4535763" cy="3957302"/>
          </a:xfrm>
        </p:spPr>
        <p:txBody>
          <a:bodyPr>
            <a:normAutofit fontScale="70000" lnSpcReduction="20000"/>
          </a:bodyPr>
          <a:lstStyle/>
          <a:p>
            <a:pPr marL="0" indent="0">
              <a:buNone/>
            </a:pPr>
            <a:r>
              <a:rPr lang="en-US" sz="2300" dirty="0"/>
              <a:t>Points to note from the bar plot :</a:t>
            </a:r>
          </a:p>
          <a:p>
            <a:r>
              <a:rPr lang="en-US" sz="2300" dirty="0"/>
              <a:t>Here for Rented apartment and Office apartment is having higher credit of target 0. These housing types are less likely to default.</a:t>
            </a:r>
          </a:p>
          <a:p>
            <a:r>
              <a:rPr lang="en-US" sz="2300" dirty="0"/>
              <a:t>House\apartment and Municipal apartment is having higher credit of target 1.These housing types are more likely to default.</a:t>
            </a:r>
          </a:p>
          <a:p>
            <a:pPr marL="0" indent="0">
              <a:buNone/>
            </a:pPr>
            <a:r>
              <a:rPr lang="en-US" sz="2300" b="1" dirty="0"/>
              <a:t>So, we can conclude that bank should avoid giving loans to the housing type of House\apartment and Municipal apartment as they are having difficulties in payment. Bank can focus mostly on housing type with parents, Rented apartment and Office apartment for successful payments.</a:t>
            </a:r>
            <a:endParaRPr lang="en-US" sz="2300" dirty="0"/>
          </a:p>
          <a:p>
            <a:pPr marL="0" indent="0">
              <a:buNone/>
            </a:pPr>
            <a:endParaRPr lang="en-US" sz="1500" dirty="0">
              <a:solidFill>
                <a:srgbClr val="FFFFFF"/>
              </a:solidFill>
            </a:endParaRPr>
          </a:p>
        </p:txBody>
      </p:sp>
      <p:pic>
        <p:nvPicPr>
          <p:cNvPr id="16386" name="Picture 2">
            <a:extLst>
              <a:ext uri="{FF2B5EF4-FFF2-40B4-BE49-F238E27FC236}">
                <a16:creationId xmlns:a16="http://schemas.microsoft.com/office/drawing/2014/main" id="{B6BE36A7-C441-4032-B373-0522B5CCD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33" y="618518"/>
            <a:ext cx="6676609" cy="620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0114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67A-0E95-4D5B-A9C1-A3B7EC8029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D44870-856F-45BD-929C-B3E8F493B72E}"/>
              </a:ext>
            </a:extLst>
          </p:cNvPr>
          <p:cNvSpPr>
            <a:spLocks noGrp="1"/>
          </p:cNvSpPr>
          <p:nvPr>
            <p:ph idx="1"/>
          </p:nvPr>
        </p:nvSpPr>
        <p:spPr>
          <a:xfrm>
            <a:off x="477078" y="2015732"/>
            <a:ext cx="11145079" cy="3841729"/>
          </a:xfrm>
        </p:spPr>
        <p:txBody>
          <a:bodyPr>
            <a:normAutofit/>
          </a:bodyPr>
          <a:lstStyle/>
          <a:p>
            <a:r>
              <a:rPr lang="en-US" dirty="0"/>
              <a:t>Banks should focus more on contract type ‘Businessman’, 'Student', '</a:t>
            </a:r>
            <a:r>
              <a:rPr lang="en-US" dirty="0" err="1"/>
              <a:t>Government','Medicine</a:t>
            </a:r>
            <a:r>
              <a:rPr lang="en-US" dirty="0"/>
              <a:t>' with housing ‘type for successful payments.</a:t>
            </a:r>
          </a:p>
          <a:p>
            <a:r>
              <a:rPr lang="en-US" dirty="0"/>
              <a:t>Banks should focus less on income type ‘Working’ as they are having most number of unsuccessful payments.</a:t>
            </a:r>
          </a:p>
          <a:p>
            <a:r>
              <a:rPr lang="en-US" dirty="0"/>
              <a:t>The loan purpose 'Repairs', ‘Urgent needs’ and 'Other' is having higher number of unsuccessful payments on time.</a:t>
            </a:r>
          </a:p>
          <a:p>
            <a:r>
              <a:rPr lang="en-US" dirty="0"/>
              <a:t>Get as much as clients from housing type ‘Office apartment’ and 'Rented apartment' as they are having least number of unsuccessful payments.</a:t>
            </a:r>
          </a:p>
        </p:txBody>
      </p:sp>
    </p:spTree>
    <p:extLst>
      <p:ext uri="{BB962C8B-B14F-4D97-AF65-F5344CB8AC3E}">
        <p14:creationId xmlns:p14="http://schemas.microsoft.com/office/powerpoint/2010/main" val="1815384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A3A0-D256-4A69-BCFA-C19010C37A45}"/>
              </a:ext>
            </a:extLst>
          </p:cNvPr>
          <p:cNvSpPr>
            <a:spLocks noGrp="1"/>
          </p:cNvSpPr>
          <p:nvPr>
            <p:ph type="title"/>
          </p:nvPr>
        </p:nvSpPr>
        <p:spPr>
          <a:xfrm>
            <a:off x="2922103" y="3162935"/>
            <a:ext cx="6347793" cy="865725"/>
          </a:xfrm>
        </p:spPr>
        <p:txBody>
          <a:bodyPr/>
          <a:lstStyle/>
          <a:p>
            <a:pPr algn="ctr"/>
            <a:r>
              <a:rPr lang="en-US" dirty="0"/>
              <a:t>Thank you</a:t>
            </a:r>
          </a:p>
        </p:txBody>
      </p:sp>
    </p:spTree>
    <p:extLst>
      <p:ext uri="{BB962C8B-B14F-4D97-AF65-F5344CB8AC3E}">
        <p14:creationId xmlns:p14="http://schemas.microsoft.com/office/powerpoint/2010/main" val="212038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4D9-1D60-45F5-BE02-2DC039C2A381}"/>
              </a:ext>
            </a:extLst>
          </p:cNvPr>
          <p:cNvSpPr>
            <a:spLocks noGrp="1"/>
          </p:cNvSpPr>
          <p:nvPr>
            <p:ph type="title"/>
          </p:nvPr>
        </p:nvSpPr>
        <p:spPr/>
        <p:txBody>
          <a:bodyPr/>
          <a:lstStyle/>
          <a:p>
            <a:r>
              <a:rPr lang="en-IN" dirty="0"/>
              <a:t>Business objectives</a:t>
            </a:r>
          </a:p>
        </p:txBody>
      </p:sp>
      <p:sp>
        <p:nvSpPr>
          <p:cNvPr id="3" name="Content Placeholder 2">
            <a:extLst>
              <a:ext uri="{FF2B5EF4-FFF2-40B4-BE49-F238E27FC236}">
                <a16:creationId xmlns:a16="http://schemas.microsoft.com/office/drawing/2014/main" id="{BFDC1D96-7496-467F-B588-3CC35077A2A2}"/>
              </a:ext>
            </a:extLst>
          </p:cNvPr>
          <p:cNvSpPr>
            <a:spLocks noGrp="1"/>
          </p:cNvSpPr>
          <p:nvPr>
            <p:ph idx="1"/>
          </p:nvPr>
        </p:nvSpPr>
        <p:spPr>
          <a:xfrm>
            <a:off x="526468" y="2150865"/>
            <a:ext cx="11519758" cy="3388543"/>
          </a:xfrm>
        </p:spPr>
        <p:txBody>
          <a:bodyPr>
            <a:normAutofit/>
          </a:bodyPr>
          <a:lstStyle/>
          <a:p>
            <a:pPr marL="0" indent="0">
              <a:buNone/>
            </a:pPr>
            <a:r>
              <a:rPr lang="en-US" sz="2400"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IN" sz="2400" dirty="0"/>
          </a:p>
        </p:txBody>
      </p:sp>
    </p:spTree>
    <p:extLst>
      <p:ext uri="{BB962C8B-B14F-4D97-AF65-F5344CB8AC3E}">
        <p14:creationId xmlns:p14="http://schemas.microsoft.com/office/powerpoint/2010/main" val="371801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75CA-86FC-4CE6-B979-429CD0EC7F1D}"/>
              </a:ext>
            </a:extLst>
          </p:cNvPr>
          <p:cNvSpPr>
            <a:spLocks noGrp="1"/>
          </p:cNvSpPr>
          <p:nvPr>
            <p:ph type="title"/>
          </p:nvPr>
        </p:nvSpPr>
        <p:spPr>
          <a:xfrm>
            <a:off x="1451579" y="669235"/>
            <a:ext cx="9603275" cy="944768"/>
          </a:xfrm>
        </p:spPr>
        <p:txBody>
          <a:bodyPr/>
          <a:lstStyle/>
          <a:p>
            <a:r>
              <a:rPr lang="en-IN" dirty="0"/>
              <a:t>DATA UNDERSTANDING</a:t>
            </a:r>
          </a:p>
        </p:txBody>
      </p:sp>
      <p:sp>
        <p:nvSpPr>
          <p:cNvPr id="3" name="Content Placeholder 2">
            <a:extLst>
              <a:ext uri="{FF2B5EF4-FFF2-40B4-BE49-F238E27FC236}">
                <a16:creationId xmlns:a16="http://schemas.microsoft.com/office/drawing/2014/main" id="{162803AE-9804-45EC-BABC-FF758BF094B9}"/>
              </a:ext>
            </a:extLst>
          </p:cNvPr>
          <p:cNvSpPr>
            <a:spLocks noGrp="1"/>
          </p:cNvSpPr>
          <p:nvPr>
            <p:ph idx="1"/>
          </p:nvPr>
        </p:nvSpPr>
        <p:spPr>
          <a:xfrm>
            <a:off x="1451579" y="1853754"/>
            <a:ext cx="9603275" cy="4162733"/>
          </a:xfrm>
        </p:spPr>
        <p:txBody>
          <a:bodyPr>
            <a:noAutofit/>
          </a:bodyPr>
          <a:lstStyle/>
          <a:p>
            <a:pPr marL="0" indent="0">
              <a:buNone/>
            </a:pPr>
            <a:r>
              <a:rPr lang="en-US" sz="2300" dirty="0"/>
              <a:t>This dataset has 3 files as explained below:</a:t>
            </a:r>
          </a:p>
          <a:p>
            <a:r>
              <a:rPr lang="en-US" sz="2300" dirty="0"/>
              <a:t>'</a:t>
            </a:r>
            <a:r>
              <a:rPr lang="en-US" sz="2300" b="1" dirty="0"/>
              <a:t>application_data.csv' </a:t>
            </a:r>
            <a:r>
              <a:rPr lang="en-US" sz="2300" dirty="0"/>
              <a:t>contains all the information of the client at the time of </a:t>
            </a:r>
            <a:r>
              <a:rPr lang="en-IN" sz="2300" dirty="0"/>
              <a:t>application. </a:t>
            </a:r>
            <a:r>
              <a:rPr lang="en-US" sz="2300" dirty="0"/>
              <a:t>The data is about whether a client has payment difficulties.</a:t>
            </a:r>
          </a:p>
          <a:p>
            <a:r>
              <a:rPr lang="en-US" sz="2300" dirty="0"/>
              <a:t>'</a:t>
            </a:r>
            <a:r>
              <a:rPr lang="en-US" sz="2300" b="1" dirty="0"/>
              <a:t>previous_application.csv' </a:t>
            </a:r>
            <a:r>
              <a:rPr lang="en-US" sz="2300" dirty="0"/>
              <a:t>contains information about the client’s previous loan data. It contains the data whether the previous application had been Approved, Cancelled, Refused or Unused offer.</a:t>
            </a:r>
          </a:p>
          <a:p>
            <a:r>
              <a:rPr lang="en-US" sz="2300" dirty="0"/>
              <a:t>'</a:t>
            </a:r>
            <a:r>
              <a:rPr lang="en-US" sz="2300" b="1" dirty="0"/>
              <a:t>columns_description.csv</a:t>
            </a:r>
            <a:r>
              <a:rPr lang="en-US" sz="2300" dirty="0"/>
              <a:t>' is a data dictionary which describes the meaning of the </a:t>
            </a:r>
            <a:r>
              <a:rPr lang="en-IN" sz="2300" dirty="0"/>
              <a:t>variables.</a:t>
            </a:r>
          </a:p>
        </p:txBody>
      </p:sp>
    </p:spTree>
    <p:extLst>
      <p:ext uri="{BB962C8B-B14F-4D97-AF65-F5344CB8AC3E}">
        <p14:creationId xmlns:p14="http://schemas.microsoft.com/office/powerpoint/2010/main" val="288046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t>Categorical Univariate analysis for target 0</a:t>
            </a:r>
          </a:p>
        </p:txBody>
      </p:sp>
    </p:spTree>
    <p:extLst>
      <p:ext uri="{BB962C8B-B14F-4D97-AF65-F5344CB8AC3E}">
        <p14:creationId xmlns:p14="http://schemas.microsoft.com/office/powerpoint/2010/main" val="11120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44620" y="976327"/>
            <a:ext cx="11055832" cy="660317"/>
          </a:xfrm>
        </p:spPr>
        <p:txBody>
          <a:bodyPr>
            <a:normAutofit fontScale="90000"/>
          </a:bodyPr>
          <a:lstStyle/>
          <a:p>
            <a:r>
              <a:rPr lang="en-US" sz="2800" dirty="0"/>
              <a:t>DISTRIBUTION of income range according to gender(TARGET 0)</a:t>
            </a:r>
            <a:r>
              <a:rPr lang="en-US" sz="2800" dirty="0">
                <a:solidFill>
                  <a:srgbClr val="FFFFFF"/>
                </a:solidFill>
              </a:rPr>
              <a:t>((e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844620" y="2249487"/>
            <a:ext cx="2862444" cy="3515209"/>
          </a:xfrm>
        </p:spPr>
        <p:txBody>
          <a:bodyPr>
            <a:normAutofit fontScale="70000" lnSpcReduction="20000"/>
          </a:bodyPr>
          <a:lstStyle/>
          <a:p>
            <a:r>
              <a:rPr lang="en-US" dirty="0"/>
              <a:t>Points to be concluded from the above graph.</a:t>
            </a:r>
          </a:p>
          <a:p>
            <a:r>
              <a:rPr lang="en-US" dirty="0"/>
              <a:t>Male and female count is almost equal in number.</a:t>
            </a:r>
          </a:p>
          <a:p>
            <a:r>
              <a:rPr lang="en-US" dirty="0"/>
              <a:t>Income range from 100000 to 225000 is having the most number of credits.</a:t>
            </a:r>
          </a:p>
          <a:p>
            <a:r>
              <a:rPr lang="en-US" dirty="0"/>
              <a:t>This graph show that both males and females are having almost equal number of credits.</a:t>
            </a:r>
          </a:p>
          <a:p>
            <a:r>
              <a:rPr lang="en-US" dirty="0"/>
              <a:t>Very less count for income range 450000 - 500000 and above.</a:t>
            </a:r>
          </a:p>
          <a:p>
            <a:endParaRPr lang="en-US" sz="1400" dirty="0"/>
          </a:p>
          <a:p>
            <a:endParaRPr lang="en-US" sz="1400" dirty="0"/>
          </a:p>
        </p:txBody>
      </p:sp>
      <p:pic>
        <p:nvPicPr>
          <p:cNvPr id="1026" name="Picture 2">
            <a:extLst>
              <a:ext uri="{FF2B5EF4-FFF2-40B4-BE49-F238E27FC236}">
                <a16:creationId xmlns:a16="http://schemas.microsoft.com/office/drawing/2014/main" id="{744E3F30-5B8B-4EF1-9EF9-0D65A3D65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064" y="2249487"/>
            <a:ext cx="8378919" cy="378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6AA-8CFB-49C2-AC32-CA36F462A0F7}"/>
              </a:ext>
            </a:extLst>
          </p:cNvPr>
          <p:cNvSpPr>
            <a:spLocks noGrp="1"/>
          </p:cNvSpPr>
          <p:nvPr>
            <p:ph type="title"/>
          </p:nvPr>
        </p:nvSpPr>
        <p:spPr>
          <a:xfrm>
            <a:off x="855265" y="618518"/>
            <a:ext cx="10303065" cy="945239"/>
          </a:xfrm>
        </p:spPr>
        <p:txBody>
          <a:bodyPr>
            <a:normAutofit fontScale="90000"/>
          </a:bodyPr>
          <a:lstStyle/>
          <a:p>
            <a:r>
              <a:rPr lang="en-US" dirty="0"/>
              <a:t>DISTRIBUTION of income TYPE according to gender (Target 0)</a:t>
            </a:r>
            <a:r>
              <a:rPr lang="en-US" dirty="0" err="1">
                <a:solidFill>
                  <a:srgbClr val="FFFFFF"/>
                </a:solidFill>
              </a:rPr>
              <a:t>geibution</a:t>
            </a:r>
            <a:r>
              <a:rPr lang="en-US" dirty="0">
                <a:solidFill>
                  <a:srgbClr val="FFFFFF"/>
                </a:solidFill>
              </a:rPr>
              <a:t> </a:t>
            </a:r>
            <a:r>
              <a:rPr lang="en-US" sz="3200" dirty="0">
                <a:solidFill>
                  <a:srgbClr val="FFFFFF"/>
                </a:solidFill>
              </a:rPr>
              <a:t>of income type</a:t>
            </a:r>
          </a:p>
        </p:txBody>
      </p:sp>
      <p:sp>
        <p:nvSpPr>
          <p:cNvPr id="10" name="Content Placeholder 9">
            <a:extLst>
              <a:ext uri="{FF2B5EF4-FFF2-40B4-BE49-F238E27FC236}">
                <a16:creationId xmlns:a16="http://schemas.microsoft.com/office/drawing/2014/main" id="{6FCA6989-5863-4AA3-BD9E-A065351707B5}"/>
              </a:ext>
            </a:extLst>
          </p:cNvPr>
          <p:cNvSpPr>
            <a:spLocks noGrp="1"/>
          </p:cNvSpPr>
          <p:nvPr>
            <p:ph idx="1"/>
          </p:nvPr>
        </p:nvSpPr>
        <p:spPr>
          <a:xfrm>
            <a:off x="844239" y="1944686"/>
            <a:ext cx="2862444" cy="4113869"/>
          </a:xfrm>
        </p:spPr>
        <p:txBody>
          <a:bodyPr>
            <a:normAutofit fontScale="55000" lnSpcReduction="20000"/>
          </a:bodyPr>
          <a:lstStyle/>
          <a:p>
            <a:pPr marL="0" indent="0">
              <a:buNone/>
            </a:pPr>
            <a:r>
              <a:rPr lang="en-US" sz="2900" dirty="0"/>
              <a:t>Points to be concluded from the above graph.</a:t>
            </a:r>
          </a:p>
          <a:p>
            <a:r>
              <a:rPr lang="en-US" sz="2900" dirty="0"/>
              <a:t>The higher number of credits is for income type 'Working'.</a:t>
            </a:r>
          </a:p>
          <a:p>
            <a:r>
              <a:rPr lang="en-US" sz="2900" dirty="0"/>
              <a:t>For income type ‘Working’, ’Commercial associate’, the number of credits are higher than ‘State Servant.</a:t>
            </a:r>
          </a:p>
          <a:p>
            <a:r>
              <a:rPr lang="en-US" sz="2900" dirty="0"/>
              <a:t>For this Females are having more number of credits than male.</a:t>
            </a:r>
          </a:p>
          <a:p>
            <a:r>
              <a:rPr lang="en-US" sz="2900" dirty="0"/>
              <a:t>Here the lowest number of credits is for the income type 'State Servant'</a:t>
            </a:r>
          </a:p>
          <a:p>
            <a:endParaRPr lang="en-US" sz="1400" dirty="0"/>
          </a:p>
        </p:txBody>
      </p:sp>
      <p:pic>
        <p:nvPicPr>
          <p:cNvPr id="2050" name="Picture 2">
            <a:extLst>
              <a:ext uri="{FF2B5EF4-FFF2-40B4-BE49-F238E27FC236}">
                <a16:creationId xmlns:a16="http://schemas.microsoft.com/office/drawing/2014/main" id="{37E2F8A9-B4DB-40AB-9D53-AA160BF59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534" y="1944686"/>
            <a:ext cx="6319362" cy="480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2139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87-6336-4124-A412-393D94C3967A}"/>
              </a:ext>
            </a:extLst>
          </p:cNvPr>
          <p:cNvSpPr>
            <a:spLocks noGrp="1"/>
          </p:cNvSpPr>
          <p:nvPr>
            <p:ph type="title"/>
          </p:nvPr>
        </p:nvSpPr>
        <p:spPr>
          <a:xfrm>
            <a:off x="855266" y="618518"/>
            <a:ext cx="2851417" cy="1478570"/>
          </a:xfrm>
        </p:spPr>
        <p:txBody>
          <a:bodyPr>
            <a:normAutofit fontScale="90000"/>
          </a:bodyPr>
          <a:lstStyle/>
          <a:p>
            <a:r>
              <a:rPr lang="en-US" sz="3000" dirty="0">
                <a:solidFill>
                  <a:srgbClr val="FFFFFF"/>
                </a:solidFill>
              </a:rPr>
              <a:t>Distribution for contract type</a:t>
            </a:r>
          </a:p>
        </p:txBody>
      </p:sp>
      <p:sp>
        <p:nvSpPr>
          <p:cNvPr id="10" name="Content Placeholder 9">
            <a:extLst>
              <a:ext uri="{FF2B5EF4-FFF2-40B4-BE49-F238E27FC236}">
                <a16:creationId xmlns:a16="http://schemas.microsoft.com/office/drawing/2014/main" id="{C4BAD658-3892-45A4-B920-FEF685AA93E0}"/>
              </a:ext>
            </a:extLst>
          </p:cNvPr>
          <p:cNvSpPr>
            <a:spLocks noGrp="1"/>
          </p:cNvSpPr>
          <p:nvPr>
            <p:ph idx="1"/>
          </p:nvPr>
        </p:nvSpPr>
        <p:spPr>
          <a:xfrm>
            <a:off x="844620" y="2249486"/>
            <a:ext cx="3184042" cy="3674236"/>
          </a:xfrm>
        </p:spPr>
        <p:txBody>
          <a:bodyPr>
            <a:normAutofit fontScale="85000" lnSpcReduction="10000"/>
          </a:bodyPr>
          <a:lstStyle/>
          <a:p>
            <a:pPr marL="0" indent="0">
              <a:buNone/>
            </a:pPr>
            <a:r>
              <a:rPr lang="en-US" dirty="0"/>
              <a:t>Points to be concluded from the above graph.</a:t>
            </a:r>
          </a:p>
          <a:p>
            <a:r>
              <a:rPr lang="en-US" dirty="0"/>
              <a:t>For contract type ‘cash loans’ is having higher number of credits than ‘Revolving loans’ contract type.</a:t>
            </a:r>
          </a:p>
          <a:p>
            <a:r>
              <a:rPr lang="en-US" dirty="0"/>
              <a:t>Here the males and females both are having almost equal number of credits for their respective contract type.</a:t>
            </a:r>
          </a:p>
          <a:p>
            <a:pPr marL="0" indent="0">
              <a:buNone/>
            </a:pPr>
            <a:r>
              <a:rPr lang="en-US" sz="1400" dirty="0"/>
              <a:t>.</a:t>
            </a:r>
          </a:p>
          <a:p>
            <a:pPr marL="0" indent="0">
              <a:buNone/>
            </a:pPr>
            <a:endParaRPr lang="en-US" sz="1400" dirty="0"/>
          </a:p>
        </p:txBody>
      </p:sp>
      <p:pic>
        <p:nvPicPr>
          <p:cNvPr id="3074" name="Picture 2">
            <a:extLst>
              <a:ext uri="{FF2B5EF4-FFF2-40B4-BE49-F238E27FC236}">
                <a16:creationId xmlns:a16="http://schemas.microsoft.com/office/drawing/2014/main" id="{26A37398-9870-4600-B075-F16D8DDC1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460" y="1935507"/>
            <a:ext cx="6367920" cy="482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013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FA7A-A3EE-4461-8B12-CCB2710357B7}"/>
              </a:ext>
            </a:extLst>
          </p:cNvPr>
          <p:cNvSpPr>
            <a:spLocks noGrp="1"/>
          </p:cNvSpPr>
          <p:nvPr>
            <p:ph type="title"/>
          </p:nvPr>
        </p:nvSpPr>
        <p:spPr>
          <a:xfrm>
            <a:off x="855266" y="618518"/>
            <a:ext cx="2851417" cy="1478570"/>
          </a:xfrm>
        </p:spPr>
        <p:txBody>
          <a:bodyPr>
            <a:normAutofit fontScale="90000"/>
          </a:bodyPr>
          <a:lstStyle/>
          <a:p>
            <a:r>
              <a:rPr lang="en-US" sz="2700" dirty="0">
                <a:solidFill>
                  <a:srgbClr val="FFFFFF"/>
                </a:solidFill>
              </a:rPr>
              <a:t>Distribution of organization type</a:t>
            </a:r>
          </a:p>
        </p:txBody>
      </p:sp>
      <p:sp>
        <p:nvSpPr>
          <p:cNvPr id="10" name="Content Placeholder 9">
            <a:extLst>
              <a:ext uri="{FF2B5EF4-FFF2-40B4-BE49-F238E27FC236}">
                <a16:creationId xmlns:a16="http://schemas.microsoft.com/office/drawing/2014/main" id="{22E3D7FA-D791-423D-9633-A31FC3338047}"/>
              </a:ext>
            </a:extLst>
          </p:cNvPr>
          <p:cNvSpPr>
            <a:spLocks noGrp="1"/>
          </p:cNvSpPr>
          <p:nvPr>
            <p:ph idx="1"/>
          </p:nvPr>
        </p:nvSpPr>
        <p:spPr>
          <a:xfrm>
            <a:off x="963889" y="1838669"/>
            <a:ext cx="3051519" cy="4164566"/>
          </a:xfrm>
        </p:spPr>
        <p:txBody>
          <a:bodyPr>
            <a:normAutofit fontScale="85000" lnSpcReduction="10000"/>
          </a:bodyPr>
          <a:lstStyle/>
          <a:p>
            <a:pPr marL="0" indent="0">
              <a:buNone/>
            </a:pPr>
            <a:r>
              <a:rPr lang="en-US" dirty="0"/>
              <a:t>Points to be concluded from the above graph.</a:t>
            </a:r>
          </a:p>
          <a:p>
            <a:r>
              <a:rPr lang="en-US" dirty="0"/>
              <a:t>Clients which have applied for credits are from most of the organization type 'Business entity Type 3’ , ‘Self employed’, ‘Other’ , Business entity Type 2’,‘Medicine’ and ‘Government’.</a:t>
            </a:r>
          </a:p>
          <a:p>
            <a:r>
              <a:rPr lang="en-US" dirty="0"/>
              <a:t>Less clients are from Industry Culture, Religion, Industry type 6, Trade type 4 and Industry type 8</a:t>
            </a:r>
          </a:p>
          <a:p>
            <a:pPr marL="0" indent="0">
              <a:buNone/>
            </a:pPr>
            <a:endParaRPr lang="en-US" sz="1400" dirty="0"/>
          </a:p>
        </p:txBody>
      </p:sp>
      <p:pic>
        <p:nvPicPr>
          <p:cNvPr id="4098" name="Picture 2">
            <a:extLst>
              <a:ext uri="{FF2B5EF4-FFF2-40B4-BE49-F238E27FC236}">
                <a16:creationId xmlns:a16="http://schemas.microsoft.com/office/drawing/2014/main" id="{307BD5EC-B3AB-43D8-94BD-E5C64C13A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797" y="184769"/>
            <a:ext cx="3994960" cy="664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4743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142</TotalTime>
  <Words>1545</Words>
  <Application>Microsoft Office PowerPoint</Application>
  <PresentationFormat>Widescreen</PresentationFormat>
  <Paragraphs>108</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Gallery</vt:lpstr>
      <vt:lpstr>CREDIT Risk EDA CASE STUDY</vt:lpstr>
      <vt:lpstr>Overview</vt:lpstr>
      <vt:lpstr>Business objectives</vt:lpstr>
      <vt:lpstr>DATA UNDERSTANDING</vt:lpstr>
      <vt:lpstr>Categorical Univariate analysis for target 0</vt:lpstr>
      <vt:lpstr>DISTRIBUTION of income range according to gender(TARGET 0)((e</vt:lpstr>
      <vt:lpstr>DISTRIBUTION of income TYPE according to gender (Target 0)geibution of income type</vt:lpstr>
      <vt:lpstr>Distribution for contract type</vt:lpstr>
      <vt:lpstr>Distribution of organization type</vt:lpstr>
      <vt:lpstr>Categorical Univariate analysis for target 1</vt:lpstr>
      <vt:lpstr>Distribution of Income range</vt:lpstr>
      <vt:lpstr>Distribution of income type</vt:lpstr>
      <vt:lpstr>Distribution for contract type</vt:lpstr>
      <vt:lpstr>Distribution of organization type</vt:lpstr>
      <vt:lpstr>Bivariate analysis for type 0</vt:lpstr>
      <vt:lpstr>Credit amount vs Education Status</vt:lpstr>
      <vt:lpstr>Income amount vs Education Status</vt:lpstr>
      <vt:lpstr>Bivariate analysis for type 1</vt:lpstr>
      <vt:lpstr>Credit amount vs Education Status</vt:lpstr>
      <vt:lpstr>Income amount vs Education Status</vt:lpstr>
      <vt:lpstr>Univariate analysis after merging previous data</vt:lpstr>
      <vt:lpstr>Distribution of contract status with purposes</vt:lpstr>
      <vt:lpstr>Distribution of purposes with target</vt:lpstr>
      <vt:lpstr>Performing bivariate analysis on merged dataset</vt:lpstr>
      <vt:lpstr>PowerPoint Presentation</vt:lpstr>
      <vt:lpstr>Prev Credit amount vs Loan Purpose</vt:lpstr>
      <vt:lpstr>Prev Credit amount vs Housing type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Jugal Deshmukh</cp:lastModifiedBy>
  <cp:revision>116</cp:revision>
  <dcterms:created xsi:type="dcterms:W3CDTF">2019-06-16T18:29:35Z</dcterms:created>
  <dcterms:modified xsi:type="dcterms:W3CDTF">2021-10-09T15:23:24Z</dcterms:modified>
</cp:coreProperties>
</file>