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Maven Pro" panose="020B0604020202020204" charset="0"/>
      <p:regular r:id="rId9"/>
      <p:bold r:id="rId10"/>
    </p:embeddedFont>
    <p:embeddedFont>
      <p:font typeface="Nunito"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560"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0833596613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0833596613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0b4b5dc959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0b4b5dc95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0b4b5dc95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30b4b5dc95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0833596613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083359661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30aa55ed7b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30aa55ed7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6D9EEB"/>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a:effectLst>
              <a:outerShdw blurRad="57150" dist="19050" dir="5400000" algn="bl" rotWithShape="0">
                <a:srgbClr val="000000">
                  <a:alpha val="50000"/>
                </a:srgb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6D9EEB"/>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7002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422925"/>
            <a:ext cx="7030500" cy="310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6D9EEB"/>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subTitle" idx="1"/>
          </p:nvPr>
        </p:nvSpPr>
        <p:spPr>
          <a:xfrm>
            <a:off x="760150" y="3153425"/>
            <a:ext cx="4716300" cy="146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Jugal Gajjar </a:t>
            </a:r>
            <a:br>
              <a:rPr lang="en"/>
            </a:br>
            <a:r>
              <a:rPr lang="en"/>
              <a:t>Saptorshee Nag</a:t>
            </a:r>
            <a:br>
              <a:rPr lang="en"/>
            </a:br>
            <a:r>
              <a:rPr lang="en"/>
              <a:t>Kaustik Ranaware </a:t>
            </a:r>
            <a:br>
              <a:rPr lang="en"/>
            </a:br>
            <a:r>
              <a:rPr lang="en"/>
              <a:t>Saurabh S R </a:t>
            </a:r>
            <a:br>
              <a:rPr lang="en"/>
            </a:br>
            <a:r>
              <a:rPr lang="en"/>
              <a:t>Michael Womack</a:t>
            </a:r>
            <a:endParaRPr/>
          </a:p>
        </p:txBody>
      </p:sp>
      <p:pic>
        <p:nvPicPr>
          <p:cNvPr id="278" name="Google Shape;278;p13"/>
          <p:cNvPicPr preferRelativeResize="0"/>
          <p:nvPr/>
        </p:nvPicPr>
        <p:blipFill>
          <a:blip r:embed="rId3">
            <a:alphaModFix/>
          </a:blip>
          <a:stretch>
            <a:fillRect/>
          </a:stretch>
        </p:blipFill>
        <p:spPr>
          <a:xfrm>
            <a:off x="760151" y="498100"/>
            <a:ext cx="3034499" cy="1707725"/>
          </a:xfrm>
          <a:prstGeom prst="rect">
            <a:avLst/>
          </a:prstGeom>
          <a:noFill/>
          <a:ln>
            <a:noFill/>
          </a:ln>
        </p:spPr>
      </p:pic>
      <p:sp>
        <p:nvSpPr>
          <p:cNvPr id="279" name="Google Shape;279;p13"/>
          <p:cNvSpPr txBox="1"/>
          <p:nvPr/>
        </p:nvSpPr>
        <p:spPr>
          <a:xfrm>
            <a:off x="760150" y="2104175"/>
            <a:ext cx="4472700" cy="68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latin typeface="Nunito"/>
                <a:ea typeface="Nunito"/>
                <a:cs typeface="Nunito"/>
                <a:sym typeface="Nunito"/>
              </a:rPr>
              <a:t>Big Data Analysis Pipeline</a:t>
            </a:r>
            <a:endParaRPr sz="2400">
              <a:solidFill>
                <a:schemeClr val="lt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1303800" y="598575"/>
            <a:ext cx="7030500" cy="70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 </a:t>
            </a:r>
            <a:endParaRPr/>
          </a:p>
        </p:txBody>
      </p:sp>
      <p:sp>
        <p:nvSpPr>
          <p:cNvPr id="285" name="Google Shape;285;p14"/>
          <p:cNvSpPr txBox="1">
            <a:spLocks noGrp="1"/>
          </p:cNvSpPr>
          <p:nvPr>
            <p:ph type="body" idx="1"/>
          </p:nvPr>
        </p:nvSpPr>
        <p:spPr>
          <a:xfrm>
            <a:off x="1303800" y="1422925"/>
            <a:ext cx="7030500" cy="31086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The Problem We are trying to solve:</a:t>
            </a:r>
            <a:endParaRPr/>
          </a:p>
          <a:p>
            <a:pPr marL="0" lvl="0" indent="0" algn="l" rtl="0">
              <a:spcBef>
                <a:spcPts val="1200"/>
              </a:spcBef>
              <a:spcAft>
                <a:spcPts val="0"/>
              </a:spcAft>
              <a:buNone/>
            </a:pPr>
            <a:r>
              <a:rPr lang="en"/>
              <a:t>Provide an interface to track content performance across social media platforms. In this case, we used Youtube but it could be further expanded to show multiple platforms, which would be great for any company trying to manage a vast social media presence.</a:t>
            </a:r>
            <a:endParaRPr/>
          </a:p>
          <a:p>
            <a:pPr marL="0" lvl="0" indent="0" algn="l" rtl="0">
              <a:spcBef>
                <a:spcPts val="1200"/>
              </a:spcBef>
              <a:spcAft>
                <a:spcPts val="0"/>
              </a:spcAft>
              <a:buNone/>
            </a:pPr>
            <a:r>
              <a:rPr lang="en"/>
              <a:t>Goal:</a:t>
            </a:r>
            <a:endParaRPr/>
          </a:p>
          <a:p>
            <a:pPr marL="457200" lvl="0" indent="-304958" algn="l" rtl="0">
              <a:spcBef>
                <a:spcPts val="1200"/>
              </a:spcBef>
              <a:spcAft>
                <a:spcPts val="0"/>
              </a:spcAft>
              <a:buSzPct val="100000"/>
              <a:buChar char="●"/>
            </a:pPr>
            <a:r>
              <a:rPr lang="en"/>
              <a:t>To build an end-to-end big data processing pipeline using Scala, capable of efficiently ingesting, storing, processing, and analyzing large datasets to generate actionable insights.</a:t>
            </a:r>
            <a:endParaRPr/>
          </a:p>
          <a:p>
            <a:pPr marL="457200" lvl="0" indent="-304958" algn="l" rtl="0">
              <a:spcBef>
                <a:spcPts val="0"/>
              </a:spcBef>
              <a:spcAft>
                <a:spcPts val="0"/>
              </a:spcAft>
              <a:buSzPct val="100000"/>
              <a:buChar char="●"/>
            </a:pPr>
            <a:r>
              <a:rPr lang="en"/>
              <a:t>Enable real-time data processing for fast decision-making, and ensure scalability and fault-tolerance for handling large-scale data.</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03800" y="598575"/>
            <a:ext cx="7030500" cy="70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Technology That Will Be Used</a:t>
            </a:r>
            <a:endParaRPr/>
          </a:p>
        </p:txBody>
      </p:sp>
      <p:sp>
        <p:nvSpPr>
          <p:cNvPr id="291" name="Google Shape;291;p15"/>
          <p:cNvSpPr txBox="1">
            <a:spLocks noGrp="1"/>
          </p:cNvSpPr>
          <p:nvPr>
            <p:ph type="body" idx="1"/>
          </p:nvPr>
        </p:nvSpPr>
        <p:spPr>
          <a:xfrm>
            <a:off x="1303800" y="1422925"/>
            <a:ext cx="7030500" cy="310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a:t>Scala</a:t>
            </a:r>
            <a:endParaRPr/>
          </a:p>
          <a:p>
            <a:pPr marL="457200" lvl="0" indent="-311150" algn="l" rtl="0">
              <a:spcBef>
                <a:spcPts val="0"/>
              </a:spcBef>
              <a:spcAft>
                <a:spcPts val="0"/>
              </a:spcAft>
              <a:buSzPts val="1300"/>
              <a:buAutoNum type="arabicPeriod"/>
            </a:pPr>
            <a:r>
              <a:rPr lang="en"/>
              <a:t>Apache Spark</a:t>
            </a:r>
            <a:endParaRPr/>
          </a:p>
          <a:p>
            <a:pPr marL="457200" lvl="0" indent="-311150" algn="l" rtl="0">
              <a:spcBef>
                <a:spcPts val="0"/>
              </a:spcBef>
              <a:spcAft>
                <a:spcPts val="0"/>
              </a:spcAft>
              <a:buSzPts val="1300"/>
              <a:buAutoNum type="arabicPeriod"/>
            </a:pPr>
            <a:r>
              <a:rPr lang="en"/>
              <a:t>HDFS (Hadoop Distributed File System)</a:t>
            </a:r>
            <a:endParaRPr/>
          </a:p>
          <a:p>
            <a:pPr marL="457200" lvl="0" indent="-311150" algn="l" rtl="0">
              <a:spcBef>
                <a:spcPts val="0"/>
              </a:spcBef>
              <a:spcAft>
                <a:spcPts val="0"/>
              </a:spcAft>
              <a:buSzPts val="1300"/>
              <a:buAutoNum type="arabicPeriod"/>
            </a:pPr>
            <a:r>
              <a:rPr lang="en"/>
              <a:t>Spark SQL/DataFrames</a:t>
            </a:r>
            <a:endParaRPr/>
          </a:p>
          <a:p>
            <a:pPr marL="457200" lvl="0" indent="-311150" algn="l" rtl="0">
              <a:spcBef>
                <a:spcPts val="0"/>
              </a:spcBef>
              <a:spcAft>
                <a:spcPts val="0"/>
              </a:spcAft>
              <a:buSzPts val="1300"/>
              <a:buAutoNum type="arabicPeriod"/>
            </a:pPr>
            <a:r>
              <a:rPr lang="en"/>
              <a:t>MySQL Workbench</a:t>
            </a:r>
            <a:endParaRPr/>
          </a:p>
          <a:p>
            <a:pPr marL="457200" lvl="0" indent="-311150" algn="l" rtl="0">
              <a:spcBef>
                <a:spcPts val="0"/>
              </a:spcBef>
              <a:spcAft>
                <a:spcPts val="0"/>
              </a:spcAft>
              <a:buSzPts val="1300"/>
              <a:buAutoNum type="arabicPeriod"/>
            </a:pPr>
            <a:r>
              <a:rPr lang="en"/>
              <a:t>Grafana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1303800" y="598575"/>
            <a:ext cx="7030500" cy="70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Flow Chart</a:t>
            </a:r>
            <a:endParaRPr/>
          </a:p>
        </p:txBody>
      </p:sp>
      <p:pic>
        <p:nvPicPr>
          <p:cNvPr id="297" name="Google Shape;297;p16"/>
          <p:cNvPicPr preferRelativeResize="0"/>
          <p:nvPr/>
        </p:nvPicPr>
        <p:blipFill>
          <a:blip r:embed="rId3">
            <a:alphaModFix/>
          </a:blip>
          <a:stretch>
            <a:fillRect/>
          </a:stretch>
        </p:blipFill>
        <p:spPr>
          <a:xfrm>
            <a:off x="4011925" y="598575"/>
            <a:ext cx="4486485" cy="4240124"/>
          </a:xfrm>
          <a:prstGeom prst="rect">
            <a:avLst/>
          </a:prstGeom>
          <a:noFill/>
          <a:ln>
            <a:noFill/>
          </a:ln>
        </p:spPr>
      </p:pic>
      <p:sp>
        <p:nvSpPr>
          <p:cNvPr id="298" name="Google Shape;298;p16"/>
          <p:cNvSpPr txBox="1"/>
          <p:nvPr/>
        </p:nvSpPr>
        <p:spPr>
          <a:xfrm>
            <a:off x="1303800" y="1372975"/>
            <a:ext cx="2242500" cy="41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chemeClr val="dk2"/>
                </a:solidFill>
                <a:latin typeface="Nunito"/>
                <a:ea typeface="Nunito"/>
                <a:cs typeface="Nunito"/>
                <a:sym typeface="Nunito"/>
              </a:rPr>
              <a:t>Fetch Stages</a:t>
            </a:r>
            <a:endParaRPr sz="1300">
              <a:solidFill>
                <a:schemeClr val="dk2"/>
              </a:solidFill>
              <a:latin typeface="Nunito"/>
              <a:ea typeface="Nunito"/>
              <a:cs typeface="Nunito"/>
              <a:sym typeface="Nunito"/>
            </a:endParaRPr>
          </a:p>
        </p:txBody>
      </p:sp>
      <p:sp>
        <p:nvSpPr>
          <p:cNvPr id="299" name="Google Shape;299;p16"/>
          <p:cNvSpPr txBox="1"/>
          <p:nvPr/>
        </p:nvSpPr>
        <p:spPr>
          <a:xfrm>
            <a:off x="1377000" y="2636100"/>
            <a:ext cx="2110500" cy="41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chemeClr val="dk2"/>
                </a:solidFill>
                <a:latin typeface="Nunito"/>
                <a:ea typeface="Nunito"/>
                <a:cs typeface="Nunito"/>
                <a:sym typeface="Nunito"/>
              </a:rPr>
              <a:t>Data Processing Stage</a:t>
            </a:r>
            <a:endParaRPr sz="1300">
              <a:solidFill>
                <a:schemeClr val="dk2"/>
              </a:solidFill>
              <a:latin typeface="Nunito"/>
              <a:ea typeface="Nunito"/>
              <a:cs typeface="Nunito"/>
              <a:sym typeface="Nunito"/>
            </a:endParaRPr>
          </a:p>
        </p:txBody>
      </p:sp>
      <p:sp>
        <p:nvSpPr>
          <p:cNvPr id="300" name="Google Shape;300;p16"/>
          <p:cNvSpPr txBox="1"/>
          <p:nvPr/>
        </p:nvSpPr>
        <p:spPr>
          <a:xfrm>
            <a:off x="1764150" y="4073175"/>
            <a:ext cx="1336200" cy="41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chemeClr val="dk2"/>
                </a:solidFill>
                <a:latin typeface="Nunito"/>
                <a:ea typeface="Nunito"/>
                <a:cs typeface="Nunito"/>
                <a:sym typeface="Nunito"/>
              </a:rPr>
              <a:t>Analysis</a:t>
            </a:r>
            <a:endParaRPr sz="1300">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7"/>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157</Words>
  <Application>Microsoft Office PowerPoint</Application>
  <PresentationFormat>On-screen Show (16:9)</PresentationFormat>
  <Paragraphs>21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Maven Pro</vt:lpstr>
      <vt:lpstr>Nunito</vt:lpstr>
      <vt:lpstr>Momentum</vt:lpstr>
      <vt:lpstr>PowerPoint Presentation</vt:lpstr>
      <vt:lpstr>Introduction </vt:lpstr>
      <vt:lpstr>Technology That Will Be Used</vt:lpstr>
      <vt:lpstr>Flow Chart</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JUGAL GAJJAR</cp:lastModifiedBy>
  <cp:revision>1</cp:revision>
  <dcterms:modified xsi:type="dcterms:W3CDTF">2024-11-21T00:08:48Z</dcterms:modified>
</cp:coreProperties>
</file>