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Nunito"/>
      <p:regular r:id="rId33"/>
      <p:bold r:id="rId34"/>
      <p:italic r:id="rId35"/>
      <p:boldItalic r:id="rId36"/>
    </p:embeddedFont>
    <p:embeddedFont>
      <p:font typeface="Maven Pro"/>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37" Type="http://schemas.openxmlformats.org/officeDocument/2006/relationships/font" Target="fonts/MavenPro-regular.fntdata"/><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aven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083359661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083359661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09f67a47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09f67a47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0b37214d6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0b37214d6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083359661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083359661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0b962630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0b962630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083359661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083359661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0b37214d6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0b37214d6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0b37214d6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0b37214d6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0b37214d6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0b37214d6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0b37214d6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0b37214d6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8335966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08335966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083359661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083359661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083359661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083359661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083359661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083359661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-&gt; </a:t>
            </a:r>
            <a:r>
              <a:rPr lang="en"/>
              <a:t>The main objective of this project is to build a big data processing pipeline that can handle massive amounts of data efficiently and in real time. Our goal is to ingest data from various sources, store it in a distributed manner, process it using scalable tools like Apache Spark, and extract valuable insights.</a:t>
            </a:r>
            <a:endParaRPr/>
          </a:p>
          <a:p>
            <a:pPr indent="0" lvl="0" marL="0" rtl="0" algn="l">
              <a:spcBef>
                <a:spcPts val="0"/>
              </a:spcBef>
              <a:spcAft>
                <a:spcPts val="0"/>
              </a:spcAft>
              <a:buNone/>
            </a:pPr>
            <a:r>
              <a:rPr lang="en">
                <a:solidFill>
                  <a:schemeClr val="dk1"/>
                </a:solidFill>
              </a:rPr>
              <a:t>-&gt; </a:t>
            </a:r>
            <a:r>
              <a:rPr lang="en"/>
              <a:t>In a nutshell, we're building a system that turns raw data into useful information, quickly and reliably.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083359661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083359661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a:t>
            </a:r>
            <a:r>
              <a:rPr lang="en"/>
              <a:t>The first challenge is the volume of data—we're talking about handling 100s of gigabytes or terabytes. So, the system has to be able to process large amounts of data without performance issues.</a:t>
            </a:r>
            <a:endParaRPr/>
          </a:p>
          <a:p>
            <a:pPr indent="0" lvl="0" marL="0" rtl="0" algn="l">
              <a:spcBef>
                <a:spcPts val="0"/>
              </a:spcBef>
              <a:spcAft>
                <a:spcPts val="0"/>
              </a:spcAft>
              <a:buNone/>
            </a:pPr>
            <a:r>
              <a:rPr lang="en">
                <a:solidFill>
                  <a:schemeClr val="dk1"/>
                </a:solidFill>
              </a:rPr>
              <a:t>-&gt; </a:t>
            </a:r>
            <a:r>
              <a:rPr lang="en">
                <a:solidFill>
                  <a:schemeClr val="dk1"/>
                </a:solidFill>
              </a:rPr>
              <a:t>Also, </a:t>
            </a:r>
            <a:r>
              <a:rPr lang="en">
                <a:solidFill>
                  <a:schemeClr val="dk1"/>
                </a:solidFill>
              </a:rPr>
              <a:t>we need to maintain data consistency across distributed storage systems to ensure accurate insights.</a:t>
            </a:r>
            <a:endParaRPr>
              <a:solidFill>
                <a:schemeClr val="dk1"/>
              </a:solidFill>
            </a:endParaRPr>
          </a:p>
          <a:p>
            <a:pPr indent="0" lvl="0" marL="0" rtl="0" algn="l">
              <a:spcBef>
                <a:spcPts val="0"/>
              </a:spcBef>
              <a:spcAft>
                <a:spcPts val="0"/>
              </a:spcAft>
              <a:buNone/>
            </a:pPr>
            <a:r>
              <a:rPr lang="en">
                <a:solidFill>
                  <a:schemeClr val="dk1"/>
                </a:solidFill>
              </a:rPr>
              <a:t>-&gt; </a:t>
            </a:r>
            <a:r>
              <a:rPr lang="en"/>
              <a:t>Latency is another key constraint, especially for real-time processing. We need the pipeline to deliver results quickly, whether it’s analyzing customer behavior or detecting fraud.</a:t>
            </a:r>
            <a:endParaRPr/>
          </a:p>
          <a:p>
            <a:pPr indent="0" lvl="0" marL="0" rtl="0" algn="l">
              <a:spcBef>
                <a:spcPts val="0"/>
              </a:spcBef>
              <a:spcAft>
                <a:spcPts val="0"/>
              </a:spcAft>
              <a:buNone/>
            </a:pPr>
            <a:r>
              <a:rPr lang="en">
                <a:solidFill>
                  <a:schemeClr val="dk1"/>
                </a:solidFill>
              </a:rPr>
              <a:t>-&gt; </a:t>
            </a:r>
            <a:r>
              <a:rPr lang="en"/>
              <a:t>Scalability is critical—the pipeline should scale horizontally as data grows.</a:t>
            </a:r>
            <a:endParaRPr/>
          </a:p>
          <a:p>
            <a:pPr indent="0" lvl="0" marL="0" rtl="0" algn="l">
              <a:spcBef>
                <a:spcPts val="0"/>
              </a:spcBef>
              <a:spcAft>
                <a:spcPts val="0"/>
              </a:spcAft>
              <a:buNone/>
            </a:pPr>
            <a:r>
              <a:rPr lang="en">
                <a:solidFill>
                  <a:schemeClr val="dk1"/>
                </a:solidFill>
              </a:rPr>
              <a:t>-&gt; </a:t>
            </a:r>
            <a:r>
              <a:rPr lang="en"/>
              <a:t>Lastly, resource management, as we know processing such huge amounts of data requires tremendous resources.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0b4b5dc9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0b4b5dc9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pipeline will include a few core features.</a:t>
            </a:r>
            <a:endParaRPr/>
          </a:p>
          <a:p>
            <a:pPr indent="0" lvl="0" marL="0" rtl="0" algn="l">
              <a:spcBef>
                <a:spcPts val="0"/>
              </a:spcBef>
              <a:spcAft>
                <a:spcPts val="0"/>
              </a:spcAft>
              <a:buNone/>
            </a:pPr>
            <a:r>
              <a:rPr lang="en"/>
              <a:t>-&gt; Firstly, it has support data ingestion, without it how would we process the data? 😅 So, we are aiming to make it can collect data continuously through tools like Kafka or load entire datasets at once.</a:t>
            </a:r>
            <a:endParaRPr/>
          </a:p>
          <a:p>
            <a:pPr indent="0" lvl="0" marL="0" rtl="0" algn="l">
              <a:spcBef>
                <a:spcPts val="0"/>
              </a:spcBef>
              <a:spcAft>
                <a:spcPts val="0"/>
              </a:spcAft>
              <a:buNone/>
            </a:pPr>
            <a:r>
              <a:rPr lang="en"/>
              <a:t>-&gt; The data will be stored in distributed systems like HDFS, which ensures scalability and fault tolerance.</a:t>
            </a:r>
            <a:endParaRPr/>
          </a:p>
          <a:p>
            <a:pPr indent="0" lvl="0" marL="0" rtl="0" algn="l">
              <a:spcBef>
                <a:spcPts val="0"/>
              </a:spcBef>
              <a:spcAft>
                <a:spcPts val="0"/>
              </a:spcAft>
              <a:buNone/>
            </a:pPr>
            <a:r>
              <a:rPr lang="en"/>
              <a:t>-&gt; For processing, we'll use Apache Spark, which will allow us to perform transformations and analytics on huge datasets.</a:t>
            </a:r>
            <a:endParaRPr/>
          </a:p>
          <a:p>
            <a:pPr indent="0" lvl="0" marL="0" rtl="0" algn="l">
              <a:spcBef>
                <a:spcPts val="0"/>
              </a:spcBef>
              <a:spcAft>
                <a:spcPts val="0"/>
              </a:spcAft>
              <a:buNone/>
            </a:pPr>
            <a:r>
              <a:rPr lang="en"/>
              <a:t>-&gt; Finally, we’ll have logging and monitoring in place using tools like the ELK Stack to keep an eye on the system.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0b4b5dc9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0b4b5dc9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talk about the technologies we'll use.</a:t>
            </a:r>
            <a:endParaRPr/>
          </a:p>
          <a:p>
            <a:pPr indent="0" lvl="0" marL="0" rtl="0" algn="l">
              <a:spcBef>
                <a:spcPts val="0"/>
              </a:spcBef>
              <a:spcAft>
                <a:spcPts val="0"/>
              </a:spcAft>
              <a:buNone/>
            </a:pPr>
            <a:r>
              <a:rPr lang="en"/>
              <a:t>-&gt; Since Scala </a:t>
            </a:r>
            <a:r>
              <a:rPr lang="en">
                <a:solidFill>
                  <a:schemeClr val="dk1"/>
                </a:solidFill>
              </a:rPr>
              <a:t>supports both functional and object-oriented programming and easily </a:t>
            </a:r>
            <a:r>
              <a:rPr lang="en"/>
              <a:t>integrates with Spark, it is one of the most preferred programming language when it comes to data engineering.</a:t>
            </a:r>
            <a:endParaRPr/>
          </a:p>
          <a:p>
            <a:pPr indent="0" lvl="0" marL="0" rtl="0" algn="l">
              <a:spcBef>
                <a:spcPts val="0"/>
              </a:spcBef>
              <a:spcAft>
                <a:spcPts val="0"/>
              </a:spcAft>
              <a:buNone/>
            </a:pPr>
            <a:r>
              <a:rPr lang="en"/>
              <a:t>-&gt; For data ingestion, we’ll use Apache Kafka, which allows us to capture data streams.</a:t>
            </a:r>
            <a:endParaRPr/>
          </a:p>
          <a:p>
            <a:pPr indent="0" lvl="0" marL="0" rtl="0" algn="l">
              <a:spcBef>
                <a:spcPts val="0"/>
              </a:spcBef>
              <a:spcAft>
                <a:spcPts val="0"/>
              </a:spcAft>
              <a:buNone/>
            </a:pPr>
            <a:r>
              <a:rPr lang="en"/>
              <a:t>-&gt; Apache Spark will handle the core data processing, allowing us to work with distributed datasets efficiently.</a:t>
            </a:r>
            <a:endParaRPr/>
          </a:p>
          <a:p>
            <a:pPr indent="0" lvl="0" marL="0" rtl="0" algn="l">
              <a:spcBef>
                <a:spcPts val="0"/>
              </a:spcBef>
              <a:spcAft>
                <a:spcPts val="0"/>
              </a:spcAft>
              <a:buNone/>
            </a:pPr>
            <a:r>
              <a:rPr lang="en"/>
              <a:t>-&gt; Data will be stored in HDFS, which is built to handle large-scale data across multiple machines, ensuring data is replicated and safe even if a machine fails.</a:t>
            </a:r>
            <a:endParaRPr/>
          </a:p>
          <a:p>
            <a:pPr indent="0" lvl="0" marL="0" rtl="0" algn="l">
              <a:spcBef>
                <a:spcPts val="0"/>
              </a:spcBef>
              <a:spcAft>
                <a:spcPts val="0"/>
              </a:spcAft>
              <a:buNone/>
            </a:pPr>
            <a:r>
              <a:rPr lang="en"/>
              <a:t>-&gt; Lastly, </a:t>
            </a:r>
            <a:r>
              <a:rPr lang="en">
                <a:solidFill>
                  <a:schemeClr val="dk1"/>
                </a:solidFill>
              </a:rPr>
              <a:t>Spark SQL/DataFrames will be used for data manipulation and querying.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0b4b5dc9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0b4b5dc9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tremendous growth of data volume, big data pipeline has numerous applications.</a:t>
            </a:r>
            <a:endParaRPr/>
          </a:p>
          <a:p>
            <a:pPr indent="0" lvl="0" marL="0" rtl="0" algn="l">
              <a:spcBef>
                <a:spcPts val="0"/>
              </a:spcBef>
              <a:spcAft>
                <a:spcPts val="0"/>
              </a:spcAft>
              <a:buNone/>
            </a:pPr>
            <a:r>
              <a:rPr lang="en"/>
              <a:t>-&gt; </a:t>
            </a:r>
            <a:r>
              <a:rPr lang="en">
                <a:solidFill>
                  <a:schemeClr val="dk1"/>
                </a:solidFill>
              </a:rPr>
              <a:t>In e-commerce, it can analyze customer behavior in real time to offer personalized product recommendations and improve marketing strategies.</a:t>
            </a:r>
            <a:endParaRPr/>
          </a:p>
          <a:p>
            <a:pPr indent="0" lvl="0" marL="0" rtl="0" algn="l">
              <a:spcBef>
                <a:spcPts val="0"/>
              </a:spcBef>
              <a:spcAft>
                <a:spcPts val="0"/>
              </a:spcAft>
              <a:buNone/>
            </a:pPr>
            <a:r>
              <a:rPr lang="en"/>
              <a:t>-&gt; </a:t>
            </a:r>
            <a:r>
              <a:rPr lang="en">
                <a:solidFill>
                  <a:schemeClr val="dk1"/>
                </a:solidFill>
              </a:rPr>
              <a:t>In healthcare, it can be used to handle medical records or monitor patient data, which can provide quick and accurate insights to doctors.</a:t>
            </a:r>
            <a:endParaRPr/>
          </a:p>
          <a:p>
            <a:pPr indent="0" lvl="0" marL="0" rtl="0" algn="l">
              <a:spcBef>
                <a:spcPts val="0"/>
              </a:spcBef>
              <a:spcAft>
                <a:spcPts val="0"/>
              </a:spcAft>
              <a:buNone/>
            </a:pPr>
            <a:r>
              <a:rPr lang="en"/>
              <a:t>-&gt; </a:t>
            </a:r>
            <a:r>
              <a:rPr lang="en">
                <a:solidFill>
                  <a:schemeClr val="dk1"/>
                </a:solidFill>
              </a:rPr>
              <a:t>In finance, the pipeline can process data in real time to detect fraudulent transactions or make stock trading decisions.</a:t>
            </a:r>
            <a:endParaRPr/>
          </a:p>
          <a:p>
            <a:pPr indent="0" lvl="0" marL="0" rtl="0" algn="l">
              <a:spcBef>
                <a:spcPts val="0"/>
              </a:spcBef>
              <a:spcAft>
                <a:spcPts val="0"/>
              </a:spcAft>
              <a:buNone/>
            </a:pPr>
            <a:r>
              <a:rPr lang="en"/>
              <a:t>-&gt; </a:t>
            </a:r>
            <a:r>
              <a:rPr lang="en">
                <a:solidFill>
                  <a:schemeClr val="dk1"/>
                </a:solidFill>
              </a:rPr>
              <a:t>In </a:t>
            </a:r>
            <a:r>
              <a:rPr lang="en">
                <a:solidFill>
                  <a:schemeClr val="dk1"/>
                </a:solidFill>
              </a:rPr>
              <a:t>telecommunications</a:t>
            </a:r>
            <a:r>
              <a:rPr lang="en">
                <a:solidFill>
                  <a:schemeClr val="dk1"/>
                </a:solidFill>
              </a:rPr>
              <a:t>, it can analyze network traffic patterns to detect and respond to outages or anomalies.</a:t>
            </a:r>
            <a:endParaRPr/>
          </a:p>
          <a:p>
            <a:pPr indent="0" lvl="0" marL="0" rtl="0" algn="l">
              <a:spcBef>
                <a:spcPts val="0"/>
              </a:spcBef>
              <a:spcAft>
                <a:spcPts val="0"/>
              </a:spcAft>
              <a:buNone/>
            </a:pPr>
            <a:r>
              <a:rPr lang="en"/>
              <a:t>-&gt; Finally, </a:t>
            </a:r>
            <a:r>
              <a:rPr lang="en">
                <a:solidFill>
                  <a:schemeClr val="dk1"/>
                </a:solidFill>
              </a:rPr>
              <a:t>IoT applications, like smart cities or industrial automation, generate large volumes of sensor data that need real-time processing, and this pipeline can handle that.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0aa55ed7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0aa55ed7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83359661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08335966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aa55ed7b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0aa55ed7b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083359661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083359661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0aa55ed7b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0aa55ed7b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083359661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083359661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0b37214d6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0b37214d6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083359661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083359661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6D9EEB"/>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6D9EEB"/>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7002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422925"/>
            <a:ext cx="7030500" cy="310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6D9EEB"/>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760150" y="3153425"/>
            <a:ext cx="4716300" cy="14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Jugal Gajjar </a:t>
            </a:r>
            <a:br>
              <a:rPr lang="en"/>
            </a:br>
            <a:r>
              <a:rPr lang="en"/>
              <a:t>Saptorshee Nag</a:t>
            </a:r>
            <a:br>
              <a:rPr lang="en"/>
            </a:br>
            <a:r>
              <a:rPr lang="en"/>
              <a:t>Kaustik Ranaware </a:t>
            </a:r>
            <a:br>
              <a:rPr lang="en"/>
            </a:br>
            <a:r>
              <a:rPr lang="en"/>
              <a:t>Saurabh S </a:t>
            </a:r>
            <a:r>
              <a:rPr lang="en"/>
              <a:t>R</a:t>
            </a:r>
            <a:r>
              <a:rPr lang="en"/>
              <a:t> </a:t>
            </a:r>
            <a:br>
              <a:rPr lang="en"/>
            </a:br>
            <a:r>
              <a:rPr lang="en"/>
              <a:t>Michael Womack</a:t>
            </a:r>
            <a:endParaRPr/>
          </a:p>
        </p:txBody>
      </p:sp>
      <p:pic>
        <p:nvPicPr>
          <p:cNvPr id="278" name="Google Shape;278;p13"/>
          <p:cNvPicPr preferRelativeResize="0"/>
          <p:nvPr/>
        </p:nvPicPr>
        <p:blipFill>
          <a:blip r:embed="rId3">
            <a:alphaModFix/>
          </a:blip>
          <a:stretch>
            <a:fillRect/>
          </a:stretch>
        </p:blipFill>
        <p:spPr>
          <a:xfrm>
            <a:off x="652652" y="1105000"/>
            <a:ext cx="4426835" cy="2491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Concurrency</a:t>
            </a:r>
            <a:endParaRPr/>
          </a:p>
        </p:txBody>
      </p:sp>
      <p:sp>
        <p:nvSpPr>
          <p:cNvPr id="332" name="Google Shape;332;p22"/>
          <p:cNvSpPr txBox="1"/>
          <p:nvPr>
            <p:ph idx="1" type="body"/>
          </p:nvPr>
        </p:nvSpPr>
        <p:spPr>
          <a:xfrm>
            <a:off x="1303800" y="1422925"/>
            <a:ext cx="7030500" cy="3108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900"/>
              <a:t>Concurrency is a key aspect of the language, achievable via it’s several tools and abstractions:</a:t>
            </a:r>
            <a:endParaRPr sz="4900"/>
          </a:p>
          <a:p>
            <a:pPr indent="-306387" lvl="0" marL="457200" rtl="0" algn="l">
              <a:spcBef>
                <a:spcPts val="1200"/>
              </a:spcBef>
              <a:spcAft>
                <a:spcPts val="0"/>
              </a:spcAft>
              <a:buSzPct val="100000"/>
              <a:buChar char="●"/>
            </a:pPr>
            <a:r>
              <a:rPr lang="en" sz="4900"/>
              <a:t>Java Threads: Scala runs on the Java virtual machine meaning it inherits all of Java’s threading libraries (i.e Execution Context)</a:t>
            </a:r>
            <a:endParaRPr sz="4900"/>
          </a:p>
          <a:p>
            <a:pPr indent="-306387" lvl="0" marL="457200" rtl="0" algn="l">
              <a:spcBef>
                <a:spcPts val="0"/>
              </a:spcBef>
              <a:spcAft>
                <a:spcPts val="0"/>
              </a:spcAft>
              <a:buSzPct val="100000"/>
              <a:buChar char="●"/>
            </a:pPr>
            <a:r>
              <a:rPr lang="en" sz="4900"/>
              <a:t>Futures and Promises: A part of Scala’s standard library; Future represents a value that may not be available yet, allowing for non-blocking operations. “Promise” can be used to complete a future what the value is known</a:t>
            </a:r>
            <a:endParaRPr sz="4900"/>
          </a:p>
          <a:p>
            <a:pPr indent="-306387" lvl="0" marL="457200" rtl="0" algn="l">
              <a:spcBef>
                <a:spcPts val="0"/>
              </a:spcBef>
              <a:spcAft>
                <a:spcPts val="0"/>
              </a:spcAft>
              <a:buSzPct val="100000"/>
              <a:buChar char="●"/>
            </a:pPr>
            <a:r>
              <a:rPr lang="en" sz="4900"/>
              <a:t>Parallel Collections: A series of included operations; map, filter, and reduce. Automatically parallelizing code written via threads. </a:t>
            </a:r>
            <a:endParaRPr sz="4900"/>
          </a:p>
          <a:p>
            <a:pPr indent="-306387" lvl="0" marL="457200" rtl="0" algn="l">
              <a:spcBef>
                <a:spcPts val="0"/>
              </a:spcBef>
              <a:spcAft>
                <a:spcPts val="0"/>
              </a:spcAft>
              <a:buSzPct val="100000"/>
              <a:buChar char="●"/>
            </a:pPr>
            <a:r>
              <a:rPr lang="en" sz="4900"/>
              <a:t>Akka Streams: Scala’s native reactive programming libraries that allow developers to work with multiple streams of asynchronous data at a time</a:t>
            </a:r>
            <a:endParaRPr sz="4900"/>
          </a:p>
          <a:p>
            <a:pPr indent="0" lvl="0" marL="0" rtl="0" algn="l">
              <a:spcBef>
                <a:spcPts val="1200"/>
              </a:spcBef>
              <a:spcAft>
                <a:spcPts val="0"/>
              </a:spcAft>
              <a:buNone/>
            </a:pPr>
            <a:r>
              <a:rPr lang="en" sz="4900"/>
              <a:t>Scala has high levels of abstraction that simplify concurrency for the developer, yet it is not immune to race conditions.</a:t>
            </a:r>
            <a:r>
              <a:rPr lang="en" sz="1700"/>
              <a:t> </a:t>
            </a:r>
            <a:r>
              <a:rPr lang="en" sz="4800"/>
              <a:t>Thus using immutable data types is encouraged. </a:t>
            </a:r>
            <a:endParaRPr sz="48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70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Handling</a:t>
            </a:r>
            <a:endParaRPr/>
          </a:p>
          <a:p>
            <a:pPr indent="0" lvl="0" marL="0" rtl="0" algn="l">
              <a:spcBef>
                <a:spcPts val="0"/>
              </a:spcBef>
              <a:spcAft>
                <a:spcPts val="0"/>
              </a:spcAft>
              <a:buNone/>
            </a:pPr>
            <a:r>
              <a:t/>
            </a:r>
            <a:endParaRPr/>
          </a:p>
        </p:txBody>
      </p:sp>
      <p:sp>
        <p:nvSpPr>
          <p:cNvPr id="338" name="Google Shape;338;p23"/>
          <p:cNvSpPr txBox="1"/>
          <p:nvPr>
            <p:ph idx="1" type="body"/>
          </p:nvPr>
        </p:nvSpPr>
        <p:spPr>
          <a:xfrm>
            <a:off x="1303800" y="1422925"/>
            <a:ext cx="7030500" cy="310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Event handling in Scala is commonly achieved through its actor-based model and reactive programming frameworks like Akka. By utilizing actors for asynchronous message passing, Scala efficiently handles events in a concurrent, non-blocking way.</a:t>
            </a:r>
            <a:endParaRPr/>
          </a:p>
          <a:p>
            <a:pPr indent="0" lvl="0" marL="0" rtl="0" algn="l">
              <a:spcBef>
                <a:spcPts val="1200"/>
              </a:spcBef>
              <a:spcAft>
                <a:spcPts val="0"/>
              </a:spcAft>
              <a:buNone/>
            </a:pPr>
            <a:r>
              <a:rPr b="1" lang="en"/>
              <a:t>Reactive Programming:</a:t>
            </a:r>
            <a:r>
              <a:rPr lang="en"/>
              <a:t> Scala offers good support for reactive programming, making it suitable for handling asynchronous events.</a:t>
            </a:r>
            <a:endParaRPr/>
          </a:p>
          <a:p>
            <a:pPr indent="0" lvl="0" marL="0" rtl="0" algn="l">
              <a:spcBef>
                <a:spcPts val="1200"/>
              </a:spcBef>
              <a:spcAft>
                <a:spcPts val="0"/>
              </a:spcAft>
              <a:buNone/>
            </a:pPr>
            <a:r>
              <a:rPr b="1" lang="en"/>
              <a:t>Akka Framework:</a:t>
            </a:r>
            <a:r>
              <a:rPr lang="en"/>
              <a:t> One of the most common frameworks for event-driven programming in Scala is Akka. It provides an actor-based model to handle concurrency and event handling in a scalable and resilient way.</a:t>
            </a:r>
            <a:endParaRPr/>
          </a:p>
          <a:p>
            <a:pPr indent="0" lvl="0" marL="0" rtl="0" algn="l">
              <a:spcBef>
                <a:spcPts val="1200"/>
              </a:spcBef>
              <a:spcAft>
                <a:spcPts val="0"/>
              </a:spcAft>
              <a:buNone/>
            </a:pPr>
            <a:r>
              <a:rPr b="1" lang="en"/>
              <a:t>Scala Swing (for GUI event handling): </a:t>
            </a:r>
            <a:r>
              <a:rPr lang="en"/>
              <a:t>If you are working with GUIs, Scala provides the Scala Swing library, where you can handle UI events like button clicks, window resizing, etc.</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Event Handling Contd….</a:t>
            </a:r>
            <a:endParaRPr/>
          </a:p>
        </p:txBody>
      </p:sp>
      <p:sp>
        <p:nvSpPr>
          <p:cNvPr id="344" name="Google Shape;344;p24"/>
          <p:cNvSpPr txBox="1"/>
          <p:nvPr>
            <p:ph idx="1" type="body"/>
          </p:nvPr>
        </p:nvSpPr>
        <p:spPr>
          <a:xfrm>
            <a:off x="1303800" y="1422925"/>
            <a:ext cx="7030500" cy="3332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200"/>
              <a:t>Actor Model:</a:t>
            </a:r>
            <a:r>
              <a:rPr lang="en" sz="5200"/>
              <a:t> Actors are objects that handle communication asynchronously by exchanging messages. Each actor has its own state and behavior and interacts with other actors via message passing.</a:t>
            </a:r>
            <a:endParaRPr sz="5200"/>
          </a:p>
          <a:p>
            <a:pPr indent="0" lvl="0" marL="0" rtl="0" algn="l">
              <a:spcBef>
                <a:spcPts val="0"/>
              </a:spcBef>
              <a:spcAft>
                <a:spcPts val="0"/>
              </a:spcAft>
              <a:buNone/>
            </a:pPr>
            <a:r>
              <a:t/>
            </a:r>
            <a:endParaRPr sz="5200"/>
          </a:p>
          <a:p>
            <a:pPr indent="0" lvl="0" marL="0" rtl="0" algn="l">
              <a:spcBef>
                <a:spcPts val="0"/>
              </a:spcBef>
              <a:spcAft>
                <a:spcPts val="0"/>
              </a:spcAft>
              <a:buNone/>
            </a:pPr>
            <a:r>
              <a:rPr b="1" lang="en" sz="5200">
                <a:solidFill>
                  <a:srgbClr val="1155CC"/>
                </a:solidFill>
              </a:rPr>
              <a:t>Example: </a:t>
            </a:r>
            <a:endParaRPr b="1" sz="5200">
              <a:solidFill>
                <a:srgbClr val="1155CC"/>
              </a:solidFill>
            </a:endParaRPr>
          </a:p>
          <a:p>
            <a:pPr indent="0" lvl="0" marL="0" rtl="0" algn="l">
              <a:spcBef>
                <a:spcPts val="0"/>
              </a:spcBef>
              <a:spcAft>
                <a:spcPts val="0"/>
              </a:spcAft>
              <a:buNone/>
            </a:pPr>
            <a:r>
              <a:rPr lang="en" sz="5200"/>
              <a:t>import akka.actor._</a:t>
            </a:r>
            <a:endParaRPr sz="5200"/>
          </a:p>
          <a:p>
            <a:pPr indent="0" lvl="0" marL="0" rtl="0" algn="l">
              <a:spcBef>
                <a:spcPts val="0"/>
              </a:spcBef>
              <a:spcAft>
                <a:spcPts val="0"/>
              </a:spcAft>
              <a:buNone/>
            </a:pPr>
            <a:r>
              <a:rPr lang="en" sz="5200"/>
              <a:t>class </a:t>
            </a:r>
            <a:r>
              <a:rPr b="1" lang="en" sz="5200">
                <a:solidFill>
                  <a:srgbClr val="FF0000"/>
                </a:solidFill>
              </a:rPr>
              <a:t>MyActor</a:t>
            </a:r>
            <a:r>
              <a:rPr lang="en" sz="5200"/>
              <a:t> extends Actor {</a:t>
            </a:r>
            <a:endParaRPr sz="5200"/>
          </a:p>
          <a:p>
            <a:pPr indent="0" lvl="0" marL="0" rtl="0" algn="l">
              <a:spcBef>
                <a:spcPts val="0"/>
              </a:spcBef>
              <a:spcAft>
                <a:spcPts val="0"/>
              </a:spcAft>
              <a:buNone/>
            </a:pPr>
            <a:r>
              <a:rPr lang="en" sz="5200"/>
              <a:t>  def receive = {</a:t>
            </a:r>
            <a:endParaRPr sz="5200"/>
          </a:p>
          <a:p>
            <a:pPr indent="0" lvl="0" marL="0" rtl="0" algn="l">
              <a:spcBef>
                <a:spcPts val="0"/>
              </a:spcBef>
              <a:spcAft>
                <a:spcPts val="0"/>
              </a:spcAft>
              <a:buNone/>
            </a:pPr>
            <a:r>
              <a:rPr lang="en" sz="5200"/>
              <a:t>    case "Hello" =&gt; println("Hello back!")</a:t>
            </a:r>
            <a:endParaRPr sz="5200"/>
          </a:p>
          <a:p>
            <a:pPr indent="0" lvl="0" marL="0" rtl="0" algn="l">
              <a:spcBef>
                <a:spcPts val="0"/>
              </a:spcBef>
              <a:spcAft>
                <a:spcPts val="0"/>
              </a:spcAft>
              <a:buNone/>
            </a:pPr>
            <a:r>
              <a:rPr lang="en" sz="5200"/>
              <a:t>    case _ =&gt; println("Unknown message")</a:t>
            </a:r>
            <a:endParaRPr sz="5200"/>
          </a:p>
          <a:p>
            <a:pPr indent="0" lvl="0" marL="0" rtl="0" algn="l">
              <a:spcBef>
                <a:spcPts val="0"/>
              </a:spcBef>
              <a:spcAft>
                <a:spcPts val="0"/>
              </a:spcAft>
              <a:buNone/>
            </a:pPr>
            <a:r>
              <a:rPr lang="en" sz="5200"/>
              <a:t>  }</a:t>
            </a:r>
            <a:endParaRPr sz="5200"/>
          </a:p>
          <a:p>
            <a:pPr indent="0" lvl="0" marL="0" rtl="0" algn="l">
              <a:spcBef>
                <a:spcPts val="0"/>
              </a:spcBef>
              <a:spcAft>
                <a:spcPts val="0"/>
              </a:spcAft>
              <a:buNone/>
            </a:pPr>
            <a:r>
              <a:rPr lang="en" sz="5200"/>
              <a:t>}</a:t>
            </a:r>
            <a:endParaRPr sz="5200"/>
          </a:p>
          <a:p>
            <a:pPr indent="0" lvl="0" marL="0" rtl="0" algn="l">
              <a:spcBef>
                <a:spcPts val="0"/>
              </a:spcBef>
              <a:spcAft>
                <a:spcPts val="0"/>
              </a:spcAft>
              <a:buNone/>
            </a:pPr>
            <a:r>
              <a:rPr lang="en" sz="5200"/>
              <a:t>val system = ActorSystem("MySystem")</a:t>
            </a:r>
            <a:endParaRPr sz="5200"/>
          </a:p>
          <a:p>
            <a:pPr indent="0" lvl="0" marL="0" rtl="0" algn="l">
              <a:spcBef>
                <a:spcPts val="0"/>
              </a:spcBef>
              <a:spcAft>
                <a:spcPts val="0"/>
              </a:spcAft>
              <a:buNone/>
            </a:pPr>
            <a:r>
              <a:rPr lang="en" sz="5200"/>
              <a:t>val myActor = system.actorOf(Props[MyActor], name = "myActor")</a:t>
            </a:r>
            <a:endParaRPr sz="5200"/>
          </a:p>
          <a:p>
            <a:pPr indent="0" lvl="0" marL="0" rtl="0" algn="l">
              <a:spcBef>
                <a:spcPts val="0"/>
              </a:spcBef>
              <a:spcAft>
                <a:spcPts val="0"/>
              </a:spcAft>
              <a:buNone/>
            </a:pPr>
            <a:r>
              <a:rPr lang="en" sz="5200"/>
              <a:t>myActor ! "Hello"</a:t>
            </a:r>
            <a:endParaRPr sz="5200"/>
          </a:p>
          <a:p>
            <a:pPr indent="0" lvl="0" marL="0" rtl="0" algn="l">
              <a:spcBef>
                <a:spcPts val="0"/>
              </a:spcBef>
              <a:spcAft>
                <a:spcPts val="0"/>
              </a:spcAft>
              <a:buNone/>
            </a:pPr>
            <a:r>
              <a:t/>
            </a:r>
            <a:endParaRPr sz="5200"/>
          </a:p>
          <a:p>
            <a:pPr indent="0" lvl="0" marL="0" rtl="0" algn="l">
              <a:spcBef>
                <a:spcPts val="0"/>
              </a:spcBef>
              <a:spcAft>
                <a:spcPts val="0"/>
              </a:spcAft>
              <a:buNone/>
            </a:pPr>
            <a:r>
              <a:rPr lang="en" sz="5200"/>
              <a:t>Here, the actor </a:t>
            </a:r>
            <a:r>
              <a:rPr b="1" lang="en" sz="5200">
                <a:solidFill>
                  <a:srgbClr val="FF0000"/>
                </a:solidFill>
              </a:rPr>
              <a:t>MyActor</a:t>
            </a:r>
            <a:r>
              <a:rPr lang="en" sz="5200"/>
              <a:t> reacts to the message "Hello" by printing a response.</a:t>
            </a:r>
            <a:endParaRPr sz="5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Exception Handling</a:t>
            </a:r>
            <a:endParaRPr/>
          </a:p>
        </p:txBody>
      </p:sp>
      <p:sp>
        <p:nvSpPr>
          <p:cNvPr id="350" name="Google Shape;350;p25"/>
          <p:cNvSpPr txBox="1"/>
          <p:nvPr>
            <p:ph idx="1" type="body"/>
          </p:nvPr>
        </p:nvSpPr>
        <p:spPr>
          <a:xfrm>
            <a:off x="1303800" y="1298775"/>
            <a:ext cx="7030500" cy="3232800"/>
          </a:xfrm>
          <a:prstGeom prst="rect">
            <a:avLst/>
          </a:prstGeom>
        </p:spPr>
        <p:txBody>
          <a:bodyPr anchorCtr="0" anchor="t" bIns="91425" lIns="91425" spcFirstLastPara="1" rIns="91425" wrap="square" tIns="91425">
            <a:normAutofit lnSpcReduction="20000"/>
          </a:bodyPr>
          <a:lstStyle/>
          <a:p>
            <a:pPr indent="-311150" lvl="0" marL="457200" marR="0" rtl="0" algn="l">
              <a:lnSpc>
                <a:spcPct val="115000"/>
              </a:lnSpc>
              <a:spcBef>
                <a:spcPts val="0"/>
              </a:spcBef>
              <a:spcAft>
                <a:spcPts val="0"/>
              </a:spcAft>
              <a:buSzPts val="1300"/>
              <a:buChar char="●"/>
            </a:pPr>
            <a:r>
              <a:rPr b="1" lang="en"/>
              <a:t>Basic Exception Handling</a:t>
            </a:r>
            <a:r>
              <a:rPr lang="en"/>
              <a:t>: Use </a:t>
            </a:r>
            <a:r>
              <a:rPr b="1" lang="en"/>
              <a:t>try, catch, and finally</a:t>
            </a:r>
            <a:endParaRPr b="1"/>
          </a:p>
          <a:p>
            <a:pPr indent="0" lvl="0" marL="914400" marR="0" rtl="0" algn="l">
              <a:lnSpc>
                <a:spcPct val="115000"/>
              </a:lnSpc>
              <a:spcBef>
                <a:spcPts val="1200"/>
              </a:spcBef>
              <a:spcAft>
                <a:spcPts val="0"/>
              </a:spcAft>
              <a:buNone/>
            </a:pPr>
            <a:r>
              <a:rPr b="1" i="1" lang="en"/>
              <a:t>try</a:t>
            </a:r>
            <a:r>
              <a:rPr lang="en"/>
              <a:t>: The code that may throw an exception is placed inside the try block.</a:t>
            </a:r>
            <a:br>
              <a:rPr lang="en"/>
            </a:br>
            <a:r>
              <a:rPr b="1" i="1" lang="en"/>
              <a:t>catch</a:t>
            </a:r>
            <a:r>
              <a:rPr lang="en"/>
              <a:t>: You can have multiple case statements to handle different types of exceptions.</a:t>
            </a:r>
            <a:br>
              <a:rPr lang="en"/>
            </a:br>
            <a:r>
              <a:rPr b="1" i="1" lang="en"/>
              <a:t>finally</a:t>
            </a:r>
            <a:r>
              <a:rPr lang="en"/>
              <a:t>: This block will always execute, regardless of whether an exception was thrown or caught.</a:t>
            </a:r>
            <a:endParaRPr/>
          </a:p>
          <a:p>
            <a:pPr indent="0" lvl="0" marL="914400" marR="0" rtl="0" algn="l">
              <a:lnSpc>
                <a:spcPct val="115000"/>
              </a:lnSpc>
              <a:spcBef>
                <a:spcPts val="1200"/>
              </a:spcBef>
              <a:spcAft>
                <a:spcPts val="0"/>
              </a:spcAft>
              <a:buNone/>
            </a:pPr>
            <a:r>
              <a:rPr b="1" lang="en">
                <a:solidFill>
                  <a:srgbClr val="FF0000"/>
                </a:solidFill>
              </a:rPr>
              <a:t>try</a:t>
            </a:r>
            <a:r>
              <a:rPr lang="en"/>
              <a:t> { // Code that might throw an exception </a:t>
            </a:r>
            <a:br>
              <a:rPr lang="en"/>
            </a:br>
            <a:r>
              <a:rPr lang="en"/>
              <a:t>} </a:t>
            </a:r>
            <a:r>
              <a:rPr b="1" lang="en">
                <a:solidFill>
                  <a:srgbClr val="FF0000"/>
                </a:solidFill>
              </a:rPr>
              <a:t>catch</a:t>
            </a:r>
            <a:r>
              <a:rPr lang="en"/>
              <a:t> { case e: ExceptionType1 =&gt; // Handle ExceptionType1 </a:t>
            </a:r>
            <a:br>
              <a:rPr lang="en"/>
            </a:br>
            <a:r>
              <a:rPr lang="en"/>
              <a:t>	     case e: ExceptionType2 =&gt; // Handle ExceptionType2 </a:t>
            </a:r>
            <a:br>
              <a:rPr lang="en"/>
            </a:br>
            <a:r>
              <a:rPr lang="en"/>
              <a:t>} </a:t>
            </a:r>
            <a:r>
              <a:rPr b="1" lang="en">
                <a:solidFill>
                  <a:srgbClr val="FF0000"/>
                </a:solidFill>
              </a:rPr>
              <a:t>finally </a:t>
            </a:r>
            <a:r>
              <a:rPr lang="en"/>
              <a:t>{ // Code that always runs (optional) }</a:t>
            </a:r>
            <a:endParaRPr/>
          </a:p>
          <a:p>
            <a:pPr indent="0" lvl="0" marL="0" marR="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1303800" y="598575"/>
            <a:ext cx="7030500" cy="70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 Handling</a:t>
            </a:r>
            <a:endParaRPr/>
          </a:p>
          <a:p>
            <a:pPr indent="0" lvl="0" marL="0" rtl="0" algn="l">
              <a:spcBef>
                <a:spcPts val="0"/>
              </a:spcBef>
              <a:spcAft>
                <a:spcPts val="0"/>
              </a:spcAft>
              <a:buNone/>
            </a:pPr>
            <a:r>
              <a:t/>
            </a:r>
            <a:endParaRPr/>
          </a:p>
        </p:txBody>
      </p:sp>
      <p:sp>
        <p:nvSpPr>
          <p:cNvPr id="356" name="Google Shape;356;p26"/>
          <p:cNvSpPr txBox="1"/>
          <p:nvPr>
            <p:ph idx="1" type="body"/>
          </p:nvPr>
        </p:nvSpPr>
        <p:spPr>
          <a:xfrm>
            <a:off x="1303800" y="1422925"/>
            <a:ext cx="7030500" cy="3108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b="1" lang="en"/>
              <a:t>Using Try</a:t>
            </a:r>
            <a:r>
              <a:rPr lang="en"/>
              <a:t>: The </a:t>
            </a:r>
            <a:r>
              <a:rPr b="1" i="1" lang="en" u="sng"/>
              <a:t>Try</a:t>
            </a:r>
            <a:r>
              <a:rPr lang="en"/>
              <a:t> type is a more functional way to handle exceptions. It can be either a Success or a Failure, making it easier to work with error handling without using exceptions directly.</a:t>
            </a:r>
            <a:br>
              <a:rPr lang="en"/>
            </a:br>
            <a:br>
              <a:rPr lang="en"/>
            </a:br>
            <a:r>
              <a:rPr b="1" lang="en"/>
              <a:t>import scala.util.{Try, Success, Failure} </a:t>
            </a:r>
            <a:br>
              <a:rPr lang="en"/>
            </a:br>
            <a:r>
              <a:rPr lang="en"/>
              <a:t>val result: </a:t>
            </a:r>
            <a:r>
              <a:rPr lang="en">
                <a:solidFill>
                  <a:srgbClr val="000000"/>
                </a:solidFill>
              </a:rPr>
              <a:t>Try[ReturnType]</a:t>
            </a:r>
            <a:r>
              <a:rPr lang="en"/>
              <a:t> = </a:t>
            </a:r>
            <a:r>
              <a:rPr b="1" lang="en">
                <a:solidFill>
                  <a:srgbClr val="FF0000"/>
                </a:solidFill>
              </a:rPr>
              <a:t>Try</a:t>
            </a:r>
            <a:r>
              <a:rPr lang="en"/>
              <a:t> { // Code that might throw an exception } </a:t>
            </a:r>
            <a:br>
              <a:rPr lang="en"/>
            </a:br>
            <a:r>
              <a:rPr lang="en"/>
              <a:t>result match { </a:t>
            </a:r>
            <a:br>
              <a:rPr lang="en"/>
            </a:br>
            <a:r>
              <a:rPr lang="en"/>
              <a:t>                      case </a:t>
            </a:r>
            <a:r>
              <a:rPr b="1" lang="en">
                <a:solidFill>
                  <a:srgbClr val="FF0000"/>
                </a:solidFill>
              </a:rPr>
              <a:t>Success</a:t>
            </a:r>
            <a:r>
              <a:rPr lang="en"/>
              <a:t>(value) =&gt; // Handle the success </a:t>
            </a:r>
            <a:br>
              <a:rPr lang="en"/>
            </a:br>
            <a:r>
              <a:rPr lang="en"/>
              <a:t>                      case </a:t>
            </a:r>
            <a:r>
              <a:rPr b="1" lang="en">
                <a:solidFill>
                  <a:srgbClr val="FF0000"/>
                </a:solidFill>
              </a:rPr>
              <a:t>Failure</a:t>
            </a:r>
            <a:r>
              <a:rPr lang="en"/>
              <a:t>(exception) =&gt; // Handle the failure case</a:t>
            </a:r>
            <a:br>
              <a:rPr lang="en"/>
            </a:br>
            <a:br>
              <a:rPr lang="en"/>
            </a:br>
            <a:r>
              <a:rPr lang="en"/>
              <a:t>Eg.  val result: Try[Int] = Try(10 / 2) // </a:t>
            </a:r>
            <a:r>
              <a:rPr b="1" lang="en"/>
              <a:t>Success(5) </a:t>
            </a:r>
            <a:br>
              <a:rPr lang="en"/>
            </a:br>
            <a:r>
              <a:rPr lang="en"/>
              <a:t>       val result2: Try[Int] = Try(10 / 0) // </a:t>
            </a:r>
            <a:r>
              <a:rPr b="1" lang="en"/>
              <a:t>Failure(ArithmeticException)</a:t>
            </a:r>
            <a:br>
              <a:rPr lang="en"/>
            </a:br>
            <a:r>
              <a:rPr lang="en"/>
              <a:t>                       }</a:t>
            </a:r>
            <a:endParaRPr/>
          </a:p>
          <a:p>
            <a:pPr indent="-311150" lvl="0" marL="457200" rtl="0" algn="l">
              <a:spcBef>
                <a:spcPts val="0"/>
              </a:spcBef>
              <a:spcAft>
                <a:spcPts val="0"/>
              </a:spcAft>
              <a:buSzPts val="1300"/>
              <a:buChar char="●"/>
            </a:pPr>
            <a:r>
              <a:rPr b="1" lang="en"/>
              <a:t>Throwing Exceptions(throw)</a:t>
            </a:r>
            <a:r>
              <a:rPr lang="en"/>
              <a:t>: You can throw exceptions explicitly using the </a:t>
            </a:r>
            <a:r>
              <a:rPr b="1" i="1" lang="en" u="sng"/>
              <a:t>throw</a:t>
            </a:r>
            <a:r>
              <a:rPr lang="en"/>
              <a:t> keyword, allowing for custom error handling.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1303800" y="59857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 programming in Scala</a:t>
            </a:r>
            <a:endParaRPr/>
          </a:p>
        </p:txBody>
      </p:sp>
      <p:sp>
        <p:nvSpPr>
          <p:cNvPr id="362" name="Google Shape;362;p27"/>
          <p:cNvSpPr txBox="1"/>
          <p:nvPr>
            <p:ph idx="1" type="body"/>
          </p:nvPr>
        </p:nvSpPr>
        <p:spPr>
          <a:xfrm>
            <a:off x="1303800" y="1298775"/>
            <a:ext cx="7030500" cy="31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 Programming f</a:t>
            </a:r>
            <a:r>
              <a:rPr lang="en"/>
              <a:t>ocus on </a:t>
            </a:r>
            <a:r>
              <a:rPr b="1" i="1" lang="en"/>
              <a:t>What to do</a:t>
            </a:r>
            <a:r>
              <a:rPr lang="en"/>
              <a:t> instead of </a:t>
            </a:r>
            <a:r>
              <a:rPr b="1" i="1" lang="en"/>
              <a:t>How to do it</a:t>
            </a:r>
            <a:r>
              <a:rPr b="1" lang="en"/>
              <a:t>, </a:t>
            </a:r>
            <a:r>
              <a:rPr lang="en"/>
              <a:t>similar to the declarative style.</a:t>
            </a:r>
            <a:endParaRPr/>
          </a:p>
          <a:p>
            <a:pPr indent="0" lvl="0" marL="0" rtl="0" algn="l">
              <a:spcBef>
                <a:spcPts val="1200"/>
              </a:spcBef>
              <a:spcAft>
                <a:spcPts val="0"/>
              </a:spcAft>
              <a:buNone/>
            </a:pPr>
            <a:r>
              <a:rPr lang="en"/>
              <a:t>Scala along with Object-Oriented also supports </a:t>
            </a:r>
            <a:r>
              <a:rPr b="1" lang="en"/>
              <a:t>Functional Programming. </a:t>
            </a:r>
            <a:endParaRPr b="1"/>
          </a:p>
          <a:p>
            <a:pPr indent="0" lvl="0" marL="0" rtl="0" algn="l">
              <a:spcBef>
                <a:spcPts val="1200"/>
              </a:spcBef>
              <a:spcAft>
                <a:spcPts val="0"/>
              </a:spcAft>
              <a:buNone/>
            </a:pPr>
            <a:r>
              <a:rPr lang="en"/>
              <a:t>Functional programming in Scala focuses on :</a:t>
            </a:r>
            <a:endParaRPr/>
          </a:p>
          <a:p>
            <a:pPr indent="-311150" lvl="0" marL="457200" rtl="0" algn="l">
              <a:spcBef>
                <a:spcPts val="1200"/>
              </a:spcBef>
              <a:spcAft>
                <a:spcPts val="0"/>
              </a:spcAft>
              <a:buSzPts val="1300"/>
              <a:buAutoNum type="arabicPeriod"/>
            </a:pPr>
            <a:r>
              <a:rPr b="1" lang="en"/>
              <a:t>Pure functions </a:t>
            </a:r>
            <a:endParaRPr b="1"/>
          </a:p>
          <a:p>
            <a:pPr indent="-311150" lvl="0" marL="457200" rtl="0" algn="l">
              <a:spcBef>
                <a:spcPts val="0"/>
              </a:spcBef>
              <a:spcAft>
                <a:spcPts val="0"/>
              </a:spcAft>
              <a:buSzPts val="1300"/>
              <a:buAutoNum type="arabicPeriod"/>
            </a:pPr>
            <a:r>
              <a:rPr b="1" lang="en"/>
              <a:t>Immutability</a:t>
            </a:r>
            <a:endParaRPr b="1"/>
          </a:p>
          <a:p>
            <a:pPr indent="-311150" lvl="0" marL="457200" rtl="0" algn="l">
              <a:spcBef>
                <a:spcPts val="0"/>
              </a:spcBef>
              <a:spcAft>
                <a:spcPts val="0"/>
              </a:spcAft>
              <a:buSzPts val="1300"/>
              <a:buAutoNum type="arabicPeriod"/>
            </a:pPr>
            <a:r>
              <a:rPr b="1" lang="en"/>
              <a:t>Higher-order functions </a:t>
            </a:r>
            <a:endParaRPr b="1"/>
          </a:p>
          <a:p>
            <a:pPr indent="-311150" lvl="0" marL="457200" rtl="0" algn="l">
              <a:spcBef>
                <a:spcPts val="0"/>
              </a:spcBef>
              <a:spcAft>
                <a:spcPts val="0"/>
              </a:spcAft>
              <a:buSzPts val="1300"/>
              <a:buAutoNum type="arabicPeriod"/>
            </a:pPr>
            <a:r>
              <a:rPr b="1" lang="en"/>
              <a:t>First-Class Functions </a:t>
            </a:r>
            <a:endParaRPr b="1"/>
          </a:p>
          <a:p>
            <a:pPr indent="-311150" lvl="0" marL="457200" rtl="0" algn="l">
              <a:spcBef>
                <a:spcPts val="0"/>
              </a:spcBef>
              <a:spcAft>
                <a:spcPts val="0"/>
              </a:spcAft>
              <a:buSzPts val="1300"/>
              <a:buAutoNum type="arabicPeriod"/>
            </a:pPr>
            <a:r>
              <a:rPr b="1" lang="en"/>
              <a:t>Function Composition</a:t>
            </a:r>
            <a:endParaRPr b="1"/>
          </a:p>
          <a:p>
            <a:pPr indent="0" lvl="0" marL="457200" rtl="0" algn="l">
              <a:spcBef>
                <a:spcPts val="1200"/>
              </a:spcBef>
              <a:spcAft>
                <a:spcPts val="1200"/>
              </a:spcAft>
              <a:buNone/>
            </a:pPr>
            <a:r>
              <a:rPr lang="en"/>
              <a:t>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1482250" y="504100"/>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Pure Function vs Impure Function</a:t>
            </a:r>
            <a:endParaRPr/>
          </a:p>
        </p:txBody>
      </p:sp>
      <p:sp>
        <p:nvSpPr>
          <p:cNvPr id="368" name="Google Shape;368;p28"/>
          <p:cNvSpPr txBox="1"/>
          <p:nvPr>
            <p:ph idx="1" type="body"/>
          </p:nvPr>
        </p:nvSpPr>
        <p:spPr>
          <a:xfrm>
            <a:off x="1303800" y="1422925"/>
            <a:ext cx="7030500" cy="31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Pure Function :				       		</a:t>
            </a:r>
            <a:r>
              <a:rPr b="1" lang="en"/>
              <a:t>Why pure?</a:t>
            </a:r>
            <a:r>
              <a:rPr lang="en"/>
              <a:t>	</a:t>
            </a:r>
            <a:br>
              <a:rPr lang="en"/>
            </a:br>
            <a:r>
              <a:rPr lang="en"/>
              <a:t>def </a:t>
            </a:r>
            <a:r>
              <a:rPr lang="en"/>
              <a:t>add(</a:t>
            </a:r>
            <a:r>
              <a:rPr b="1" lang="en"/>
              <a:t>a: Int, b: Int</a:t>
            </a:r>
            <a:r>
              <a:rPr lang="en"/>
              <a:t>): Int = a + b 	  </a:t>
            </a:r>
            <a:r>
              <a:rPr lang="en"/>
              <a:t> 	 	   No side effects.</a:t>
            </a:r>
            <a:br>
              <a:rPr lang="en"/>
            </a:br>
            <a:r>
              <a:rPr lang="en"/>
              <a:t>println(add(2, 3)) // </a:t>
            </a:r>
            <a:r>
              <a:rPr b="1" lang="en">
                <a:solidFill>
                  <a:srgbClr val="FF0000"/>
                </a:solidFill>
              </a:rPr>
              <a:t>Output: 5</a:t>
            </a:r>
            <a:r>
              <a:rPr lang="en"/>
              <a:t>		   		   Only depends on a and b. </a:t>
            </a:r>
            <a:br>
              <a:rPr lang="en"/>
            </a:br>
            <a:r>
              <a:rPr lang="en"/>
              <a:t>println(add(2, 3)) // </a:t>
            </a:r>
            <a:r>
              <a:rPr b="1" lang="en">
                <a:solidFill>
                  <a:srgbClr val="FF0000"/>
                </a:solidFill>
              </a:rPr>
              <a:t>Output: 5</a:t>
            </a:r>
            <a:r>
              <a:rPr lang="en"/>
              <a:t>    	   		   Gives the same O/P for the same I/P.   </a:t>
            </a:r>
            <a:endParaRPr/>
          </a:p>
          <a:p>
            <a:pPr indent="0" lvl="0" marL="0" rtl="0" algn="l">
              <a:spcBef>
                <a:spcPts val="1200"/>
              </a:spcBef>
              <a:spcAft>
                <a:spcPts val="1200"/>
              </a:spcAft>
              <a:buNone/>
            </a:pPr>
            <a:r>
              <a:rPr b="1" lang="en"/>
              <a:t>Impure Function : 					Why Impure?</a:t>
            </a:r>
            <a:br>
              <a:rPr b="1" lang="en"/>
            </a:br>
            <a:r>
              <a:rPr lang="en"/>
              <a:t>var </a:t>
            </a:r>
            <a:r>
              <a:rPr b="1" lang="en">
                <a:solidFill>
                  <a:srgbClr val="FF0000"/>
                </a:solidFill>
              </a:rPr>
              <a:t>result</a:t>
            </a:r>
            <a:r>
              <a:rPr lang="en"/>
              <a:t> = 0 // External mutable state                       The function modifies the </a:t>
            </a:r>
            <a:r>
              <a:rPr b="1" lang="en"/>
              <a:t>result</a:t>
            </a:r>
            <a:br>
              <a:rPr lang="en"/>
            </a:br>
            <a:r>
              <a:rPr lang="en"/>
              <a:t>def impureAdd(a: Int, b: Int): Int = { 			    </a:t>
            </a:r>
            <a:r>
              <a:rPr lang="en"/>
              <a:t>variable every time it is called, leaving a</a:t>
            </a:r>
            <a:br>
              <a:rPr lang="en"/>
            </a:br>
            <a:r>
              <a:rPr lang="en"/>
              <a:t>          result = a + b //                                                      </a:t>
            </a:r>
            <a:r>
              <a:rPr b="1" lang="en"/>
              <a:t>side effect</a:t>
            </a:r>
            <a:r>
              <a:rPr lang="en"/>
              <a:t>.</a:t>
            </a:r>
            <a:br>
              <a:rPr lang="en"/>
            </a:br>
            <a:r>
              <a:rPr lang="en"/>
              <a:t>          result } </a:t>
            </a:r>
            <a:br>
              <a:rPr lang="en"/>
            </a:br>
            <a:r>
              <a:rPr lang="en"/>
              <a:t>println(impureAdd(2, 3)) // </a:t>
            </a:r>
            <a:r>
              <a:rPr b="1" lang="en">
                <a:solidFill>
                  <a:srgbClr val="FF0000"/>
                </a:solidFill>
              </a:rPr>
              <a:t>Output: 5</a:t>
            </a:r>
            <a:r>
              <a:rPr lang="en">
                <a:solidFill>
                  <a:srgbClr val="FF0000"/>
                </a:solidFill>
              </a:rPr>
              <a:t> </a:t>
            </a:r>
            <a:br>
              <a:rPr lang="en"/>
            </a:br>
            <a:r>
              <a:rPr lang="en"/>
              <a:t>println(impureAdd(2, 6)) // </a:t>
            </a:r>
            <a:r>
              <a:rPr b="1" lang="en">
                <a:solidFill>
                  <a:srgbClr val="FF0000"/>
                </a:solidFill>
              </a:rPr>
              <a:t>Output: 8</a:t>
            </a:r>
            <a:r>
              <a:rPr b="1" lang="en"/>
              <a:t> </a:t>
            </a:r>
            <a:br>
              <a:rPr lang="en"/>
            </a:br>
            <a:r>
              <a:rPr lang="en"/>
              <a:t>println(result) // Output: 8 (State has changed)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9"/>
          <p:cNvSpPr txBox="1"/>
          <p:nvPr>
            <p:ph type="title"/>
          </p:nvPr>
        </p:nvSpPr>
        <p:spPr>
          <a:xfrm>
            <a:off x="1303800" y="58932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Immutability</a:t>
            </a:r>
            <a:endParaRPr/>
          </a:p>
        </p:txBody>
      </p:sp>
      <p:sp>
        <p:nvSpPr>
          <p:cNvPr id="374" name="Google Shape;374;p29"/>
          <p:cNvSpPr txBox="1"/>
          <p:nvPr>
            <p:ph idx="1" type="body"/>
          </p:nvPr>
        </p:nvSpPr>
        <p:spPr>
          <a:xfrm>
            <a:off x="1303800" y="1422925"/>
            <a:ext cx="7030500" cy="31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Immutability in Scala</a:t>
            </a:r>
            <a:endParaRPr b="1"/>
          </a:p>
          <a:p>
            <a:pPr indent="0" lvl="0" marL="0" rtl="0" algn="l">
              <a:spcBef>
                <a:spcPts val="1200"/>
              </a:spcBef>
              <a:spcAft>
                <a:spcPts val="0"/>
              </a:spcAft>
              <a:buNone/>
            </a:pPr>
            <a:r>
              <a:rPr lang="en"/>
              <a:t>// Immutable variable using val </a:t>
            </a:r>
            <a:br>
              <a:rPr lang="en"/>
            </a:br>
            <a:r>
              <a:rPr b="1" lang="en">
                <a:solidFill>
                  <a:srgbClr val="FF0000"/>
                </a:solidFill>
              </a:rPr>
              <a:t>val</a:t>
            </a:r>
            <a:r>
              <a:rPr lang="en"/>
              <a:t> numbers = List(1, 2, 3, 4, 5) </a:t>
            </a:r>
            <a:br>
              <a:rPr lang="en"/>
            </a:br>
            <a:br>
              <a:rPr lang="en"/>
            </a:br>
            <a:r>
              <a:rPr lang="en"/>
              <a:t>// Trying to modify it will result in a compilation error </a:t>
            </a:r>
            <a:br>
              <a:rPr lang="en"/>
            </a:br>
            <a:r>
              <a:rPr lang="en"/>
              <a:t>numbers = List(6, 7, 8) // </a:t>
            </a:r>
            <a:r>
              <a:rPr b="1" lang="en">
                <a:solidFill>
                  <a:srgbClr val="FF0000"/>
                </a:solidFill>
              </a:rPr>
              <a:t>Error: reassignment to val.</a:t>
            </a:r>
            <a:endParaRPr b="1">
              <a:solidFill>
                <a:srgbClr val="FF0000"/>
              </a:solidFill>
            </a:endParaRPr>
          </a:p>
          <a:p>
            <a:pPr indent="0" lvl="0" marL="0" rtl="0" algn="l">
              <a:spcBef>
                <a:spcPts val="1200"/>
              </a:spcBef>
              <a:spcAft>
                <a:spcPts val="1200"/>
              </a:spcAft>
              <a:buNone/>
            </a:pPr>
            <a:r>
              <a:rPr lang="en"/>
              <a:t>Scala provides several built-in immutable collections, such as </a:t>
            </a:r>
            <a:r>
              <a:rPr b="1" i="1" lang="en"/>
              <a:t>List, Set, Map</a:t>
            </a:r>
            <a:r>
              <a:rPr b="1" lang="en"/>
              <a:t> </a:t>
            </a:r>
            <a:r>
              <a:rPr lang="en"/>
              <a:t>and </a:t>
            </a:r>
            <a:r>
              <a:rPr b="1" i="1" lang="en"/>
              <a:t>Vector</a:t>
            </a:r>
            <a:r>
              <a:rPr lang="en"/>
              <a:t>. </a:t>
            </a:r>
            <a:endParaRPr b="1">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0"/>
          <p:cNvSpPr txBox="1"/>
          <p:nvPr>
            <p:ph type="title"/>
          </p:nvPr>
        </p:nvSpPr>
        <p:spPr>
          <a:xfrm>
            <a:off x="1303800" y="598575"/>
            <a:ext cx="7030500" cy="74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Higher Order Function</a:t>
            </a:r>
            <a:endParaRPr/>
          </a:p>
        </p:txBody>
      </p:sp>
      <p:sp>
        <p:nvSpPr>
          <p:cNvPr id="380" name="Google Shape;380;p30"/>
          <p:cNvSpPr txBox="1"/>
          <p:nvPr>
            <p:ph idx="1" type="body"/>
          </p:nvPr>
        </p:nvSpPr>
        <p:spPr>
          <a:xfrm>
            <a:off x="1303800" y="1422925"/>
            <a:ext cx="7030500" cy="310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Higher Order Function in Scala</a:t>
            </a:r>
            <a:r>
              <a:rPr lang="en"/>
              <a:t>:</a:t>
            </a:r>
            <a:endParaRPr/>
          </a:p>
          <a:p>
            <a:pPr indent="0" lvl="0" marL="0" rtl="0" algn="l">
              <a:spcBef>
                <a:spcPts val="1200"/>
              </a:spcBef>
              <a:spcAft>
                <a:spcPts val="0"/>
              </a:spcAft>
              <a:buNone/>
            </a:pPr>
            <a:r>
              <a:rPr lang="en"/>
              <a:t>// Higher-order function that takes a function as an argument </a:t>
            </a:r>
            <a:br>
              <a:rPr lang="en"/>
            </a:br>
            <a:r>
              <a:rPr lang="en"/>
              <a:t>def </a:t>
            </a:r>
            <a:r>
              <a:rPr b="1" lang="en">
                <a:solidFill>
                  <a:srgbClr val="FF0000"/>
                </a:solidFill>
              </a:rPr>
              <a:t>applyFunction</a:t>
            </a:r>
            <a:r>
              <a:rPr lang="en"/>
              <a:t>(f: Int =&gt; Int, value: Int): Int = f(value) </a:t>
            </a:r>
            <a:br>
              <a:rPr lang="en"/>
            </a:br>
            <a:br>
              <a:rPr lang="en"/>
            </a:br>
            <a:r>
              <a:rPr lang="en"/>
              <a:t>// Lambda function to square a number </a:t>
            </a:r>
            <a:br>
              <a:rPr lang="en"/>
            </a:br>
            <a:r>
              <a:rPr lang="en"/>
              <a:t>val square: Int =&gt; Int = x =&gt; x * x </a:t>
            </a:r>
            <a:br>
              <a:rPr lang="en"/>
            </a:br>
            <a:br>
              <a:rPr lang="en"/>
            </a:br>
            <a:r>
              <a:rPr lang="en"/>
              <a:t>println(applyFunction(square, 5)) // Output: 25</a:t>
            </a:r>
            <a:endParaRPr/>
          </a:p>
          <a:p>
            <a:pPr indent="0" lvl="0" marL="0" rtl="0" algn="l">
              <a:spcBef>
                <a:spcPts val="1200"/>
              </a:spcBef>
              <a:spcAft>
                <a:spcPts val="0"/>
              </a:spcAft>
              <a:buNone/>
            </a:pPr>
            <a:r>
              <a:rPr lang="en"/>
              <a:t>A </a:t>
            </a:r>
            <a:r>
              <a:rPr b="1" lang="en"/>
              <a:t>higher-order function</a:t>
            </a:r>
            <a:r>
              <a:rPr lang="en"/>
              <a:t> is a function that takes </a:t>
            </a:r>
            <a:r>
              <a:rPr b="1" lang="en"/>
              <a:t>another function</a:t>
            </a:r>
            <a:r>
              <a:rPr lang="en"/>
              <a:t> as an argument or returns a function as a result. </a:t>
            </a:r>
            <a:br>
              <a:rPr lang="en"/>
            </a:br>
            <a:r>
              <a:rPr lang="en"/>
              <a:t>In this case, </a:t>
            </a:r>
            <a:r>
              <a:rPr b="1" lang="en">
                <a:solidFill>
                  <a:srgbClr val="FF0000"/>
                </a:solidFill>
              </a:rPr>
              <a:t>applyFunction</a:t>
            </a:r>
            <a:r>
              <a:rPr lang="en"/>
              <a:t> is a </a:t>
            </a:r>
            <a:r>
              <a:rPr b="1" lang="en"/>
              <a:t>higher-order function</a:t>
            </a:r>
            <a:r>
              <a:rPr lang="en"/>
              <a:t> because it accepts another function f of type Int =&gt; Int.</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1"/>
          <p:cNvSpPr txBox="1"/>
          <p:nvPr>
            <p:ph type="title"/>
          </p:nvPr>
        </p:nvSpPr>
        <p:spPr>
          <a:xfrm>
            <a:off x="1303800" y="59857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First-Class Functions</a:t>
            </a:r>
            <a:endParaRPr/>
          </a:p>
        </p:txBody>
      </p:sp>
      <p:sp>
        <p:nvSpPr>
          <p:cNvPr id="386" name="Google Shape;386;p31"/>
          <p:cNvSpPr txBox="1"/>
          <p:nvPr>
            <p:ph idx="1" type="body"/>
          </p:nvPr>
        </p:nvSpPr>
        <p:spPr>
          <a:xfrm>
            <a:off x="1303800" y="1422925"/>
            <a:ext cx="7030500" cy="310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Functions are treated as </a:t>
            </a:r>
            <a:r>
              <a:rPr b="1" lang="en"/>
              <a:t>First-Class Citizens</a:t>
            </a:r>
            <a:br>
              <a:rPr lang="en"/>
            </a:br>
            <a:r>
              <a:rPr lang="en"/>
              <a:t>                                                                                          </a:t>
            </a:r>
            <a:br>
              <a:rPr lang="en"/>
            </a:br>
            <a:r>
              <a:rPr b="1" lang="en"/>
              <a:t>1.</a:t>
            </a:r>
            <a:r>
              <a:rPr lang="en"/>
              <a:t> </a:t>
            </a:r>
            <a:r>
              <a:rPr b="1" lang="en"/>
              <a:t>Passed as argument</a:t>
            </a:r>
            <a:r>
              <a:rPr lang="en"/>
              <a:t>                                                   </a:t>
            </a:r>
            <a:r>
              <a:rPr b="1" lang="en"/>
              <a:t>2.</a:t>
            </a:r>
            <a:r>
              <a:rPr lang="en"/>
              <a:t> </a:t>
            </a:r>
            <a:r>
              <a:rPr b="1" lang="en"/>
              <a:t>Assigned to variables</a:t>
            </a:r>
            <a:endParaRPr b="1"/>
          </a:p>
          <a:p>
            <a:pPr indent="0" lvl="0" marL="0" rtl="0" algn="l">
              <a:spcBef>
                <a:spcPts val="1200"/>
              </a:spcBef>
              <a:spcAft>
                <a:spcPts val="0"/>
              </a:spcAft>
              <a:buNone/>
            </a:pPr>
            <a:r>
              <a:rPr lang="en"/>
              <a:t>def Funct(</a:t>
            </a:r>
            <a:r>
              <a:rPr b="1" lang="en">
                <a:solidFill>
                  <a:srgbClr val="FF0000"/>
                </a:solidFill>
              </a:rPr>
              <a:t>f: Int =&gt; Int</a:t>
            </a:r>
            <a:r>
              <a:rPr lang="en"/>
              <a:t>, value: Int): Int = f(value)           </a:t>
            </a:r>
            <a:r>
              <a:rPr lang="en"/>
              <a:t>val add: (Int, Int) =&gt; Int = (a, b) =&gt; a + b </a:t>
            </a:r>
            <a:br>
              <a:rPr lang="en"/>
            </a:br>
            <a:r>
              <a:rPr lang="en"/>
              <a:t>val square: Int =&gt; Int = x =&gt; x * x                                    </a:t>
            </a:r>
            <a:r>
              <a:rPr lang="en"/>
              <a:t>val </a:t>
            </a:r>
            <a:r>
              <a:rPr b="1" lang="en">
                <a:solidFill>
                  <a:srgbClr val="FF0000"/>
                </a:solidFill>
              </a:rPr>
              <a:t>result</a:t>
            </a:r>
            <a:r>
              <a:rPr lang="en">
                <a:solidFill>
                  <a:srgbClr val="FF0000"/>
                </a:solidFill>
              </a:rPr>
              <a:t> </a:t>
            </a:r>
            <a:r>
              <a:rPr lang="en"/>
              <a:t>= add(3, 5) // result is 8</a:t>
            </a:r>
            <a:br>
              <a:rPr lang="en"/>
            </a:br>
            <a:r>
              <a:rPr lang="en"/>
              <a:t>val squaredVal = Funct(square, 4)</a:t>
            </a:r>
            <a:endParaRPr/>
          </a:p>
          <a:p>
            <a:pPr indent="0" lvl="0" marL="0" rtl="0" algn="l">
              <a:spcBef>
                <a:spcPts val="1200"/>
              </a:spcBef>
              <a:spcAft>
                <a:spcPts val="0"/>
              </a:spcAft>
              <a:buNone/>
            </a:pPr>
            <a:br>
              <a:rPr lang="en"/>
            </a:br>
            <a:r>
              <a:rPr b="1" lang="en"/>
              <a:t>3.</a:t>
            </a:r>
            <a:r>
              <a:rPr lang="en"/>
              <a:t> </a:t>
            </a:r>
            <a:r>
              <a:rPr b="1" lang="en"/>
              <a:t>R</a:t>
            </a:r>
            <a:r>
              <a:rPr b="1" lang="en"/>
              <a:t>eturned from other function</a:t>
            </a:r>
            <a:endParaRPr b="1"/>
          </a:p>
          <a:p>
            <a:pPr indent="0" lvl="0" marL="0" rtl="0" algn="l">
              <a:spcBef>
                <a:spcPts val="1200"/>
              </a:spcBef>
              <a:spcAft>
                <a:spcPts val="1200"/>
              </a:spcAft>
              <a:buNone/>
            </a:pPr>
            <a:r>
              <a:rPr lang="en"/>
              <a:t>def adder(addedValue: Int): Int =&gt; Int = { </a:t>
            </a:r>
            <a:r>
              <a:rPr b="1" lang="en">
                <a:solidFill>
                  <a:srgbClr val="FF0000"/>
                </a:solidFill>
              </a:rPr>
              <a:t>(x: Int)</a:t>
            </a:r>
            <a:r>
              <a:rPr b="1" lang="en"/>
              <a:t> </a:t>
            </a:r>
            <a:r>
              <a:rPr lang="en"/>
              <a:t>=&gt; x + addedValue }</a:t>
            </a:r>
            <a:br>
              <a:rPr lang="en"/>
            </a:br>
            <a:r>
              <a:rPr lang="en"/>
              <a:t>val addThree: Int =&gt; Int = adder(3)</a:t>
            </a:r>
            <a:br>
              <a:rPr lang="en"/>
            </a:br>
            <a:r>
              <a:rPr lang="en"/>
              <a:t>val resultAddThree = addThree(5)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03800" y="1422925"/>
            <a:ext cx="7030500" cy="310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Scala is a high-level, multi-</a:t>
            </a:r>
            <a:r>
              <a:rPr lang="en"/>
              <a:t>paradigm</a:t>
            </a:r>
            <a:r>
              <a:rPr lang="en"/>
              <a:t> programming language that combines object </a:t>
            </a:r>
            <a:r>
              <a:rPr lang="en"/>
              <a:t>oriented</a:t>
            </a:r>
            <a:r>
              <a:rPr lang="en"/>
              <a:t> programming and functional programming. </a:t>
            </a:r>
            <a:endParaRPr/>
          </a:p>
          <a:p>
            <a:pPr indent="0" lvl="0" marL="0" rtl="0" algn="l">
              <a:spcBef>
                <a:spcPts val="1200"/>
              </a:spcBef>
              <a:spcAft>
                <a:spcPts val="0"/>
              </a:spcAft>
              <a:buNone/>
            </a:pPr>
            <a:r>
              <a:rPr lang="en"/>
              <a:t>Popular use cases for scala are big data, </a:t>
            </a:r>
            <a:r>
              <a:rPr lang="en"/>
              <a:t>distributed</a:t>
            </a:r>
            <a:r>
              <a:rPr lang="en"/>
              <a:t> computing, micro services, ad-serving, communication </a:t>
            </a:r>
            <a:r>
              <a:rPr lang="en"/>
              <a:t>platforms, real-time information processing, and so ons</a:t>
            </a:r>
            <a:endParaRPr/>
          </a:p>
          <a:p>
            <a:pPr indent="0" lvl="0" marL="0" rtl="0" algn="l">
              <a:spcBef>
                <a:spcPts val="1200"/>
              </a:spcBef>
              <a:spcAft>
                <a:spcPts val="0"/>
              </a:spcAft>
              <a:buNone/>
            </a:pPr>
            <a:r>
              <a:rPr lang="en"/>
              <a:t>Scala was designed to be high </a:t>
            </a:r>
            <a:r>
              <a:rPr lang="en"/>
              <a:t>scalable</a:t>
            </a:r>
            <a:r>
              <a:rPr lang="en"/>
              <a:t> making it great for running small scripts or large distributed systems</a:t>
            </a:r>
            <a:endParaRPr/>
          </a:p>
          <a:p>
            <a:pPr indent="0" lvl="0" marL="0" rtl="0" algn="l">
              <a:spcBef>
                <a:spcPts val="1200"/>
              </a:spcBef>
              <a:spcAft>
                <a:spcPts val="0"/>
              </a:spcAft>
              <a:buNone/>
            </a:pPr>
            <a:r>
              <a:rPr lang="en"/>
              <a:t>It runs on the Java Virtual Machine (JVM), making it </a:t>
            </a:r>
            <a:r>
              <a:rPr lang="en"/>
              <a:t>compatible</a:t>
            </a:r>
            <a:r>
              <a:rPr lang="en"/>
              <a:t> with existing Java Libraries</a:t>
            </a:r>
            <a:endParaRPr/>
          </a:p>
          <a:p>
            <a:pPr indent="0" lvl="0" marL="0" rtl="0" algn="l">
              <a:spcBef>
                <a:spcPts val="1200"/>
              </a:spcBef>
              <a:spcAft>
                <a:spcPts val="0"/>
              </a:spcAft>
              <a:buNone/>
            </a:pPr>
            <a:r>
              <a:rPr lang="en"/>
              <a:t>Contributors</a:t>
            </a:r>
            <a:r>
              <a:rPr lang="en"/>
              <a:t>: </a:t>
            </a:r>
            <a:endParaRPr/>
          </a:p>
          <a:p>
            <a:pPr indent="-311150" lvl="0" marL="457200" rtl="0" algn="l">
              <a:spcBef>
                <a:spcPts val="1200"/>
              </a:spcBef>
              <a:spcAft>
                <a:spcPts val="0"/>
              </a:spcAft>
              <a:buSzPts val="1300"/>
              <a:buChar char="●"/>
            </a:pPr>
            <a:r>
              <a:rPr lang="en"/>
              <a:t>Scala Center, Lightbend, and VritusLab</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2"/>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Our Project - B</a:t>
            </a:r>
            <a:r>
              <a:rPr lang="en"/>
              <a:t>ig Data Processing Pipeline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ph type="title"/>
          </p:nvPr>
        </p:nvSpPr>
        <p:spPr>
          <a:xfrm>
            <a:off x="1303800" y="59857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Objective</a:t>
            </a:r>
            <a:endParaRPr/>
          </a:p>
        </p:txBody>
      </p:sp>
      <p:sp>
        <p:nvSpPr>
          <p:cNvPr id="402" name="Google Shape;402;p34"/>
          <p:cNvSpPr txBox="1"/>
          <p:nvPr>
            <p:ph idx="1" type="body"/>
          </p:nvPr>
        </p:nvSpPr>
        <p:spPr>
          <a:xfrm>
            <a:off x="1303800" y="1422925"/>
            <a:ext cx="7030500" cy="310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To build an end-to-end big data processing pipeline using Scala, capable of efficiently ingesting, storing, processing, and analyzing large datasets to generate actionable insights.</a:t>
            </a:r>
            <a:endParaRPr/>
          </a:p>
          <a:p>
            <a:pPr indent="-311150" lvl="0" marL="457200" rtl="0" algn="l">
              <a:spcBef>
                <a:spcPts val="0"/>
              </a:spcBef>
              <a:spcAft>
                <a:spcPts val="0"/>
              </a:spcAft>
              <a:buSzPts val="1300"/>
              <a:buChar char="●"/>
            </a:pPr>
            <a:r>
              <a:rPr lang="en"/>
              <a:t>Enable real-time data processing for fast decision-making, and ensure scalability and fault-tolerance for handling large-scale data.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5"/>
          <p:cNvSpPr txBox="1"/>
          <p:nvPr>
            <p:ph type="title"/>
          </p:nvPr>
        </p:nvSpPr>
        <p:spPr>
          <a:xfrm>
            <a:off x="1303800" y="59857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Constraints</a:t>
            </a:r>
            <a:endParaRPr/>
          </a:p>
        </p:txBody>
      </p:sp>
      <p:sp>
        <p:nvSpPr>
          <p:cNvPr id="408" name="Google Shape;408;p35"/>
          <p:cNvSpPr txBox="1"/>
          <p:nvPr>
            <p:ph idx="1" type="body"/>
          </p:nvPr>
        </p:nvSpPr>
        <p:spPr>
          <a:xfrm>
            <a:off x="1303800" y="1422925"/>
            <a:ext cx="7030500" cy="310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Data Volume</a:t>
            </a:r>
            <a:endParaRPr/>
          </a:p>
          <a:p>
            <a:pPr indent="-311150" lvl="0" marL="457200" rtl="0" algn="l">
              <a:spcBef>
                <a:spcPts val="0"/>
              </a:spcBef>
              <a:spcAft>
                <a:spcPts val="0"/>
              </a:spcAft>
              <a:buSzPts val="1300"/>
              <a:buAutoNum type="arabicPeriod"/>
            </a:pPr>
            <a:r>
              <a:rPr lang="en"/>
              <a:t>Data Consistency</a:t>
            </a:r>
            <a:endParaRPr/>
          </a:p>
          <a:p>
            <a:pPr indent="-311150" lvl="0" marL="457200" rtl="0" algn="l">
              <a:spcBef>
                <a:spcPts val="0"/>
              </a:spcBef>
              <a:spcAft>
                <a:spcPts val="0"/>
              </a:spcAft>
              <a:buSzPts val="1300"/>
              <a:buAutoNum type="arabicPeriod"/>
            </a:pPr>
            <a:r>
              <a:rPr lang="en"/>
              <a:t>Latency</a:t>
            </a:r>
            <a:endParaRPr/>
          </a:p>
          <a:p>
            <a:pPr indent="-311150" lvl="0" marL="457200" rtl="0" algn="l">
              <a:spcBef>
                <a:spcPts val="0"/>
              </a:spcBef>
              <a:spcAft>
                <a:spcPts val="0"/>
              </a:spcAft>
              <a:buSzPts val="1300"/>
              <a:buAutoNum type="arabicPeriod"/>
            </a:pPr>
            <a:r>
              <a:rPr lang="en"/>
              <a:t>Scalability</a:t>
            </a:r>
            <a:endParaRPr/>
          </a:p>
          <a:p>
            <a:pPr indent="-311150" lvl="0" marL="457200" rtl="0" algn="l">
              <a:spcBef>
                <a:spcPts val="0"/>
              </a:spcBef>
              <a:spcAft>
                <a:spcPts val="0"/>
              </a:spcAft>
              <a:buSzPts val="1300"/>
              <a:buAutoNum type="arabicPeriod"/>
            </a:pPr>
            <a:r>
              <a:rPr lang="en"/>
              <a:t>Resource Management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6"/>
          <p:cNvSpPr txBox="1"/>
          <p:nvPr>
            <p:ph type="title"/>
          </p:nvPr>
        </p:nvSpPr>
        <p:spPr>
          <a:xfrm>
            <a:off x="1303800" y="59857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a:t>
            </a:r>
            <a:endParaRPr/>
          </a:p>
        </p:txBody>
      </p:sp>
      <p:sp>
        <p:nvSpPr>
          <p:cNvPr id="414" name="Google Shape;414;p36"/>
          <p:cNvSpPr txBox="1"/>
          <p:nvPr>
            <p:ph idx="1" type="body"/>
          </p:nvPr>
        </p:nvSpPr>
        <p:spPr>
          <a:xfrm>
            <a:off x="1303800" y="1422925"/>
            <a:ext cx="7030500" cy="310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Data Ingestion</a:t>
            </a:r>
            <a:endParaRPr/>
          </a:p>
          <a:p>
            <a:pPr indent="-311150" lvl="0" marL="457200" rtl="0" algn="l">
              <a:spcBef>
                <a:spcPts val="0"/>
              </a:spcBef>
              <a:spcAft>
                <a:spcPts val="0"/>
              </a:spcAft>
              <a:buSzPts val="1300"/>
              <a:buAutoNum type="arabicPeriod"/>
            </a:pPr>
            <a:r>
              <a:rPr lang="en"/>
              <a:t>Data Storage</a:t>
            </a:r>
            <a:endParaRPr/>
          </a:p>
          <a:p>
            <a:pPr indent="-311150" lvl="0" marL="457200" rtl="0" algn="l">
              <a:spcBef>
                <a:spcPts val="0"/>
              </a:spcBef>
              <a:spcAft>
                <a:spcPts val="0"/>
              </a:spcAft>
              <a:buSzPts val="1300"/>
              <a:buAutoNum type="arabicPeriod"/>
            </a:pPr>
            <a:r>
              <a:rPr lang="en"/>
              <a:t>Data Processing</a:t>
            </a:r>
            <a:endParaRPr/>
          </a:p>
          <a:p>
            <a:pPr indent="-311150" lvl="0" marL="457200" rtl="0" algn="l">
              <a:spcBef>
                <a:spcPts val="0"/>
              </a:spcBef>
              <a:spcAft>
                <a:spcPts val="0"/>
              </a:spcAft>
              <a:buSzPts val="1300"/>
              <a:buAutoNum type="arabicPeriod"/>
            </a:pPr>
            <a:r>
              <a:rPr lang="en"/>
              <a:t>Data Transformation</a:t>
            </a:r>
            <a:endParaRPr/>
          </a:p>
          <a:p>
            <a:pPr indent="-311150" lvl="0" marL="457200" rtl="0" algn="l">
              <a:spcBef>
                <a:spcPts val="0"/>
              </a:spcBef>
              <a:spcAft>
                <a:spcPts val="0"/>
              </a:spcAft>
              <a:buSzPts val="1300"/>
              <a:buAutoNum type="arabicPeriod"/>
            </a:pPr>
            <a:r>
              <a:rPr lang="en"/>
              <a:t>Data Analysis</a:t>
            </a:r>
            <a:endParaRPr/>
          </a:p>
          <a:p>
            <a:pPr indent="-311150" lvl="0" marL="457200" rtl="0" algn="l">
              <a:spcBef>
                <a:spcPts val="0"/>
              </a:spcBef>
              <a:spcAft>
                <a:spcPts val="0"/>
              </a:spcAft>
              <a:buSzPts val="1300"/>
              <a:buAutoNum type="arabicPeriod"/>
            </a:pPr>
            <a:r>
              <a:rPr lang="en"/>
              <a:t>Logging and Monitoring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7"/>
          <p:cNvSpPr txBox="1"/>
          <p:nvPr>
            <p:ph type="title"/>
          </p:nvPr>
        </p:nvSpPr>
        <p:spPr>
          <a:xfrm>
            <a:off x="1303800" y="59857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That Will Be Used</a:t>
            </a:r>
            <a:endParaRPr/>
          </a:p>
        </p:txBody>
      </p:sp>
      <p:sp>
        <p:nvSpPr>
          <p:cNvPr id="420" name="Google Shape;420;p37"/>
          <p:cNvSpPr txBox="1"/>
          <p:nvPr>
            <p:ph idx="1" type="body"/>
          </p:nvPr>
        </p:nvSpPr>
        <p:spPr>
          <a:xfrm>
            <a:off x="1303800" y="1422925"/>
            <a:ext cx="7030500" cy="310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Scala</a:t>
            </a:r>
            <a:endParaRPr/>
          </a:p>
          <a:p>
            <a:pPr indent="-311150" lvl="0" marL="457200" rtl="0" algn="l">
              <a:spcBef>
                <a:spcPts val="0"/>
              </a:spcBef>
              <a:spcAft>
                <a:spcPts val="0"/>
              </a:spcAft>
              <a:buSzPts val="1300"/>
              <a:buAutoNum type="arabicPeriod"/>
            </a:pPr>
            <a:r>
              <a:rPr lang="en"/>
              <a:t>Apache Kafka</a:t>
            </a:r>
            <a:endParaRPr/>
          </a:p>
          <a:p>
            <a:pPr indent="-311150" lvl="0" marL="457200" rtl="0" algn="l">
              <a:spcBef>
                <a:spcPts val="0"/>
              </a:spcBef>
              <a:spcAft>
                <a:spcPts val="0"/>
              </a:spcAft>
              <a:buSzPts val="1300"/>
              <a:buAutoNum type="arabicPeriod"/>
            </a:pPr>
            <a:r>
              <a:rPr lang="en"/>
              <a:t>Apache Spark</a:t>
            </a:r>
            <a:endParaRPr/>
          </a:p>
          <a:p>
            <a:pPr indent="-311150" lvl="0" marL="457200" rtl="0" algn="l">
              <a:spcBef>
                <a:spcPts val="0"/>
              </a:spcBef>
              <a:spcAft>
                <a:spcPts val="0"/>
              </a:spcAft>
              <a:buSzPts val="1300"/>
              <a:buAutoNum type="arabicPeriod"/>
            </a:pPr>
            <a:r>
              <a:rPr lang="en"/>
              <a:t>HDFS (Hadoop Distributed File System)</a:t>
            </a:r>
            <a:endParaRPr/>
          </a:p>
          <a:p>
            <a:pPr indent="-311150" lvl="0" marL="457200" rtl="0" algn="l">
              <a:spcBef>
                <a:spcPts val="0"/>
              </a:spcBef>
              <a:spcAft>
                <a:spcPts val="0"/>
              </a:spcAft>
              <a:buSzPts val="1300"/>
              <a:buAutoNum type="arabicPeriod"/>
            </a:pPr>
            <a:r>
              <a:rPr lang="en"/>
              <a:t>Spark SQL/DataFrames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8"/>
          <p:cNvSpPr txBox="1"/>
          <p:nvPr>
            <p:ph type="title"/>
          </p:nvPr>
        </p:nvSpPr>
        <p:spPr>
          <a:xfrm>
            <a:off x="1303800" y="59857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Cases</a:t>
            </a:r>
            <a:endParaRPr/>
          </a:p>
        </p:txBody>
      </p:sp>
      <p:sp>
        <p:nvSpPr>
          <p:cNvPr id="426" name="Google Shape;426;p38"/>
          <p:cNvSpPr txBox="1"/>
          <p:nvPr>
            <p:ph idx="1" type="body"/>
          </p:nvPr>
        </p:nvSpPr>
        <p:spPr>
          <a:xfrm>
            <a:off x="1303800" y="1422925"/>
            <a:ext cx="7030500" cy="310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E-Commerce</a:t>
            </a:r>
            <a:endParaRPr/>
          </a:p>
          <a:p>
            <a:pPr indent="-311150" lvl="0" marL="457200" rtl="0" algn="l">
              <a:spcBef>
                <a:spcPts val="0"/>
              </a:spcBef>
              <a:spcAft>
                <a:spcPts val="0"/>
              </a:spcAft>
              <a:buSzPts val="1300"/>
              <a:buAutoNum type="arabicPeriod"/>
            </a:pPr>
            <a:r>
              <a:rPr lang="en"/>
              <a:t>Healthcare</a:t>
            </a:r>
            <a:endParaRPr/>
          </a:p>
          <a:p>
            <a:pPr indent="-311150" lvl="0" marL="457200" rtl="0" algn="l">
              <a:spcBef>
                <a:spcPts val="0"/>
              </a:spcBef>
              <a:spcAft>
                <a:spcPts val="0"/>
              </a:spcAft>
              <a:buSzPts val="1300"/>
              <a:buAutoNum type="arabicPeriod"/>
            </a:pPr>
            <a:r>
              <a:rPr lang="en"/>
              <a:t>Finance</a:t>
            </a:r>
            <a:endParaRPr/>
          </a:p>
          <a:p>
            <a:pPr indent="-311150" lvl="0" marL="457200" rtl="0" algn="l">
              <a:spcBef>
                <a:spcPts val="0"/>
              </a:spcBef>
              <a:spcAft>
                <a:spcPts val="0"/>
              </a:spcAft>
              <a:buSzPts val="1300"/>
              <a:buAutoNum type="arabicPeriod"/>
            </a:pPr>
            <a:r>
              <a:rPr lang="en"/>
              <a:t>Telecommunications</a:t>
            </a:r>
            <a:endParaRPr/>
          </a:p>
          <a:p>
            <a:pPr indent="-311150" lvl="0" marL="457200" rtl="0" algn="l">
              <a:spcBef>
                <a:spcPts val="0"/>
              </a:spcBef>
              <a:spcAft>
                <a:spcPts val="0"/>
              </a:spcAft>
              <a:buSzPts val="1300"/>
              <a:buAutoNum type="arabicPeriod"/>
            </a:pPr>
            <a:r>
              <a:rPr lang="en"/>
              <a:t>Internet of Things (IoT)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9"/>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1" type="body"/>
          </p:nvPr>
        </p:nvSpPr>
        <p:spPr>
          <a:xfrm>
            <a:off x="1303800" y="1422925"/>
            <a:ext cx="7030500" cy="33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Scala allows you to use operator-like symbols as identifiers, which is not common in many other languages. </a:t>
            </a:r>
            <a:endParaRPr>
              <a:solidFill>
                <a:srgbClr val="000000"/>
              </a:solidFill>
            </a:endParaRPr>
          </a:p>
          <a:p>
            <a:pPr indent="0" lvl="0" marL="0" rtl="0" algn="l">
              <a:spcBef>
                <a:spcPts val="0"/>
              </a:spcBef>
              <a:spcAft>
                <a:spcPts val="0"/>
              </a:spcAft>
              <a:buNone/>
            </a:pPr>
            <a:r>
              <a:rPr b="1" lang="en">
                <a:solidFill>
                  <a:srgbClr val="1155CC"/>
                </a:solidFill>
              </a:rPr>
              <a:t>Example</a:t>
            </a:r>
            <a:r>
              <a:rPr lang="en">
                <a:solidFill>
                  <a:srgbClr val="000000"/>
                </a:solidFill>
              </a:rPr>
              <a:t>: +, :, ::, and =&gt;</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Scala allows defining methods and variables using operator-like symbols, which makes it easier to define custom operators. For instance, you can define a method as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def + (that: MyClass): MyClass =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A unique feature of Scala is the </a:t>
            </a:r>
            <a:r>
              <a:rPr b="1" lang="en">
                <a:solidFill>
                  <a:srgbClr val="000000"/>
                </a:solidFill>
              </a:rPr>
              <a:t>companion object</a:t>
            </a:r>
            <a:r>
              <a:rPr lang="en">
                <a:solidFill>
                  <a:srgbClr val="000000"/>
                </a:solidFill>
              </a:rPr>
              <a:t>. When you define a class and an object with the same name, the object is a "companion" to the class. They share the same name and scope but can access each other's private members.</a:t>
            </a:r>
            <a:endParaRPr>
              <a:solidFill>
                <a:srgbClr val="000000"/>
              </a:solidFill>
            </a:endParaRPr>
          </a:p>
        </p:txBody>
      </p:sp>
      <p:sp>
        <p:nvSpPr>
          <p:cNvPr id="290" name="Google Shape;290;p15"/>
          <p:cNvSpPr txBox="1"/>
          <p:nvPr>
            <p:ph type="title"/>
          </p:nvPr>
        </p:nvSpPr>
        <p:spPr>
          <a:xfrm>
            <a:off x="1303800" y="59857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Names, Binding, and Scopes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Names, Binding, and Scopes contd..</a:t>
            </a:r>
            <a:endParaRPr/>
          </a:p>
        </p:txBody>
      </p:sp>
      <p:sp>
        <p:nvSpPr>
          <p:cNvPr id="296" name="Google Shape;296;p16"/>
          <p:cNvSpPr txBox="1"/>
          <p:nvPr>
            <p:ph idx="1" type="body"/>
          </p:nvPr>
        </p:nvSpPr>
        <p:spPr>
          <a:xfrm>
            <a:off x="1303800" y="1422925"/>
            <a:ext cx="7030500" cy="31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1155CC"/>
                </a:solidFill>
              </a:rPr>
              <a:t>Example of companion class:</a:t>
            </a:r>
            <a:br>
              <a:rPr b="1" lang="en">
                <a:solidFill>
                  <a:srgbClr val="1155CC"/>
                </a:solidFill>
              </a:rPr>
            </a:br>
            <a:endParaRPr b="1">
              <a:solidFill>
                <a:srgbClr val="1155CC"/>
              </a:solidFill>
            </a:endParaRPr>
          </a:p>
          <a:p>
            <a:pPr indent="0" lvl="0" marL="0" rtl="0" algn="l">
              <a:spcBef>
                <a:spcPts val="0"/>
              </a:spcBef>
              <a:spcAft>
                <a:spcPts val="0"/>
              </a:spcAft>
              <a:buNone/>
            </a:pPr>
            <a:r>
              <a:rPr b="1" lang="en">
                <a:solidFill>
                  <a:srgbClr val="000000"/>
                </a:solidFill>
              </a:rPr>
              <a:t>class MyClass</a:t>
            </a:r>
            <a:r>
              <a:rPr lang="en">
                <a:solidFill>
                  <a:srgbClr val="000000"/>
                </a:solidFill>
              </a:rPr>
              <a:t> {</a:t>
            </a:r>
            <a:endParaRPr>
              <a:solidFill>
                <a:srgbClr val="000000"/>
              </a:solidFill>
            </a:endParaRPr>
          </a:p>
          <a:p>
            <a:pPr indent="0" lvl="0" marL="0" rtl="0" algn="l">
              <a:spcBef>
                <a:spcPts val="0"/>
              </a:spcBef>
              <a:spcAft>
                <a:spcPts val="0"/>
              </a:spcAft>
              <a:buNone/>
            </a:pPr>
            <a:r>
              <a:rPr lang="en">
                <a:solidFill>
                  <a:srgbClr val="000000"/>
                </a:solidFill>
              </a:rPr>
              <a:t>  private val secret = "Hidden"</a:t>
            </a:r>
            <a:endParaRPr>
              <a:solidFill>
                <a:srgbClr val="000000"/>
              </a:solidFill>
            </a:endParaRPr>
          </a:p>
          <a:p>
            <a:pPr indent="0" lvl="0" marL="0" rtl="0" algn="l">
              <a:spcBef>
                <a:spcPts val="0"/>
              </a:spcBef>
              <a:spcAft>
                <a:spcPts val="0"/>
              </a:spcAft>
              <a:buNone/>
            </a:pPr>
            <a:r>
              <a:rPr lang="en">
                <a:solidFill>
                  <a:srgbClr val="000000"/>
                </a:solidFill>
              </a:rPr>
              <a:t>}</a:t>
            </a:r>
            <a:endParaRPr>
              <a:solidFill>
                <a:srgbClr val="000000"/>
              </a:solidFill>
            </a:endParaRPr>
          </a:p>
          <a:p>
            <a:pPr indent="0" lvl="0" marL="0" rtl="0" algn="l">
              <a:spcBef>
                <a:spcPts val="0"/>
              </a:spcBef>
              <a:spcAft>
                <a:spcPts val="0"/>
              </a:spcAft>
              <a:buNone/>
            </a:pPr>
            <a:r>
              <a:rPr b="1" lang="en">
                <a:solidFill>
                  <a:srgbClr val="000000"/>
                </a:solidFill>
              </a:rPr>
              <a:t>object MyClass</a:t>
            </a:r>
            <a:r>
              <a:rPr lang="en">
                <a:solidFill>
                  <a:srgbClr val="000000"/>
                </a:solidFill>
              </a:rPr>
              <a:t> {</a:t>
            </a:r>
            <a:endParaRPr>
              <a:solidFill>
                <a:srgbClr val="000000"/>
              </a:solidFill>
            </a:endParaRPr>
          </a:p>
          <a:p>
            <a:pPr indent="0" lvl="0" marL="0" rtl="0" algn="l">
              <a:spcBef>
                <a:spcPts val="0"/>
              </a:spcBef>
              <a:spcAft>
                <a:spcPts val="0"/>
              </a:spcAft>
              <a:buNone/>
            </a:pPr>
            <a:r>
              <a:rPr lang="en">
                <a:solidFill>
                  <a:srgbClr val="000000"/>
                </a:solidFill>
              </a:rPr>
              <a:t>  def reveal = (new MyClass).secret // Can access 'secret' because it shares the same scope</a:t>
            </a:r>
            <a:endParaRPr>
              <a:solidFill>
                <a:srgbClr val="000000"/>
              </a:solidFill>
            </a:endParaRPr>
          </a:p>
          <a:p>
            <a:pPr indent="0" lvl="0" marL="0" rtl="0" algn="l">
              <a:spcBef>
                <a:spcPts val="0"/>
              </a:spcBef>
              <a:spcAft>
                <a:spcPts val="0"/>
              </a:spcAft>
              <a:buNone/>
            </a:pPr>
            <a:r>
              <a:rPr lang="en">
                <a:solidFill>
                  <a:srgbClr val="000000"/>
                </a:solidFill>
              </a:rPr>
              <a:t>}</a:t>
            </a:r>
            <a:endParaRPr>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idx="1" type="body"/>
          </p:nvPr>
        </p:nvSpPr>
        <p:spPr>
          <a:xfrm>
            <a:off x="1303800" y="1422925"/>
            <a:ext cx="7030500" cy="31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Scala’s data types are versatile, combining the rigor of static typing with the expressiveness of functional programming.</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In Scala, </a:t>
            </a:r>
            <a:r>
              <a:rPr b="1" lang="en">
                <a:solidFill>
                  <a:srgbClr val="000000"/>
                </a:solidFill>
              </a:rPr>
              <a:t>everything is an object</a:t>
            </a:r>
            <a:r>
              <a:rPr lang="en">
                <a:solidFill>
                  <a:srgbClr val="000000"/>
                </a:solidFill>
              </a:rPr>
              <a:t> — even primitive types like Int, Double, and Boolean.</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Scala has special bottom types, Nothing and Null.</a:t>
            </a:r>
            <a:endParaRPr>
              <a:solidFill>
                <a:srgbClr val="000000"/>
              </a:solidFill>
            </a:endParaRPr>
          </a:p>
          <a:p>
            <a:pPr indent="0" lvl="0" marL="0" rtl="0" algn="l">
              <a:spcBef>
                <a:spcPts val="0"/>
              </a:spcBef>
              <a:spcAft>
                <a:spcPts val="0"/>
              </a:spcAft>
              <a:buNone/>
            </a:pPr>
            <a:r>
              <a:rPr lang="en">
                <a:solidFill>
                  <a:srgbClr val="000000"/>
                </a:solidFill>
              </a:rPr>
              <a:t>def fail(message: String): Nothing = throw new Exception(message)</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Scala provides a powerful way to handle the absence of values via the Option type. This is a unique and functional alternative to null.</a:t>
            </a:r>
            <a:endParaRPr/>
          </a:p>
        </p:txBody>
      </p:sp>
      <p:sp>
        <p:nvSpPr>
          <p:cNvPr id="302" name="Google Shape;302;p17"/>
          <p:cNvSpPr txBox="1"/>
          <p:nvPr>
            <p:ph type="title"/>
          </p:nvPr>
        </p:nvSpPr>
        <p:spPr>
          <a:xfrm>
            <a:off x="1303800" y="59857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Types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Types contd…</a:t>
            </a:r>
            <a:endParaRPr/>
          </a:p>
        </p:txBody>
      </p:sp>
      <p:sp>
        <p:nvSpPr>
          <p:cNvPr id="308" name="Google Shape;308;p18"/>
          <p:cNvSpPr txBox="1"/>
          <p:nvPr>
            <p:ph idx="1" type="body"/>
          </p:nvPr>
        </p:nvSpPr>
        <p:spPr>
          <a:xfrm>
            <a:off x="1303800" y="1422925"/>
            <a:ext cx="7030500" cy="31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Scala has </a:t>
            </a:r>
            <a:r>
              <a:rPr b="1" lang="en">
                <a:solidFill>
                  <a:srgbClr val="000000"/>
                </a:solidFill>
              </a:rPr>
              <a:t>tuples</a:t>
            </a:r>
            <a:r>
              <a:rPr lang="en">
                <a:solidFill>
                  <a:srgbClr val="000000"/>
                </a:solidFill>
              </a:rPr>
              <a:t>, They are immutable and can store multiple items of potentially different types without needing to create a specific class or case class. A tuple can hold from 2 to 22 elements, each can be different data type.</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val tuple = (1, "Scala", 3.14)					// Tuple of Int, String, and Double</a:t>
            </a:r>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Scala introduces </a:t>
            </a:r>
            <a:r>
              <a:rPr b="1" lang="en">
                <a:solidFill>
                  <a:srgbClr val="000000"/>
                </a:solidFill>
              </a:rPr>
              <a:t>case classes</a:t>
            </a:r>
            <a:r>
              <a:rPr lang="en">
                <a:solidFill>
                  <a:srgbClr val="000000"/>
                </a:solidFill>
              </a:rPr>
              <a:t>, which are a special type of class optimized for immutability and pattern matching.</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case class Person(name: String, age: Int)</a:t>
            </a:r>
            <a:endParaRPr>
              <a:solidFill>
                <a:srgbClr val="000000"/>
              </a:solidFill>
            </a:endParaRPr>
          </a:p>
          <a:p>
            <a:pPr indent="0" lvl="0" marL="0" rtl="0" algn="l">
              <a:spcBef>
                <a:spcPts val="0"/>
              </a:spcBef>
              <a:spcAft>
                <a:spcPts val="0"/>
              </a:spcAft>
              <a:buNone/>
            </a:pPr>
            <a:r>
              <a:rPr lang="en">
                <a:solidFill>
                  <a:srgbClr val="000000"/>
                </a:solidFill>
              </a:rPr>
              <a:t>val person = Person("John", 30)</a:t>
            </a:r>
            <a:endParaRPr>
              <a:solidFill>
                <a:srgbClr val="000000"/>
              </a:solidFill>
            </a:endParaRPr>
          </a:p>
          <a:p>
            <a:pPr indent="0" lvl="0" marL="0" rtl="0" algn="l">
              <a:spcBef>
                <a:spcPts val="0"/>
              </a:spcBef>
              <a:spcAft>
                <a:spcPts val="0"/>
              </a:spcAft>
              <a:buNone/>
            </a:pPr>
            <a:r>
              <a:rPr lang="en">
                <a:solidFill>
                  <a:srgbClr val="000000"/>
                </a:solidFill>
              </a:rPr>
              <a:t>person.name   							// Accessing fields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70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Expressions and Assignment Statements</a:t>
            </a:r>
            <a:endParaRPr/>
          </a:p>
        </p:txBody>
      </p:sp>
      <p:sp>
        <p:nvSpPr>
          <p:cNvPr id="314" name="Google Shape;314;p19"/>
          <p:cNvSpPr txBox="1"/>
          <p:nvPr>
            <p:ph idx="1" type="body"/>
          </p:nvPr>
        </p:nvSpPr>
        <p:spPr>
          <a:xfrm>
            <a:off x="1303800" y="1422925"/>
            <a:ext cx="7030500" cy="310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Expressions</a:t>
            </a:r>
            <a:endParaRPr b="1"/>
          </a:p>
          <a:p>
            <a:pPr indent="0" lvl="0" marL="0" rtl="0" algn="l">
              <a:spcBef>
                <a:spcPts val="1200"/>
              </a:spcBef>
              <a:spcAft>
                <a:spcPts val="0"/>
              </a:spcAft>
              <a:buNone/>
            </a:pPr>
            <a:r>
              <a:rPr b="1" lang="en"/>
              <a:t>Everything is an Expression:</a:t>
            </a:r>
            <a:r>
              <a:rPr lang="en"/>
              <a:t> In Scala, almost everything (e.g., if statements, match cases, loops) is treated as an expression, meaning they return a value.</a:t>
            </a:r>
            <a:endParaRPr/>
          </a:p>
          <a:p>
            <a:pPr indent="0" lvl="0" marL="0" rtl="0" algn="l">
              <a:spcBef>
                <a:spcPts val="1200"/>
              </a:spcBef>
              <a:spcAft>
                <a:spcPts val="0"/>
              </a:spcAft>
              <a:buNone/>
            </a:pPr>
            <a:r>
              <a:rPr b="1" lang="en">
                <a:solidFill>
                  <a:srgbClr val="1155CC"/>
                </a:solidFill>
              </a:rPr>
              <a:t>Example:</a:t>
            </a:r>
            <a:r>
              <a:rPr lang="en"/>
              <a:t> val x = if (a &gt; b) a else b</a:t>
            </a:r>
            <a:endParaRPr/>
          </a:p>
          <a:p>
            <a:pPr indent="0" lvl="0" marL="0" rtl="0" algn="l">
              <a:spcBef>
                <a:spcPts val="1200"/>
              </a:spcBef>
              <a:spcAft>
                <a:spcPts val="0"/>
              </a:spcAft>
              <a:buNone/>
            </a:pPr>
            <a:r>
              <a:rPr lang="en"/>
              <a:t>The above is an expression where if-else returns the larger of a or b.</a:t>
            </a:r>
            <a:endParaRPr/>
          </a:p>
          <a:p>
            <a:pPr indent="0" lvl="0" marL="0" rtl="0" algn="l">
              <a:spcBef>
                <a:spcPts val="1200"/>
              </a:spcBef>
              <a:spcAft>
                <a:spcPts val="0"/>
              </a:spcAft>
              <a:buNone/>
            </a:pPr>
            <a:r>
              <a:rPr b="1" lang="en"/>
              <a:t>Functional Nature:</a:t>
            </a:r>
            <a:r>
              <a:rPr lang="en"/>
              <a:t> Scala encourages a functional programming style. Since expressions return values, you can often avoid using mutable state.</a:t>
            </a:r>
            <a:endParaRPr/>
          </a:p>
          <a:p>
            <a:pPr indent="0" lvl="0" marL="0" rtl="0" algn="l">
              <a:spcBef>
                <a:spcPts val="1200"/>
              </a:spcBef>
              <a:spcAft>
                <a:spcPts val="0"/>
              </a:spcAft>
              <a:buNone/>
            </a:pPr>
            <a:r>
              <a:rPr b="1" lang="en"/>
              <a:t>Type Inference:</a:t>
            </a:r>
            <a:r>
              <a:rPr lang="en"/>
              <a:t> Scala's compiler automatically infers the type of expressions, reducing the need for explicit type annotations. </a:t>
            </a:r>
            <a:endParaRPr/>
          </a:p>
          <a:p>
            <a:pPr indent="0" lvl="0" marL="0" rtl="0" algn="l">
              <a:spcBef>
                <a:spcPts val="1200"/>
              </a:spcBef>
              <a:spcAft>
                <a:spcPts val="1200"/>
              </a:spcAft>
              <a:buNone/>
            </a:pPr>
            <a:r>
              <a:rPr b="1" lang="en">
                <a:solidFill>
                  <a:srgbClr val="1155CC"/>
                </a:solidFill>
              </a:rPr>
              <a:t>Example: </a:t>
            </a:r>
            <a:r>
              <a:rPr lang="en"/>
              <a:t>val y = 10 // The type of y is referred to be Int.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70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Expressions and Assignment Statements contd….</a:t>
            </a:r>
            <a:endParaRPr/>
          </a:p>
        </p:txBody>
      </p:sp>
      <p:sp>
        <p:nvSpPr>
          <p:cNvPr id="320" name="Google Shape;320;p20"/>
          <p:cNvSpPr txBox="1"/>
          <p:nvPr>
            <p:ph idx="1" type="body"/>
          </p:nvPr>
        </p:nvSpPr>
        <p:spPr>
          <a:xfrm>
            <a:off x="1303800" y="1422925"/>
            <a:ext cx="7030500" cy="3246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570"/>
              <a:t>Assignment Statements:</a:t>
            </a:r>
            <a:endParaRPr b="1" sz="5570"/>
          </a:p>
          <a:p>
            <a:pPr indent="0" lvl="0" marL="0" rtl="0" algn="l">
              <a:spcBef>
                <a:spcPts val="1200"/>
              </a:spcBef>
              <a:spcAft>
                <a:spcPts val="0"/>
              </a:spcAft>
              <a:buNone/>
            </a:pPr>
            <a:r>
              <a:rPr b="1" lang="en" sz="5570"/>
              <a:t>Immutable by Default: </a:t>
            </a:r>
            <a:r>
              <a:rPr lang="en" sz="5570"/>
              <a:t>Variables in Scala are immutable by default, declared using val. Once assigned, their value cannot change.</a:t>
            </a:r>
            <a:endParaRPr sz="5570"/>
          </a:p>
          <a:p>
            <a:pPr indent="0" lvl="0" marL="0" rtl="0" algn="l">
              <a:lnSpc>
                <a:spcPct val="100000"/>
              </a:lnSpc>
              <a:spcBef>
                <a:spcPts val="1200"/>
              </a:spcBef>
              <a:spcAft>
                <a:spcPts val="0"/>
              </a:spcAft>
              <a:buNone/>
            </a:pPr>
            <a:r>
              <a:rPr b="1" lang="en" sz="5200">
                <a:solidFill>
                  <a:srgbClr val="1155CC"/>
                </a:solidFill>
              </a:rPr>
              <a:t>Example:</a:t>
            </a:r>
            <a:r>
              <a:rPr lang="en" sz="5570"/>
              <a:t> val z = 42</a:t>
            </a:r>
            <a:endParaRPr sz="5570"/>
          </a:p>
          <a:p>
            <a:pPr indent="0" lvl="0" marL="0" rtl="0" algn="l">
              <a:lnSpc>
                <a:spcPct val="100000"/>
              </a:lnSpc>
              <a:spcBef>
                <a:spcPts val="0"/>
              </a:spcBef>
              <a:spcAft>
                <a:spcPts val="0"/>
              </a:spcAft>
              <a:buNone/>
            </a:pPr>
            <a:r>
              <a:rPr lang="en" sz="5570"/>
              <a:t>                </a:t>
            </a:r>
            <a:r>
              <a:rPr lang="en" sz="5200"/>
              <a:t> z = 50  // </a:t>
            </a:r>
            <a:r>
              <a:rPr b="1" lang="en" sz="5200">
                <a:solidFill>
                  <a:srgbClr val="FF0000"/>
                </a:solidFill>
              </a:rPr>
              <a:t>This will result in a compilation error.</a:t>
            </a:r>
            <a:endParaRPr b="1" sz="5200">
              <a:solidFill>
                <a:srgbClr val="FF0000"/>
              </a:solidFill>
            </a:endParaRPr>
          </a:p>
          <a:p>
            <a:pPr indent="0" lvl="0" marL="0" rtl="0" algn="l">
              <a:lnSpc>
                <a:spcPct val="100000"/>
              </a:lnSpc>
              <a:spcBef>
                <a:spcPts val="0"/>
              </a:spcBef>
              <a:spcAft>
                <a:spcPts val="0"/>
              </a:spcAft>
              <a:buNone/>
            </a:pPr>
            <a:r>
              <a:t/>
            </a:r>
            <a:endParaRPr sz="5200"/>
          </a:p>
          <a:p>
            <a:pPr indent="0" lvl="0" marL="0" rtl="0" algn="l">
              <a:lnSpc>
                <a:spcPct val="100000"/>
              </a:lnSpc>
              <a:spcBef>
                <a:spcPts val="0"/>
              </a:spcBef>
              <a:spcAft>
                <a:spcPts val="0"/>
              </a:spcAft>
              <a:buNone/>
            </a:pPr>
            <a:r>
              <a:rPr b="1" lang="en" sz="5200"/>
              <a:t>Mutable Variables:</a:t>
            </a:r>
            <a:r>
              <a:rPr lang="en" sz="5200"/>
              <a:t> If you need to reassign a variable, use var. However, this is generally discouraged in favor of immutability.</a:t>
            </a:r>
            <a:endParaRPr sz="5200"/>
          </a:p>
          <a:p>
            <a:pPr indent="0" lvl="0" marL="0" rtl="0" algn="l">
              <a:lnSpc>
                <a:spcPct val="100000"/>
              </a:lnSpc>
              <a:spcBef>
                <a:spcPts val="0"/>
              </a:spcBef>
              <a:spcAft>
                <a:spcPts val="0"/>
              </a:spcAft>
              <a:buNone/>
            </a:pPr>
            <a:r>
              <a:t/>
            </a:r>
            <a:endParaRPr sz="5200"/>
          </a:p>
          <a:p>
            <a:pPr indent="0" lvl="0" marL="0" rtl="0" algn="l">
              <a:lnSpc>
                <a:spcPct val="100000"/>
              </a:lnSpc>
              <a:spcBef>
                <a:spcPts val="0"/>
              </a:spcBef>
              <a:spcAft>
                <a:spcPts val="0"/>
              </a:spcAft>
              <a:buNone/>
            </a:pPr>
            <a:r>
              <a:rPr b="1" lang="en" sz="5200">
                <a:solidFill>
                  <a:srgbClr val="1155CC"/>
                </a:solidFill>
              </a:rPr>
              <a:t>Example:</a:t>
            </a:r>
            <a:r>
              <a:rPr lang="en" sz="5200"/>
              <a:t> var counter = 0</a:t>
            </a:r>
            <a:endParaRPr sz="5200"/>
          </a:p>
          <a:p>
            <a:pPr indent="0" lvl="0" marL="0" rtl="0" algn="l">
              <a:lnSpc>
                <a:spcPct val="100000"/>
              </a:lnSpc>
              <a:spcBef>
                <a:spcPts val="0"/>
              </a:spcBef>
              <a:spcAft>
                <a:spcPts val="0"/>
              </a:spcAft>
              <a:buNone/>
            </a:pPr>
            <a:r>
              <a:rPr lang="en" sz="5200"/>
              <a:t>                 counter = counter + 1  // </a:t>
            </a:r>
            <a:r>
              <a:rPr b="1" lang="en" sz="5200">
                <a:solidFill>
                  <a:srgbClr val="FF0000"/>
                </a:solidFill>
              </a:rPr>
              <a:t>Reassigning a new value to the mutable variable.</a:t>
            </a:r>
            <a:endParaRPr b="1" sz="5200">
              <a:solidFill>
                <a:srgbClr val="FF0000"/>
              </a:solidFill>
            </a:endParaRPr>
          </a:p>
          <a:p>
            <a:pPr indent="0" lvl="0" marL="0" rtl="0" algn="l">
              <a:lnSpc>
                <a:spcPct val="100000"/>
              </a:lnSpc>
              <a:spcBef>
                <a:spcPts val="0"/>
              </a:spcBef>
              <a:spcAft>
                <a:spcPts val="0"/>
              </a:spcAft>
              <a:buNone/>
            </a:pPr>
            <a:r>
              <a:t/>
            </a:r>
            <a:endParaRPr sz="5200"/>
          </a:p>
          <a:p>
            <a:pPr indent="0" lvl="0" marL="0" rtl="0" algn="l">
              <a:spcBef>
                <a:spcPts val="0"/>
              </a:spcBef>
              <a:spcAft>
                <a:spcPts val="0"/>
              </a:spcAft>
              <a:buNone/>
            </a:pPr>
            <a:r>
              <a:rPr b="1" lang="en" sz="5200"/>
              <a:t>Expressions vs. Statements:</a:t>
            </a:r>
            <a:r>
              <a:rPr lang="en" sz="5200"/>
              <a:t> Scala emphasizes expressions over statements (which do not return values). Even loops (e.g., for, while) can be considered expressions, although they are usually avoided in functional programming in favor of more abstract constructs like map, flatMap, etc.</a:t>
            </a:r>
            <a:endParaRPr sz="5200"/>
          </a:p>
          <a:p>
            <a:pPr indent="0" lvl="0" marL="0" rtl="0" algn="l">
              <a:spcBef>
                <a:spcPts val="1200"/>
              </a:spcBef>
              <a:spcAft>
                <a:spcPts val="0"/>
              </a:spcAft>
              <a:buNone/>
            </a:pPr>
            <a:r>
              <a:t/>
            </a:r>
            <a:endParaRPr sz="53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70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Scala and Object Oriented Programming </a:t>
            </a:r>
            <a:endParaRPr/>
          </a:p>
        </p:txBody>
      </p:sp>
      <p:sp>
        <p:nvSpPr>
          <p:cNvPr id="326" name="Google Shape;326;p21"/>
          <p:cNvSpPr txBox="1"/>
          <p:nvPr>
            <p:ph idx="1" type="body"/>
          </p:nvPr>
        </p:nvSpPr>
        <p:spPr>
          <a:xfrm>
            <a:off x="1303800" y="1422925"/>
            <a:ext cx="7030500" cy="31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Due to Scala running on top of the Java Virtual Machine, Scala’s </a:t>
            </a:r>
            <a:r>
              <a:rPr lang="en"/>
              <a:t>object</a:t>
            </a:r>
            <a:r>
              <a:rPr lang="en"/>
              <a:t> orient programming supports the </a:t>
            </a:r>
            <a:r>
              <a:rPr lang="en"/>
              <a:t>following</a:t>
            </a:r>
            <a:r>
              <a:rPr lang="en"/>
              <a:t> features:</a:t>
            </a:r>
            <a:endParaRPr/>
          </a:p>
          <a:p>
            <a:pPr indent="-311150" lvl="0" marL="457200" rtl="0" algn="l">
              <a:spcBef>
                <a:spcPts val="1200"/>
              </a:spcBef>
              <a:spcAft>
                <a:spcPts val="0"/>
              </a:spcAft>
              <a:buSzPts val="1300"/>
              <a:buChar char="●"/>
            </a:pPr>
            <a:r>
              <a:rPr lang="en"/>
              <a:t>Classes</a:t>
            </a:r>
            <a:endParaRPr/>
          </a:p>
          <a:p>
            <a:pPr indent="-311150" lvl="0" marL="457200" rtl="0" algn="l">
              <a:spcBef>
                <a:spcPts val="0"/>
              </a:spcBef>
              <a:spcAft>
                <a:spcPts val="0"/>
              </a:spcAft>
              <a:buSzPts val="1300"/>
              <a:buChar char="●"/>
            </a:pPr>
            <a:r>
              <a:rPr lang="en"/>
              <a:t>Objects </a:t>
            </a:r>
            <a:endParaRPr/>
          </a:p>
          <a:p>
            <a:pPr indent="-311150" lvl="0" marL="457200" rtl="0" algn="l">
              <a:spcBef>
                <a:spcPts val="0"/>
              </a:spcBef>
              <a:spcAft>
                <a:spcPts val="0"/>
              </a:spcAft>
              <a:buSzPts val="1300"/>
              <a:buChar char="●"/>
            </a:pPr>
            <a:r>
              <a:rPr lang="en"/>
              <a:t>Inheritance</a:t>
            </a:r>
            <a:endParaRPr/>
          </a:p>
          <a:p>
            <a:pPr indent="-311150" lvl="0" marL="457200" rtl="0" algn="l">
              <a:spcBef>
                <a:spcPts val="0"/>
              </a:spcBef>
              <a:spcAft>
                <a:spcPts val="0"/>
              </a:spcAft>
              <a:buSzPts val="1300"/>
              <a:buChar char="●"/>
            </a:pPr>
            <a:r>
              <a:rPr lang="en"/>
              <a:t>Traits</a:t>
            </a:r>
            <a:endParaRPr/>
          </a:p>
          <a:p>
            <a:pPr indent="-311150" lvl="0" marL="457200" rtl="0" algn="l">
              <a:spcBef>
                <a:spcPts val="0"/>
              </a:spcBef>
              <a:spcAft>
                <a:spcPts val="0"/>
              </a:spcAft>
              <a:buSzPts val="1300"/>
              <a:buChar char="●"/>
            </a:pPr>
            <a:r>
              <a:rPr lang="en"/>
              <a:t>Encapsulation</a:t>
            </a:r>
            <a:endParaRPr/>
          </a:p>
          <a:p>
            <a:pPr indent="-311150" lvl="0" marL="457200" rtl="0" algn="l">
              <a:spcBef>
                <a:spcPts val="0"/>
              </a:spcBef>
              <a:spcAft>
                <a:spcPts val="0"/>
              </a:spcAft>
              <a:buSzPts val="1300"/>
              <a:buChar char="●"/>
            </a:pPr>
            <a:r>
              <a:rPr lang="en"/>
              <a:t>Polymorphism</a:t>
            </a:r>
            <a:endParaRPr/>
          </a:p>
          <a:p>
            <a:pPr indent="0" lvl="0" marL="0" rtl="0" algn="l">
              <a:spcBef>
                <a:spcPts val="1200"/>
              </a:spcBef>
              <a:spcAft>
                <a:spcPts val="1200"/>
              </a:spcAft>
              <a:buNone/>
            </a:pPr>
            <a:r>
              <a:rPr lang="en"/>
              <a:t>Unlike Java, classes aren’t required allowing scala </a:t>
            </a:r>
            <a:r>
              <a:rPr lang="en"/>
              <a:t>programs</a:t>
            </a:r>
            <a:r>
              <a:rPr lang="en"/>
              <a:t> to integrate functional programming languages into their applications seamlessly without disrupting the project structure.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