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3" d="100"/>
          <a:sy n="103" d="100"/>
        </p:scale>
        <p:origin x="185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9/17/2024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9/17/2024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9/17/2024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Case Study: Using CATWOE Analysis in Design Thinking</a:t>
            </a:r>
          </a:p>
        </p:txBody>
      </p:sp>
      <p:sp>
        <p:nvSpPr>
          <p:cNvPr id="3" name="Subtitle 2"/>
          <p:cNvSpPr>
            <a:spLocks noGrp="1"/>
          </p:cNvSpPr>
          <p:nvPr>
            <p:ph type="subTitle" idx="1"/>
          </p:nvPr>
        </p:nvSpPr>
        <p:spPr/>
        <p:txBody>
          <a:bodyPr/>
          <a:lstStyle/>
          <a:p>
            <a:r>
              <a:t>A Retail Company’s Online Shopping Platform Redesign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Implementation and Testing</a:t>
            </a:r>
          </a:p>
        </p:txBody>
      </p:sp>
      <p:sp>
        <p:nvSpPr>
          <p:cNvPr id="3" name="Content Placeholder 2"/>
          <p:cNvSpPr>
            <a:spLocks noGrp="1"/>
          </p:cNvSpPr>
          <p:nvPr>
            <p:ph idx="1"/>
          </p:nvPr>
        </p:nvSpPr>
        <p:spPr>
          <a:xfrm>
            <a:off x="457200" y="1091682"/>
            <a:ext cx="8229600" cy="5034481"/>
          </a:xfrm>
        </p:spPr>
        <p:txBody>
          <a:bodyPr>
            <a:normAutofit fontScale="92500" lnSpcReduction="10000"/>
          </a:bodyPr>
          <a:lstStyle/>
          <a:p>
            <a:r>
              <a:rPr dirty="0"/>
              <a:t>The proposed solutions were developed and initially tested in a pilot phase. The pilot included:</a:t>
            </a:r>
          </a:p>
          <a:p>
            <a:endParaRPr dirty="0"/>
          </a:p>
          <a:p>
            <a:r>
              <a:rPr dirty="0"/>
              <a:t>Development: Creating the new user interface, checkout process, and personalization features.</a:t>
            </a:r>
          </a:p>
          <a:p>
            <a:r>
              <a:rPr dirty="0"/>
              <a:t>Training: Conducting training sessions for the customer support team on the new tools and processes.</a:t>
            </a:r>
          </a:p>
          <a:p>
            <a:r>
              <a:rPr dirty="0"/>
              <a:t>Testing: Running the pilot with a small group of users to gather feedback and make necessary adjustments.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Feedback from Testing</a:t>
            </a:r>
          </a:p>
        </p:txBody>
      </p:sp>
      <p:sp>
        <p:nvSpPr>
          <p:cNvPr id="3" name="Content Placeholder 2"/>
          <p:cNvSpPr>
            <a:spLocks noGrp="1"/>
          </p:cNvSpPr>
          <p:nvPr>
            <p:ph idx="1"/>
          </p:nvPr>
        </p:nvSpPr>
        <p:spPr>
          <a:xfrm>
            <a:off x="457200" y="1082352"/>
            <a:ext cx="8229600" cy="5043812"/>
          </a:xfrm>
        </p:spPr>
        <p:txBody>
          <a:bodyPr>
            <a:normAutofit lnSpcReduction="10000"/>
          </a:bodyPr>
          <a:lstStyle/>
          <a:p>
            <a:r>
              <a:rPr dirty="0"/>
              <a:t>Positive Responses:</a:t>
            </a:r>
          </a:p>
          <a:p>
            <a:r>
              <a:rPr dirty="0"/>
              <a:t>  - Users appreciated the streamlined checkout process and personalized recommendations.</a:t>
            </a:r>
          </a:p>
          <a:p>
            <a:r>
              <a:rPr dirty="0"/>
              <a:t>  - The live chat feature was particularly well-received for its immediacy and effectiveness.</a:t>
            </a:r>
          </a:p>
          <a:p>
            <a:endParaRPr dirty="0"/>
          </a:p>
          <a:p>
            <a:r>
              <a:rPr dirty="0"/>
              <a:t>Areas for Improvement:</a:t>
            </a:r>
          </a:p>
          <a:p>
            <a:r>
              <a:rPr dirty="0"/>
              <a:t>  - Some users requested additional payment options and more detailed product descriptions.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a:xfrm>
            <a:off x="457200" y="1017038"/>
            <a:ext cx="8229600" cy="5109126"/>
          </a:xfrm>
        </p:spPr>
        <p:txBody>
          <a:bodyPr>
            <a:normAutofit fontScale="92500" lnSpcReduction="10000"/>
          </a:bodyPr>
          <a:lstStyle/>
          <a:p>
            <a:r>
              <a:rPr dirty="0"/>
              <a:t>The CATWOE analysis was instrumental in helping the design team understand the various dimensions of the problem and identify key areas for improvement. By focusing on the perspectives of different stakeholders, the team was able to design a more user-centric online shopping platform that improved customer satisfaction and increased sales. This case study demonstrates the value of using CATWOE analysis in the design thinking process to develop comprehensive and effective solutions.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Problem Statement</a:t>
            </a:r>
          </a:p>
        </p:txBody>
      </p:sp>
      <p:sp>
        <p:nvSpPr>
          <p:cNvPr id="3" name="Content Placeholder 2"/>
          <p:cNvSpPr>
            <a:spLocks noGrp="1"/>
          </p:cNvSpPr>
          <p:nvPr>
            <p:ph idx="1"/>
          </p:nvPr>
        </p:nvSpPr>
        <p:spPr/>
        <p:txBody>
          <a:bodyPr/>
          <a:lstStyle/>
          <a:p>
            <a:r>
              <a:t>The retail company faced challenges with their online shopping platform, including a high cart abandonment rate, low user satisfaction, and poor customer retention. They needed to redesign the platform to enhance the user experience and improve sales.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Research and Data Collection</a:t>
            </a:r>
          </a:p>
        </p:txBody>
      </p:sp>
      <p:sp>
        <p:nvSpPr>
          <p:cNvPr id="3" name="Content Placeholder 2"/>
          <p:cNvSpPr>
            <a:spLocks noGrp="1"/>
          </p:cNvSpPr>
          <p:nvPr>
            <p:ph idx="1"/>
          </p:nvPr>
        </p:nvSpPr>
        <p:spPr/>
        <p:txBody>
          <a:bodyPr/>
          <a:lstStyle/>
          <a:p>
            <a:r>
              <a:t>The design team conducted user interviews, surveys, and data analysis to gather insights into the current online shopping experience. They identified various pain points and areas for improvement.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CATWOE Analysis</a:t>
            </a:r>
          </a:p>
        </p:txBody>
      </p:sp>
      <p:sp>
        <p:nvSpPr>
          <p:cNvPr id="3" name="Content Placeholder 2"/>
          <p:cNvSpPr>
            <a:spLocks noGrp="1"/>
          </p:cNvSpPr>
          <p:nvPr>
            <p:ph idx="1"/>
          </p:nvPr>
        </p:nvSpPr>
        <p:spPr/>
        <p:txBody>
          <a:bodyPr/>
          <a:lstStyle/>
          <a:p>
            <a:r>
              <a:t>Customers, Actors, Transformation process, Worldview, Owner, Environmental constraints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Customers and Actors</a:t>
            </a:r>
          </a:p>
        </p:txBody>
      </p:sp>
      <p:sp>
        <p:nvSpPr>
          <p:cNvPr id="3" name="Content Placeholder 2"/>
          <p:cNvSpPr>
            <a:spLocks noGrp="1"/>
          </p:cNvSpPr>
          <p:nvPr>
            <p:ph idx="1"/>
          </p:nvPr>
        </p:nvSpPr>
        <p:spPr>
          <a:xfrm>
            <a:off x="457200" y="1203650"/>
            <a:ext cx="8229600" cy="4922514"/>
          </a:xfrm>
        </p:spPr>
        <p:txBody>
          <a:bodyPr>
            <a:normAutofit fontScale="70000" lnSpcReduction="20000"/>
          </a:bodyPr>
          <a:lstStyle/>
          <a:p>
            <a:r>
              <a:rPr dirty="0"/>
              <a:t>Customers:</a:t>
            </a:r>
          </a:p>
          <a:p>
            <a:r>
              <a:rPr dirty="0"/>
              <a:t>  - Online shoppers looking for a seamless shopping experience.</a:t>
            </a:r>
          </a:p>
          <a:p>
            <a:r>
              <a:rPr dirty="0"/>
              <a:t>  - Company staff involved in maintaining and managing the platform.</a:t>
            </a:r>
          </a:p>
          <a:p>
            <a:r>
              <a:rPr dirty="0"/>
              <a:t>  - Retail Partners: Suppliers and vendors whose products are sold on the platform.</a:t>
            </a:r>
          </a:p>
          <a:p>
            <a:endParaRPr dirty="0"/>
          </a:p>
          <a:p>
            <a:r>
              <a:rPr dirty="0"/>
              <a:t>Actors:</a:t>
            </a:r>
          </a:p>
          <a:p>
            <a:r>
              <a:rPr dirty="0"/>
              <a:t>  - Website Developers: Responsible for the technical aspects of the platform.</a:t>
            </a:r>
          </a:p>
          <a:p>
            <a:r>
              <a:rPr dirty="0"/>
              <a:t>  - Customer Support Team: Assists users with their queries and issues.</a:t>
            </a:r>
          </a:p>
          <a:p>
            <a:r>
              <a:rPr dirty="0"/>
              <a:t>  - Marketing Team: Promotes the platform and drives traffic.</a:t>
            </a:r>
          </a:p>
          <a:p>
            <a:r>
              <a:rPr dirty="0"/>
              <a:t>  - Management: Oversees the overall operations and strategy.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Transformation Process</a:t>
            </a:r>
          </a:p>
        </p:txBody>
      </p:sp>
      <p:sp>
        <p:nvSpPr>
          <p:cNvPr id="3" name="Content Placeholder 2"/>
          <p:cNvSpPr>
            <a:spLocks noGrp="1"/>
          </p:cNvSpPr>
          <p:nvPr>
            <p:ph idx="1"/>
          </p:nvPr>
        </p:nvSpPr>
        <p:spPr>
          <a:xfrm>
            <a:off x="457200" y="1101012"/>
            <a:ext cx="8229600" cy="5025151"/>
          </a:xfrm>
        </p:spPr>
        <p:txBody>
          <a:bodyPr>
            <a:normAutofit lnSpcReduction="10000"/>
          </a:bodyPr>
          <a:lstStyle/>
          <a:p>
            <a:r>
              <a:rPr dirty="0"/>
              <a:t>Current Process:</a:t>
            </a:r>
          </a:p>
          <a:p>
            <a:r>
              <a:rPr dirty="0"/>
              <a:t>  - Users browse products, add them to the cart, and proceed to checkout.</a:t>
            </a:r>
          </a:p>
          <a:p>
            <a:r>
              <a:rPr dirty="0"/>
              <a:t>  - The system processes payments and arranges for delivery.</a:t>
            </a:r>
          </a:p>
          <a:p>
            <a:endParaRPr dirty="0"/>
          </a:p>
          <a:p>
            <a:r>
              <a:rPr dirty="0"/>
              <a:t>Desired Process:</a:t>
            </a:r>
          </a:p>
          <a:p>
            <a:r>
              <a:rPr dirty="0"/>
              <a:t>  - Streamlined and intuitive user journey from product discovery to purchase, with minimal friction and enhanced support.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Worldview and Owner</a:t>
            </a:r>
          </a:p>
        </p:txBody>
      </p:sp>
      <p:sp>
        <p:nvSpPr>
          <p:cNvPr id="3" name="Content Placeholder 2"/>
          <p:cNvSpPr>
            <a:spLocks noGrp="1"/>
          </p:cNvSpPr>
          <p:nvPr>
            <p:ph idx="1"/>
          </p:nvPr>
        </p:nvSpPr>
        <p:spPr>
          <a:xfrm>
            <a:off x="457200" y="1026368"/>
            <a:ext cx="8229600" cy="5099796"/>
          </a:xfrm>
        </p:spPr>
        <p:txBody>
          <a:bodyPr>
            <a:normAutofit fontScale="85000" lnSpcReduction="20000"/>
          </a:bodyPr>
          <a:lstStyle/>
          <a:p>
            <a:r>
              <a:rPr dirty="0"/>
              <a:t>Worldview:</a:t>
            </a:r>
          </a:p>
          <a:p>
            <a:r>
              <a:rPr dirty="0"/>
              <a:t>  - Current View: The platform is functional but lacks user-centric features, leading to dissatisfaction and loss of potential sales.</a:t>
            </a:r>
          </a:p>
          <a:p>
            <a:r>
              <a:rPr dirty="0"/>
              <a:t>  - Desired View: An efficient, user-friendly online shopping platform that meets customer needs, boosts sales, and enhances brand loyalty.</a:t>
            </a:r>
          </a:p>
          <a:p>
            <a:endParaRPr dirty="0"/>
          </a:p>
          <a:p>
            <a:r>
              <a:rPr dirty="0"/>
              <a:t>Owner:</a:t>
            </a:r>
          </a:p>
          <a:p>
            <a:r>
              <a:rPr dirty="0"/>
              <a:t>  - Company Management: Ultimately responsible for the platform's performance and user experience.</a:t>
            </a:r>
          </a:p>
          <a:p>
            <a:r>
              <a:rPr dirty="0"/>
              <a:t>  - IT Department: Manages the technical infrastructure and development.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Environmental Constraints</a:t>
            </a:r>
          </a:p>
        </p:txBody>
      </p:sp>
      <p:sp>
        <p:nvSpPr>
          <p:cNvPr id="3" name="Content Placeholder 2"/>
          <p:cNvSpPr>
            <a:spLocks noGrp="1"/>
          </p:cNvSpPr>
          <p:nvPr>
            <p:ph idx="1"/>
          </p:nvPr>
        </p:nvSpPr>
        <p:spPr/>
        <p:txBody>
          <a:bodyPr/>
          <a:lstStyle/>
          <a:p>
            <a:r>
              <a:t>1. Technological Constraints: Existing system architecture and integration with third-party services.</a:t>
            </a:r>
          </a:p>
          <a:p>
            <a:r>
              <a:t>2. Budget Constraints: Limited resources for redesign and development.</a:t>
            </a:r>
          </a:p>
          <a:p>
            <a:r>
              <a:t>3. Regulatory Constraints: Compliance with data protection and e-commerce regulations.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Design Solutions</a:t>
            </a:r>
          </a:p>
        </p:txBody>
      </p:sp>
      <p:sp>
        <p:nvSpPr>
          <p:cNvPr id="3" name="Content Placeholder 2"/>
          <p:cNvSpPr>
            <a:spLocks noGrp="1"/>
          </p:cNvSpPr>
          <p:nvPr>
            <p:ph idx="1"/>
          </p:nvPr>
        </p:nvSpPr>
        <p:spPr>
          <a:xfrm>
            <a:off x="457200" y="1073020"/>
            <a:ext cx="8229600" cy="5053143"/>
          </a:xfrm>
        </p:spPr>
        <p:txBody>
          <a:bodyPr>
            <a:normAutofit fontScale="47500" lnSpcReduction="20000"/>
          </a:bodyPr>
          <a:lstStyle/>
          <a:p>
            <a:r>
              <a:rPr dirty="0"/>
              <a:t>1. Enhanced User Interface:</a:t>
            </a:r>
          </a:p>
          <a:p>
            <a:r>
              <a:rPr dirty="0"/>
              <a:t>  - Redesign the website layout for a more intuitive navigation experience.</a:t>
            </a:r>
          </a:p>
          <a:p>
            <a:r>
              <a:rPr dirty="0"/>
              <a:t>  - Implement responsive design to ensure compatibility across devices.</a:t>
            </a:r>
          </a:p>
          <a:p>
            <a:endParaRPr dirty="0"/>
          </a:p>
          <a:p>
            <a:r>
              <a:rPr dirty="0"/>
              <a:t>2. Streamlined Checkout Process:</a:t>
            </a:r>
          </a:p>
          <a:p>
            <a:r>
              <a:rPr dirty="0"/>
              <a:t>  - Simplify the checkout steps to reduce cart abandonment.</a:t>
            </a:r>
          </a:p>
          <a:p>
            <a:r>
              <a:rPr dirty="0"/>
              <a:t>  - Introduce multiple payment options and a guest checkout feature.</a:t>
            </a:r>
          </a:p>
          <a:p>
            <a:endParaRPr dirty="0"/>
          </a:p>
          <a:p>
            <a:r>
              <a:rPr dirty="0"/>
              <a:t>3. Personalization:</a:t>
            </a:r>
          </a:p>
          <a:p>
            <a:r>
              <a:rPr dirty="0"/>
              <a:t>  - Use data analytics to provide personalized product recommendations.</a:t>
            </a:r>
          </a:p>
          <a:p>
            <a:r>
              <a:rPr dirty="0"/>
              <a:t>  - Implement a rewards program to encourage repeat purchases.</a:t>
            </a:r>
          </a:p>
          <a:p>
            <a:endParaRPr dirty="0"/>
          </a:p>
          <a:p>
            <a:r>
              <a:rPr dirty="0"/>
              <a:t>4. Customer Support:</a:t>
            </a:r>
          </a:p>
          <a:p>
            <a:r>
              <a:rPr dirty="0"/>
              <a:t>  - Integrate a live chat feature for real-time assistance.</a:t>
            </a:r>
          </a:p>
          <a:p>
            <a:r>
              <a:rPr dirty="0"/>
              <a:t>  - Enhance the FAQ section with more comprehensive answers.</a:t>
            </a:r>
          </a:p>
          <a:p>
            <a:endParaRPr dirty="0"/>
          </a:p>
          <a:p>
            <a:r>
              <a:rPr dirty="0"/>
              <a:t>5. Marketing and Promotions:</a:t>
            </a:r>
          </a:p>
          <a:p>
            <a:r>
              <a:rPr dirty="0"/>
              <a:t>  - Launch targeted marketing campaigns to attract and retain customers.</a:t>
            </a:r>
          </a:p>
          <a:p>
            <a:r>
              <a:rPr dirty="0"/>
              <a:t>  - Offer exclusive discounts and promotions to incentivize purchases.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7063BD1EF4ED44C9AA3314C7E86BD3B" ma:contentTypeVersion="4" ma:contentTypeDescription="Create a new document." ma:contentTypeScope="" ma:versionID="241b71b6392291ed61c36008e2ec8ae8">
  <xsd:schema xmlns:xsd="http://www.w3.org/2001/XMLSchema" xmlns:xs="http://www.w3.org/2001/XMLSchema" xmlns:p="http://schemas.microsoft.com/office/2006/metadata/properties" xmlns:ns2="1b16180b-4316-4584-97e4-0788711c818f" targetNamespace="http://schemas.microsoft.com/office/2006/metadata/properties" ma:root="true" ma:fieldsID="2be81cc5af103582285aaf4add1eb692" ns2:_="">
    <xsd:import namespace="1b16180b-4316-4584-97e4-0788711c818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16180b-4316-4584-97e4-0788711c818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02F3AFD-6204-44D1-8CAB-4CC6B3CF15E5}"/>
</file>

<file path=customXml/itemProps2.xml><?xml version="1.0" encoding="utf-8"?>
<ds:datastoreItem xmlns:ds="http://schemas.openxmlformats.org/officeDocument/2006/customXml" ds:itemID="{BA3B1902-0E78-41F8-8174-E63677D7E49F}"/>
</file>

<file path=customXml/itemProps3.xml><?xml version="1.0" encoding="utf-8"?>
<ds:datastoreItem xmlns:ds="http://schemas.openxmlformats.org/officeDocument/2006/customXml" ds:itemID="{45326104-F91D-4AB7-849E-903BC1A09E96}"/>
</file>

<file path=docProps/app.xml><?xml version="1.0" encoding="utf-8"?>
<Properties xmlns="http://schemas.openxmlformats.org/officeDocument/2006/extended-properties" xmlns:vt="http://schemas.openxmlformats.org/officeDocument/2006/docPropsVTypes">
  <TotalTime>5</TotalTime>
  <Words>728</Words>
  <Application>Microsoft Office PowerPoint</Application>
  <PresentationFormat>On-screen Show (4:3)</PresentationFormat>
  <Paragraphs>73</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Case Study: Using CATWOE Analysis in Design Thinking</vt:lpstr>
      <vt:lpstr>Problem Statement</vt:lpstr>
      <vt:lpstr>Research and Data Collection</vt:lpstr>
      <vt:lpstr>CATWOE Analysis</vt:lpstr>
      <vt:lpstr>Customers and Actors</vt:lpstr>
      <vt:lpstr>Transformation Process</vt:lpstr>
      <vt:lpstr>Worldview and Owner</vt:lpstr>
      <vt:lpstr>Environmental Constraints</vt:lpstr>
      <vt:lpstr>Design Solutions</vt:lpstr>
      <vt:lpstr>Implementation and Testing</vt:lpstr>
      <vt:lpstr>Feedback from Testing</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Using CATWOE Analysis in Design Thinking</dc:title>
  <dc:subject/>
  <dc:creator>parrull nair</dc:creator>
  <cp:keywords/>
  <dc:description>generated using python-pptx</dc:description>
  <cp:lastModifiedBy>parrull nair</cp:lastModifiedBy>
  <cp:revision>4</cp:revision>
  <dcterms:created xsi:type="dcterms:W3CDTF">2013-01-27T09:14:16Z</dcterms:created>
  <dcterms:modified xsi:type="dcterms:W3CDTF">2024-09-17T08:30:59Z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0x010100A7063BD1EF4ED44C9AA3314C7E86BD3B</vt:lpwstr>
  </property>
</Properties>
</file>