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Lst>
  <p:notesMasterIdLst>
    <p:notesMasterId r:id="rId100"/>
  </p:notesMasterIdLst>
  <p:handoutMasterIdLst>
    <p:handoutMasterId r:id="rId101"/>
  </p:handoutMasterIdLst>
  <p:sldIdLst>
    <p:sldId id="1508" r:id="rId6"/>
    <p:sldId id="1294" r:id="rId7"/>
    <p:sldId id="1357" r:id="rId8"/>
    <p:sldId id="1359" r:id="rId9"/>
    <p:sldId id="1380" r:id="rId10"/>
    <p:sldId id="1360" r:id="rId11"/>
    <p:sldId id="1361" r:id="rId12"/>
    <p:sldId id="1362" r:id="rId13"/>
    <p:sldId id="1363" r:id="rId14"/>
    <p:sldId id="1364" r:id="rId15"/>
    <p:sldId id="1365" r:id="rId16"/>
    <p:sldId id="1527" r:id="rId17"/>
    <p:sldId id="1366" r:id="rId18"/>
    <p:sldId id="1368" r:id="rId19"/>
    <p:sldId id="1369" r:id="rId20"/>
    <p:sldId id="1370" r:id="rId21"/>
    <p:sldId id="1371" r:id="rId22"/>
    <p:sldId id="1372" r:id="rId23"/>
    <p:sldId id="1373" r:id="rId24"/>
    <p:sldId id="1378" r:id="rId25"/>
    <p:sldId id="1379" r:id="rId26"/>
    <p:sldId id="1391" r:id="rId27"/>
    <p:sldId id="1434" r:id="rId28"/>
    <p:sldId id="1435" r:id="rId29"/>
    <p:sldId id="1436" r:id="rId30"/>
    <p:sldId id="1437" r:id="rId31"/>
    <p:sldId id="1438" r:id="rId32"/>
    <p:sldId id="1439" r:id="rId33"/>
    <p:sldId id="1446" r:id="rId34"/>
    <p:sldId id="1447" r:id="rId35"/>
    <p:sldId id="1448" r:id="rId36"/>
    <p:sldId id="1443" r:id="rId37"/>
    <p:sldId id="1441" r:id="rId38"/>
    <p:sldId id="1444" r:id="rId39"/>
    <p:sldId id="1454" r:id="rId40"/>
    <p:sldId id="1397" r:id="rId41"/>
    <p:sldId id="1459" r:id="rId42"/>
    <p:sldId id="1450" r:id="rId43"/>
    <p:sldId id="1451" r:id="rId44"/>
    <p:sldId id="1452" r:id="rId45"/>
    <p:sldId id="1453" r:id="rId46"/>
    <p:sldId id="1398" r:id="rId47"/>
    <p:sldId id="1374" r:id="rId48"/>
    <p:sldId id="1376" r:id="rId49"/>
    <p:sldId id="1377" r:id="rId50"/>
    <p:sldId id="1455" r:id="rId51"/>
    <p:sldId id="1456" r:id="rId52"/>
    <p:sldId id="1530" r:id="rId53"/>
    <p:sldId id="1531" r:id="rId54"/>
    <p:sldId id="1532" r:id="rId55"/>
    <p:sldId id="1534" r:id="rId56"/>
    <p:sldId id="1458" r:id="rId57"/>
    <p:sldId id="1460" r:id="rId58"/>
    <p:sldId id="1461" r:id="rId59"/>
    <p:sldId id="1462" r:id="rId60"/>
    <p:sldId id="1468" r:id="rId61"/>
    <p:sldId id="1467" r:id="rId62"/>
    <p:sldId id="1463" r:id="rId63"/>
    <p:sldId id="1464" r:id="rId64"/>
    <p:sldId id="1465" r:id="rId65"/>
    <p:sldId id="1466" r:id="rId66"/>
    <p:sldId id="1469" r:id="rId67"/>
    <p:sldId id="1471" r:id="rId68"/>
    <p:sldId id="1472" r:id="rId69"/>
    <p:sldId id="1473" r:id="rId70"/>
    <p:sldId id="1474" r:id="rId71"/>
    <p:sldId id="1475" r:id="rId72"/>
    <p:sldId id="1477" r:id="rId73"/>
    <p:sldId id="1478" r:id="rId74"/>
    <p:sldId id="1479" r:id="rId75"/>
    <p:sldId id="1480" r:id="rId76"/>
    <p:sldId id="1481" r:id="rId77"/>
    <p:sldId id="1482" r:id="rId78"/>
    <p:sldId id="1483" r:id="rId79"/>
    <p:sldId id="1484" r:id="rId80"/>
    <p:sldId id="1485" r:id="rId81"/>
    <p:sldId id="1492" r:id="rId82"/>
    <p:sldId id="1493" r:id="rId83"/>
    <p:sldId id="1494" r:id="rId84"/>
    <p:sldId id="1486" r:id="rId85"/>
    <p:sldId id="1487" r:id="rId86"/>
    <p:sldId id="1489" r:id="rId87"/>
    <p:sldId id="1535" r:id="rId88"/>
    <p:sldId id="1536" r:id="rId89"/>
    <p:sldId id="1537" r:id="rId90"/>
    <p:sldId id="1497" r:id="rId91"/>
    <p:sldId id="1498" r:id="rId92"/>
    <p:sldId id="1499" r:id="rId93"/>
    <p:sldId id="1500" r:id="rId94"/>
    <p:sldId id="1501" r:id="rId95"/>
    <p:sldId id="1503" r:id="rId96"/>
    <p:sldId id="1504" r:id="rId97"/>
    <p:sldId id="1505" r:id="rId98"/>
    <p:sldId id="1506"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6A7D"/>
    <a:srgbClr val="282828"/>
    <a:srgbClr val="F7672D"/>
    <a:srgbClr val="C66E72"/>
    <a:srgbClr val="FF5050"/>
    <a:srgbClr val="F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A0F25-D4D9-49C1-A9BD-CDDD1E88BE68}" v="5" dt="2022-09-07T07:41:25.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364" autoAdjust="0"/>
  </p:normalViewPr>
  <p:slideViewPr>
    <p:cSldViewPr>
      <p:cViewPr varScale="1">
        <p:scale>
          <a:sx n="82" d="100"/>
          <a:sy n="82" d="100"/>
        </p:scale>
        <p:origin x="1368" y="72"/>
      </p:cViewPr>
      <p:guideLst>
        <p:guide orient="horz" pos="2160"/>
        <p:guide pos="2880"/>
      </p:guideLst>
    </p:cSldViewPr>
  </p:slideViewPr>
  <p:outlineViewPr>
    <p:cViewPr>
      <p:scale>
        <a:sx n="33" d="100"/>
        <a:sy n="33" d="100"/>
      </p:scale>
      <p:origin x="0" y="640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07" Type="http://schemas.microsoft.com/office/2015/10/relationships/revisionInfo" Target="revisionInfo.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presProps" Target="presProps.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microsoft.com/office/2016/11/relationships/changesInfo" Target="changesInfos/changesInfo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Kaushik" userId="63735f1b-e221-45f5-b925-bb50105db10a" providerId="ADAL" clId="{229A0F25-D4D9-49C1-A9BD-CDDD1E88BE68}"/>
    <pc:docChg chg="undo custSel modSld">
      <pc:chgData name="Manish Kaushik" userId="63735f1b-e221-45f5-b925-bb50105db10a" providerId="ADAL" clId="{229A0F25-D4D9-49C1-A9BD-CDDD1E88BE68}" dt="2022-09-07T07:46:23.225" v="169" actId="403"/>
      <pc:docMkLst>
        <pc:docMk/>
      </pc:docMkLst>
      <pc:sldChg chg="modSp mod">
        <pc:chgData name="Manish Kaushik" userId="63735f1b-e221-45f5-b925-bb50105db10a" providerId="ADAL" clId="{229A0F25-D4D9-49C1-A9BD-CDDD1E88BE68}" dt="2022-09-07T03:54:58.144" v="9" actId="20577"/>
        <pc:sldMkLst>
          <pc:docMk/>
          <pc:sldMk cId="3207209592" sldId="1370"/>
        </pc:sldMkLst>
        <pc:spChg chg="mod">
          <ac:chgData name="Manish Kaushik" userId="63735f1b-e221-45f5-b925-bb50105db10a" providerId="ADAL" clId="{229A0F25-D4D9-49C1-A9BD-CDDD1E88BE68}" dt="2022-09-07T03:54:58.144" v="9" actId="20577"/>
          <ac:spMkLst>
            <pc:docMk/>
            <pc:sldMk cId="3207209592" sldId="1370"/>
            <ac:spMk id="3" creationId="{00000000-0000-0000-0000-000000000000}"/>
          </ac:spMkLst>
        </pc:spChg>
      </pc:sldChg>
      <pc:sldChg chg="modSp mod">
        <pc:chgData name="Manish Kaushik" userId="63735f1b-e221-45f5-b925-bb50105db10a" providerId="ADAL" clId="{229A0F25-D4D9-49C1-A9BD-CDDD1E88BE68}" dt="2022-09-07T07:16:48.537" v="53" actId="27636"/>
        <pc:sldMkLst>
          <pc:docMk/>
          <pc:sldMk cId="3329084078" sldId="1376"/>
        </pc:sldMkLst>
        <pc:spChg chg="mod">
          <ac:chgData name="Manish Kaushik" userId="63735f1b-e221-45f5-b925-bb50105db10a" providerId="ADAL" clId="{229A0F25-D4D9-49C1-A9BD-CDDD1E88BE68}" dt="2022-09-07T07:16:48.537" v="53" actId="27636"/>
          <ac:spMkLst>
            <pc:docMk/>
            <pc:sldMk cId="3329084078" sldId="1376"/>
            <ac:spMk id="3" creationId="{00000000-0000-0000-0000-000000000000}"/>
          </ac:spMkLst>
        </pc:spChg>
      </pc:sldChg>
      <pc:sldChg chg="modSp mod">
        <pc:chgData name="Manish Kaushik" userId="63735f1b-e221-45f5-b925-bb50105db10a" providerId="ADAL" clId="{229A0F25-D4D9-49C1-A9BD-CDDD1E88BE68}" dt="2022-09-07T04:17:50.108" v="34" actId="14100"/>
        <pc:sldMkLst>
          <pc:docMk/>
          <pc:sldMk cId="482633783" sldId="1397"/>
        </pc:sldMkLst>
        <pc:spChg chg="mod">
          <ac:chgData name="Manish Kaushik" userId="63735f1b-e221-45f5-b925-bb50105db10a" providerId="ADAL" clId="{229A0F25-D4D9-49C1-A9BD-CDDD1E88BE68}" dt="2022-09-07T04:17:50.108" v="34" actId="14100"/>
          <ac:spMkLst>
            <pc:docMk/>
            <pc:sldMk cId="482633783" sldId="1397"/>
            <ac:spMk id="3" creationId="{00000000-0000-0000-0000-000000000000}"/>
          </ac:spMkLst>
        </pc:spChg>
      </pc:sldChg>
      <pc:sldChg chg="modSp mod">
        <pc:chgData name="Manish Kaushik" userId="63735f1b-e221-45f5-b925-bb50105db10a" providerId="ADAL" clId="{229A0F25-D4D9-49C1-A9BD-CDDD1E88BE68}" dt="2022-09-07T04:15:47.837" v="26" actId="1076"/>
        <pc:sldMkLst>
          <pc:docMk/>
          <pc:sldMk cId="2800644632" sldId="1443"/>
        </pc:sldMkLst>
        <pc:spChg chg="mod">
          <ac:chgData name="Manish Kaushik" userId="63735f1b-e221-45f5-b925-bb50105db10a" providerId="ADAL" clId="{229A0F25-D4D9-49C1-A9BD-CDDD1E88BE68}" dt="2022-09-07T04:15:42.470" v="25" actId="403"/>
          <ac:spMkLst>
            <pc:docMk/>
            <pc:sldMk cId="2800644632" sldId="1443"/>
            <ac:spMk id="11" creationId="{00000000-0000-0000-0000-000000000000}"/>
          </ac:spMkLst>
        </pc:spChg>
        <pc:picChg chg="mod">
          <ac:chgData name="Manish Kaushik" userId="63735f1b-e221-45f5-b925-bb50105db10a" providerId="ADAL" clId="{229A0F25-D4D9-49C1-A9BD-CDDD1E88BE68}" dt="2022-09-07T04:15:47.837" v="26" actId="1076"/>
          <ac:picMkLst>
            <pc:docMk/>
            <pc:sldMk cId="2800644632" sldId="1443"/>
            <ac:picMk id="9" creationId="{00000000-0000-0000-0000-000000000000}"/>
          </ac:picMkLst>
        </pc:picChg>
      </pc:sldChg>
      <pc:sldChg chg="modSp mod">
        <pc:chgData name="Manish Kaushik" userId="63735f1b-e221-45f5-b925-bb50105db10a" providerId="ADAL" clId="{229A0F25-D4D9-49C1-A9BD-CDDD1E88BE68}" dt="2022-09-07T04:16:06.279" v="31" actId="27636"/>
        <pc:sldMkLst>
          <pc:docMk/>
          <pc:sldMk cId="3400448093" sldId="1444"/>
        </pc:sldMkLst>
        <pc:spChg chg="mod">
          <ac:chgData name="Manish Kaushik" userId="63735f1b-e221-45f5-b925-bb50105db10a" providerId="ADAL" clId="{229A0F25-D4D9-49C1-A9BD-CDDD1E88BE68}" dt="2022-09-07T04:16:06.279" v="31" actId="27636"/>
          <ac:spMkLst>
            <pc:docMk/>
            <pc:sldMk cId="3400448093" sldId="1444"/>
            <ac:spMk id="11" creationId="{00000000-0000-0000-0000-000000000000}"/>
          </ac:spMkLst>
        </pc:spChg>
      </pc:sldChg>
      <pc:sldChg chg="modSp mod">
        <pc:chgData name="Manish Kaushik" userId="63735f1b-e221-45f5-b925-bb50105db10a" providerId="ADAL" clId="{229A0F25-D4D9-49C1-A9BD-CDDD1E88BE68}" dt="2022-09-07T04:15:00.905" v="16" actId="27636"/>
        <pc:sldMkLst>
          <pc:docMk/>
          <pc:sldMk cId="1452285962" sldId="1446"/>
        </pc:sldMkLst>
        <pc:spChg chg="mod">
          <ac:chgData name="Manish Kaushik" userId="63735f1b-e221-45f5-b925-bb50105db10a" providerId="ADAL" clId="{229A0F25-D4D9-49C1-A9BD-CDDD1E88BE68}" dt="2022-09-07T04:15:00.905" v="16" actId="27636"/>
          <ac:spMkLst>
            <pc:docMk/>
            <pc:sldMk cId="1452285962" sldId="1446"/>
            <ac:spMk id="11" creationId="{00000000-0000-0000-0000-000000000000}"/>
          </ac:spMkLst>
        </pc:spChg>
      </pc:sldChg>
      <pc:sldChg chg="modSp mod">
        <pc:chgData name="Manish Kaushik" userId="63735f1b-e221-45f5-b925-bb50105db10a" providerId="ADAL" clId="{229A0F25-D4D9-49C1-A9BD-CDDD1E88BE68}" dt="2022-09-07T04:15:10.743" v="19" actId="403"/>
        <pc:sldMkLst>
          <pc:docMk/>
          <pc:sldMk cId="2971540829" sldId="1447"/>
        </pc:sldMkLst>
        <pc:spChg chg="mod">
          <ac:chgData name="Manish Kaushik" userId="63735f1b-e221-45f5-b925-bb50105db10a" providerId="ADAL" clId="{229A0F25-D4D9-49C1-A9BD-CDDD1E88BE68}" dt="2022-09-07T04:15:10.743" v="19" actId="403"/>
          <ac:spMkLst>
            <pc:docMk/>
            <pc:sldMk cId="2971540829" sldId="1447"/>
            <ac:spMk id="11" creationId="{00000000-0000-0000-0000-000000000000}"/>
          </ac:spMkLst>
        </pc:spChg>
      </pc:sldChg>
      <pc:sldChg chg="modSp mod">
        <pc:chgData name="Manish Kaushik" userId="63735f1b-e221-45f5-b925-bb50105db10a" providerId="ADAL" clId="{229A0F25-D4D9-49C1-A9BD-CDDD1E88BE68}" dt="2022-09-07T04:15:22.062" v="24" actId="27636"/>
        <pc:sldMkLst>
          <pc:docMk/>
          <pc:sldMk cId="1076200103" sldId="1448"/>
        </pc:sldMkLst>
        <pc:spChg chg="mod">
          <ac:chgData name="Manish Kaushik" userId="63735f1b-e221-45f5-b925-bb50105db10a" providerId="ADAL" clId="{229A0F25-D4D9-49C1-A9BD-CDDD1E88BE68}" dt="2022-09-07T04:15:22.062" v="24" actId="27636"/>
          <ac:spMkLst>
            <pc:docMk/>
            <pc:sldMk cId="1076200103" sldId="1448"/>
            <ac:spMk id="3" creationId="{00000000-0000-0000-0000-000000000000}"/>
          </ac:spMkLst>
        </pc:spChg>
      </pc:sldChg>
      <pc:sldChg chg="modSp mod">
        <pc:chgData name="Manish Kaushik" userId="63735f1b-e221-45f5-b925-bb50105db10a" providerId="ADAL" clId="{229A0F25-D4D9-49C1-A9BD-CDDD1E88BE68}" dt="2022-09-07T04:25:50.645" v="39" actId="27636"/>
        <pc:sldMkLst>
          <pc:docMk/>
          <pc:sldMk cId="2627397352" sldId="1450"/>
        </pc:sldMkLst>
        <pc:spChg chg="mod">
          <ac:chgData name="Manish Kaushik" userId="63735f1b-e221-45f5-b925-bb50105db10a" providerId="ADAL" clId="{229A0F25-D4D9-49C1-A9BD-CDDD1E88BE68}" dt="2022-09-07T04:25:50.645" v="39" actId="27636"/>
          <ac:spMkLst>
            <pc:docMk/>
            <pc:sldMk cId="2627397352" sldId="1450"/>
            <ac:spMk id="3" creationId="{00000000-0000-0000-0000-000000000000}"/>
          </ac:spMkLst>
        </pc:spChg>
      </pc:sldChg>
      <pc:sldChg chg="modSp mod">
        <pc:chgData name="Manish Kaushik" userId="63735f1b-e221-45f5-b925-bb50105db10a" providerId="ADAL" clId="{229A0F25-D4D9-49C1-A9BD-CDDD1E88BE68}" dt="2022-09-07T07:14:49.014" v="44" actId="20577"/>
        <pc:sldMkLst>
          <pc:docMk/>
          <pc:sldMk cId="3661760954" sldId="1452"/>
        </pc:sldMkLst>
        <pc:spChg chg="mod">
          <ac:chgData name="Manish Kaushik" userId="63735f1b-e221-45f5-b925-bb50105db10a" providerId="ADAL" clId="{229A0F25-D4D9-49C1-A9BD-CDDD1E88BE68}" dt="2022-09-07T07:14:49.014" v="44" actId="20577"/>
          <ac:spMkLst>
            <pc:docMk/>
            <pc:sldMk cId="3661760954" sldId="1452"/>
            <ac:spMk id="3" creationId="{00000000-0000-0000-0000-000000000000}"/>
          </ac:spMkLst>
        </pc:spChg>
      </pc:sldChg>
      <pc:sldChg chg="modSp mod">
        <pc:chgData name="Manish Kaushik" userId="63735f1b-e221-45f5-b925-bb50105db10a" providerId="ADAL" clId="{229A0F25-D4D9-49C1-A9BD-CDDD1E88BE68}" dt="2022-09-07T07:15:01.953" v="45" actId="6549"/>
        <pc:sldMkLst>
          <pc:docMk/>
          <pc:sldMk cId="1653703929" sldId="1453"/>
        </pc:sldMkLst>
        <pc:spChg chg="mod">
          <ac:chgData name="Manish Kaushik" userId="63735f1b-e221-45f5-b925-bb50105db10a" providerId="ADAL" clId="{229A0F25-D4D9-49C1-A9BD-CDDD1E88BE68}" dt="2022-09-07T07:15:01.953" v="45" actId="6549"/>
          <ac:spMkLst>
            <pc:docMk/>
            <pc:sldMk cId="1653703929" sldId="1453"/>
            <ac:spMk id="3" creationId="{00000000-0000-0000-0000-000000000000}"/>
          </ac:spMkLst>
        </pc:spChg>
      </pc:sldChg>
      <pc:sldChg chg="modSp mod">
        <pc:chgData name="Manish Kaushik" userId="63735f1b-e221-45f5-b925-bb50105db10a" providerId="ADAL" clId="{229A0F25-D4D9-49C1-A9BD-CDDD1E88BE68}" dt="2022-09-07T07:17:34.107" v="56" actId="403"/>
        <pc:sldMkLst>
          <pc:docMk/>
          <pc:sldMk cId="3084607919" sldId="1455"/>
        </pc:sldMkLst>
        <pc:spChg chg="mod">
          <ac:chgData name="Manish Kaushik" userId="63735f1b-e221-45f5-b925-bb50105db10a" providerId="ADAL" clId="{229A0F25-D4D9-49C1-A9BD-CDDD1E88BE68}" dt="2022-09-07T07:17:34.107" v="56" actId="403"/>
          <ac:spMkLst>
            <pc:docMk/>
            <pc:sldMk cId="3084607919" sldId="1455"/>
            <ac:spMk id="3" creationId="{00000000-0000-0000-0000-000000000000}"/>
          </ac:spMkLst>
        </pc:spChg>
      </pc:sldChg>
      <pc:sldChg chg="modSp mod">
        <pc:chgData name="Manish Kaushik" userId="63735f1b-e221-45f5-b925-bb50105db10a" providerId="ADAL" clId="{229A0F25-D4D9-49C1-A9BD-CDDD1E88BE68}" dt="2022-09-07T07:25:25.946" v="71" actId="403"/>
        <pc:sldMkLst>
          <pc:docMk/>
          <pc:sldMk cId="3300533085" sldId="1458"/>
        </pc:sldMkLst>
        <pc:spChg chg="mod">
          <ac:chgData name="Manish Kaushik" userId="63735f1b-e221-45f5-b925-bb50105db10a" providerId="ADAL" clId="{229A0F25-D4D9-49C1-A9BD-CDDD1E88BE68}" dt="2022-09-07T07:25:25.946" v="71" actId="403"/>
          <ac:spMkLst>
            <pc:docMk/>
            <pc:sldMk cId="3300533085" sldId="1458"/>
            <ac:spMk id="3" creationId="{00000000-0000-0000-0000-000000000000}"/>
          </ac:spMkLst>
        </pc:spChg>
      </pc:sldChg>
      <pc:sldChg chg="modSp mod">
        <pc:chgData name="Manish Kaushik" userId="63735f1b-e221-45f5-b925-bb50105db10a" providerId="ADAL" clId="{229A0F25-D4D9-49C1-A9BD-CDDD1E88BE68}" dt="2022-09-07T04:18:02.851" v="36" actId="27636"/>
        <pc:sldMkLst>
          <pc:docMk/>
          <pc:sldMk cId="3581885210" sldId="1459"/>
        </pc:sldMkLst>
        <pc:spChg chg="mod">
          <ac:chgData name="Manish Kaushik" userId="63735f1b-e221-45f5-b925-bb50105db10a" providerId="ADAL" clId="{229A0F25-D4D9-49C1-A9BD-CDDD1E88BE68}" dt="2022-09-07T04:18:02.851" v="36" actId="27636"/>
          <ac:spMkLst>
            <pc:docMk/>
            <pc:sldMk cId="3581885210" sldId="1459"/>
            <ac:spMk id="3" creationId="{00000000-0000-0000-0000-000000000000}"/>
          </ac:spMkLst>
        </pc:spChg>
      </pc:sldChg>
      <pc:sldChg chg="modSp mod">
        <pc:chgData name="Manish Kaushik" userId="63735f1b-e221-45f5-b925-bb50105db10a" providerId="ADAL" clId="{229A0F25-D4D9-49C1-A9BD-CDDD1E88BE68}" dt="2022-09-07T07:25:45.453" v="74" actId="6549"/>
        <pc:sldMkLst>
          <pc:docMk/>
          <pc:sldMk cId="2166454016" sldId="1460"/>
        </pc:sldMkLst>
        <pc:spChg chg="mod">
          <ac:chgData name="Manish Kaushik" userId="63735f1b-e221-45f5-b925-bb50105db10a" providerId="ADAL" clId="{229A0F25-D4D9-49C1-A9BD-CDDD1E88BE68}" dt="2022-09-07T07:25:45.453" v="74" actId="6549"/>
          <ac:spMkLst>
            <pc:docMk/>
            <pc:sldMk cId="2166454016" sldId="1460"/>
            <ac:spMk id="3" creationId="{00000000-0000-0000-0000-000000000000}"/>
          </ac:spMkLst>
        </pc:spChg>
      </pc:sldChg>
      <pc:sldChg chg="modSp mod">
        <pc:chgData name="Manish Kaushik" userId="63735f1b-e221-45f5-b925-bb50105db10a" providerId="ADAL" clId="{229A0F25-D4D9-49C1-A9BD-CDDD1E88BE68}" dt="2022-09-07T07:26:08.534" v="82" actId="27636"/>
        <pc:sldMkLst>
          <pc:docMk/>
          <pc:sldMk cId="526526142" sldId="1462"/>
        </pc:sldMkLst>
        <pc:spChg chg="mod">
          <ac:chgData name="Manish Kaushik" userId="63735f1b-e221-45f5-b925-bb50105db10a" providerId="ADAL" clId="{229A0F25-D4D9-49C1-A9BD-CDDD1E88BE68}" dt="2022-09-07T07:26:08.534" v="82" actId="27636"/>
          <ac:spMkLst>
            <pc:docMk/>
            <pc:sldMk cId="526526142" sldId="1462"/>
            <ac:spMk id="3" creationId="{00000000-0000-0000-0000-000000000000}"/>
          </ac:spMkLst>
        </pc:spChg>
      </pc:sldChg>
      <pc:sldChg chg="modSp mod">
        <pc:chgData name="Manish Kaushik" userId="63735f1b-e221-45f5-b925-bb50105db10a" providerId="ADAL" clId="{229A0F25-D4D9-49C1-A9BD-CDDD1E88BE68}" dt="2022-09-07T07:26:53.198" v="86" actId="14100"/>
        <pc:sldMkLst>
          <pc:docMk/>
          <pc:sldMk cId="633503350" sldId="1463"/>
        </pc:sldMkLst>
        <pc:spChg chg="mod">
          <ac:chgData name="Manish Kaushik" userId="63735f1b-e221-45f5-b925-bb50105db10a" providerId="ADAL" clId="{229A0F25-D4D9-49C1-A9BD-CDDD1E88BE68}" dt="2022-09-07T07:26:53.198" v="86" actId="14100"/>
          <ac:spMkLst>
            <pc:docMk/>
            <pc:sldMk cId="633503350" sldId="1463"/>
            <ac:spMk id="6" creationId="{A7E8714E-4445-4644-8B38-E67632F87007}"/>
          </ac:spMkLst>
        </pc:spChg>
      </pc:sldChg>
      <pc:sldChg chg="modSp mod">
        <pc:chgData name="Manish Kaushik" userId="63735f1b-e221-45f5-b925-bb50105db10a" providerId="ADAL" clId="{229A0F25-D4D9-49C1-A9BD-CDDD1E88BE68}" dt="2022-09-07T07:26:58.584" v="87" actId="14100"/>
        <pc:sldMkLst>
          <pc:docMk/>
          <pc:sldMk cId="2355469370" sldId="1464"/>
        </pc:sldMkLst>
        <pc:spChg chg="mod">
          <ac:chgData name="Manish Kaushik" userId="63735f1b-e221-45f5-b925-bb50105db10a" providerId="ADAL" clId="{229A0F25-D4D9-49C1-A9BD-CDDD1E88BE68}" dt="2022-09-07T07:26:58.584" v="87" actId="14100"/>
          <ac:spMkLst>
            <pc:docMk/>
            <pc:sldMk cId="2355469370" sldId="1464"/>
            <ac:spMk id="6" creationId="{A7E8714E-4445-4644-8B38-E67632F87007}"/>
          </ac:spMkLst>
        </pc:spChg>
      </pc:sldChg>
      <pc:sldChg chg="modSp mod">
        <pc:chgData name="Manish Kaushik" userId="63735f1b-e221-45f5-b925-bb50105db10a" providerId="ADAL" clId="{229A0F25-D4D9-49C1-A9BD-CDDD1E88BE68}" dt="2022-09-07T07:27:13.317" v="91" actId="1035"/>
        <pc:sldMkLst>
          <pc:docMk/>
          <pc:sldMk cId="2632293109" sldId="1466"/>
        </pc:sldMkLst>
        <pc:spChg chg="mod">
          <ac:chgData name="Manish Kaushik" userId="63735f1b-e221-45f5-b925-bb50105db10a" providerId="ADAL" clId="{229A0F25-D4D9-49C1-A9BD-CDDD1E88BE68}" dt="2022-09-07T07:27:13.317" v="91" actId="1035"/>
          <ac:spMkLst>
            <pc:docMk/>
            <pc:sldMk cId="2632293109" sldId="1466"/>
            <ac:spMk id="6" creationId="{A7E8714E-4445-4644-8B38-E67632F87007}"/>
          </ac:spMkLst>
        </pc:spChg>
      </pc:sldChg>
      <pc:sldChg chg="modSp mod">
        <pc:chgData name="Manish Kaushik" userId="63735f1b-e221-45f5-b925-bb50105db10a" providerId="ADAL" clId="{229A0F25-D4D9-49C1-A9BD-CDDD1E88BE68}" dt="2022-09-07T07:26:47.318" v="85" actId="14100"/>
        <pc:sldMkLst>
          <pc:docMk/>
          <pc:sldMk cId="2096034981" sldId="1467"/>
        </pc:sldMkLst>
        <pc:spChg chg="mod">
          <ac:chgData name="Manish Kaushik" userId="63735f1b-e221-45f5-b925-bb50105db10a" providerId="ADAL" clId="{229A0F25-D4D9-49C1-A9BD-CDDD1E88BE68}" dt="2022-09-07T07:26:47.318" v="85" actId="14100"/>
          <ac:spMkLst>
            <pc:docMk/>
            <pc:sldMk cId="2096034981" sldId="1467"/>
            <ac:spMk id="6" creationId="{A7E8714E-4445-4644-8B38-E67632F87007}"/>
          </ac:spMkLst>
        </pc:spChg>
      </pc:sldChg>
      <pc:sldChg chg="modSp mod">
        <pc:chgData name="Manish Kaushik" userId="63735f1b-e221-45f5-b925-bb50105db10a" providerId="ADAL" clId="{229A0F25-D4D9-49C1-A9BD-CDDD1E88BE68}" dt="2022-09-07T07:27:24.397" v="94" actId="20577"/>
        <pc:sldMkLst>
          <pc:docMk/>
          <pc:sldMk cId="1235385634" sldId="1469"/>
        </pc:sldMkLst>
        <pc:spChg chg="mod">
          <ac:chgData name="Manish Kaushik" userId="63735f1b-e221-45f5-b925-bb50105db10a" providerId="ADAL" clId="{229A0F25-D4D9-49C1-A9BD-CDDD1E88BE68}" dt="2022-09-07T07:27:24.397" v="94" actId="20577"/>
          <ac:spMkLst>
            <pc:docMk/>
            <pc:sldMk cId="1235385634" sldId="1469"/>
            <ac:spMk id="6" creationId="{A7E8714E-4445-4644-8B38-E67632F87007}"/>
          </ac:spMkLst>
        </pc:spChg>
      </pc:sldChg>
      <pc:sldChg chg="modSp mod">
        <pc:chgData name="Manish Kaushik" userId="63735f1b-e221-45f5-b925-bb50105db10a" providerId="ADAL" clId="{229A0F25-D4D9-49C1-A9BD-CDDD1E88BE68}" dt="2022-09-07T07:27:32.551" v="95" actId="14100"/>
        <pc:sldMkLst>
          <pc:docMk/>
          <pc:sldMk cId="3049933438" sldId="1471"/>
        </pc:sldMkLst>
        <pc:spChg chg="mod">
          <ac:chgData name="Manish Kaushik" userId="63735f1b-e221-45f5-b925-bb50105db10a" providerId="ADAL" clId="{229A0F25-D4D9-49C1-A9BD-CDDD1E88BE68}" dt="2022-09-07T07:27:32.551" v="95" actId="14100"/>
          <ac:spMkLst>
            <pc:docMk/>
            <pc:sldMk cId="3049933438" sldId="1471"/>
            <ac:spMk id="6" creationId="{A7E8714E-4445-4644-8B38-E67632F87007}"/>
          </ac:spMkLst>
        </pc:spChg>
      </pc:sldChg>
      <pc:sldChg chg="modSp mod">
        <pc:chgData name="Manish Kaushik" userId="63735f1b-e221-45f5-b925-bb50105db10a" providerId="ADAL" clId="{229A0F25-D4D9-49C1-A9BD-CDDD1E88BE68}" dt="2022-09-07T07:27:37.158" v="96" actId="14100"/>
        <pc:sldMkLst>
          <pc:docMk/>
          <pc:sldMk cId="1449207329" sldId="1472"/>
        </pc:sldMkLst>
        <pc:spChg chg="mod">
          <ac:chgData name="Manish Kaushik" userId="63735f1b-e221-45f5-b925-bb50105db10a" providerId="ADAL" clId="{229A0F25-D4D9-49C1-A9BD-CDDD1E88BE68}" dt="2022-09-07T07:27:37.158" v="96" actId="14100"/>
          <ac:spMkLst>
            <pc:docMk/>
            <pc:sldMk cId="1449207329" sldId="1472"/>
            <ac:spMk id="6" creationId="{A7E8714E-4445-4644-8B38-E67632F87007}"/>
          </ac:spMkLst>
        </pc:spChg>
      </pc:sldChg>
      <pc:sldChg chg="modSp mod">
        <pc:chgData name="Manish Kaushik" userId="63735f1b-e221-45f5-b925-bb50105db10a" providerId="ADAL" clId="{229A0F25-D4D9-49C1-A9BD-CDDD1E88BE68}" dt="2022-09-07T07:27:50.672" v="100" actId="14100"/>
        <pc:sldMkLst>
          <pc:docMk/>
          <pc:sldMk cId="3444688324" sldId="1473"/>
        </pc:sldMkLst>
        <pc:spChg chg="mod">
          <ac:chgData name="Manish Kaushik" userId="63735f1b-e221-45f5-b925-bb50105db10a" providerId="ADAL" clId="{229A0F25-D4D9-49C1-A9BD-CDDD1E88BE68}" dt="2022-09-07T07:27:50.672" v="100" actId="14100"/>
          <ac:spMkLst>
            <pc:docMk/>
            <pc:sldMk cId="3444688324" sldId="1473"/>
            <ac:spMk id="6" creationId="{A7E8714E-4445-4644-8B38-E67632F87007}"/>
          </ac:spMkLst>
        </pc:spChg>
      </pc:sldChg>
      <pc:sldChg chg="modSp mod">
        <pc:chgData name="Manish Kaushik" userId="63735f1b-e221-45f5-b925-bb50105db10a" providerId="ADAL" clId="{229A0F25-D4D9-49C1-A9BD-CDDD1E88BE68}" dt="2022-09-07T07:27:58.686" v="102" actId="14100"/>
        <pc:sldMkLst>
          <pc:docMk/>
          <pc:sldMk cId="464890415" sldId="1474"/>
        </pc:sldMkLst>
        <pc:spChg chg="mod">
          <ac:chgData name="Manish Kaushik" userId="63735f1b-e221-45f5-b925-bb50105db10a" providerId="ADAL" clId="{229A0F25-D4D9-49C1-A9BD-CDDD1E88BE68}" dt="2022-09-07T07:27:58.686" v="102" actId="14100"/>
          <ac:spMkLst>
            <pc:docMk/>
            <pc:sldMk cId="464890415" sldId="1474"/>
            <ac:spMk id="6" creationId="{A7E8714E-4445-4644-8B38-E67632F87007}"/>
          </ac:spMkLst>
        </pc:spChg>
      </pc:sldChg>
      <pc:sldChg chg="modSp mod">
        <pc:chgData name="Manish Kaushik" userId="63735f1b-e221-45f5-b925-bb50105db10a" providerId="ADAL" clId="{229A0F25-D4D9-49C1-A9BD-CDDD1E88BE68}" dt="2022-09-07T07:28:06.589" v="104" actId="14100"/>
        <pc:sldMkLst>
          <pc:docMk/>
          <pc:sldMk cId="2793989975" sldId="1475"/>
        </pc:sldMkLst>
        <pc:spChg chg="mod">
          <ac:chgData name="Manish Kaushik" userId="63735f1b-e221-45f5-b925-bb50105db10a" providerId="ADAL" clId="{229A0F25-D4D9-49C1-A9BD-CDDD1E88BE68}" dt="2022-09-07T07:28:06.589" v="104" actId="14100"/>
          <ac:spMkLst>
            <pc:docMk/>
            <pc:sldMk cId="2793989975" sldId="1475"/>
            <ac:spMk id="6" creationId="{A7E8714E-4445-4644-8B38-E67632F87007}"/>
          </ac:spMkLst>
        </pc:spChg>
      </pc:sldChg>
      <pc:sldChg chg="modSp mod">
        <pc:chgData name="Manish Kaushik" userId="63735f1b-e221-45f5-b925-bb50105db10a" providerId="ADAL" clId="{229A0F25-D4D9-49C1-A9BD-CDDD1E88BE68}" dt="2022-09-07T07:28:13.022" v="106" actId="14100"/>
        <pc:sldMkLst>
          <pc:docMk/>
          <pc:sldMk cId="1765754256" sldId="1477"/>
        </pc:sldMkLst>
        <pc:spChg chg="mod">
          <ac:chgData name="Manish Kaushik" userId="63735f1b-e221-45f5-b925-bb50105db10a" providerId="ADAL" clId="{229A0F25-D4D9-49C1-A9BD-CDDD1E88BE68}" dt="2022-09-07T07:28:13.022" v="106" actId="14100"/>
          <ac:spMkLst>
            <pc:docMk/>
            <pc:sldMk cId="1765754256" sldId="1477"/>
            <ac:spMk id="6" creationId="{A7E8714E-4445-4644-8B38-E67632F87007}"/>
          </ac:spMkLst>
        </pc:spChg>
      </pc:sldChg>
      <pc:sldChg chg="modSp mod">
        <pc:chgData name="Manish Kaushik" userId="63735f1b-e221-45f5-b925-bb50105db10a" providerId="ADAL" clId="{229A0F25-D4D9-49C1-A9BD-CDDD1E88BE68}" dt="2022-09-07T07:30:41.511" v="111" actId="27636"/>
        <pc:sldMkLst>
          <pc:docMk/>
          <pc:sldMk cId="3621499549" sldId="1480"/>
        </pc:sldMkLst>
        <pc:spChg chg="mod">
          <ac:chgData name="Manish Kaushik" userId="63735f1b-e221-45f5-b925-bb50105db10a" providerId="ADAL" clId="{229A0F25-D4D9-49C1-A9BD-CDDD1E88BE68}" dt="2022-09-07T07:30:41.511" v="111" actId="27636"/>
          <ac:spMkLst>
            <pc:docMk/>
            <pc:sldMk cId="3621499549" sldId="1480"/>
            <ac:spMk id="3" creationId="{00000000-0000-0000-0000-000000000000}"/>
          </ac:spMkLst>
        </pc:spChg>
        <pc:spChg chg="mod">
          <ac:chgData name="Manish Kaushik" userId="63735f1b-e221-45f5-b925-bb50105db10a" providerId="ADAL" clId="{229A0F25-D4D9-49C1-A9BD-CDDD1E88BE68}" dt="2022-09-07T07:30:05.608" v="107" actId="14100"/>
          <ac:spMkLst>
            <pc:docMk/>
            <pc:sldMk cId="3621499549" sldId="1480"/>
            <ac:spMk id="6" creationId="{A7E8714E-4445-4644-8B38-E67632F87007}"/>
          </ac:spMkLst>
        </pc:spChg>
      </pc:sldChg>
      <pc:sldChg chg="modSp mod">
        <pc:chgData name="Manish Kaushik" userId="63735f1b-e221-45f5-b925-bb50105db10a" providerId="ADAL" clId="{229A0F25-D4D9-49C1-A9BD-CDDD1E88BE68}" dt="2022-09-07T07:31:48.800" v="112" actId="14100"/>
        <pc:sldMkLst>
          <pc:docMk/>
          <pc:sldMk cId="1259327088" sldId="1481"/>
        </pc:sldMkLst>
        <pc:spChg chg="mod">
          <ac:chgData name="Manish Kaushik" userId="63735f1b-e221-45f5-b925-bb50105db10a" providerId="ADAL" clId="{229A0F25-D4D9-49C1-A9BD-CDDD1E88BE68}" dt="2022-09-07T07:31:48.800" v="112" actId="14100"/>
          <ac:spMkLst>
            <pc:docMk/>
            <pc:sldMk cId="1259327088" sldId="1481"/>
            <ac:spMk id="3" creationId="{00000000-0000-0000-0000-000000000000}"/>
          </ac:spMkLst>
        </pc:spChg>
      </pc:sldChg>
      <pc:sldChg chg="modSp mod modNotesTx">
        <pc:chgData name="Manish Kaushik" userId="63735f1b-e221-45f5-b925-bb50105db10a" providerId="ADAL" clId="{229A0F25-D4D9-49C1-A9BD-CDDD1E88BE68}" dt="2022-09-07T07:33:43.937" v="115"/>
        <pc:sldMkLst>
          <pc:docMk/>
          <pc:sldMk cId="2507145515" sldId="1482"/>
        </pc:sldMkLst>
        <pc:spChg chg="mod">
          <ac:chgData name="Manish Kaushik" userId="63735f1b-e221-45f5-b925-bb50105db10a" providerId="ADAL" clId="{229A0F25-D4D9-49C1-A9BD-CDDD1E88BE68}" dt="2022-09-07T07:32:22.158" v="113" actId="20577"/>
          <ac:spMkLst>
            <pc:docMk/>
            <pc:sldMk cId="2507145515" sldId="1482"/>
            <ac:spMk id="3" creationId="{00000000-0000-0000-0000-000000000000}"/>
          </ac:spMkLst>
        </pc:spChg>
      </pc:sldChg>
      <pc:sldChg chg="modNotesTx">
        <pc:chgData name="Manish Kaushik" userId="63735f1b-e221-45f5-b925-bb50105db10a" providerId="ADAL" clId="{229A0F25-D4D9-49C1-A9BD-CDDD1E88BE68}" dt="2022-09-07T07:33:37.654" v="114"/>
        <pc:sldMkLst>
          <pc:docMk/>
          <pc:sldMk cId="3228887924" sldId="1483"/>
        </pc:sldMkLst>
      </pc:sldChg>
      <pc:sldChg chg="modNotesTx">
        <pc:chgData name="Manish Kaushik" userId="63735f1b-e221-45f5-b925-bb50105db10a" providerId="ADAL" clId="{229A0F25-D4D9-49C1-A9BD-CDDD1E88BE68}" dt="2022-09-07T07:33:51.517" v="116"/>
        <pc:sldMkLst>
          <pc:docMk/>
          <pc:sldMk cId="3065072038" sldId="1484"/>
        </pc:sldMkLst>
      </pc:sldChg>
      <pc:sldChg chg="modSp mod">
        <pc:chgData name="Manish Kaushik" userId="63735f1b-e221-45f5-b925-bb50105db10a" providerId="ADAL" clId="{229A0F25-D4D9-49C1-A9BD-CDDD1E88BE68}" dt="2022-09-07T07:34:32.102" v="119" actId="14100"/>
        <pc:sldMkLst>
          <pc:docMk/>
          <pc:sldMk cId="702063153" sldId="1485"/>
        </pc:sldMkLst>
        <pc:spChg chg="mod">
          <ac:chgData name="Manish Kaushik" userId="63735f1b-e221-45f5-b925-bb50105db10a" providerId="ADAL" clId="{229A0F25-D4D9-49C1-A9BD-CDDD1E88BE68}" dt="2022-09-07T07:34:32.102" v="119" actId="14100"/>
          <ac:spMkLst>
            <pc:docMk/>
            <pc:sldMk cId="702063153" sldId="1485"/>
            <ac:spMk id="3" creationId="{00000000-0000-0000-0000-000000000000}"/>
          </ac:spMkLst>
        </pc:spChg>
      </pc:sldChg>
      <pc:sldChg chg="modSp mod">
        <pc:chgData name="Manish Kaushik" userId="63735f1b-e221-45f5-b925-bb50105db10a" providerId="ADAL" clId="{229A0F25-D4D9-49C1-A9BD-CDDD1E88BE68}" dt="2022-09-07T07:46:23.225" v="169" actId="403"/>
        <pc:sldMkLst>
          <pc:docMk/>
          <pc:sldMk cId="1612243397" sldId="1489"/>
        </pc:sldMkLst>
        <pc:spChg chg="mod">
          <ac:chgData name="Manish Kaushik" userId="63735f1b-e221-45f5-b925-bb50105db10a" providerId="ADAL" clId="{229A0F25-D4D9-49C1-A9BD-CDDD1E88BE68}" dt="2022-09-07T07:46:23.225" v="169" actId="403"/>
          <ac:spMkLst>
            <pc:docMk/>
            <pc:sldMk cId="1612243397" sldId="1489"/>
            <ac:spMk id="3" creationId="{00000000-0000-0000-0000-000000000000}"/>
          </ac:spMkLst>
        </pc:spChg>
        <pc:spChg chg="mod">
          <ac:chgData name="Manish Kaushik" userId="63735f1b-e221-45f5-b925-bb50105db10a" providerId="ADAL" clId="{229A0F25-D4D9-49C1-A9BD-CDDD1E88BE68}" dt="2022-09-07T07:46:12.771" v="166" actId="14100"/>
          <ac:spMkLst>
            <pc:docMk/>
            <pc:sldMk cId="1612243397" sldId="1489"/>
            <ac:spMk id="6" creationId="{A7E8714E-4445-4644-8B38-E67632F87007}"/>
          </ac:spMkLst>
        </pc:spChg>
      </pc:sldChg>
      <pc:sldChg chg="addSp modSp mod">
        <pc:chgData name="Manish Kaushik" userId="63735f1b-e221-45f5-b925-bb50105db10a" providerId="ADAL" clId="{229A0F25-D4D9-49C1-A9BD-CDDD1E88BE68}" dt="2022-09-07T07:41:25.428" v="126" actId="14100"/>
        <pc:sldMkLst>
          <pc:docMk/>
          <pc:sldMk cId="2933033188" sldId="1492"/>
        </pc:sldMkLst>
        <pc:picChg chg="mod">
          <ac:chgData name="Manish Kaushik" userId="63735f1b-e221-45f5-b925-bb50105db10a" providerId="ADAL" clId="{229A0F25-D4D9-49C1-A9BD-CDDD1E88BE68}" dt="2022-09-07T07:41:18.787" v="123" actId="1076"/>
          <ac:picMkLst>
            <pc:docMk/>
            <pc:sldMk cId="2933033188" sldId="1492"/>
            <ac:picMk id="7" creationId="{00000000-0000-0000-0000-000000000000}"/>
          </ac:picMkLst>
        </pc:picChg>
        <pc:picChg chg="add mod">
          <ac:chgData name="Manish Kaushik" userId="63735f1b-e221-45f5-b925-bb50105db10a" providerId="ADAL" clId="{229A0F25-D4D9-49C1-A9BD-CDDD1E88BE68}" dt="2022-09-07T07:41:25.428" v="126" actId="14100"/>
          <ac:picMkLst>
            <pc:docMk/>
            <pc:sldMk cId="2933033188" sldId="1492"/>
            <ac:picMk id="1026" creationId="{8E01121A-ED30-6310-37B9-87E969750CA5}"/>
          </ac:picMkLst>
        </pc:picChg>
      </pc:sldChg>
      <pc:sldChg chg="addSp modSp mod">
        <pc:chgData name="Manish Kaushik" userId="63735f1b-e221-45f5-b925-bb50105db10a" providerId="ADAL" clId="{229A0F25-D4D9-49C1-A9BD-CDDD1E88BE68}" dt="2022-09-07T07:44:53.381" v="163" actId="14100"/>
        <pc:sldMkLst>
          <pc:docMk/>
          <pc:sldMk cId="804673582" sldId="1493"/>
        </pc:sldMkLst>
        <pc:spChg chg="add mod">
          <ac:chgData name="Manish Kaushik" userId="63735f1b-e221-45f5-b925-bb50105db10a" providerId="ADAL" clId="{229A0F25-D4D9-49C1-A9BD-CDDD1E88BE68}" dt="2022-09-07T07:42:38.171" v="135" actId="207"/>
          <ac:spMkLst>
            <pc:docMk/>
            <pc:sldMk cId="804673582" sldId="1493"/>
            <ac:spMk id="10" creationId="{4CCA2F93-412B-B202-1895-020FC7FA0D4F}"/>
          </ac:spMkLst>
        </pc:spChg>
        <pc:spChg chg="add mod">
          <ac:chgData name="Manish Kaushik" userId="63735f1b-e221-45f5-b925-bb50105db10a" providerId="ADAL" clId="{229A0F25-D4D9-49C1-A9BD-CDDD1E88BE68}" dt="2022-09-07T07:42:35.084" v="134" actId="207"/>
          <ac:spMkLst>
            <pc:docMk/>
            <pc:sldMk cId="804673582" sldId="1493"/>
            <ac:spMk id="12" creationId="{A369E0FB-13E3-2CFD-AF17-ED47D63935E3}"/>
          </ac:spMkLst>
        </pc:spChg>
        <pc:spChg chg="add mod">
          <ac:chgData name="Manish Kaushik" userId="63735f1b-e221-45f5-b925-bb50105db10a" providerId="ADAL" clId="{229A0F25-D4D9-49C1-A9BD-CDDD1E88BE68}" dt="2022-09-07T07:44:53.381" v="163" actId="14100"/>
          <ac:spMkLst>
            <pc:docMk/>
            <pc:sldMk cId="804673582" sldId="1493"/>
            <ac:spMk id="14" creationId="{00B8BBEE-95A6-4F6F-44DA-D7AA3F0605C6}"/>
          </ac:spMkLst>
        </pc:spChg>
        <pc:picChg chg="mod">
          <ac:chgData name="Manish Kaushik" userId="63735f1b-e221-45f5-b925-bb50105db10a" providerId="ADAL" clId="{229A0F25-D4D9-49C1-A9BD-CDDD1E88BE68}" dt="2022-09-07T07:44:35.257" v="143" actId="1076"/>
          <ac:picMkLst>
            <pc:docMk/>
            <pc:sldMk cId="804673582" sldId="1493"/>
            <ac:picMk id="7" creationId="{00000000-0000-0000-0000-000000000000}"/>
          </ac:picMkLst>
        </pc:picChg>
      </pc:sldChg>
      <pc:sldChg chg="addSp delSp modSp mod">
        <pc:chgData name="Manish Kaushik" userId="63735f1b-e221-45f5-b925-bb50105db10a" providerId="ADAL" clId="{229A0F25-D4D9-49C1-A9BD-CDDD1E88BE68}" dt="2022-09-07T07:44:29.883" v="141" actId="22"/>
        <pc:sldMkLst>
          <pc:docMk/>
          <pc:sldMk cId="1884405239" sldId="1494"/>
        </pc:sldMkLst>
        <pc:spChg chg="mod">
          <ac:chgData name="Manish Kaushik" userId="63735f1b-e221-45f5-b925-bb50105db10a" providerId="ADAL" clId="{229A0F25-D4D9-49C1-A9BD-CDDD1E88BE68}" dt="2022-09-07T07:43:06.760" v="139" actId="6549"/>
          <ac:spMkLst>
            <pc:docMk/>
            <pc:sldMk cId="1884405239" sldId="1494"/>
            <ac:spMk id="3" creationId="{00000000-0000-0000-0000-000000000000}"/>
          </ac:spMkLst>
        </pc:spChg>
        <pc:spChg chg="add del">
          <ac:chgData name="Manish Kaushik" userId="63735f1b-e221-45f5-b925-bb50105db10a" providerId="ADAL" clId="{229A0F25-D4D9-49C1-A9BD-CDDD1E88BE68}" dt="2022-09-07T07:44:29.883" v="141" actId="22"/>
          <ac:spMkLst>
            <pc:docMk/>
            <pc:sldMk cId="1884405239" sldId="1494"/>
            <ac:spMk id="9" creationId="{81AB394B-B5A0-8C10-8763-0C8FA2DBB560}"/>
          </ac:spMkLst>
        </pc:spChg>
      </pc:sldChg>
      <pc:sldChg chg="modSp mod">
        <pc:chgData name="Manish Kaushik" userId="63735f1b-e221-45f5-b925-bb50105db10a" providerId="ADAL" clId="{229A0F25-D4D9-49C1-A9BD-CDDD1E88BE68}" dt="2022-09-07T07:24:41.267" v="57" actId="14100"/>
        <pc:sldMkLst>
          <pc:docMk/>
          <pc:sldMk cId="3281527007" sldId="1532"/>
        </pc:sldMkLst>
        <pc:spChg chg="mod">
          <ac:chgData name="Manish Kaushik" userId="63735f1b-e221-45f5-b925-bb50105db10a" providerId="ADAL" clId="{229A0F25-D4D9-49C1-A9BD-CDDD1E88BE68}" dt="2022-09-07T07:24:41.267" v="57" actId="14100"/>
          <ac:spMkLst>
            <pc:docMk/>
            <pc:sldMk cId="3281527007" sldId="1532"/>
            <ac:spMk id="3" creationId="{00000000-0000-0000-0000-000000000000}"/>
          </ac:spMkLst>
        </pc:spChg>
      </pc:sldChg>
      <pc:sldChg chg="modSp mod">
        <pc:chgData name="Manish Kaushik" userId="63735f1b-e221-45f5-b925-bb50105db10a" providerId="ADAL" clId="{229A0F25-D4D9-49C1-A9BD-CDDD1E88BE68}" dt="2022-09-07T07:24:58.818" v="60" actId="403"/>
        <pc:sldMkLst>
          <pc:docMk/>
          <pc:sldMk cId="3845209280" sldId="1534"/>
        </pc:sldMkLst>
        <pc:spChg chg="mod">
          <ac:chgData name="Manish Kaushik" userId="63735f1b-e221-45f5-b925-bb50105db10a" providerId="ADAL" clId="{229A0F25-D4D9-49C1-A9BD-CDDD1E88BE68}" dt="2022-09-07T07:24:58.818" v="60" actId="403"/>
          <ac:spMkLst>
            <pc:docMk/>
            <pc:sldMk cId="3845209280" sldId="153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10/2/2024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10/2/2024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246937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developed by Victor Vroom and Philip Yetton in their 1973 book, "Leadership and Decision Making."</a:t>
            </a:r>
            <a:endParaRPr lang="en-US"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73</a:t>
            </a:fld>
            <a:endParaRPr lang="en-US"/>
          </a:p>
        </p:txBody>
      </p:sp>
    </p:spTree>
    <p:extLst>
      <p:ext uri="{BB962C8B-B14F-4D97-AF65-F5344CB8AC3E}">
        <p14:creationId xmlns:p14="http://schemas.microsoft.com/office/powerpoint/2010/main" val="2611606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developed by Victor Vroom and Philip Yetton in their 1973 book, "Leadership and Decision Making."</a:t>
            </a:r>
            <a:endParaRPr lang="en-US"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74</a:t>
            </a:fld>
            <a:endParaRPr lang="en-US"/>
          </a:p>
        </p:txBody>
      </p:sp>
    </p:spTree>
    <p:extLst>
      <p:ext uri="{BB962C8B-B14F-4D97-AF65-F5344CB8AC3E}">
        <p14:creationId xmlns:p14="http://schemas.microsoft.com/office/powerpoint/2010/main" val="2641026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developed by Victor Vroom and Philip Yetton in their 1973 book, "Leadership and Decision Making."</a:t>
            </a:r>
            <a:endParaRPr lang="en-US"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75</a:t>
            </a:fld>
            <a:endParaRPr lang="en-US"/>
          </a:p>
        </p:txBody>
      </p:sp>
    </p:spTree>
    <p:extLst>
      <p:ext uri="{BB962C8B-B14F-4D97-AF65-F5344CB8AC3E}">
        <p14:creationId xmlns:p14="http://schemas.microsoft.com/office/powerpoint/2010/main" val="854204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E2C6B0-B8B8-4A85-B19B-13C41892655F}" type="datetime1">
              <a:rPr lang="en-US" smtClean="0"/>
              <a:t>10/2/2024</a:t>
            </a:fld>
            <a:endParaRPr lang="en-US"/>
          </a:p>
        </p:txBody>
      </p:sp>
      <p:sp>
        <p:nvSpPr>
          <p:cNvPr id="5" name="Footer Placeholder 4"/>
          <p:cNvSpPr>
            <a:spLocks noGrp="1"/>
          </p:cNvSpPr>
          <p:nvPr>
            <p:ph type="ftr" sz="quarter" idx="11"/>
          </p:nvPr>
        </p:nvSpPr>
        <p:spPr/>
        <p:txBody>
          <a:bodyPr/>
          <a:lstStyle/>
          <a:p>
            <a:r>
              <a:rPr lang="it-IT"/>
              <a:t>Dr. Prabha S Nair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92D6FC-F81C-486E-BC98-ADBDDCF08E3D}" type="datetime1">
              <a:rPr lang="en-US" smtClean="0"/>
              <a:t>10/2/2024</a:t>
            </a:fld>
            <a:endParaRPr lang="en-US"/>
          </a:p>
        </p:txBody>
      </p:sp>
      <p:sp>
        <p:nvSpPr>
          <p:cNvPr id="5" name="Footer Placeholder 4"/>
          <p:cNvSpPr>
            <a:spLocks noGrp="1"/>
          </p:cNvSpPr>
          <p:nvPr>
            <p:ph type="ftr" sz="quarter" idx="11"/>
          </p:nvPr>
        </p:nvSpPr>
        <p:spPr/>
        <p:txBody>
          <a:bodyPr/>
          <a:lstStyle/>
          <a:p>
            <a:r>
              <a:rPr lang="it-IT"/>
              <a:t>Dr. Prabha S Nair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AA860-5FC4-446C-BE07-D1B242D5B917}" type="datetime1">
              <a:rPr lang="en-US" smtClean="0"/>
              <a:t>10/2/2024</a:t>
            </a:fld>
            <a:endParaRPr lang="en-US"/>
          </a:p>
        </p:txBody>
      </p:sp>
      <p:sp>
        <p:nvSpPr>
          <p:cNvPr id="5" name="Footer Placeholder 4"/>
          <p:cNvSpPr>
            <a:spLocks noGrp="1"/>
          </p:cNvSpPr>
          <p:nvPr>
            <p:ph type="ftr" sz="quarter" idx="11"/>
          </p:nvPr>
        </p:nvSpPr>
        <p:spPr/>
        <p:txBody>
          <a:bodyPr/>
          <a:lstStyle/>
          <a:p>
            <a:r>
              <a:rPr lang="it-IT"/>
              <a:t>Dr. Prabha S Nair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8C0B-2D98-4702-B4C9-80BEC573221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253E72-A522-4701-A46C-5FC007C1EBD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302E5A-1231-44DB-AF06-25C621909F7D}"/>
              </a:ext>
            </a:extLst>
          </p:cNvPr>
          <p:cNvSpPr>
            <a:spLocks noGrp="1"/>
          </p:cNvSpPr>
          <p:nvPr>
            <p:ph type="dt" sz="half" idx="10"/>
          </p:nvPr>
        </p:nvSpPr>
        <p:spPr/>
        <p:txBody>
          <a:bodyPr/>
          <a:lstStyle/>
          <a:p>
            <a:fld id="{6716C56A-E87C-4632-8006-C5679ADF7224}" type="datetime1">
              <a:rPr lang="en-US" smtClean="0"/>
              <a:t>10/2/2024</a:t>
            </a:fld>
            <a:endParaRPr lang="en-IN"/>
          </a:p>
        </p:txBody>
      </p:sp>
      <p:sp>
        <p:nvSpPr>
          <p:cNvPr id="5" name="Footer Placeholder 4">
            <a:extLst>
              <a:ext uri="{FF2B5EF4-FFF2-40B4-BE49-F238E27FC236}">
                <a16:creationId xmlns:a16="http://schemas.microsoft.com/office/drawing/2014/main" id="{08E85CC9-596E-4952-8E07-815BC69552ED}"/>
              </a:ext>
            </a:extLst>
          </p:cNvPr>
          <p:cNvSpPr>
            <a:spLocks noGrp="1"/>
          </p:cNvSpPr>
          <p:nvPr>
            <p:ph type="ftr" sz="quarter" idx="11"/>
          </p:nvPr>
        </p:nvSpPr>
        <p:spPr/>
        <p:txBody>
          <a:bodyPr/>
          <a:lstStyle/>
          <a:p>
            <a:r>
              <a:rPr lang="it-IT"/>
              <a:t>Dr. Prabha S Nair                          Unit II</a:t>
            </a:r>
            <a:endParaRPr lang="en-IN"/>
          </a:p>
        </p:txBody>
      </p:sp>
      <p:sp>
        <p:nvSpPr>
          <p:cNvPr id="6" name="Slide Number Placeholder 5">
            <a:extLst>
              <a:ext uri="{FF2B5EF4-FFF2-40B4-BE49-F238E27FC236}">
                <a16:creationId xmlns:a16="http://schemas.microsoft.com/office/drawing/2014/main" id="{E62B5F02-B401-454B-8BB2-FEDFDF65BD8C}"/>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906438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2F53-292F-4BD8-A5D1-2F64C4EF3D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2D8A9F-B7D4-4106-8B87-6866C1775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C5E59-893A-44D1-A203-5FDE04E5541B}"/>
              </a:ext>
            </a:extLst>
          </p:cNvPr>
          <p:cNvSpPr>
            <a:spLocks noGrp="1"/>
          </p:cNvSpPr>
          <p:nvPr>
            <p:ph type="dt" sz="half" idx="10"/>
          </p:nvPr>
        </p:nvSpPr>
        <p:spPr/>
        <p:txBody>
          <a:bodyPr/>
          <a:lstStyle/>
          <a:p>
            <a:fld id="{EF9C6096-8E73-40B0-96DE-D7F0AA3B3367}" type="datetime1">
              <a:rPr lang="en-US" smtClean="0"/>
              <a:t>10/2/2024</a:t>
            </a:fld>
            <a:endParaRPr lang="en-IN"/>
          </a:p>
        </p:txBody>
      </p:sp>
      <p:sp>
        <p:nvSpPr>
          <p:cNvPr id="5" name="Footer Placeholder 4">
            <a:extLst>
              <a:ext uri="{FF2B5EF4-FFF2-40B4-BE49-F238E27FC236}">
                <a16:creationId xmlns:a16="http://schemas.microsoft.com/office/drawing/2014/main" id="{70D35B81-8644-4C61-90D6-9AB64BAAB549}"/>
              </a:ext>
            </a:extLst>
          </p:cNvPr>
          <p:cNvSpPr>
            <a:spLocks noGrp="1"/>
          </p:cNvSpPr>
          <p:nvPr>
            <p:ph type="ftr" sz="quarter" idx="11"/>
          </p:nvPr>
        </p:nvSpPr>
        <p:spPr/>
        <p:txBody>
          <a:bodyPr/>
          <a:lstStyle/>
          <a:p>
            <a:r>
              <a:rPr lang="it-IT"/>
              <a:t>Dr. Prabha S Nair                          Unit II</a:t>
            </a:r>
            <a:endParaRPr lang="en-IN"/>
          </a:p>
        </p:txBody>
      </p:sp>
      <p:sp>
        <p:nvSpPr>
          <p:cNvPr id="6" name="Slide Number Placeholder 5">
            <a:extLst>
              <a:ext uri="{FF2B5EF4-FFF2-40B4-BE49-F238E27FC236}">
                <a16:creationId xmlns:a16="http://schemas.microsoft.com/office/drawing/2014/main" id="{43E201D4-0830-4930-B8B2-ADDB06CC055F}"/>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404697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ECA4-7A68-4AD5-902B-BD944C87D46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A8649D-2600-41A0-A12E-21514410FEC6}"/>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A3AC6-4A96-4A00-8099-E1D897291B1C}"/>
              </a:ext>
            </a:extLst>
          </p:cNvPr>
          <p:cNvSpPr>
            <a:spLocks noGrp="1"/>
          </p:cNvSpPr>
          <p:nvPr>
            <p:ph type="dt" sz="half" idx="10"/>
          </p:nvPr>
        </p:nvSpPr>
        <p:spPr/>
        <p:txBody>
          <a:bodyPr/>
          <a:lstStyle/>
          <a:p>
            <a:fld id="{4C3BD90F-52B0-4C57-8D36-3C0EACB5BC95}" type="datetime1">
              <a:rPr lang="en-US" smtClean="0"/>
              <a:t>10/2/2024</a:t>
            </a:fld>
            <a:endParaRPr lang="en-IN"/>
          </a:p>
        </p:txBody>
      </p:sp>
      <p:sp>
        <p:nvSpPr>
          <p:cNvPr id="5" name="Footer Placeholder 4">
            <a:extLst>
              <a:ext uri="{FF2B5EF4-FFF2-40B4-BE49-F238E27FC236}">
                <a16:creationId xmlns:a16="http://schemas.microsoft.com/office/drawing/2014/main" id="{5FFF6CD1-2AD1-44F4-B407-6C057C857800}"/>
              </a:ext>
            </a:extLst>
          </p:cNvPr>
          <p:cNvSpPr>
            <a:spLocks noGrp="1"/>
          </p:cNvSpPr>
          <p:nvPr>
            <p:ph type="ftr" sz="quarter" idx="11"/>
          </p:nvPr>
        </p:nvSpPr>
        <p:spPr/>
        <p:txBody>
          <a:bodyPr/>
          <a:lstStyle/>
          <a:p>
            <a:r>
              <a:rPr lang="it-IT"/>
              <a:t>Dr. Prabha S Nair                          Unit II</a:t>
            </a:r>
            <a:endParaRPr lang="en-IN"/>
          </a:p>
        </p:txBody>
      </p:sp>
      <p:sp>
        <p:nvSpPr>
          <p:cNvPr id="6" name="Slide Number Placeholder 5">
            <a:extLst>
              <a:ext uri="{FF2B5EF4-FFF2-40B4-BE49-F238E27FC236}">
                <a16:creationId xmlns:a16="http://schemas.microsoft.com/office/drawing/2014/main" id="{269A75CB-6467-4D27-B144-A6F1D910C668}"/>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648150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FBCD-BB85-4E3F-96C8-0BF6FAC833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C1E84D-64D9-4D6F-BB96-34E771523FE7}"/>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C7DE30-A49A-4852-9DF5-F415777A69C3}"/>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BF4063-8761-4981-B5ED-259EC5E03970}"/>
              </a:ext>
            </a:extLst>
          </p:cNvPr>
          <p:cNvSpPr>
            <a:spLocks noGrp="1"/>
          </p:cNvSpPr>
          <p:nvPr>
            <p:ph type="dt" sz="half" idx="10"/>
          </p:nvPr>
        </p:nvSpPr>
        <p:spPr/>
        <p:txBody>
          <a:bodyPr/>
          <a:lstStyle/>
          <a:p>
            <a:fld id="{4674402D-6F35-42A0-A68C-162F66CDA5B1}" type="datetime1">
              <a:rPr lang="en-US" smtClean="0"/>
              <a:t>10/2/2024</a:t>
            </a:fld>
            <a:endParaRPr lang="en-IN"/>
          </a:p>
        </p:txBody>
      </p:sp>
      <p:sp>
        <p:nvSpPr>
          <p:cNvPr id="6" name="Footer Placeholder 5">
            <a:extLst>
              <a:ext uri="{FF2B5EF4-FFF2-40B4-BE49-F238E27FC236}">
                <a16:creationId xmlns:a16="http://schemas.microsoft.com/office/drawing/2014/main" id="{DAA6D397-057B-475D-BBD9-93415484DA09}"/>
              </a:ext>
            </a:extLst>
          </p:cNvPr>
          <p:cNvSpPr>
            <a:spLocks noGrp="1"/>
          </p:cNvSpPr>
          <p:nvPr>
            <p:ph type="ftr" sz="quarter" idx="11"/>
          </p:nvPr>
        </p:nvSpPr>
        <p:spPr/>
        <p:txBody>
          <a:bodyPr/>
          <a:lstStyle/>
          <a:p>
            <a:r>
              <a:rPr lang="it-IT"/>
              <a:t>Dr. Prabha S Nair                          Unit II</a:t>
            </a:r>
            <a:endParaRPr lang="en-IN"/>
          </a:p>
        </p:txBody>
      </p:sp>
      <p:sp>
        <p:nvSpPr>
          <p:cNvPr id="7" name="Slide Number Placeholder 6">
            <a:extLst>
              <a:ext uri="{FF2B5EF4-FFF2-40B4-BE49-F238E27FC236}">
                <a16:creationId xmlns:a16="http://schemas.microsoft.com/office/drawing/2014/main" id="{6EFD3374-1BC5-4DAB-BABF-0B1974B603BA}"/>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899928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F6B1-13BD-4455-AAD4-9D9B58D637EC}"/>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EF99A4-E177-43BF-A024-8656B0AFA5A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6D955-7C94-48A1-B06F-726FB043544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44F40A-321F-46FA-8822-54D569260A6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B0CBC-9864-41C1-A6DD-2220FED0091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74A051-253A-4D53-A465-C1F2D54CB70A}"/>
              </a:ext>
            </a:extLst>
          </p:cNvPr>
          <p:cNvSpPr>
            <a:spLocks noGrp="1"/>
          </p:cNvSpPr>
          <p:nvPr>
            <p:ph type="dt" sz="half" idx="10"/>
          </p:nvPr>
        </p:nvSpPr>
        <p:spPr/>
        <p:txBody>
          <a:bodyPr/>
          <a:lstStyle/>
          <a:p>
            <a:fld id="{04DCBFC4-A2C8-44A2-B149-70AB94B0DAC4}" type="datetime1">
              <a:rPr lang="en-US" smtClean="0"/>
              <a:t>10/2/2024</a:t>
            </a:fld>
            <a:endParaRPr lang="en-IN"/>
          </a:p>
        </p:txBody>
      </p:sp>
      <p:sp>
        <p:nvSpPr>
          <p:cNvPr id="8" name="Footer Placeholder 7">
            <a:extLst>
              <a:ext uri="{FF2B5EF4-FFF2-40B4-BE49-F238E27FC236}">
                <a16:creationId xmlns:a16="http://schemas.microsoft.com/office/drawing/2014/main" id="{7FF8060C-F562-4F74-80E6-1968E6FEF9FA}"/>
              </a:ext>
            </a:extLst>
          </p:cNvPr>
          <p:cNvSpPr>
            <a:spLocks noGrp="1"/>
          </p:cNvSpPr>
          <p:nvPr>
            <p:ph type="ftr" sz="quarter" idx="11"/>
          </p:nvPr>
        </p:nvSpPr>
        <p:spPr/>
        <p:txBody>
          <a:bodyPr/>
          <a:lstStyle/>
          <a:p>
            <a:r>
              <a:rPr lang="it-IT"/>
              <a:t>Dr. Prabha S Nair                          Unit II</a:t>
            </a:r>
            <a:endParaRPr lang="en-IN"/>
          </a:p>
        </p:txBody>
      </p:sp>
      <p:sp>
        <p:nvSpPr>
          <p:cNvPr id="9" name="Slide Number Placeholder 8">
            <a:extLst>
              <a:ext uri="{FF2B5EF4-FFF2-40B4-BE49-F238E27FC236}">
                <a16:creationId xmlns:a16="http://schemas.microsoft.com/office/drawing/2014/main" id="{7E079DD2-F1FF-4301-A721-54A3DB059B8B}"/>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65872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879E-6891-4BA2-B636-7B514A5D39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39BC25-B59A-4CCF-9B22-F4F41D2E458E}"/>
              </a:ext>
            </a:extLst>
          </p:cNvPr>
          <p:cNvSpPr>
            <a:spLocks noGrp="1"/>
          </p:cNvSpPr>
          <p:nvPr>
            <p:ph type="dt" sz="half" idx="10"/>
          </p:nvPr>
        </p:nvSpPr>
        <p:spPr/>
        <p:txBody>
          <a:bodyPr/>
          <a:lstStyle/>
          <a:p>
            <a:fld id="{624814BA-D162-4818-8149-CAF1B22FE83B}" type="datetime1">
              <a:rPr lang="en-US" smtClean="0"/>
              <a:t>10/2/2024</a:t>
            </a:fld>
            <a:endParaRPr lang="en-IN"/>
          </a:p>
        </p:txBody>
      </p:sp>
      <p:sp>
        <p:nvSpPr>
          <p:cNvPr id="4" name="Footer Placeholder 3">
            <a:extLst>
              <a:ext uri="{FF2B5EF4-FFF2-40B4-BE49-F238E27FC236}">
                <a16:creationId xmlns:a16="http://schemas.microsoft.com/office/drawing/2014/main" id="{E14007AD-5708-48A6-866C-506AEDE275DE}"/>
              </a:ext>
            </a:extLst>
          </p:cNvPr>
          <p:cNvSpPr>
            <a:spLocks noGrp="1"/>
          </p:cNvSpPr>
          <p:nvPr>
            <p:ph type="ftr" sz="quarter" idx="11"/>
          </p:nvPr>
        </p:nvSpPr>
        <p:spPr/>
        <p:txBody>
          <a:bodyPr/>
          <a:lstStyle/>
          <a:p>
            <a:r>
              <a:rPr lang="it-IT"/>
              <a:t>Dr. Prabha S Nair                          Unit II</a:t>
            </a:r>
            <a:endParaRPr lang="en-IN"/>
          </a:p>
        </p:txBody>
      </p:sp>
      <p:sp>
        <p:nvSpPr>
          <p:cNvPr id="5" name="Slide Number Placeholder 4">
            <a:extLst>
              <a:ext uri="{FF2B5EF4-FFF2-40B4-BE49-F238E27FC236}">
                <a16:creationId xmlns:a16="http://schemas.microsoft.com/office/drawing/2014/main" id="{231A3CA4-8F4F-4851-BEE4-BDE9FC5EDCF2}"/>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409525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D333C-BEA6-4F34-B244-5BBC54690D6F}"/>
              </a:ext>
            </a:extLst>
          </p:cNvPr>
          <p:cNvSpPr>
            <a:spLocks noGrp="1"/>
          </p:cNvSpPr>
          <p:nvPr>
            <p:ph type="dt" sz="half" idx="10"/>
          </p:nvPr>
        </p:nvSpPr>
        <p:spPr/>
        <p:txBody>
          <a:bodyPr/>
          <a:lstStyle/>
          <a:p>
            <a:fld id="{899EAE46-0784-4A91-B0F1-E2C7D5949E55}" type="datetime1">
              <a:rPr lang="en-US" smtClean="0"/>
              <a:t>10/2/2024</a:t>
            </a:fld>
            <a:endParaRPr lang="en-IN"/>
          </a:p>
        </p:txBody>
      </p:sp>
      <p:sp>
        <p:nvSpPr>
          <p:cNvPr id="3" name="Footer Placeholder 2">
            <a:extLst>
              <a:ext uri="{FF2B5EF4-FFF2-40B4-BE49-F238E27FC236}">
                <a16:creationId xmlns:a16="http://schemas.microsoft.com/office/drawing/2014/main" id="{F87907A2-01BA-4E25-8412-8B178ABE7656}"/>
              </a:ext>
            </a:extLst>
          </p:cNvPr>
          <p:cNvSpPr>
            <a:spLocks noGrp="1"/>
          </p:cNvSpPr>
          <p:nvPr>
            <p:ph type="ftr" sz="quarter" idx="11"/>
          </p:nvPr>
        </p:nvSpPr>
        <p:spPr/>
        <p:txBody>
          <a:bodyPr/>
          <a:lstStyle/>
          <a:p>
            <a:r>
              <a:rPr lang="it-IT"/>
              <a:t>Dr. Prabha S Nair                          Unit II</a:t>
            </a:r>
            <a:endParaRPr lang="en-IN"/>
          </a:p>
        </p:txBody>
      </p:sp>
      <p:sp>
        <p:nvSpPr>
          <p:cNvPr id="4" name="Slide Number Placeholder 3">
            <a:extLst>
              <a:ext uri="{FF2B5EF4-FFF2-40B4-BE49-F238E27FC236}">
                <a16:creationId xmlns:a16="http://schemas.microsoft.com/office/drawing/2014/main" id="{072EB1E6-2A89-42AB-B3D3-52DF566180A6}"/>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614994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D724-BF09-49B6-8451-60000653F5A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0E1626-04F6-4596-903B-92032B5499E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3A489A-2AF2-4519-ACFB-772FF8CCF99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4C0876-1364-4CB6-B778-832F5C4D2E49}"/>
              </a:ext>
            </a:extLst>
          </p:cNvPr>
          <p:cNvSpPr>
            <a:spLocks noGrp="1"/>
          </p:cNvSpPr>
          <p:nvPr>
            <p:ph type="dt" sz="half" idx="10"/>
          </p:nvPr>
        </p:nvSpPr>
        <p:spPr/>
        <p:txBody>
          <a:bodyPr/>
          <a:lstStyle/>
          <a:p>
            <a:fld id="{52B10029-6253-49CD-BE08-9FB13C165A49}" type="datetime1">
              <a:rPr lang="en-US" smtClean="0"/>
              <a:t>10/2/2024</a:t>
            </a:fld>
            <a:endParaRPr lang="en-IN"/>
          </a:p>
        </p:txBody>
      </p:sp>
      <p:sp>
        <p:nvSpPr>
          <p:cNvPr id="6" name="Footer Placeholder 5">
            <a:extLst>
              <a:ext uri="{FF2B5EF4-FFF2-40B4-BE49-F238E27FC236}">
                <a16:creationId xmlns:a16="http://schemas.microsoft.com/office/drawing/2014/main" id="{7FC69184-B9C9-4366-AF85-A55392905078}"/>
              </a:ext>
            </a:extLst>
          </p:cNvPr>
          <p:cNvSpPr>
            <a:spLocks noGrp="1"/>
          </p:cNvSpPr>
          <p:nvPr>
            <p:ph type="ftr" sz="quarter" idx="11"/>
          </p:nvPr>
        </p:nvSpPr>
        <p:spPr/>
        <p:txBody>
          <a:bodyPr/>
          <a:lstStyle/>
          <a:p>
            <a:r>
              <a:rPr lang="it-IT"/>
              <a:t>Dr. Prabha S Nair                          Unit II</a:t>
            </a:r>
            <a:endParaRPr lang="en-IN"/>
          </a:p>
        </p:txBody>
      </p:sp>
      <p:sp>
        <p:nvSpPr>
          <p:cNvPr id="7" name="Slide Number Placeholder 6">
            <a:extLst>
              <a:ext uri="{FF2B5EF4-FFF2-40B4-BE49-F238E27FC236}">
                <a16:creationId xmlns:a16="http://schemas.microsoft.com/office/drawing/2014/main" id="{575B0DF2-79AC-43DC-97D5-C0B45CDEF711}"/>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115281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A9C2129-E41B-4312-A56E-E980E651CA43}" type="datetime1">
              <a:rPr lang="en-US" smtClean="0"/>
              <a:t>10/2/2024</a:t>
            </a:fld>
            <a:endParaRPr lang="en-US"/>
          </a:p>
        </p:txBody>
      </p:sp>
      <p:sp>
        <p:nvSpPr>
          <p:cNvPr id="5" name="Footer Placeholder 4"/>
          <p:cNvSpPr>
            <a:spLocks noGrp="1"/>
          </p:cNvSpPr>
          <p:nvPr>
            <p:ph type="ftr" sz="quarter" idx="11"/>
          </p:nvPr>
        </p:nvSpPr>
        <p:spPr/>
        <p:txBody>
          <a:bodyPr/>
          <a:lstStyle/>
          <a:p>
            <a:r>
              <a:rPr lang="it-IT"/>
              <a:t>Dr. Prabha S Nair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CE7F-6140-4C9C-956C-B004CFB8644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350D17-42BB-4D2D-831B-24FA0F0AE8F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84BCAD-CF49-482A-A13A-92237174B99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9A90F-C7DB-42B5-B2BA-115C4CFABDD1}"/>
              </a:ext>
            </a:extLst>
          </p:cNvPr>
          <p:cNvSpPr>
            <a:spLocks noGrp="1"/>
          </p:cNvSpPr>
          <p:nvPr>
            <p:ph type="dt" sz="half" idx="10"/>
          </p:nvPr>
        </p:nvSpPr>
        <p:spPr/>
        <p:txBody>
          <a:bodyPr/>
          <a:lstStyle/>
          <a:p>
            <a:fld id="{7AD9A836-ACDE-47E5-B14E-42038E4A9AFC}" type="datetime1">
              <a:rPr lang="en-US" smtClean="0"/>
              <a:t>10/2/2024</a:t>
            </a:fld>
            <a:endParaRPr lang="en-IN"/>
          </a:p>
        </p:txBody>
      </p:sp>
      <p:sp>
        <p:nvSpPr>
          <p:cNvPr id="6" name="Footer Placeholder 5">
            <a:extLst>
              <a:ext uri="{FF2B5EF4-FFF2-40B4-BE49-F238E27FC236}">
                <a16:creationId xmlns:a16="http://schemas.microsoft.com/office/drawing/2014/main" id="{433DEA4F-52FB-4D1E-B3C5-7508486FE4D2}"/>
              </a:ext>
            </a:extLst>
          </p:cNvPr>
          <p:cNvSpPr>
            <a:spLocks noGrp="1"/>
          </p:cNvSpPr>
          <p:nvPr>
            <p:ph type="ftr" sz="quarter" idx="11"/>
          </p:nvPr>
        </p:nvSpPr>
        <p:spPr/>
        <p:txBody>
          <a:bodyPr/>
          <a:lstStyle/>
          <a:p>
            <a:r>
              <a:rPr lang="it-IT"/>
              <a:t>Dr. Prabha S Nair                          Unit II</a:t>
            </a:r>
            <a:endParaRPr lang="en-IN"/>
          </a:p>
        </p:txBody>
      </p:sp>
      <p:sp>
        <p:nvSpPr>
          <p:cNvPr id="7" name="Slide Number Placeholder 6">
            <a:extLst>
              <a:ext uri="{FF2B5EF4-FFF2-40B4-BE49-F238E27FC236}">
                <a16:creationId xmlns:a16="http://schemas.microsoft.com/office/drawing/2014/main" id="{B1CE073F-4F8E-4419-8459-C5107B3E3BCE}"/>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483512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1C1E-1FE1-4C7D-85D8-6B466B0509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BDB7E5-0591-498B-A8CA-7F59156089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2B198D-405E-475A-83D1-D0475132BF79}"/>
              </a:ext>
            </a:extLst>
          </p:cNvPr>
          <p:cNvSpPr>
            <a:spLocks noGrp="1"/>
          </p:cNvSpPr>
          <p:nvPr>
            <p:ph type="dt" sz="half" idx="10"/>
          </p:nvPr>
        </p:nvSpPr>
        <p:spPr/>
        <p:txBody>
          <a:bodyPr/>
          <a:lstStyle/>
          <a:p>
            <a:fld id="{BD0FBEF2-ACFE-466D-9E8C-D9CB21F773F3}" type="datetime1">
              <a:rPr lang="en-US" smtClean="0"/>
              <a:t>10/2/2024</a:t>
            </a:fld>
            <a:endParaRPr lang="en-IN"/>
          </a:p>
        </p:txBody>
      </p:sp>
      <p:sp>
        <p:nvSpPr>
          <p:cNvPr id="5" name="Footer Placeholder 4">
            <a:extLst>
              <a:ext uri="{FF2B5EF4-FFF2-40B4-BE49-F238E27FC236}">
                <a16:creationId xmlns:a16="http://schemas.microsoft.com/office/drawing/2014/main" id="{16CD4C0A-9931-41A2-A0D8-50CFCB88C898}"/>
              </a:ext>
            </a:extLst>
          </p:cNvPr>
          <p:cNvSpPr>
            <a:spLocks noGrp="1"/>
          </p:cNvSpPr>
          <p:nvPr>
            <p:ph type="ftr" sz="quarter" idx="11"/>
          </p:nvPr>
        </p:nvSpPr>
        <p:spPr/>
        <p:txBody>
          <a:bodyPr/>
          <a:lstStyle/>
          <a:p>
            <a:r>
              <a:rPr lang="it-IT"/>
              <a:t>Dr. Prabha S Nair                          Unit II</a:t>
            </a:r>
            <a:endParaRPr lang="en-IN"/>
          </a:p>
        </p:txBody>
      </p:sp>
      <p:sp>
        <p:nvSpPr>
          <p:cNvPr id="6" name="Slide Number Placeholder 5">
            <a:extLst>
              <a:ext uri="{FF2B5EF4-FFF2-40B4-BE49-F238E27FC236}">
                <a16:creationId xmlns:a16="http://schemas.microsoft.com/office/drawing/2014/main" id="{29458182-6A8C-44AF-9C39-591C797797C9}"/>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1764970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0BBDBF-8A67-4360-8283-A40623D7A73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5CE64-4B53-43A7-BB03-C318806F2677}"/>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CA1F55-BA9C-48E2-89CC-CD235DFA4E6C}"/>
              </a:ext>
            </a:extLst>
          </p:cNvPr>
          <p:cNvSpPr>
            <a:spLocks noGrp="1"/>
          </p:cNvSpPr>
          <p:nvPr>
            <p:ph type="dt" sz="half" idx="10"/>
          </p:nvPr>
        </p:nvSpPr>
        <p:spPr/>
        <p:txBody>
          <a:bodyPr/>
          <a:lstStyle/>
          <a:p>
            <a:fld id="{E731D7BF-8D0B-4CAE-BD69-5FDBD04D37D8}" type="datetime1">
              <a:rPr lang="en-US" smtClean="0"/>
              <a:t>10/2/2024</a:t>
            </a:fld>
            <a:endParaRPr lang="en-IN"/>
          </a:p>
        </p:txBody>
      </p:sp>
      <p:sp>
        <p:nvSpPr>
          <p:cNvPr id="5" name="Footer Placeholder 4">
            <a:extLst>
              <a:ext uri="{FF2B5EF4-FFF2-40B4-BE49-F238E27FC236}">
                <a16:creationId xmlns:a16="http://schemas.microsoft.com/office/drawing/2014/main" id="{FBB513D6-E98F-43C2-8E0F-2916EFADB9EE}"/>
              </a:ext>
            </a:extLst>
          </p:cNvPr>
          <p:cNvSpPr>
            <a:spLocks noGrp="1"/>
          </p:cNvSpPr>
          <p:nvPr>
            <p:ph type="ftr" sz="quarter" idx="11"/>
          </p:nvPr>
        </p:nvSpPr>
        <p:spPr/>
        <p:txBody>
          <a:bodyPr/>
          <a:lstStyle/>
          <a:p>
            <a:r>
              <a:rPr lang="it-IT"/>
              <a:t>Dr. Prabha S Nair                          Unit II</a:t>
            </a:r>
            <a:endParaRPr lang="en-IN"/>
          </a:p>
        </p:txBody>
      </p:sp>
      <p:sp>
        <p:nvSpPr>
          <p:cNvPr id="6" name="Slide Number Placeholder 5">
            <a:extLst>
              <a:ext uri="{FF2B5EF4-FFF2-40B4-BE49-F238E27FC236}">
                <a16:creationId xmlns:a16="http://schemas.microsoft.com/office/drawing/2014/main" id="{E749FDFD-F259-4159-8C30-4721D4F293CC}"/>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92285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5BCC4-1EB7-4E61-B181-FBA34FA101F6}" type="datetime1">
              <a:rPr lang="en-US" smtClean="0"/>
              <a:t>10/2/2024</a:t>
            </a:fld>
            <a:endParaRPr lang="en-US"/>
          </a:p>
        </p:txBody>
      </p:sp>
      <p:sp>
        <p:nvSpPr>
          <p:cNvPr id="5" name="Footer Placeholder 4"/>
          <p:cNvSpPr>
            <a:spLocks noGrp="1"/>
          </p:cNvSpPr>
          <p:nvPr>
            <p:ph type="ftr" sz="quarter" idx="11"/>
          </p:nvPr>
        </p:nvSpPr>
        <p:spPr/>
        <p:txBody>
          <a:bodyPr/>
          <a:lstStyle/>
          <a:p>
            <a:r>
              <a:rPr lang="it-IT"/>
              <a:t>Dr. Prabha S Nair                          Unit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2D9957-1F34-4AA2-807E-9E0ACCC9F2CD}" type="datetime1">
              <a:rPr lang="en-US" smtClean="0"/>
              <a:t>10/2/2024</a:t>
            </a:fld>
            <a:endParaRPr lang="en-US"/>
          </a:p>
        </p:txBody>
      </p:sp>
      <p:sp>
        <p:nvSpPr>
          <p:cNvPr id="6" name="Footer Placeholder 5"/>
          <p:cNvSpPr>
            <a:spLocks noGrp="1"/>
          </p:cNvSpPr>
          <p:nvPr>
            <p:ph type="ftr" sz="quarter" idx="11"/>
          </p:nvPr>
        </p:nvSpPr>
        <p:spPr/>
        <p:txBody>
          <a:bodyPr/>
          <a:lstStyle/>
          <a:p>
            <a:r>
              <a:rPr lang="it-IT"/>
              <a:t>Dr. Prabha S Nair                          Unit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B560B9-A5B0-401A-A58F-41854A02C10A}" type="datetime1">
              <a:rPr lang="en-US" smtClean="0"/>
              <a:t>10/2/2024</a:t>
            </a:fld>
            <a:endParaRPr lang="en-US"/>
          </a:p>
        </p:txBody>
      </p:sp>
      <p:sp>
        <p:nvSpPr>
          <p:cNvPr id="8" name="Footer Placeholder 7"/>
          <p:cNvSpPr>
            <a:spLocks noGrp="1"/>
          </p:cNvSpPr>
          <p:nvPr>
            <p:ph type="ftr" sz="quarter" idx="11"/>
          </p:nvPr>
        </p:nvSpPr>
        <p:spPr/>
        <p:txBody>
          <a:bodyPr/>
          <a:lstStyle/>
          <a:p>
            <a:r>
              <a:rPr lang="it-IT"/>
              <a:t>Dr. Prabha S Nair                          Unit II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4DC52D-6D29-410D-9909-76CCB3E6B1E3}" type="datetime1">
              <a:rPr lang="en-US" smtClean="0"/>
              <a:t>10/2/2024</a:t>
            </a:fld>
            <a:endParaRPr lang="en-US"/>
          </a:p>
        </p:txBody>
      </p:sp>
      <p:sp>
        <p:nvSpPr>
          <p:cNvPr id="4" name="Footer Placeholder 3"/>
          <p:cNvSpPr>
            <a:spLocks noGrp="1"/>
          </p:cNvSpPr>
          <p:nvPr>
            <p:ph type="ftr" sz="quarter" idx="11"/>
          </p:nvPr>
        </p:nvSpPr>
        <p:spPr/>
        <p:txBody>
          <a:bodyPr/>
          <a:lstStyle/>
          <a:p>
            <a:r>
              <a:rPr lang="it-IT"/>
              <a:t>Dr. Prabha S Nair                          Unit II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E9450-2350-4D8B-8138-896899DAF0E6}" type="datetime1">
              <a:rPr lang="en-US" smtClean="0"/>
              <a:t>10/2/2024</a:t>
            </a:fld>
            <a:endParaRPr lang="en-US"/>
          </a:p>
        </p:txBody>
      </p:sp>
      <p:sp>
        <p:nvSpPr>
          <p:cNvPr id="3" name="Footer Placeholder 2"/>
          <p:cNvSpPr>
            <a:spLocks noGrp="1"/>
          </p:cNvSpPr>
          <p:nvPr>
            <p:ph type="ftr" sz="quarter" idx="11"/>
          </p:nvPr>
        </p:nvSpPr>
        <p:spPr/>
        <p:txBody>
          <a:bodyPr/>
          <a:lstStyle/>
          <a:p>
            <a:r>
              <a:rPr lang="it-IT"/>
              <a:t>Dr. Prabha S Nair                          Unit II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010CA-9C56-4C80-96B0-6A3EBD3A2B98}" type="datetime1">
              <a:rPr lang="en-US" smtClean="0"/>
              <a:t>10/2/2024</a:t>
            </a:fld>
            <a:endParaRPr lang="en-US"/>
          </a:p>
        </p:txBody>
      </p:sp>
      <p:sp>
        <p:nvSpPr>
          <p:cNvPr id="6" name="Footer Placeholder 5"/>
          <p:cNvSpPr>
            <a:spLocks noGrp="1"/>
          </p:cNvSpPr>
          <p:nvPr>
            <p:ph type="ftr" sz="quarter" idx="11"/>
          </p:nvPr>
        </p:nvSpPr>
        <p:spPr/>
        <p:txBody>
          <a:bodyPr/>
          <a:lstStyle/>
          <a:p>
            <a:r>
              <a:rPr lang="it-IT"/>
              <a:t>Dr. Prabha S Nair                          Unit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8A745C-671E-4B36-A1FA-85E81787CD5C}" type="datetime1">
              <a:rPr lang="en-US" smtClean="0"/>
              <a:t>10/2/2024</a:t>
            </a:fld>
            <a:endParaRPr lang="en-US"/>
          </a:p>
        </p:txBody>
      </p:sp>
      <p:sp>
        <p:nvSpPr>
          <p:cNvPr id="6" name="Footer Placeholder 5"/>
          <p:cNvSpPr>
            <a:spLocks noGrp="1"/>
          </p:cNvSpPr>
          <p:nvPr>
            <p:ph type="ftr" sz="quarter" idx="11"/>
          </p:nvPr>
        </p:nvSpPr>
        <p:spPr/>
        <p:txBody>
          <a:bodyPr/>
          <a:lstStyle/>
          <a:p>
            <a:r>
              <a:rPr lang="it-IT"/>
              <a:t>Dr. Prabha S Nair                          Unit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DE909-0D50-4FA4-9F6F-59202B6CA891}" type="datetime1">
              <a:rPr lang="en-US" smtClean="0"/>
              <a:t>10/2/2024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Dr. Prabha S Nair                          Unit II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44B77-9544-4996-950E-10F2DD63EA7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B581EC-AA87-42C1-8938-7F6DD2CDBCF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530441D3-C02D-49A5-9CB4-B7279AD0123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912C1-490C-4C55-B632-8B8C2A343321}" type="datetime1">
              <a:rPr lang="en-US" smtClean="0"/>
              <a:t>10/2/2024</a:t>
            </a:fld>
            <a:endParaRPr lang="en-IN"/>
          </a:p>
        </p:txBody>
      </p:sp>
      <p:sp>
        <p:nvSpPr>
          <p:cNvPr id="5" name="Footer Placeholder 4">
            <a:extLst>
              <a:ext uri="{FF2B5EF4-FFF2-40B4-BE49-F238E27FC236}">
                <a16:creationId xmlns:a16="http://schemas.microsoft.com/office/drawing/2014/main" id="{06CC09B2-B98E-4829-93CA-0EFC73DFA56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Dr. Prabha S Nair                          Unit II</a:t>
            </a:r>
            <a:endParaRPr lang="en-IN"/>
          </a:p>
        </p:txBody>
      </p:sp>
      <p:sp>
        <p:nvSpPr>
          <p:cNvPr id="6" name="Slide Number Placeholder 5">
            <a:extLst>
              <a:ext uri="{FF2B5EF4-FFF2-40B4-BE49-F238E27FC236}">
                <a16:creationId xmlns:a16="http://schemas.microsoft.com/office/drawing/2014/main" id="{6F06ACB9-4494-44A2-AAC2-48C1C448C7D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A8177-BAF7-4D00-A11B-FBC11A3C0B93}" type="slidenum">
              <a:rPr lang="en-IN" smtClean="0"/>
              <a:pPr/>
              <a:t>‹#›</a:t>
            </a:fld>
            <a:endParaRPr lang="en-IN"/>
          </a:p>
        </p:txBody>
      </p:sp>
    </p:spTree>
    <p:extLst>
      <p:ext uri="{BB962C8B-B14F-4D97-AF65-F5344CB8AC3E}">
        <p14:creationId xmlns:p14="http://schemas.microsoft.com/office/powerpoint/2010/main" val="378258628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b="1"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jpeg"/><Relationship Id="rId5" Type="http://schemas.openxmlformats.org/officeDocument/2006/relationships/image" Target="../media/image8.jp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mindtools.com/pages/article/newTMC_11.ht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hollidazed.co.uk/2015/09/10/start-with-one-thin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nngroup.com/articles/conversion-rates/"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nytimes.com/2009/03/01/business/01marissa.html?pagewanted=print&amp;_r=0"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eraction-design.org/literature/topics/navigation-1" TargetMode="External"/><Relationship Id="rId2" Type="http://schemas.openxmlformats.org/officeDocument/2006/relationships/hyperlink" Target="https://www.interaction-design.org/literature/topics/type"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www.interaction-design.org/literature/topics/brainstorming" TargetMode="Externa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mindtools.com/pages/article/newTED_79.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6.xml.rels><?xml version="1.0" encoding="UTF-8" standalone="yes"?>
<Relationships xmlns="http://schemas.openxmlformats.org/package/2006/relationships"><Relationship Id="rId3" Type="http://schemas.openxmlformats.org/officeDocument/2006/relationships/hyperlink" Target="https://www.mindtools.com/pages/article/newTED_86.htm" TargetMode="External"/><Relationship Id="rId2" Type="http://schemas.openxmlformats.org/officeDocument/2006/relationships/hyperlink" Target="https://www.mindtools.com/pages/article/newLDR_03.htm"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tmp"/><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noidainstituteofengtech-my.sharepoint.com/personal/manali_gupta_niet_co_in/_layouts/15/onedrive.aspx?id=/personal/manali_gupta_niet_co_in/Documents/Careerbuddy%20Case%20Study&amp;ga=1"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coursera.org/lecture/uva-darden-design-thinking-innovation/the-ibm-story-iq0kE"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youtu.be/AamBSYPJlcA" TargetMode="External"/><Relationship Id="rId2" Type="http://schemas.openxmlformats.org/officeDocument/2006/relationships/hyperlink" Target="https://nptel.ac.in/courses/110106124"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www.coursera.org/learn/uva-darden-design-thinking-innovation" TargetMode="Externa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www.independent.co.uk/news/world/americas/starbucks-barista-learns-sign-language-to-talk-to-deaf-customer-a6890606.html" TargetMode="External"/><Relationship Id="rId7" Type="http://schemas.openxmlformats.org/officeDocument/2006/relationships/image" Target="../media/image1.jpe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hyperlink" Target="https://qpsoftware.net/blog/pros-and-cons-prototyping-complex-projects" TargetMode="External"/><Relationship Id="rId5" Type="http://schemas.openxmlformats.org/officeDocument/2006/relationships/hyperlink" Target="https://uxdesign.cc/prototyping-what-can-a-team-learn-5db78d7da912" TargetMode="External"/><Relationship Id="rId4" Type="http://schemas.openxmlformats.org/officeDocument/2006/relationships/hyperlink" Target="https://www.uxmatters.com/mt/archives/2019/01/prototyping-user-experience.php" TargetMode="External"/></Relationships>
</file>

<file path=ppt/slides/_rels/slide9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F54B4D1-9F24-4606-95E8-036CE766B7C2}"/>
              </a:ext>
            </a:extLst>
          </p:cNvPr>
          <p:cNvSpPr>
            <a:spLocks noGrp="1"/>
          </p:cNvSpPr>
          <p:nvPr>
            <p:ph type="dt" sz="half" idx="10"/>
          </p:nvPr>
        </p:nvSpPr>
        <p:spPr/>
        <p:txBody>
          <a:bodyPr/>
          <a:lstStyle/>
          <a:p>
            <a:fld id="{C8242F20-FF10-423B-8A14-9352BAFA925B}" type="datetime1">
              <a:rPr lang="en-US" smtClean="0"/>
              <a:t>10/2/2024</a:t>
            </a:fld>
            <a:endParaRPr lang="en-US"/>
          </a:p>
        </p:txBody>
      </p:sp>
      <p:sp>
        <p:nvSpPr>
          <p:cNvPr id="7" name="Slide Number Placeholder 6">
            <a:extLst>
              <a:ext uri="{FF2B5EF4-FFF2-40B4-BE49-F238E27FC236}">
                <a16:creationId xmlns:a16="http://schemas.microsoft.com/office/drawing/2014/main" id="{9FB5C94D-E032-4D4A-A14D-07EB4F0DAF90}"/>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4" name="object 4"/>
          <p:cNvSpPr txBox="1"/>
          <p:nvPr/>
        </p:nvSpPr>
        <p:spPr>
          <a:xfrm>
            <a:off x="404688" y="1196752"/>
            <a:ext cx="8282112" cy="4673417"/>
          </a:xfrm>
          <a:prstGeom prst="rect">
            <a:avLst/>
          </a:prstGeom>
        </p:spPr>
        <p:txBody>
          <a:bodyPr vert="horz" wrap="square" lIns="0" tIns="11516" rIns="0" bIns="0" rtlCol="0">
            <a:spAutoFit/>
          </a:bodyPr>
          <a:lstStyle/>
          <a:p>
            <a:pPr marL="297266" marR="4607" indent="-285750" algn="just">
              <a:lnSpc>
                <a:spcPct val="106500"/>
              </a:lnSpc>
              <a:spcBef>
                <a:spcPts val="91"/>
              </a:spcBef>
              <a:buFont typeface="Arial" panose="020B0604020202020204" pitchFamily="34" charset="0"/>
              <a:buChar char="•"/>
            </a:pPr>
            <a:r>
              <a:rPr lang="en-US" sz="2000" dirty="0"/>
              <a:t>In the Ideation  stage, design thinkers spark off ideas — in the form of questions and solutions — through creative and curious activities such as Brainstorms and Worst Possible Idea.</a:t>
            </a:r>
          </a:p>
          <a:p>
            <a:pPr marL="11516" marR="4607" algn="just">
              <a:lnSpc>
                <a:spcPct val="106500"/>
              </a:lnSpc>
              <a:spcBef>
                <a:spcPts val="91"/>
              </a:spcBef>
            </a:pPr>
            <a:endParaRPr lang="en-US" sz="2000" dirty="0"/>
          </a:p>
          <a:p>
            <a:pPr marL="297266" marR="4607" indent="-285750" algn="just">
              <a:lnSpc>
                <a:spcPct val="106500"/>
              </a:lnSpc>
              <a:spcBef>
                <a:spcPts val="91"/>
              </a:spcBef>
              <a:buFont typeface="Arial" panose="020B0604020202020204" pitchFamily="34" charset="0"/>
              <a:buChar char="•"/>
            </a:pPr>
            <a:r>
              <a:rPr lang="en-US" sz="2000" dirty="0"/>
              <a:t>When facilitated in a successful way, Ideation is an exciting process. The goal is to generate a large number of ideas — ideas that potentially inspire newer, better ideas — that the team can then cut down into the best, most practical and innovative ones.</a:t>
            </a:r>
          </a:p>
          <a:p>
            <a:pPr marL="11516" marR="4607" algn="just">
              <a:lnSpc>
                <a:spcPct val="106500"/>
              </a:lnSpc>
              <a:spcBef>
                <a:spcPts val="91"/>
              </a:spcBef>
            </a:pPr>
            <a:endParaRPr lang="en-US" sz="2000" dirty="0"/>
          </a:p>
          <a:p>
            <a:pPr marL="297266" marR="4607" indent="-285750" algn="just">
              <a:lnSpc>
                <a:spcPct val="106500"/>
              </a:lnSpc>
              <a:spcBef>
                <a:spcPts val="91"/>
              </a:spcBef>
              <a:buFont typeface="Arial" panose="020B0604020202020204" pitchFamily="34" charset="0"/>
              <a:buChar char="•"/>
            </a:pPr>
            <a:r>
              <a:rPr lang="en-US" sz="2000" dirty="0"/>
              <a:t>“Ideation is the mode of the design process in which you concentrate on idea generation. Mentally it represents a process of “going wide” in terms of concepts and outcomes. Ideation provides both the fuel and also the source material for building prototypes and getting innovative solutions into the hands of your users.”</a:t>
            </a:r>
            <a:endParaRPr sz="2000" dirty="0">
              <a:latin typeface="Times New Roman"/>
              <a:cs typeface="Times New Roman"/>
            </a:endParaRPr>
          </a:p>
        </p:txBody>
      </p:sp>
      <p:sp>
        <p:nvSpPr>
          <p:cNvPr id="8" name="Title 1">
            <a:extLst>
              <a:ext uri="{FF2B5EF4-FFF2-40B4-BE49-F238E27FC236}">
                <a16:creationId xmlns:a16="http://schemas.microsoft.com/office/drawing/2014/main" id="{76E41C37-658F-4465-8C10-C8E3CD4021CC}"/>
              </a:ext>
            </a:extLst>
          </p:cNvPr>
          <p:cNvSpPr txBox="1">
            <a:spLocks/>
          </p:cNvSpPr>
          <p:nvPr/>
        </p:nvSpPr>
        <p:spPr>
          <a:xfrm>
            <a:off x="1691680" y="0"/>
            <a:ext cx="7200800" cy="881336"/>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Refine and narrow down to the best idea(CO2)</a:t>
            </a:r>
            <a:endParaRPr kumimoji="0" lang="en-US" sz="2400" b="1" i="0" u="none" strike="noStrike" kern="1200" cap="none" spc="0" normalizeH="0" noProof="0" dirty="0">
              <a:ln>
                <a:noFill/>
              </a:ln>
              <a:solidFill>
                <a:schemeClr val="dk1"/>
              </a:solidFill>
              <a:effectLst/>
              <a:uLnTx/>
              <a:uFillTx/>
            </a:endParaRPr>
          </a:p>
        </p:txBody>
      </p:sp>
      <p:sp>
        <p:nvSpPr>
          <p:cNvPr id="3" name="Footer Placeholder 2">
            <a:extLst>
              <a:ext uri="{FF2B5EF4-FFF2-40B4-BE49-F238E27FC236}">
                <a16:creationId xmlns:a16="http://schemas.microsoft.com/office/drawing/2014/main" id="{C9E5A922-212D-9448-ADAE-38CF2F8B4D70}"/>
              </a:ext>
            </a:extLst>
          </p:cNvPr>
          <p:cNvSpPr>
            <a:spLocks noGrp="1"/>
          </p:cNvSpPr>
          <p:nvPr>
            <p:ph type="ftr" sz="quarter" idx="11"/>
          </p:nvPr>
        </p:nvSpPr>
        <p:spPr/>
        <p:txBody>
          <a:bodyPr/>
          <a:lstStyle/>
          <a:p>
            <a:r>
              <a:rPr lang="it-IT"/>
              <a:t>Dr. Prabha S Nair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34122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3715"/>
            <a:ext cx="8352928" cy="4392488"/>
          </a:xfrm>
        </p:spPr>
        <p:txBody>
          <a:bodyPr>
            <a:normAutofit/>
          </a:bodyPr>
          <a:lstStyle/>
          <a:p>
            <a:r>
              <a:rPr lang="en-US" sz="2400" dirty="0"/>
              <a:t>Set a time limit</a:t>
            </a:r>
          </a:p>
          <a:p>
            <a:r>
              <a:rPr lang="en-US" sz="2400" dirty="0"/>
              <a:t>Start with a problem statement, point of view, possible questions, a plan, or a goal and stay focused on the topic </a:t>
            </a:r>
          </a:p>
          <a:p>
            <a:r>
              <a:rPr lang="en-US" sz="2400" dirty="0"/>
              <a:t>Stay on Topic</a:t>
            </a:r>
          </a:p>
          <a:p>
            <a:r>
              <a:rPr lang="en-US" sz="2400" dirty="0"/>
              <a:t>Defer judgement or criticism, including non-verbal</a:t>
            </a:r>
          </a:p>
          <a:p>
            <a:r>
              <a:rPr lang="en-US" sz="2400" dirty="0"/>
              <a:t>Encourage weird, wacky and wild ideas </a:t>
            </a:r>
          </a:p>
          <a:p>
            <a:r>
              <a:rPr lang="en-US" sz="2400" dirty="0"/>
              <a:t>Aim for quantity</a:t>
            </a:r>
          </a:p>
          <a:p>
            <a:r>
              <a:rPr lang="en-US" sz="2400" dirty="0"/>
              <a:t>Build on each others' ideas</a:t>
            </a:r>
          </a:p>
          <a:p>
            <a:r>
              <a:rPr lang="en-US" sz="2400" dirty="0"/>
              <a:t>Be visual</a:t>
            </a:r>
          </a:p>
          <a:p>
            <a:r>
              <a:rPr lang="en-US" sz="2400" dirty="0"/>
              <a:t>One conversation at a time </a:t>
            </a:r>
          </a:p>
        </p:txBody>
      </p:sp>
      <p:sp>
        <p:nvSpPr>
          <p:cNvPr id="4" name="Date Placeholder 3"/>
          <p:cNvSpPr>
            <a:spLocks noGrp="1"/>
          </p:cNvSpPr>
          <p:nvPr>
            <p:ph type="dt" sz="half" idx="10"/>
          </p:nvPr>
        </p:nvSpPr>
        <p:spPr/>
        <p:txBody>
          <a:bodyPr/>
          <a:lstStyle/>
          <a:p>
            <a:fld id="{45A19D6F-218A-427D-9118-B079B44B19D0}"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2" name="Footer Placeholder 1">
            <a:extLst>
              <a:ext uri="{FF2B5EF4-FFF2-40B4-BE49-F238E27FC236}">
                <a16:creationId xmlns:a16="http://schemas.microsoft.com/office/drawing/2014/main" id="{90FDC8F6-09CB-C143-8B1F-3A579CDBA5AB}"/>
              </a:ext>
            </a:extLst>
          </p:cNvPr>
          <p:cNvSpPr>
            <a:spLocks noGrp="1"/>
          </p:cNvSpPr>
          <p:nvPr>
            <p:ph type="ftr" sz="quarter" idx="11"/>
          </p:nvPr>
        </p:nvSpPr>
        <p:spPr/>
        <p:txBody>
          <a:bodyPr/>
          <a:lstStyle/>
          <a:p>
            <a:r>
              <a:rPr lang="it-IT"/>
              <a:t>Dr. Prabha S Nair                          Unit II</a:t>
            </a:r>
            <a:endParaRPr lang="en-US"/>
          </a:p>
        </p:txBody>
      </p:sp>
      <p:sp>
        <p:nvSpPr>
          <p:cNvPr id="9" name="Title 1">
            <a:extLst>
              <a:ext uri="{FF2B5EF4-FFF2-40B4-BE49-F238E27FC236}">
                <a16:creationId xmlns:a16="http://schemas.microsoft.com/office/drawing/2014/main" id="{01C9F388-1909-4440-AD93-516BA9C63922}"/>
              </a:ext>
            </a:extLst>
          </p:cNvPr>
          <p:cNvSpPr txBox="1">
            <a:spLocks/>
          </p:cNvSpPr>
          <p:nvPr/>
        </p:nvSpPr>
        <p:spPr>
          <a:xfrm>
            <a:off x="1702804" y="32535"/>
            <a:ext cx="7441196"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Brainstorming Rules</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12952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7F38CD-9D20-4097-B6ED-AD7766A79D62}"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a:extLst>
              <a:ext uri="{FF2B5EF4-FFF2-40B4-BE49-F238E27FC236}">
                <a16:creationId xmlns:a16="http://schemas.microsoft.com/office/drawing/2014/main" id="{B808CC24-1DBE-6B4E-BBF6-5EB2E22BAC1D}"/>
              </a:ext>
            </a:extLst>
          </p:cNvPr>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b="1" dirty="0"/>
              <a:t>10-100-1000gm</a:t>
            </a:r>
            <a:endParaRPr kumimoji="0" lang="en-US" sz="2600" b="1" i="0" u="none"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17390646-3D69-DF4C-960F-36BB17264CBC}"/>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p:txBody>
          <a:bodyPr>
            <a:normAutofit/>
          </a:bodyPr>
          <a:lstStyle/>
          <a:p>
            <a:pPr algn="just"/>
            <a:r>
              <a:rPr lang="en-US" sz="2800" dirty="0"/>
              <a:t>Design Thinking is a vast topic and many experts views are available from academia to practitioners. At Intellect, we believe in ‘Design the Thinking’ before ‘Thinking the Design’.</a:t>
            </a:r>
          </a:p>
          <a:p>
            <a:pPr marL="0" indent="0" algn="just">
              <a:buNone/>
            </a:pPr>
            <a:r>
              <a:rPr lang="en-US" sz="2800" dirty="0"/>
              <a:t>Three Design Thinking principals:</a:t>
            </a:r>
          </a:p>
          <a:p>
            <a:pPr algn="just"/>
            <a:r>
              <a:rPr lang="en-US" sz="2800" dirty="0"/>
              <a:t> Last 2% is 200%</a:t>
            </a:r>
          </a:p>
          <a:p>
            <a:pPr algn="just"/>
            <a:r>
              <a:rPr lang="en-US" sz="2800" dirty="0"/>
              <a:t> Prioritize 10 gm / 100 gm / 1000 gm items </a:t>
            </a:r>
          </a:p>
          <a:p>
            <a:pPr algn="just"/>
            <a:r>
              <a:rPr lang="en-US" sz="2800" dirty="0"/>
              <a:t> Less is More</a:t>
            </a:r>
          </a:p>
          <a:p>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36741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63013E-823A-4750-A52D-66176CBE147F}"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a:extLst>
              <a:ext uri="{FF2B5EF4-FFF2-40B4-BE49-F238E27FC236}">
                <a16:creationId xmlns:a16="http://schemas.microsoft.com/office/drawing/2014/main" id="{B808CC24-1DBE-6B4E-BBF6-5EB2E22BAC1D}"/>
              </a:ext>
            </a:extLst>
          </p:cNvPr>
          <p:cNvSpPr txBox="1">
            <a:spLocks/>
          </p:cNvSpPr>
          <p:nvPr/>
        </p:nvSpPr>
        <p:spPr>
          <a:xfrm>
            <a:off x="1649288" y="44624"/>
            <a:ext cx="73152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spc="73" dirty="0">
                <a:solidFill>
                  <a:srgbClr val="001F5F"/>
                </a:solidFill>
                <a:cs typeface="Arial"/>
              </a:rPr>
              <a:t>Three </a:t>
            </a:r>
            <a:r>
              <a:rPr lang="en-US" sz="2400" b="1" spc="27" dirty="0">
                <a:solidFill>
                  <a:srgbClr val="001F5F"/>
                </a:solidFill>
                <a:cs typeface="Arial"/>
              </a:rPr>
              <a:t>Laws </a:t>
            </a:r>
            <a:r>
              <a:rPr lang="en-US" sz="2400" b="1" spc="-13" dirty="0">
                <a:solidFill>
                  <a:srgbClr val="001F5F"/>
                </a:solidFill>
                <a:cs typeface="Arial"/>
              </a:rPr>
              <a:t>of </a:t>
            </a:r>
            <a:r>
              <a:rPr lang="en-US" sz="2400" b="1" spc="27" dirty="0">
                <a:solidFill>
                  <a:srgbClr val="001F5F"/>
                </a:solidFill>
                <a:cs typeface="Arial"/>
              </a:rPr>
              <a:t>Design</a:t>
            </a:r>
            <a:r>
              <a:rPr lang="en-US" sz="2400" b="1" spc="-267" dirty="0">
                <a:solidFill>
                  <a:srgbClr val="001F5F"/>
                </a:solidFill>
                <a:cs typeface="Arial"/>
              </a:rPr>
              <a:t> </a:t>
            </a:r>
            <a:r>
              <a:rPr lang="en-US" sz="2400" b="1" spc="-7" dirty="0">
                <a:solidFill>
                  <a:srgbClr val="001F5F"/>
                </a:solidFill>
                <a:cs typeface="Arial"/>
              </a:rPr>
              <a:t>Thinking</a:t>
            </a:r>
            <a:endParaRPr kumimoji="0" lang="en-US" sz="2400" b="0" i="0" u="none"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17390646-3D69-DF4C-960F-36BB17264CBC}"/>
              </a:ext>
            </a:extLst>
          </p:cNvPr>
          <p:cNvSpPr>
            <a:spLocks noGrp="1"/>
          </p:cNvSpPr>
          <p:nvPr>
            <p:ph type="ftr" sz="quarter" idx="11"/>
          </p:nvPr>
        </p:nvSpPr>
        <p:spPr/>
        <p:txBody>
          <a:bodyPr/>
          <a:lstStyle/>
          <a:p>
            <a:r>
              <a:rPr lang="it-IT"/>
              <a:t>Dr. Prabha S Nair                          Unit II</a:t>
            </a:r>
            <a:endParaRPr lang="en-US"/>
          </a:p>
        </p:txBody>
      </p:sp>
      <p:grpSp>
        <p:nvGrpSpPr>
          <p:cNvPr id="9" name="object 2"/>
          <p:cNvGrpSpPr/>
          <p:nvPr/>
        </p:nvGrpSpPr>
        <p:grpSpPr>
          <a:xfrm>
            <a:off x="6409031" y="2708920"/>
            <a:ext cx="2589952" cy="2700019"/>
            <a:chOff x="5843651" y="1588368"/>
            <a:chExt cx="1942464" cy="2025014"/>
          </a:xfrm>
        </p:grpSpPr>
        <p:sp>
          <p:nvSpPr>
            <p:cNvPr id="10" name="object 3"/>
            <p:cNvSpPr/>
            <p:nvPr/>
          </p:nvSpPr>
          <p:spPr>
            <a:xfrm>
              <a:off x="5843651" y="2999408"/>
              <a:ext cx="705370" cy="613738"/>
            </a:xfrm>
            <a:prstGeom prst="rect">
              <a:avLst/>
            </a:prstGeom>
            <a:blipFill>
              <a:blip r:embed="rId2" cstate="print"/>
              <a:stretch>
                <a:fillRect/>
              </a:stretch>
            </a:blipFill>
          </p:spPr>
          <p:txBody>
            <a:bodyPr wrap="square" lIns="0" tIns="0" rIns="0" bIns="0" rtlCol="0"/>
            <a:lstStyle/>
            <a:p>
              <a:endParaRPr sz="2400"/>
            </a:p>
          </p:txBody>
        </p:sp>
        <p:sp>
          <p:nvSpPr>
            <p:cNvPr id="11" name="object 4"/>
            <p:cNvSpPr/>
            <p:nvPr/>
          </p:nvSpPr>
          <p:spPr>
            <a:xfrm>
              <a:off x="7085584" y="1588368"/>
              <a:ext cx="700167" cy="1963440"/>
            </a:xfrm>
            <a:prstGeom prst="rect">
              <a:avLst/>
            </a:prstGeom>
            <a:blipFill>
              <a:blip r:embed="rId3" cstate="print"/>
              <a:stretch>
                <a:fillRect/>
              </a:stretch>
            </a:blipFill>
          </p:spPr>
          <p:txBody>
            <a:bodyPr wrap="square" lIns="0" tIns="0" rIns="0" bIns="0" rtlCol="0"/>
            <a:lstStyle/>
            <a:p>
              <a:endParaRPr sz="2400"/>
            </a:p>
          </p:txBody>
        </p:sp>
        <p:sp>
          <p:nvSpPr>
            <p:cNvPr id="12" name="object 5"/>
            <p:cNvSpPr/>
            <p:nvPr/>
          </p:nvSpPr>
          <p:spPr>
            <a:xfrm>
              <a:off x="6445250" y="2498407"/>
              <a:ext cx="756005" cy="1077277"/>
            </a:xfrm>
            <a:prstGeom prst="rect">
              <a:avLst/>
            </a:prstGeom>
            <a:blipFill>
              <a:blip r:embed="rId4" cstate="print"/>
              <a:stretch>
                <a:fillRect/>
              </a:stretch>
            </a:blipFill>
          </p:spPr>
          <p:txBody>
            <a:bodyPr wrap="square" lIns="0" tIns="0" rIns="0" bIns="0" rtlCol="0"/>
            <a:lstStyle/>
            <a:p>
              <a:endParaRPr sz="2400"/>
            </a:p>
          </p:txBody>
        </p:sp>
      </p:grpSp>
      <p:sp>
        <p:nvSpPr>
          <p:cNvPr id="14" name="object 7"/>
          <p:cNvSpPr/>
          <p:nvPr/>
        </p:nvSpPr>
        <p:spPr>
          <a:xfrm>
            <a:off x="477126" y="4671722"/>
            <a:ext cx="1394609" cy="248852"/>
          </a:xfrm>
          <a:prstGeom prst="rect">
            <a:avLst/>
          </a:prstGeom>
          <a:blipFill>
            <a:blip r:embed="rId5" cstate="print"/>
            <a:stretch>
              <a:fillRect/>
            </a:stretch>
          </a:blipFill>
        </p:spPr>
        <p:txBody>
          <a:bodyPr wrap="square" lIns="0" tIns="0" rIns="0" bIns="0" rtlCol="0"/>
          <a:lstStyle/>
          <a:p>
            <a:endParaRPr sz="2400"/>
          </a:p>
        </p:txBody>
      </p:sp>
      <p:sp>
        <p:nvSpPr>
          <p:cNvPr id="15" name="object 8"/>
          <p:cNvSpPr/>
          <p:nvPr/>
        </p:nvSpPr>
        <p:spPr>
          <a:xfrm>
            <a:off x="162766" y="2181845"/>
            <a:ext cx="2896260" cy="2489877"/>
          </a:xfrm>
          <a:prstGeom prst="rect">
            <a:avLst/>
          </a:prstGeom>
          <a:blipFill>
            <a:blip r:embed="rId6" cstate="print"/>
            <a:stretch>
              <a:fillRect/>
            </a:stretch>
          </a:blipFill>
        </p:spPr>
        <p:txBody>
          <a:bodyPr wrap="square" lIns="0" tIns="0" rIns="0" bIns="0" rtlCol="0"/>
          <a:lstStyle/>
          <a:p>
            <a:endParaRPr sz="2400"/>
          </a:p>
        </p:txBody>
      </p:sp>
      <p:grpSp>
        <p:nvGrpSpPr>
          <p:cNvPr id="16" name="object 9"/>
          <p:cNvGrpSpPr/>
          <p:nvPr/>
        </p:nvGrpSpPr>
        <p:grpSpPr>
          <a:xfrm>
            <a:off x="3439687" y="1707213"/>
            <a:ext cx="2415540" cy="3169073"/>
            <a:chOff x="3604514" y="1224842"/>
            <a:chExt cx="1811655" cy="2376805"/>
          </a:xfrm>
        </p:grpSpPr>
        <p:sp>
          <p:nvSpPr>
            <p:cNvPr id="17" name="object 10"/>
            <p:cNvSpPr/>
            <p:nvPr/>
          </p:nvSpPr>
          <p:spPr>
            <a:xfrm>
              <a:off x="3604514" y="1823253"/>
              <a:ext cx="740930" cy="1504676"/>
            </a:xfrm>
            <a:prstGeom prst="rect">
              <a:avLst/>
            </a:prstGeom>
            <a:blipFill>
              <a:blip r:embed="rId7" cstate="print"/>
              <a:stretch>
                <a:fillRect/>
              </a:stretch>
            </a:blipFill>
          </p:spPr>
          <p:txBody>
            <a:bodyPr wrap="square" lIns="0" tIns="0" rIns="0" bIns="0" rtlCol="0"/>
            <a:lstStyle/>
            <a:p>
              <a:endParaRPr sz="2400"/>
            </a:p>
          </p:txBody>
        </p:sp>
        <p:sp>
          <p:nvSpPr>
            <p:cNvPr id="18" name="object 11"/>
            <p:cNvSpPr/>
            <p:nvPr/>
          </p:nvSpPr>
          <p:spPr>
            <a:xfrm>
              <a:off x="4705731" y="1224842"/>
              <a:ext cx="710311" cy="2376357"/>
            </a:xfrm>
            <a:prstGeom prst="rect">
              <a:avLst/>
            </a:prstGeom>
            <a:blipFill>
              <a:blip r:embed="rId8" cstate="print"/>
              <a:stretch>
                <a:fillRect/>
              </a:stretch>
            </a:blipFill>
          </p:spPr>
          <p:txBody>
            <a:bodyPr wrap="square" lIns="0" tIns="0" rIns="0" bIns="0" rtlCol="0"/>
            <a:lstStyle/>
            <a:p>
              <a:endParaRPr sz="2400"/>
            </a:p>
          </p:txBody>
        </p:sp>
        <p:sp>
          <p:nvSpPr>
            <p:cNvPr id="19" name="object 12"/>
            <p:cNvSpPr/>
            <p:nvPr/>
          </p:nvSpPr>
          <p:spPr>
            <a:xfrm>
              <a:off x="4173093" y="1451736"/>
              <a:ext cx="678180" cy="1985010"/>
            </a:xfrm>
            <a:custGeom>
              <a:avLst/>
              <a:gdLst/>
              <a:ahLst/>
              <a:cxnLst/>
              <a:rect l="l" t="t" r="r" b="b"/>
              <a:pathLst>
                <a:path w="678179" h="1985010">
                  <a:moveTo>
                    <a:pt x="677926" y="0"/>
                  </a:moveTo>
                  <a:lnTo>
                    <a:pt x="594995" y="19558"/>
                  </a:lnTo>
                  <a:lnTo>
                    <a:pt x="615327" y="43980"/>
                  </a:lnTo>
                  <a:lnTo>
                    <a:pt x="0" y="557911"/>
                  </a:lnTo>
                  <a:lnTo>
                    <a:pt x="8128" y="567690"/>
                  </a:lnTo>
                  <a:lnTo>
                    <a:pt x="9994" y="566127"/>
                  </a:lnTo>
                  <a:lnTo>
                    <a:pt x="574954" y="1916988"/>
                  </a:lnTo>
                  <a:lnTo>
                    <a:pt x="545719" y="1929257"/>
                  </a:lnTo>
                  <a:lnTo>
                    <a:pt x="610235" y="1984883"/>
                  </a:lnTo>
                  <a:lnTo>
                    <a:pt x="613994" y="1928749"/>
                  </a:lnTo>
                  <a:lnTo>
                    <a:pt x="615950" y="1899793"/>
                  </a:lnTo>
                  <a:lnTo>
                    <a:pt x="586663" y="1912086"/>
                  </a:lnTo>
                  <a:lnTo>
                    <a:pt x="21336" y="560451"/>
                  </a:lnTo>
                  <a:lnTo>
                    <a:pt x="12344" y="564172"/>
                  </a:lnTo>
                  <a:lnTo>
                    <a:pt x="623455" y="53746"/>
                  </a:lnTo>
                  <a:lnTo>
                    <a:pt x="643763" y="78105"/>
                  </a:lnTo>
                  <a:lnTo>
                    <a:pt x="662254" y="35814"/>
                  </a:lnTo>
                  <a:lnTo>
                    <a:pt x="677926" y="0"/>
                  </a:lnTo>
                  <a:close/>
                </a:path>
              </a:pathLst>
            </a:custGeom>
            <a:solidFill>
              <a:srgbClr val="6F2F9F"/>
            </a:solidFill>
          </p:spPr>
          <p:txBody>
            <a:bodyPr wrap="square" lIns="0" tIns="0" rIns="0" bIns="0" rtlCol="0"/>
            <a:lstStyle/>
            <a:p>
              <a:endParaRPr sz="2400"/>
            </a:p>
          </p:txBody>
        </p:sp>
      </p:grpSp>
      <p:sp>
        <p:nvSpPr>
          <p:cNvPr id="20" name="object 13"/>
          <p:cNvSpPr/>
          <p:nvPr/>
        </p:nvSpPr>
        <p:spPr>
          <a:xfrm>
            <a:off x="3658134" y="5041967"/>
            <a:ext cx="1827731" cy="248852"/>
          </a:xfrm>
          <a:prstGeom prst="rect">
            <a:avLst/>
          </a:prstGeom>
          <a:blipFill>
            <a:blip r:embed="rId9" cstate="print"/>
            <a:stretch>
              <a:fillRect/>
            </a:stretch>
          </a:blipFill>
        </p:spPr>
        <p:txBody>
          <a:bodyPr wrap="square" lIns="0" tIns="0" rIns="0" bIns="0" rtlCol="0"/>
          <a:lstStyle/>
          <a:p>
            <a:endParaRPr sz="2400"/>
          </a:p>
        </p:txBody>
      </p:sp>
      <p:sp>
        <p:nvSpPr>
          <p:cNvPr id="21" name="object 14"/>
          <p:cNvSpPr/>
          <p:nvPr/>
        </p:nvSpPr>
        <p:spPr>
          <a:xfrm>
            <a:off x="5837669" y="5701751"/>
            <a:ext cx="3248452" cy="243667"/>
          </a:xfrm>
          <a:prstGeom prst="rect">
            <a:avLst/>
          </a:prstGeom>
          <a:blipFill>
            <a:blip r:embed="rId10" cstate="print"/>
            <a:stretch>
              <a:fillRect/>
            </a:stretch>
          </a:blipFill>
        </p:spPr>
        <p:txBody>
          <a:bodyPr wrap="square" lIns="0" tIns="0" rIns="0" bIns="0" rtlCol="0"/>
          <a:lstStyle/>
          <a:p>
            <a:endParaRPr sz="2400"/>
          </a:p>
        </p:txBody>
      </p:sp>
      <p:pic>
        <p:nvPicPr>
          <p:cNvPr id="22" name="Picture 2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40281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2B8942-95BD-49A3-8FD3-82CA478A531D}"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8" name="Title 1">
            <a:extLst>
              <a:ext uri="{FF2B5EF4-FFF2-40B4-BE49-F238E27FC236}">
                <a16:creationId xmlns:a16="http://schemas.microsoft.com/office/drawing/2014/main" id="{1131F5A6-13E4-3A4C-BA63-EC18A5132D48}"/>
              </a:ext>
            </a:extLst>
          </p:cNvPr>
          <p:cNvSpPr txBox="1">
            <a:spLocks/>
          </p:cNvSpPr>
          <p:nvPr/>
        </p:nvSpPr>
        <p:spPr>
          <a:xfrm>
            <a:off x="13716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dirty="0"/>
              <a:t>Design Thinking principals</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F6E7B2AB-8770-5748-919B-F9BA861A74E7}"/>
              </a:ext>
            </a:extLst>
          </p:cNvPr>
          <p:cNvSpPr>
            <a:spLocks noGrp="1"/>
          </p:cNvSpPr>
          <p:nvPr>
            <p:ph type="ftr" sz="quarter" idx="11"/>
          </p:nvPr>
        </p:nvSpPr>
        <p:spPr/>
        <p:txBody>
          <a:bodyPr/>
          <a:lstStyle/>
          <a:p>
            <a:r>
              <a:rPr lang="it-IT"/>
              <a:t>Dr. Prabha S Nair                          Unit II</a:t>
            </a:r>
            <a:endParaRPr lang="en-US"/>
          </a:p>
        </p:txBody>
      </p:sp>
      <p:pic>
        <p:nvPicPr>
          <p:cNvPr id="4098" name="Picture 2" descr="https://www.hrvisionevent.com/wp-content/uploads/2019/12/Design-Think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50404"/>
            <a:ext cx="8229600" cy="45334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130773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5303614"/>
          </a:xfrm>
        </p:spPr>
        <p:txBody>
          <a:bodyPr>
            <a:normAutofit fontScale="62500" lnSpcReduction="20000"/>
          </a:bodyPr>
          <a:lstStyle/>
          <a:p>
            <a:pPr marL="0" indent="0" algn="just">
              <a:buNone/>
            </a:pPr>
            <a:r>
              <a:rPr lang="en-US" dirty="0"/>
              <a:t>The most relevant principals that can create a difference in their way of working and create a competitive advantage for our customers when they choose Intellect products.</a:t>
            </a:r>
          </a:p>
          <a:p>
            <a:pPr algn="just"/>
            <a:r>
              <a:rPr lang="en-US" b="1" dirty="0"/>
              <a:t>Last 2% is 200% </a:t>
            </a:r>
            <a:r>
              <a:rPr lang="en-US" dirty="0"/>
              <a:t>– This is all about understanding that most software products are at similar levels. The difference comes in putting in the last 2% with attention to detail at every aspect of design, engineering and delivery of software products. </a:t>
            </a:r>
          </a:p>
          <a:p>
            <a:pPr algn="just"/>
            <a:r>
              <a:rPr lang="en-US" b="1" dirty="0"/>
              <a:t>Prioritize 10 / 100 / 1000 grams </a:t>
            </a:r>
            <a:r>
              <a:rPr lang="en-US" dirty="0"/>
              <a:t>– We all can get incredibly busy and have competing priorities. A successful manager must learn to prioritize. We make it easy by insisting to prioritize items based on the impact that is what we refer to as 1000 grams, 100 grams and 10 grams items.</a:t>
            </a:r>
          </a:p>
          <a:p>
            <a:pPr algn="just"/>
            <a:r>
              <a:rPr lang="en-US" b="1" dirty="0"/>
              <a:t>Less is More </a:t>
            </a:r>
            <a:r>
              <a:rPr lang="en-US" dirty="0"/>
              <a:t>– It is very important to remain focused. In software products and engineering, we can easily get distracted to add more functionality and more features, getting into the trap of expanding scope, time and cost. While designing software, and almost in everything else we do at work, we need to remain focused and try to resist an attempt to overload features and functionalities instead we need to design keeping in mind the principle of “Less is More“.</a:t>
            </a:r>
          </a:p>
          <a:p>
            <a:pPr marL="0" indent="0" algn="just">
              <a:buNone/>
            </a:pPr>
            <a:r>
              <a:rPr lang="en-US" dirty="0"/>
              <a:t>To summarize in one line, we create higher value in last 2% completion, prioritize 1000 gram items and deliver on time with ‘Less is More’.  </a:t>
            </a:r>
          </a:p>
          <a:p>
            <a:pPr marL="0" indent="0" algn="just">
              <a:buNone/>
            </a:pPr>
            <a:endParaRPr lang="en-US" sz="2400" dirty="0"/>
          </a:p>
        </p:txBody>
      </p:sp>
      <p:sp>
        <p:nvSpPr>
          <p:cNvPr id="4" name="Date Placeholder 3"/>
          <p:cNvSpPr>
            <a:spLocks noGrp="1"/>
          </p:cNvSpPr>
          <p:nvPr>
            <p:ph type="dt" sz="half" idx="10"/>
          </p:nvPr>
        </p:nvSpPr>
        <p:spPr/>
        <p:txBody>
          <a:bodyPr/>
          <a:lstStyle/>
          <a:p>
            <a:fld id="{85D11669-B99C-474F-B30D-2B50B39D8A2F}"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Title 1">
            <a:extLst>
              <a:ext uri="{FF2B5EF4-FFF2-40B4-BE49-F238E27FC236}">
                <a16:creationId xmlns:a16="http://schemas.microsoft.com/office/drawing/2014/main" id="{89C4E602-8852-2649-BDE4-3CA1DF2081F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dirty="0"/>
              <a:t>Design Thinking principals</a:t>
            </a:r>
            <a:endParaRPr lang="en-US" sz="3400" dirty="0"/>
          </a:p>
        </p:txBody>
      </p:sp>
      <p:sp>
        <p:nvSpPr>
          <p:cNvPr id="2" name="Footer Placeholder 1">
            <a:extLst>
              <a:ext uri="{FF2B5EF4-FFF2-40B4-BE49-F238E27FC236}">
                <a16:creationId xmlns:a16="http://schemas.microsoft.com/office/drawing/2014/main" id="{0324B8D6-FF62-FB4E-B9B2-1D4E29AF3DAF}"/>
              </a:ext>
            </a:extLst>
          </p:cNvPr>
          <p:cNvSpPr>
            <a:spLocks noGrp="1"/>
          </p:cNvSpPr>
          <p:nvPr>
            <p:ph type="ftr" sz="quarter" idx="11"/>
          </p:nvPr>
        </p:nvSpPr>
        <p:spPr/>
        <p:txBody>
          <a:bodyPr/>
          <a:lstStyle/>
          <a:p>
            <a:r>
              <a:rPr lang="it-IT"/>
              <a:t>Dr. Prabha S Nair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189975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000" dirty="0">
                <a:latin typeface="+mn-lt"/>
              </a:rPr>
            </a:br>
            <a:endParaRPr lang="en-US" sz="3000" dirty="0">
              <a:latin typeface="+mn-lt"/>
            </a:endParaRPr>
          </a:p>
        </p:txBody>
      </p:sp>
      <p:sp>
        <p:nvSpPr>
          <p:cNvPr id="3" name="Content Placeholder 2"/>
          <p:cNvSpPr>
            <a:spLocks noGrp="1"/>
          </p:cNvSpPr>
          <p:nvPr>
            <p:ph idx="1"/>
          </p:nvPr>
        </p:nvSpPr>
        <p:spPr/>
        <p:txBody>
          <a:bodyPr>
            <a:normAutofit lnSpcReduction="10000"/>
          </a:bodyPr>
          <a:lstStyle/>
          <a:p>
            <a:pPr marL="0" indent="0" algn="just">
              <a:lnSpc>
                <a:spcPct val="150000"/>
              </a:lnSpc>
              <a:buNone/>
            </a:pPr>
            <a:r>
              <a:rPr lang="en-US" sz="2400" dirty="0"/>
              <a:t>Convergent thinking is an ideation mode which designers use to analyze, filter, evaluate, clarify and modify ideas they have generated in divergent thinking. </a:t>
            </a:r>
          </a:p>
          <a:p>
            <a:pPr marL="0" indent="0" algn="just">
              <a:lnSpc>
                <a:spcPct val="150000"/>
              </a:lnSpc>
              <a:buNone/>
            </a:pPr>
            <a:r>
              <a:rPr lang="en-US" sz="2400" dirty="0"/>
              <a:t>They use analytical, vertical and linear thinking to find novel and useful ideas, understand the design space possibilities and get closer to potential solutions.</a:t>
            </a:r>
          </a:p>
          <a:p>
            <a:pPr marL="0" indent="0" algn="just">
              <a:lnSpc>
                <a:spcPct val="150000"/>
              </a:lnSpc>
              <a:buNone/>
            </a:pPr>
            <a:r>
              <a:rPr lang="en-US" sz="2400" dirty="0"/>
              <a:t>“The best way to have good ideas is to have lots of ideas and throw away the bad ones.”</a:t>
            </a:r>
          </a:p>
        </p:txBody>
      </p:sp>
      <p:sp>
        <p:nvSpPr>
          <p:cNvPr id="4" name="Date Placeholder 3"/>
          <p:cNvSpPr>
            <a:spLocks noGrp="1"/>
          </p:cNvSpPr>
          <p:nvPr>
            <p:ph type="dt" sz="half" idx="10"/>
          </p:nvPr>
        </p:nvSpPr>
        <p:spPr/>
        <p:txBody>
          <a:bodyPr/>
          <a:lstStyle/>
          <a:p>
            <a:fld id="{C2BFC0D1-D17D-4FAA-85EE-610ADE43C5C1}"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a:extLst>
              <a:ext uri="{FF2B5EF4-FFF2-40B4-BE49-F238E27FC236}">
                <a16:creationId xmlns:a16="http://schemas.microsoft.com/office/drawing/2014/main" id="{76E41C37-658F-4465-8C10-C8E3CD4021CC}"/>
              </a:ext>
            </a:extLst>
          </p:cNvPr>
          <p:cNvSpPr txBox="1">
            <a:spLocks/>
          </p:cNvSpPr>
          <p:nvPr/>
        </p:nvSpPr>
        <p:spPr>
          <a:xfrm>
            <a:off x="1515761" y="134808"/>
            <a:ext cx="7448727"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Convergent Thinking</a:t>
            </a:r>
          </a:p>
        </p:txBody>
      </p:sp>
      <p:sp>
        <p:nvSpPr>
          <p:cNvPr id="8" name="Footer Placeholder 7">
            <a:extLst>
              <a:ext uri="{FF2B5EF4-FFF2-40B4-BE49-F238E27FC236}">
                <a16:creationId xmlns:a16="http://schemas.microsoft.com/office/drawing/2014/main" id="{9EE9D817-FE35-774E-A982-51F4FE0824DC}"/>
              </a:ext>
            </a:extLst>
          </p:cNvPr>
          <p:cNvSpPr>
            <a:spLocks noGrp="1"/>
          </p:cNvSpPr>
          <p:nvPr>
            <p:ph type="ftr" sz="quarter" idx="11"/>
          </p:nvPr>
        </p:nvSpPr>
        <p:spPr/>
        <p:txBody>
          <a:bodyPr/>
          <a:lstStyle/>
          <a:p>
            <a:r>
              <a:rPr lang="it-IT"/>
              <a:t>Dr. Prabha S Nair                          Unit II</a:t>
            </a:r>
            <a:endParaRPr lang="en-US"/>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66031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004F93-EDAF-4231-A9AF-75F86EF9E841}"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Title 1">
            <a:extLst>
              <a:ext uri="{FF2B5EF4-FFF2-40B4-BE49-F238E27FC236}">
                <a16:creationId xmlns:a16="http://schemas.microsoft.com/office/drawing/2014/main" id="{A0413EBE-9DD9-3F4B-A0D9-87B52890C431}"/>
              </a:ext>
            </a:extLst>
          </p:cNvPr>
          <p:cNvSpPr txBox="1">
            <a:spLocks/>
          </p:cNvSpPr>
          <p:nvPr/>
        </p:nvSpPr>
        <p:spPr>
          <a:xfrm>
            <a:off x="1600200" y="81657"/>
            <a:ext cx="7508304" cy="683047"/>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000" b="1" dirty="0"/>
              <a:t>Convergent Thinking – the Other Side of the Ideation “Coin”</a:t>
            </a:r>
          </a:p>
        </p:txBody>
      </p:sp>
      <p:sp>
        <p:nvSpPr>
          <p:cNvPr id="2" name="Footer Placeholder 1">
            <a:extLst>
              <a:ext uri="{FF2B5EF4-FFF2-40B4-BE49-F238E27FC236}">
                <a16:creationId xmlns:a16="http://schemas.microsoft.com/office/drawing/2014/main" id="{E5770935-1E04-3047-9053-A9E378995DB5}"/>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1052736"/>
            <a:ext cx="8229600" cy="5073427"/>
          </a:xfrm>
        </p:spPr>
        <p:txBody>
          <a:bodyPr>
            <a:normAutofit/>
          </a:bodyPr>
          <a:lstStyle/>
          <a:p>
            <a:pPr marL="0" indent="0">
              <a:buNone/>
            </a:pPr>
            <a:r>
              <a:rPr lang="en-US" sz="2200" dirty="0"/>
              <a:t>After design teams generate as many ideas as possible in the divergent thinking part of ideation sessions, convergent thinking helps them systematically see whether their ideas might work as real-world solutions. The structure is to:</a:t>
            </a:r>
          </a:p>
          <a:p>
            <a:pPr marL="0" indent="0">
              <a:buNone/>
            </a:pPr>
            <a:endParaRPr lang="en-US" sz="2200" dirty="0"/>
          </a:p>
          <a:p>
            <a:r>
              <a:rPr lang="en-US" sz="2200" b="1" dirty="0"/>
              <a:t>Sift</a:t>
            </a:r>
            <a:r>
              <a:rPr lang="en-US" sz="2200" dirty="0"/>
              <a:t> (examine) through ideas.</a:t>
            </a:r>
          </a:p>
          <a:p>
            <a:r>
              <a:rPr lang="en-US" sz="2200" b="1" dirty="0"/>
              <a:t>Group</a:t>
            </a:r>
            <a:r>
              <a:rPr lang="en-US" sz="2200" dirty="0"/>
              <a:t> them into themes.</a:t>
            </a:r>
          </a:p>
          <a:p>
            <a:r>
              <a:rPr lang="en-US" sz="2200" b="1" dirty="0"/>
              <a:t>Find</a:t>
            </a:r>
            <a:r>
              <a:rPr lang="en-US" sz="2200" dirty="0"/>
              <a:t> common threads.</a:t>
            </a:r>
          </a:p>
          <a:p>
            <a:r>
              <a:rPr lang="en-US" sz="2200" b="1" dirty="0"/>
              <a:t>Decide</a:t>
            </a:r>
            <a:r>
              <a:rPr lang="en-US" sz="2200" dirty="0"/>
              <a:t> on winners and losers.</a:t>
            </a:r>
          </a:p>
          <a:p>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07209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normAutofit lnSpcReduction="10000"/>
          </a:bodyPr>
          <a:lstStyle/>
          <a:p>
            <a:pPr marL="0" indent="0" algn="just">
              <a:buNone/>
            </a:pPr>
            <a:r>
              <a:rPr lang="en-US" sz="2200" b="1" dirty="0"/>
              <a:t>Convergent thinking helps tighten your focus when evaluating each idea</a:t>
            </a:r>
            <a:r>
              <a:rPr lang="en-US" sz="2200" dirty="0"/>
              <a:t>. For example, if your design problem concerns users with errands, one idea might be an app for users to control their cars remotely to send/collect goods. You’d then examine it through three lenses:</a:t>
            </a:r>
          </a:p>
          <a:p>
            <a:pPr algn="just"/>
            <a:r>
              <a:rPr lang="en-US" sz="2200" b="1" dirty="0"/>
              <a:t>Desirability</a:t>
            </a:r>
            <a:r>
              <a:rPr lang="en-US" sz="2200" dirty="0"/>
              <a:t> – “Would users want this?” (Or would they fear accidents, hacking, theft, etc.?)</a:t>
            </a:r>
          </a:p>
          <a:p>
            <a:pPr algn="just"/>
            <a:r>
              <a:rPr lang="en-US" sz="2200" b="1" dirty="0"/>
              <a:t>Viability</a:t>
            </a:r>
            <a:r>
              <a:rPr lang="en-US" sz="2200" dirty="0"/>
              <a:t> – “Could a brand mass-produce and support it?” (Or would it be unsustainable/too expensive?) </a:t>
            </a:r>
          </a:p>
          <a:p>
            <a:pPr algn="just"/>
            <a:r>
              <a:rPr lang="en-US" sz="2200" b="1" dirty="0"/>
              <a:t>Feasibility</a:t>
            </a:r>
            <a:r>
              <a:rPr lang="en-US" sz="2200" dirty="0"/>
              <a:t> – “Is it doable?” (Or would security, sensory and emergency-backup features take years/decades to perfect?)</a:t>
            </a:r>
          </a:p>
          <a:p>
            <a:pPr marL="0" indent="0" algn="just">
              <a:buNone/>
            </a:pPr>
            <a:endParaRPr lang="en-US" sz="2200" dirty="0"/>
          </a:p>
          <a:p>
            <a:pPr marL="0" indent="0" algn="just">
              <a:buNone/>
            </a:pPr>
            <a:r>
              <a:rPr lang="en-US" sz="2200" dirty="0"/>
              <a:t>Then, considering state-of-the-art technology and other factors, you might abandon this idea as impracticable or shelve it for future consideration.</a:t>
            </a:r>
          </a:p>
        </p:txBody>
      </p:sp>
      <p:sp>
        <p:nvSpPr>
          <p:cNvPr id="4" name="Date Placeholder 3"/>
          <p:cNvSpPr>
            <a:spLocks noGrp="1"/>
          </p:cNvSpPr>
          <p:nvPr>
            <p:ph type="dt" sz="half" idx="10"/>
          </p:nvPr>
        </p:nvSpPr>
        <p:spPr/>
        <p:txBody>
          <a:bodyPr/>
          <a:lstStyle/>
          <a:p>
            <a:fld id="{67D45FEA-F4EB-4D20-9C37-338A310A5413}"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a:extLst>
              <a:ext uri="{FF2B5EF4-FFF2-40B4-BE49-F238E27FC236}">
                <a16:creationId xmlns:a16="http://schemas.microsoft.com/office/drawing/2014/main" id="{92279F24-3CDA-A843-8823-F2714B30C61A}"/>
              </a:ext>
            </a:extLst>
          </p:cNvPr>
          <p:cNvSpPr txBox="1">
            <a:spLocks/>
          </p:cNvSpPr>
          <p:nvPr/>
        </p:nvSpPr>
        <p:spPr>
          <a:xfrm>
            <a:off x="1519276" y="44624"/>
            <a:ext cx="7584764"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200" b="1" dirty="0"/>
              <a:t>Convergent Thinking – the Other Side of the Ideation “Coin” </a:t>
            </a:r>
          </a:p>
          <a:p>
            <a:r>
              <a:rPr lang="en-US" sz="2200" b="1" dirty="0"/>
              <a:t>( Cont.)</a:t>
            </a:r>
          </a:p>
        </p:txBody>
      </p:sp>
      <p:sp>
        <p:nvSpPr>
          <p:cNvPr id="2" name="Footer Placeholder 1">
            <a:extLst>
              <a:ext uri="{FF2B5EF4-FFF2-40B4-BE49-F238E27FC236}">
                <a16:creationId xmlns:a16="http://schemas.microsoft.com/office/drawing/2014/main" id="{0595531F-6654-2345-8DA4-8341412DE802}"/>
              </a:ext>
            </a:extLst>
          </p:cNvPr>
          <p:cNvSpPr>
            <a:spLocks noGrp="1"/>
          </p:cNvSpPr>
          <p:nvPr>
            <p:ph type="ftr" sz="quarter" idx="11"/>
          </p:nvPr>
        </p:nvSpPr>
        <p:spPr/>
        <p:txBody>
          <a:bodyPr/>
          <a:lstStyle/>
          <a:p>
            <a:r>
              <a:rPr lang="it-IT"/>
              <a:t>Dr. Prabha S Nair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99501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6EE9EB-4193-4FEF-8FC1-F77F7B410E24}"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Title 1">
            <a:extLst>
              <a:ext uri="{FF2B5EF4-FFF2-40B4-BE49-F238E27FC236}">
                <a16:creationId xmlns:a16="http://schemas.microsoft.com/office/drawing/2014/main" id="{A0D10588-832A-984A-BF09-70420394FC59}"/>
              </a:ext>
            </a:extLst>
          </p:cNvPr>
          <p:cNvSpPr txBox="1">
            <a:spLocks/>
          </p:cNvSpPr>
          <p:nvPr/>
        </p:nvSpPr>
        <p:spPr>
          <a:xfrm>
            <a:off x="1600200" y="0"/>
            <a:ext cx="7543800" cy="1052736"/>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Convergent Thinking</a:t>
            </a:r>
          </a:p>
        </p:txBody>
      </p:sp>
      <p:sp>
        <p:nvSpPr>
          <p:cNvPr id="2" name="Footer Placeholder 1">
            <a:extLst>
              <a:ext uri="{FF2B5EF4-FFF2-40B4-BE49-F238E27FC236}">
                <a16:creationId xmlns:a16="http://schemas.microsoft.com/office/drawing/2014/main" id="{FBD9D84B-2B21-374C-9509-A229867A43BC}"/>
              </a:ext>
            </a:extLst>
          </p:cNvPr>
          <p:cNvSpPr>
            <a:spLocks noGrp="1"/>
          </p:cNvSpPr>
          <p:nvPr>
            <p:ph type="ftr" sz="quarter" idx="11"/>
          </p:nvPr>
        </p:nvSpPr>
        <p:spPr/>
        <p:txBody>
          <a:bodyPr/>
          <a:lstStyle/>
          <a:p>
            <a:r>
              <a:rPr lang="it-IT"/>
              <a:t>Dr. Prabha S Nair                          Unit II</a:t>
            </a:r>
            <a:endParaRPr lang="en-US"/>
          </a:p>
        </p:txBody>
      </p:sp>
      <p:pic>
        <p:nvPicPr>
          <p:cNvPr id="6146" name="Picture 2" descr="https://public-images.interaction-design.org/tags/j6f0qp1Sxm0lpwW2Mdaum4caa7qsMIQCFnWKN3lY.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99557"/>
            <a:ext cx="8229600" cy="31272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36928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pPr algn="just" fontAlgn="base"/>
            <a:r>
              <a:rPr lang="en-US" sz="2200" dirty="0"/>
              <a:t>SWOT stands for Strengths, Weaknesses, Opportunities, and Threats, and so a SWOT analysis is a technique for assessing these four aspects of your business.</a:t>
            </a:r>
          </a:p>
          <a:p>
            <a:pPr algn="just" fontAlgn="base"/>
            <a:r>
              <a:rPr lang="en-US" sz="2200" dirty="0"/>
              <a:t>SWOT Analysis is a tool that can help you to analyze what your company does best now, and to devise a successful strategy for the future. SWOT can also uncover areas of the business that are holding you back, or that your competitors could exploit if you don't protect yourself.</a:t>
            </a:r>
          </a:p>
          <a:p>
            <a:pPr algn="just" fontAlgn="base"/>
            <a:r>
              <a:rPr lang="en-US" sz="2200" dirty="0"/>
              <a:t>A SWOT analysis examines both internal and external factors – that is, what's going on inside and outside your organization. So some of these factors will be within your control and some will not.</a:t>
            </a:r>
          </a:p>
        </p:txBody>
      </p:sp>
      <p:sp>
        <p:nvSpPr>
          <p:cNvPr id="4" name="Date Placeholder 3"/>
          <p:cNvSpPr>
            <a:spLocks noGrp="1"/>
          </p:cNvSpPr>
          <p:nvPr>
            <p:ph type="dt" sz="half" idx="10"/>
          </p:nvPr>
        </p:nvSpPr>
        <p:spPr/>
        <p:txBody>
          <a:bodyPr/>
          <a:lstStyle/>
          <a:p>
            <a:fld id="{03735B71-4732-47DB-B1C2-E965075B8E71}"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Title 1">
            <a:extLst>
              <a:ext uri="{FF2B5EF4-FFF2-40B4-BE49-F238E27FC236}">
                <a16:creationId xmlns:a16="http://schemas.microsoft.com/office/drawing/2014/main" id="{A6885A60-67F8-194F-B876-AA1BC5EC14CD}"/>
              </a:ext>
            </a:extLst>
          </p:cNvPr>
          <p:cNvSpPr txBox="1">
            <a:spLocks/>
          </p:cNvSpPr>
          <p:nvPr/>
        </p:nvSpPr>
        <p:spPr>
          <a:xfrm>
            <a:off x="1336104" y="-36058"/>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800" b="1" dirty="0"/>
              <a:t>SWOT Analysis</a:t>
            </a:r>
          </a:p>
        </p:txBody>
      </p:sp>
      <p:sp>
        <p:nvSpPr>
          <p:cNvPr id="2" name="Footer Placeholder 1">
            <a:extLst>
              <a:ext uri="{FF2B5EF4-FFF2-40B4-BE49-F238E27FC236}">
                <a16:creationId xmlns:a16="http://schemas.microsoft.com/office/drawing/2014/main" id="{611BC628-69D5-684E-AA75-F4712D0908FE}"/>
              </a:ext>
            </a:extLst>
          </p:cNvPr>
          <p:cNvSpPr>
            <a:spLocks noGrp="1"/>
          </p:cNvSpPr>
          <p:nvPr>
            <p:ph type="ftr" sz="quarter" idx="11"/>
          </p:nvPr>
        </p:nvSpPr>
        <p:spPr/>
        <p:txBody>
          <a:bodyPr/>
          <a:lstStyle/>
          <a:p>
            <a:r>
              <a:rPr lang="it-IT"/>
              <a:t>Dr. Prabha S Nair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8868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F54B4D1-9F24-4606-95E8-036CE766B7C2}"/>
              </a:ext>
            </a:extLst>
          </p:cNvPr>
          <p:cNvSpPr>
            <a:spLocks noGrp="1"/>
          </p:cNvSpPr>
          <p:nvPr>
            <p:ph type="dt" sz="half" idx="10"/>
          </p:nvPr>
        </p:nvSpPr>
        <p:spPr/>
        <p:txBody>
          <a:bodyPr/>
          <a:lstStyle/>
          <a:p>
            <a:fld id="{0401AE4D-FD32-483B-8527-1CC0F92DB6AC}" type="datetime1">
              <a:rPr lang="en-US" smtClean="0"/>
              <a:t>10/2/2024</a:t>
            </a:fld>
            <a:endParaRPr lang="en-US"/>
          </a:p>
        </p:txBody>
      </p:sp>
      <p:sp>
        <p:nvSpPr>
          <p:cNvPr id="7" name="Slide Number Placeholder 6">
            <a:extLst>
              <a:ext uri="{FF2B5EF4-FFF2-40B4-BE49-F238E27FC236}">
                <a16:creationId xmlns:a16="http://schemas.microsoft.com/office/drawing/2014/main" id="{9FB5C94D-E032-4D4A-A14D-07EB4F0DAF90}"/>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4" name="object 4"/>
          <p:cNvSpPr txBox="1"/>
          <p:nvPr/>
        </p:nvSpPr>
        <p:spPr>
          <a:xfrm>
            <a:off x="610368" y="1661237"/>
            <a:ext cx="8282112" cy="1189900"/>
          </a:xfrm>
          <a:prstGeom prst="rect">
            <a:avLst/>
          </a:prstGeom>
        </p:spPr>
        <p:txBody>
          <a:bodyPr vert="horz" wrap="square" lIns="0" tIns="11516" rIns="0" bIns="0" rtlCol="0">
            <a:spAutoFit/>
          </a:bodyPr>
          <a:lstStyle/>
          <a:p>
            <a:pPr marL="11516" marR="4607" algn="just">
              <a:lnSpc>
                <a:spcPct val="106500"/>
              </a:lnSpc>
              <a:spcBef>
                <a:spcPts val="91"/>
              </a:spcBef>
            </a:pPr>
            <a:endParaRPr lang="en-US" sz="2400" dirty="0"/>
          </a:p>
          <a:p>
            <a:pPr marL="11516" marR="4607" algn="just">
              <a:lnSpc>
                <a:spcPct val="106500"/>
              </a:lnSpc>
              <a:spcBef>
                <a:spcPts val="91"/>
              </a:spcBef>
            </a:pPr>
            <a:endParaRPr lang="en-US" sz="2400" dirty="0">
              <a:latin typeface="Times New Roman"/>
              <a:cs typeface="Times New Roman"/>
            </a:endParaRPr>
          </a:p>
          <a:p>
            <a:pPr marL="11516" marR="4607" algn="just">
              <a:lnSpc>
                <a:spcPct val="106500"/>
              </a:lnSpc>
              <a:spcBef>
                <a:spcPts val="91"/>
              </a:spcBef>
            </a:pPr>
            <a:endParaRPr sz="2200" dirty="0">
              <a:latin typeface="Times New Roman"/>
              <a:cs typeface="Times New Roman"/>
            </a:endParaRPr>
          </a:p>
        </p:txBody>
      </p:sp>
      <p:sp>
        <p:nvSpPr>
          <p:cNvPr id="8" name="Title 1">
            <a:extLst>
              <a:ext uri="{FF2B5EF4-FFF2-40B4-BE49-F238E27FC236}">
                <a16:creationId xmlns:a16="http://schemas.microsoft.com/office/drawing/2014/main" id="{76E41C37-658F-4465-8C10-C8E3CD4021CC}"/>
              </a:ext>
            </a:extLst>
          </p:cNvPr>
          <p:cNvSpPr txBox="1">
            <a:spLocks/>
          </p:cNvSpPr>
          <p:nvPr/>
        </p:nvSpPr>
        <p:spPr>
          <a:xfrm>
            <a:off x="1600200" y="0"/>
            <a:ext cx="7543800" cy="836712"/>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Design Thinking: Stages</a:t>
            </a:r>
            <a:endParaRPr kumimoji="0" lang="en-US" sz="2400" b="1" i="0" u="none" strike="noStrike" kern="1200" cap="none" spc="0" normalizeH="0" noProof="0" dirty="0">
              <a:ln>
                <a:noFill/>
              </a:ln>
              <a:solidFill>
                <a:schemeClr val="dk1"/>
              </a:solidFill>
              <a:effectLst/>
              <a:uLnTx/>
              <a:uFillTx/>
            </a:endParaRPr>
          </a:p>
        </p:txBody>
      </p:sp>
      <p:sp>
        <p:nvSpPr>
          <p:cNvPr id="3" name="Footer Placeholder 2">
            <a:extLst>
              <a:ext uri="{FF2B5EF4-FFF2-40B4-BE49-F238E27FC236}">
                <a16:creationId xmlns:a16="http://schemas.microsoft.com/office/drawing/2014/main" id="{32A1B697-2E9E-954F-87F1-681DF189868E}"/>
              </a:ext>
            </a:extLst>
          </p:cNvPr>
          <p:cNvSpPr>
            <a:spLocks noGrp="1"/>
          </p:cNvSpPr>
          <p:nvPr>
            <p:ph type="ftr" sz="quarter" idx="11"/>
          </p:nvPr>
        </p:nvSpPr>
        <p:spPr/>
        <p:txBody>
          <a:bodyPr/>
          <a:lstStyle/>
          <a:p>
            <a:r>
              <a:rPr lang="it-IT"/>
              <a:t>Dr. Prabha S Nair                          Unit II</a:t>
            </a:r>
            <a:endParaRPr lang="en-US"/>
          </a:p>
        </p:txBody>
      </p:sp>
      <p:pic>
        <p:nvPicPr>
          <p:cNvPr id="2050" name="Picture 2" descr="https://public-media.interaction-design.org/images/uploads/ca39c86a514597b3b26cb6641371cee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55" y="1124744"/>
            <a:ext cx="8531225" cy="51125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11585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641379"/>
          </a:xfrm>
        </p:spPr>
        <p:txBody>
          <a:bodyPr>
            <a:normAutofit/>
          </a:bodyPr>
          <a:lstStyle/>
          <a:p>
            <a:pPr algn="just" fontAlgn="base"/>
            <a:r>
              <a:rPr lang="en-US" sz="2200" dirty="0"/>
              <a:t>SWOT Analysis can help you to challenge risky assumptions and to uncover dangerous </a:t>
            </a:r>
            <a:r>
              <a:rPr lang="en-US" sz="2200" dirty="0" err="1"/>
              <a:t>blindspots</a:t>
            </a:r>
            <a:r>
              <a:rPr lang="en-US" sz="2200" dirty="0"/>
              <a:t> about your organization's performance. If you use it carefully and collaboratively, it can deliver new insights on where your business currently is, and help you to develop exactly the right strategy for any situation.</a:t>
            </a:r>
          </a:p>
          <a:p>
            <a:pPr algn="just" fontAlgn="base"/>
            <a:r>
              <a:rPr lang="en-US" sz="2200" dirty="0"/>
              <a:t>For example, you may be well aware of some of your organization's strengths, but until you record them alongside weaknesses and threats you might not realize how unreliable those strengths actually are.</a:t>
            </a:r>
          </a:p>
          <a:p>
            <a:pPr algn="just" fontAlgn="base"/>
            <a:r>
              <a:rPr lang="en-US" sz="2200" dirty="0"/>
              <a:t>Equally, you likely have reasonable concerns about some of your business weaknesses but, by going through the analysis systematically, you could find an opportunity, previously overlooked, that could more than compensate.</a:t>
            </a:r>
          </a:p>
        </p:txBody>
      </p:sp>
      <p:sp>
        <p:nvSpPr>
          <p:cNvPr id="4" name="Date Placeholder 3"/>
          <p:cNvSpPr>
            <a:spLocks noGrp="1"/>
          </p:cNvSpPr>
          <p:nvPr>
            <p:ph type="dt" sz="half" idx="10"/>
          </p:nvPr>
        </p:nvSpPr>
        <p:spPr/>
        <p:txBody>
          <a:bodyPr/>
          <a:lstStyle/>
          <a:p>
            <a:fld id="{F3E3EDC8-FB76-459B-9F5D-935A1ED28A89}"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Title 1">
            <a:extLst>
              <a:ext uri="{FF2B5EF4-FFF2-40B4-BE49-F238E27FC236}">
                <a16:creationId xmlns:a16="http://schemas.microsoft.com/office/drawing/2014/main" id="{699C425D-EDA6-AE4E-BA4D-407A828E2179}"/>
              </a:ext>
            </a:extLst>
          </p:cNvPr>
          <p:cNvSpPr txBox="1">
            <a:spLocks/>
          </p:cNvSpPr>
          <p:nvPr/>
        </p:nvSpPr>
        <p:spPr>
          <a:xfrm>
            <a:off x="1475656" y="44624"/>
            <a:ext cx="7628384"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800" b="1" dirty="0"/>
              <a:t>Why Is SWOT Analysis Important?</a:t>
            </a:r>
          </a:p>
        </p:txBody>
      </p:sp>
      <p:sp>
        <p:nvSpPr>
          <p:cNvPr id="2" name="Footer Placeholder 1">
            <a:extLst>
              <a:ext uri="{FF2B5EF4-FFF2-40B4-BE49-F238E27FC236}">
                <a16:creationId xmlns:a16="http://schemas.microsoft.com/office/drawing/2014/main" id="{0132933A-D7A8-9146-BE92-9A3E712A034C}"/>
              </a:ext>
            </a:extLst>
          </p:cNvPr>
          <p:cNvSpPr>
            <a:spLocks noGrp="1"/>
          </p:cNvSpPr>
          <p:nvPr>
            <p:ph type="ftr" sz="quarter" idx="11"/>
          </p:nvPr>
        </p:nvSpPr>
        <p:spPr/>
        <p:txBody>
          <a:bodyPr/>
          <a:lstStyle/>
          <a:p>
            <a:r>
              <a:rPr lang="it-IT"/>
              <a:t>Dr. Prabha S Nair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946811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039F1B-74B1-4D1D-B705-877F00B75F38}"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8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1268175"/>
            <a:ext cx="8229600" cy="4525963"/>
          </a:xfrm>
        </p:spPr>
        <p:txBody>
          <a:bodyPr>
            <a:normAutofit/>
          </a:bodyPr>
          <a:lstStyle/>
          <a:p>
            <a:pPr marL="0" indent="0" algn="just">
              <a:buNone/>
            </a:pPr>
            <a:r>
              <a:rPr lang="en-US" sz="2000" dirty="0"/>
              <a:t>SWOT analysis involves making lists – but so much more, too! When you begin to write one list (say, Strengths), the thought process and research that you'll go through will prompt ideas for the other lists (Weaknesses, Opportunities or Threats). And if you compare these lists side by side, you will likely notice connections and contradictions, which you'll want to highlight and explore.</a:t>
            </a:r>
          </a:p>
          <a:p>
            <a:pPr algn="just"/>
            <a:r>
              <a:rPr lang="en-US" sz="2000" dirty="0"/>
              <a:t>SWOT Analysis matrix:</a:t>
            </a:r>
          </a:p>
          <a:p>
            <a:pPr algn="just"/>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29791032"/>
              </p:ext>
            </p:extLst>
          </p:nvPr>
        </p:nvGraphicFramePr>
        <p:xfrm>
          <a:off x="611560" y="3933056"/>
          <a:ext cx="8229600" cy="1737360"/>
        </p:xfrm>
        <a:graphic>
          <a:graphicData uri="http://schemas.openxmlformats.org/drawingml/2006/table">
            <a:tbl>
              <a:tblPr/>
              <a:tblGrid>
                <a:gridCol w="4114800">
                  <a:extLst>
                    <a:ext uri="{9D8B030D-6E8A-4147-A177-3AD203B41FA5}">
                      <a16:colId xmlns:a16="http://schemas.microsoft.com/office/drawing/2014/main" val="256814247"/>
                    </a:ext>
                  </a:extLst>
                </a:gridCol>
                <a:gridCol w="4114800">
                  <a:extLst>
                    <a:ext uri="{9D8B030D-6E8A-4147-A177-3AD203B41FA5}">
                      <a16:colId xmlns:a16="http://schemas.microsoft.com/office/drawing/2014/main" val="3494070222"/>
                    </a:ext>
                  </a:extLst>
                </a:gridCol>
              </a:tblGrid>
              <a:tr h="0">
                <a:tc>
                  <a:txBody>
                    <a:bodyPr/>
                    <a:lstStyle/>
                    <a:p>
                      <a:pPr algn="l" fontAlgn="base"/>
                      <a:r>
                        <a:rPr lang="en-US" b="1" dirty="0">
                          <a:solidFill>
                            <a:srgbClr val="FFFFFF"/>
                          </a:solidFill>
                          <a:effectLst/>
                          <a:latin typeface="inherit"/>
                        </a:rPr>
                        <a:t>Strengths</a:t>
                      </a:r>
                      <a:br>
                        <a:rPr lang="en-US" b="0" dirty="0">
                          <a:solidFill>
                            <a:srgbClr val="FFFFFF"/>
                          </a:solidFill>
                          <a:effectLst/>
                          <a:latin typeface="inherit"/>
                        </a:rPr>
                      </a:br>
                      <a:r>
                        <a:rPr lang="en-US" b="0" dirty="0">
                          <a:solidFill>
                            <a:srgbClr val="FFFFFF"/>
                          </a:solidFill>
                          <a:effectLst/>
                          <a:latin typeface="inherit"/>
                        </a:rPr>
                        <a:t>What do you do well?</a:t>
                      </a:r>
                      <a:br>
                        <a:rPr lang="en-US" b="0" dirty="0">
                          <a:solidFill>
                            <a:srgbClr val="FFFFFF"/>
                          </a:solidFill>
                          <a:effectLst/>
                          <a:latin typeface="inherit"/>
                        </a:rPr>
                      </a:br>
                      <a:r>
                        <a:rPr lang="en-US" b="0" dirty="0">
                          <a:solidFill>
                            <a:srgbClr val="FFFFFF"/>
                          </a:solidFill>
                          <a:effectLst/>
                          <a:latin typeface="inherit"/>
                        </a:rPr>
                        <a:t>What unique resources can you draw on?</a:t>
                      </a:r>
                      <a:br>
                        <a:rPr lang="en-US" b="0" dirty="0">
                          <a:solidFill>
                            <a:srgbClr val="FFFFFF"/>
                          </a:solidFill>
                          <a:effectLst/>
                          <a:latin typeface="inherit"/>
                        </a:rPr>
                      </a:br>
                      <a:r>
                        <a:rPr lang="en-US" b="0" dirty="0">
                          <a:solidFill>
                            <a:srgbClr val="FFFFFF"/>
                          </a:solidFill>
                          <a:effectLst/>
                          <a:latin typeface="inherit"/>
                        </a:rPr>
                        <a:t>What do others see as your strengths?</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tc>
                  <a:txBody>
                    <a:bodyPr/>
                    <a:lstStyle/>
                    <a:p>
                      <a:pPr algn="l" fontAlgn="base"/>
                      <a:r>
                        <a:rPr lang="en-US" b="1" dirty="0">
                          <a:solidFill>
                            <a:srgbClr val="FFFFFF"/>
                          </a:solidFill>
                          <a:effectLst/>
                          <a:latin typeface="inherit"/>
                        </a:rPr>
                        <a:t>Weaknesses</a:t>
                      </a:r>
                      <a:br>
                        <a:rPr lang="en-US" b="0" dirty="0">
                          <a:solidFill>
                            <a:srgbClr val="FFFFFF"/>
                          </a:solidFill>
                          <a:effectLst/>
                          <a:latin typeface="inherit"/>
                        </a:rPr>
                      </a:br>
                      <a:r>
                        <a:rPr lang="en-US" b="0" dirty="0">
                          <a:solidFill>
                            <a:srgbClr val="FFFFFF"/>
                          </a:solidFill>
                          <a:effectLst/>
                          <a:latin typeface="inherit"/>
                        </a:rPr>
                        <a:t>What could you improve?</a:t>
                      </a:r>
                      <a:br>
                        <a:rPr lang="en-US" b="0" dirty="0">
                          <a:solidFill>
                            <a:srgbClr val="FFFFFF"/>
                          </a:solidFill>
                          <a:effectLst/>
                          <a:latin typeface="inherit"/>
                        </a:rPr>
                      </a:br>
                      <a:r>
                        <a:rPr lang="en-US" b="0" dirty="0">
                          <a:solidFill>
                            <a:srgbClr val="FFFFFF"/>
                          </a:solidFill>
                          <a:effectLst/>
                          <a:latin typeface="inherit"/>
                        </a:rPr>
                        <a:t>Where do you have fewer resources than others?</a:t>
                      </a:r>
                      <a:br>
                        <a:rPr lang="en-US" b="0" dirty="0">
                          <a:solidFill>
                            <a:srgbClr val="FFFFFF"/>
                          </a:solidFill>
                          <a:effectLst/>
                          <a:latin typeface="inherit"/>
                        </a:rPr>
                      </a:br>
                      <a:r>
                        <a:rPr lang="en-US" b="0" dirty="0">
                          <a:solidFill>
                            <a:srgbClr val="FFFFFF"/>
                          </a:solidFill>
                          <a:effectLst/>
                          <a:latin typeface="inherit"/>
                        </a:rPr>
                        <a:t>What are others likely to see as weaknesses?</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extLst>
                  <a:ext uri="{0D108BD9-81ED-4DB2-BD59-A6C34878D82A}">
                    <a16:rowId xmlns:a16="http://schemas.microsoft.com/office/drawing/2014/main" val="2466414450"/>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9843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635F3E-B7EC-4D10-B103-AFC9CB609CD3}"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0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11" name="Content Placeholder 10"/>
          <p:cNvSpPr>
            <a:spLocks noGrp="1"/>
          </p:cNvSpPr>
          <p:nvPr>
            <p:ph idx="1"/>
          </p:nvPr>
        </p:nvSpPr>
        <p:spPr/>
        <p:txBody>
          <a:bodyPr>
            <a:normAutofit/>
          </a:bodyPr>
          <a:lstStyle/>
          <a:p>
            <a:pPr marL="0" indent="0" fontAlgn="base">
              <a:buNone/>
            </a:pPr>
            <a:endParaRPr lang="en-US" sz="2600" b="1" dirty="0"/>
          </a:p>
          <a:p>
            <a:pPr marL="0" indent="0" fontAlgn="base">
              <a:buNone/>
            </a:pPr>
            <a:endParaRPr lang="en-US" sz="2600" b="1" dirty="0"/>
          </a:p>
          <a:p>
            <a:pPr marL="0" indent="0" fontAlgn="base">
              <a:buNone/>
            </a:pPr>
            <a:endParaRPr lang="en-US" sz="2600" b="1" dirty="0"/>
          </a:p>
          <a:p>
            <a:pPr marL="0" indent="0" fontAlgn="base">
              <a:buNone/>
            </a:pPr>
            <a:r>
              <a:rPr lang="en-US" sz="2200" b="1" dirty="0"/>
              <a:t>How to Do a SWOT Analysis</a:t>
            </a:r>
          </a:p>
          <a:p>
            <a:pPr fontAlgn="base"/>
            <a:r>
              <a:rPr lang="en-US" sz="2200" dirty="0"/>
              <a:t>Avoid relying on your own, partial understanding of your organization. Your assumptions could be wrong. Instead, gather a team of people from a range of functions and levels to build a broad and insightful list of observations.</a:t>
            </a:r>
          </a:p>
          <a:p>
            <a:pPr fontAlgn="base"/>
            <a:r>
              <a:rPr lang="en-US" sz="2200" dirty="0"/>
              <a:t>Then, every time you identify a Strength, Weakness, Opportunity, or Threat, write it down in the relevant part of the SWOT analysis grid for all to see.</a:t>
            </a:r>
          </a:p>
          <a:p>
            <a:pPr marL="0" indent="0">
              <a:buNone/>
            </a:pP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917200092"/>
              </p:ext>
            </p:extLst>
          </p:nvPr>
        </p:nvGraphicFramePr>
        <p:xfrm>
          <a:off x="395536" y="980083"/>
          <a:ext cx="8229600" cy="1463040"/>
        </p:xfrm>
        <a:graphic>
          <a:graphicData uri="http://schemas.openxmlformats.org/drawingml/2006/table">
            <a:tbl>
              <a:tblPr/>
              <a:tblGrid>
                <a:gridCol w="4114800">
                  <a:extLst>
                    <a:ext uri="{9D8B030D-6E8A-4147-A177-3AD203B41FA5}">
                      <a16:colId xmlns:a16="http://schemas.microsoft.com/office/drawing/2014/main" val="4235937144"/>
                    </a:ext>
                  </a:extLst>
                </a:gridCol>
                <a:gridCol w="4114800">
                  <a:extLst>
                    <a:ext uri="{9D8B030D-6E8A-4147-A177-3AD203B41FA5}">
                      <a16:colId xmlns:a16="http://schemas.microsoft.com/office/drawing/2014/main" val="2975677787"/>
                    </a:ext>
                  </a:extLst>
                </a:gridCol>
              </a:tblGrid>
              <a:tr h="0">
                <a:tc>
                  <a:txBody>
                    <a:bodyPr/>
                    <a:lstStyle/>
                    <a:p>
                      <a:pPr algn="l" fontAlgn="base"/>
                      <a:r>
                        <a:rPr lang="en-US" b="1" dirty="0">
                          <a:solidFill>
                            <a:srgbClr val="FFFFFF"/>
                          </a:solidFill>
                          <a:effectLst/>
                          <a:latin typeface="inherit"/>
                        </a:rPr>
                        <a:t>Opportunities</a:t>
                      </a:r>
                      <a:br>
                        <a:rPr lang="en-US" b="0" dirty="0">
                          <a:solidFill>
                            <a:srgbClr val="FFFFFF"/>
                          </a:solidFill>
                          <a:effectLst/>
                          <a:latin typeface="inherit"/>
                        </a:rPr>
                      </a:br>
                      <a:r>
                        <a:rPr lang="en-US" b="0" dirty="0">
                          <a:solidFill>
                            <a:srgbClr val="FFFFFF"/>
                          </a:solidFill>
                          <a:effectLst/>
                          <a:latin typeface="inherit"/>
                        </a:rPr>
                        <a:t>What opportunities are open to you?</a:t>
                      </a:r>
                      <a:br>
                        <a:rPr lang="en-US" b="0" dirty="0">
                          <a:solidFill>
                            <a:srgbClr val="FFFFFF"/>
                          </a:solidFill>
                          <a:effectLst/>
                          <a:latin typeface="inherit"/>
                        </a:rPr>
                      </a:br>
                      <a:r>
                        <a:rPr lang="en-US" b="0" dirty="0">
                          <a:solidFill>
                            <a:srgbClr val="FFFFFF"/>
                          </a:solidFill>
                          <a:effectLst/>
                          <a:latin typeface="inherit"/>
                        </a:rPr>
                        <a:t>What trends could you take advantage of?</a:t>
                      </a:r>
                      <a:br>
                        <a:rPr lang="en-US" b="0" dirty="0">
                          <a:solidFill>
                            <a:srgbClr val="FFFFFF"/>
                          </a:solidFill>
                          <a:effectLst/>
                          <a:latin typeface="inherit"/>
                        </a:rPr>
                      </a:br>
                      <a:r>
                        <a:rPr lang="en-US" b="0" dirty="0">
                          <a:solidFill>
                            <a:srgbClr val="FFFFFF"/>
                          </a:solidFill>
                          <a:effectLst/>
                          <a:latin typeface="inherit"/>
                        </a:rPr>
                        <a:t>How can you turn your strengths into opportunities?</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tc>
                  <a:txBody>
                    <a:bodyPr/>
                    <a:lstStyle/>
                    <a:p>
                      <a:pPr algn="l" fontAlgn="base"/>
                      <a:r>
                        <a:rPr lang="en-US" b="1" dirty="0">
                          <a:solidFill>
                            <a:srgbClr val="FFFFFF"/>
                          </a:solidFill>
                          <a:effectLst/>
                          <a:latin typeface="inherit"/>
                        </a:rPr>
                        <a:t>Threats</a:t>
                      </a:r>
                      <a:br>
                        <a:rPr lang="en-US" b="0" dirty="0">
                          <a:solidFill>
                            <a:srgbClr val="FFFFFF"/>
                          </a:solidFill>
                          <a:effectLst/>
                          <a:latin typeface="inherit"/>
                        </a:rPr>
                      </a:br>
                      <a:r>
                        <a:rPr lang="en-US" b="0" dirty="0">
                          <a:solidFill>
                            <a:srgbClr val="FFFFFF"/>
                          </a:solidFill>
                          <a:effectLst/>
                          <a:latin typeface="inherit"/>
                        </a:rPr>
                        <a:t>What threats could harm you?</a:t>
                      </a:r>
                      <a:br>
                        <a:rPr lang="en-US" b="0" dirty="0">
                          <a:solidFill>
                            <a:srgbClr val="FFFFFF"/>
                          </a:solidFill>
                          <a:effectLst/>
                          <a:latin typeface="inherit"/>
                        </a:rPr>
                      </a:br>
                      <a:r>
                        <a:rPr lang="en-US" b="0" dirty="0">
                          <a:solidFill>
                            <a:srgbClr val="FFFFFF"/>
                          </a:solidFill>
                          <a:effectLst/>
                          <a:latin typeface="inherit"/>
                        </a:rPr>
                        <a:t>What is your competition doing?</a:t>
                      </a:r>
                      <a:br>
                        <a:rPr lang="en-US" b="0" dirty="0">
                          <a:solidFill>
                            <a:srgbClr val="FFFFFF"/>
                          </a:solidFill>
                          <a:effectLst/>
                          <a:latin typeface="inherit"/>
                        </a:rPr>
                      </a:br>
                      <a:r>
                        <a:rPr lang="en-US" b="0" dirty="0">
                          <a:solidFill>
                            <a:srgbClr val="FFFFFF"/>
                          </a:solidFill>
                          <a:effectLst/>
                          <a:latin typeface="inherit"/>
                        </a:rPr>
                        <a:t>What threats do your weaknesses expose to you?</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extLst>
                  <a:ext uri="{0D108BD9-81ED-4DB2-BD59-A6C34878D82A}">
                    <a16:rowId xmlns:a16="http://schemas.microsoft.com/office/drawing/2014/main" val="1939327236"/>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968306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584FC7-52F2-429C-9786-CC2EE5FDD5EB}"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algn="just" fontAlgn="base">
              <a:buNone/>
            </a:pPr>
            <a:r>
              <a:rPr lang="en-US" sz="2000" b="1" dirty="0"/>
              <a:t>Strengths</a:t>
            </a:r>
          </a:p>
          <a:p>
            <a:pPr algn="just" fontAlgn="base"/>
            <a:r>
              <a:rPr lang="en-US" sz="2000" dirty="0"/>
              <a:t>Strengths are things that your organization does particularly well, or in a way that distinguishes you from your competitors. Think about the advantages your organization has over other organizations. These might be the motivation of your staff, access to certain materials, or a strong set of manufacturing processes.</a:t>
            </a:r>
          </a:p>
          <a:p>
            <a:pPr marL="0" indent="0" algn="just" fontAlgn="base">
              <a:buNone/>
            </a:pPr>
            <a:endParaRPr lang="en-US" sz="2000" dirty="0"/>
          </a:p>
          <a:p>
            <a:pPr algn="just" fontAlgn="base"/>
            <a:r>
              <a:rPr lang="en-US" sz="2000" dirty="0"/>
              <a:t>Your strengths are an integral part of your organization, so think about what makes it "tick." What do you do better than anyone else? What values drive your business?</a:t>
            </a:r>
          </a:p>
          <a:p>
            <a:pPr marL="0" indent="0" algn="just" fontAlgn="base">
              <a:buNone/>
            </a:pPr>
            <a:endParaRPr lang="en-US" sz="2000" dirty="0"/>
          </a:p>
          <a:p>
            <a:pPr algn="just" fontAlgn="base"/>
            <a:r>
              <a:rPr lang="en-US" sz="2000" dirty="0"/>
              <a:t>What unique or lowest-cost resources can you draw upon that others can't? Identify and analyze your organization's </a:t>
            </a:r>
            <a:r>
              <a:rPr lang="en-US" sz="2000" dirty="0">
                <a:hlinkClick r:id="rId2"/>
              </a:rPr>
              <a:t>Unique</a:t>
            </a:r>
            <a:r>
              <a:rPr lang="en-US" sz="2000" dirty="0"/>
              <a:t> </a:t>
            </a:r>
            <a:r>
              <a:rPr lang="en-US" sz="2000" dirty="0">
                <a:hlinkClick r:id="rId2"/>
              </a:rPr>
              <a:t>Selling Proposition</a:t>
            </a:r>
            <a:r>
              <a:rPr lang="en-US" sz="2000" dirty="0"/>
              <a:t> (USP), and add this to the Strengths section.</a:t>
            </a:r>
          </a:p>
          <a:p>
            <a:pPr marL="0" indent="0" algn="just" fontAlgn="base">
              <a:buNone/>
            </a:pPr>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796824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F19804-5F25-4635-BE15-4182100001C4}"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97769"/>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algn="just" fontAlgn="base">
              <a:buNone/>
            </a:pPr>
            <a:endParaRPr lang="en-US" sz="2400" b="1" dirty="0"/>
          </a:p>
          <a:p>
            <a:pPr marL="0" indent="0" algn="just" fontAlgn="base">
              <a:buNone/>
            </a:pPr>
            <a:r>
              <a:rPr lang="en-US" sz="2400" b="1" dirty="0"/>
              <a:t>Weaknesses</a:t>
            </a:r>
          </a:p>
          <a:p>
            <a:pPr marL="0" indent="0" algn="just" fontAlgn="base">
              <a:buNone/>
            </a:pPr>
            <a:endParaRPr lang="en-US" sz="2400" b="1" dirty="0"/>
          </a:p>
          <a:p>
            <a:pPr algn="just" fontAlgn="base"/>
            <a:r>
              <a:rPr lang="en-US" sz="2400" dirty="0"/>
              <a:t>Weaknesses, like strengths, are inherent features of your organization, so focus on your people, resources, systems, and procedures. Think about what you could improve, and the sorts of practices you should avoid.</a:t>
            </a:r>
          </a:p>
          <a:p>
            <a:pPr marL="0" indent="0" algn="just" fontAlgn="base">
              <a:buNone/>
            </a:pPr>
            <a:endParaRPr lang="en-US" sz="2400" dirty="0"/>
          </a:p>
          <a:p>
            <a:pPr algn="just" fontAlgn="base"/>
            <a:r>
              <a:rPr lang="en-US" sz="2400" dirty="0"/>
              <a:t>Once again, imagine (or find out) how other people in your market see you. Do they notice weaknesses that you tend to be blind to? Take time to examine how and why your competitors are doing better than you. What are you lacking?</a:t>
            </a:r>
          </a:p>
          <a:p>
            <a:pPr algn="just" fontAlgn="base"/>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249942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E505BF-156A-4720-A2DF-94E34909A446}"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11" name="Content Placeholder 10"/>
          <p:cNvSpPr>
            <a:spLocks noGrp="1"/>
          </p:cNvSpPr>
          <p:nvPr>
            <p:ph idx="1"/>
          </p:nvPr>
        </p:nvSpPr>
        <p:spPr>
          <a:xfrm>
            <a:off x="457200" y="1077716"/>
            <a:ext cx="8229600" cy="5519636"/>
          </a:xfrm>
        </p:spPr>
        <p:txBody>
          <a:bodyPr>
            <a:normAutofit fontScale="70000" lnSpcReduction="20000"/>
          </a:bodyPr>
          <a:lstStyle/>
          <a:p>
            <a:pPr marL="0" indent="0" algn="just" fontAlgn="base">
              <a:buNone/>
            </a:pPr>
            <a:r>
              <a:rPr lang="en-US" b="1" dirty="0"/>
              <a:t>Opportunities</a:t>
            </a:r>
          </a:p>
          <a:p>
            <a:pPr algn="just" fontAlgn="base"/>
            <a:r>
              <a:rPr lang="en-US" dirty="0"/>
              <a:t>Opportunities are </a:t>
            </a:r>
            <a:r>
              <a:rPr lang="en-US" b="1" dirty="0"/>
              <a:t>openings or chances </a:t>
            </a:r>
            <a:r>
              <a:rPr lang="en-US" dirty="0"/>
              <a:t>for something positive to happen, but you'll need to claim them for yourself!</a:t>
            </a:r>
          </a:p>
          <a:p>
            <a:pPr algn="just" fontAlgn="base"/>
            <a:r>
              <a:rPr lang="en-US" dirty="0"/>
              <a:t>They usually arise from situations outside your organization, and require an eye to what might happen in the future. They might arise as developments in the market you serve, or in the technology you use. Being able to spot and exploit opportunities can make a huge difference to your organization's ability to compete and take the lead in your market.</a:t>
            </a:r>
          </a:p>
          <a:p>
            <a:pPr algn="just" fontAlgn="base"/>
            <a:r>
              <a:rPr lang="en-US" dirty="0"/>
              <a:t>Think about good opportunities that you can exploit immediately. These don't need to be game-changers: even small advantages can increase your organization's competitiveness. What interesting market trends are you aware of, large or small, which could have an impact?</a:t>
            </a:r>
          </a:p>
          <a:p>
            <a:pPr algn="just" fontAlgn="base"/>
            <a:r>
              <a:rPr lang="en-US" dirty="0"/>
              <a:t>You should also watch out for changes in government policy related to your field. And changes in social patterns, population profiles, and lifestyles can all throw up interesting opportunities.</a:t>
            </a:r>
          </a:p>
          <a:p>
            <a:pPr algn="just" fontAlgn="base"/>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43528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E7E962-C3F0-4D6E-B809-3C971B146FC2}"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How to Write a SWOT Analysis</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11" name="Content Placeholder 10"/>
          <p:cNvSpPr>
            <a:spLocks noGrp="1"/>
          </p:cNvSpPr>
          <p:nvPr>
            <p:ph idx="1"/>
          </p:nvPr>
        </p:nvSpPr>
        <p:spPr>
          <a:xfrm>
            <a:off x="457200" y="836714"/>
            <a:ext cx="8229600" cy="5519636"/>
          </a:xfrm>
        </p:spPr>
        <p:txBody>
          <a:bodyPr>
            <a:normAutofit fontScale="62500" lnSpcReduction="20000"/>
          </a:bodyPr>
          <a:lstStyle/>
          <a:p>
            <a:pPr marL="0" indent="0" fontAlgn="base">
              <a:buNone/>
            </a:pPr>
            <a:r>
              <a:rPr lang="en-US" b="1" dirty="0"/>
              <a:t>Threats</a:t>
            </a:r>
          </a:p>
          <a:p>
            <a:pPr algn="just" fontAlgn="base"/>
            <a:r>
              <a:rPr lang="en-US" dirty="0"/>
              <a:t>Threats include anything that can negatively affect your business from the outside, such as supply-chain problems, shifts in market requirements, or a shortage of recruits. It's vital to anticipate threats and to take action against them before you become a victim of them and your growth stalls.</a:t>
            </a:r>
          </a:p>
          <a:p>
            <a:pPr algn="just" fontAlgn="base"/>
            <a:r>
              <a:rPr lang="en-US" dirty="0"/>
              <a:t>Think about the obstacles you face in getting your product to market and selling. You may notice that quality standards or specifications for your products are changing, and that you'll need to change those products if you're to stay in the lead. Evolving technology is an ever-present threat, as well as an opportunity!</a:t>
            </a:r>
          </a:p>
          <a:p>
            <a:pPr algn="just" fontAlgn="base"/>
            <a:r>
              <a:rPr lang="en-US" dirty="0"/>
              <a:t>Always consider what your competitors are doing, and whether you should be changing your organization's emphasis to meet the challenge. But remember that what they're doing might not be the right thing for you to do. So, avoid copying them without knowing how it will improve your position.</a:t>
            </a:r>
          </a:p>
          <a:p>
            <a:pPr algn="just" fontAlgn="base"/>
            <a:r>
              <a:rPr lang="en-US" dirty="0"/>
              <a:t>Be sure to explore whether your organization is especially exposed to external challenges. Do you have bad debt or cash-flow problems, for example, that could make you vulnerable to even small changes in your market? This is the kind of threat that can seriously damage your business, so be alert.</a:t>
            </a:r>
          </a:p>
          <a:p>
            <a:pPr fontAlgn="base"/>
            <a:endParaRPr lang="en-US" dirty="0"/>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07060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96E68D-0966-441B-97D7-5A833FB2A210}"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A SWOT Analysis Example</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11" name="Content Placeholder 10"/>
          <p:cNvSpPr>
            <a:spLocks noGrp="1"/>
          </p:cNvSpPr>
          <p:nvPr>
            <p:ph idx="1"/>
          </p:nvPr>
        </p:nvSpPr>
        <p:spPr>
          <a:xfrm>
            <a:off x="457200" y="730423"/>
            <a:ext cx="8229600" cy="5808489"/>
          </a:xfrm>
        </p:spPr>
        <p:txBody>
          <a:bodyPr>
            <a:normAutofit/>
          </a:bodyPr>
          <a:lstStyle/>
          <a:p>
            <a:pPr marL="0" indent="0" fontAlgn="base">
              <a:buNone/>
            </a:pPr>
            <a:r>
              <a:rPr lang="en-US" sz="1800" dirty="0"/>
              <a:t>Imagine this scenario: a small start-up consultancy wants a clear picture of its current situation, to decide on a future strategy for growth. The team gathers, and draws up the SWOT Analysis:</a:t>
            </a:r>
            <a:endParaRPr lang="en-US" sz="1800" b="1"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82959994"/>
              </p:ext>
            </p:extLst>
          </p:nvPr>
        </p:nvGraphicFramePr>
        <p:xfrm>
          <a:off x="1043608" y="1676963"/>
          <a:ext cx="6904012" cy="4679387"/>
        </p:xfrm>
        <a:graphic>
          <a:graphicData uri="http://schemas.openxmlformats.org/drawingml/2006/table">
            <a:tbl>
              <a:tblPr/>
              <a:tblGrid>
                <a:gridCol w="3452006">
                  <a:extLst>
                    <a:ext uri="{9D8B030D-6E8A-4147-A177-3AD203B41FA5}">
                      <a16:colId xmlns:a16="http://schemas.microsoft.com/office/drawing/2014/main" val="3051560782"/>
                    </a:ext>
                  </a:extLst>
                </a:gridCol>
                <a:gridCol w="3452006">
                  <a:extLst>
                    <a:ext uri="{9D8B030D-6E8A-4147-A177-3AD203B41FA5}">
                      <a16:colId xmlns:a16="http://schemas.microsoft.com/office/drawing/2014/main" val="3748142009"/>
                    </a:ext>
                  </a:extLst>
                </a:gridCol>
              </a:tblGrid>
              <a:tr h="1507111">
                <a:tc>
                  <a:txBody>
                    <a:bodyPr/>
                    <a:lstStyle/>
                    <a:p>
                      <a:pPr algn="l" fontAlgn="base"/>
                      <a:r>
                        <a:rPr lang="en-US" sz="1500" b="1" dirty="0">
                          <a:solidFill>
                            <a:srgbClr val="FFFFFF"/>
                          </a:solidFill>
                          <a:effectLst/>
                          <a:latin typeface="inherit"/>
                        </a:rPr>
                        <a:t>Strengths</a:t>
                      </a:r>
                      <a:br>
                        <a:rPr lang="en-US" sz="1500" b="0" dirty="0">
                          <a:solidFill>
                            <a:srgbClr val="FFFFFF"/>
                          </a:solidFill>
                          <a:effectLst/>
                          <a:latin typeface="inherit"/>
                        </a:rPr>
                      </a:br>
                      <a:r>
                        <a:rPr lang="en-US" sz="1500" b="0" dirty="0">
                          <a:solidFill>
                            <a:srgbClr val="FFFFFF"/>
                          </a:solidFill>
                          <a:effectLst/>
                          <a:latin typeface="inherit"/>
                        </a:rPr>
                        <a:t>What do you do well?</a:t>
                      </a:r>
                      <a:br>
                        <a:rPr lang="en-US" sz="1500" b="0" dirty="0">
                          <a:solidFill>
                            <a:srgbClr val="FFFFFF"/>
                          </a:solidFill>
                          <a:effectLst/>
                          <a:latin typeface="inherit"/>
                        </a:rPr>
                      </a:br>
                      <a:r>
                        <a:rPr lang="en-US" sz="1500" b="0" dirty="0">
                          <a:solidFill>
                            <a:srgbClr val="FFFFFF"/>
                          </a:solidFill>
                          <a:effectLst/>
                          <a:latin typeface="inherit"/>
                        </a:rPr>
                        <a:t>What unique resources can you draw on?</a:t>
                      </a:r>
                      <a:br>
                        <a:rPr lang="en-US" sz="1500" b="0" dirty="0">
                          <a:solidFill>
                            <a:srgbClr val="FFFFFF"/>
                          </a:solidFill>
                          <a:effectLst/>
                          <a:latin typeface="inherit"/>
                        </a:rPr>
                      </a:br>
                      <a:r>
                        <a:rPr lang="en-US" sz="1500" b="0" dirty="0">
                          <a:solidFill>
                            <a:srgbClr val="FFFFFF"/>
                          </a:solidFill>
                          <a:effectLst/>
                          <a:latin typeface="inherit"/>
                        </a:rPr>
                        <a:t>What do others see as your strengths?</a:t>
                      </a:r>
                    </a:p>
                  </a:txBody>
                  <a:tcPr marL="76711" marR="76711" marT="38356" marB="38356">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tc>
                  <a:txBody>
                    <a:bodyPr/>
                    <a:lstStyle/>
                    <a:p>
                      <a:pPr algn="l" fontAlgn="base"/>
                      <a:r>
                        <a:rPr lang="en-US" sz="1500" b="1" dirty="0">
                          <a:solidFill>
                            <a:srgbClr val="FFFFFF"/>
                          </a:solidFill>
                          <a:effectLst/>
                          <a:latin typeface="inherit"/>
                        </a:rPr>
                        <a:t>Weaknesses</a:t>
                      </a:r>
                      <a:br>
                        <a:rPr lang="en-US" sz="1500" b="0" dirty="0">
                          <a:solidFill>
                            <a:srgbClr val="FFFFFF"/>
                          </a:solidFill>
                          <a:effectLst/>
                          <a:latin typeface="inherit"/>
                        </a:rPr>
                      </a:br>
                      <a:r>
                        <a:rPr lang="en-US" sz="1500" b="0" dirty="0">
                          <a:solidFill>
                            <a:srgbClr val="FFFFFF"/>
                          </a:solidFill>
                          <a:effectLst/>
                          <a:latin typeface="inherit"/>
                        </a:rPr>
                        <a:t>What could you improve?</a:t>
                      </a:r>
                      <a:br>
                        <a:rPr lang="en-US" sz="1500" b="0" dirty="0">
                          <a:solidFill>
                            <a:srgbClr val="FFFFFF"/>
                          </a:solidFill>
                          <a:effectLst/>
                          <a:latin typeface="inherit"/>
                        </a:rPr>
                      </a:br>
                      <a:r>
                        <a:rPr lang="en-US" sz="1500" b="0" dirty="0">
                          <a:solidFill>
                            <a:srgbClr val="FFFFFF"/>
                          </a:solidFill>
                          <a:effectLst/>
                          <a:latin typeface="inherit"/>
                        </a:rPr>
                        <a:t>Where do you have fewer resources than others?</a:t>
                      </a:r>
                      <a:br>
                        <a:rPr lang="en-US" sz="1500" b="0" dirty="0">
                          <a:solidFill>
                            <a:srgbClr val="FFFFFF"/>
                          </a:solidFill>
                          <a:effectLst/>
                          <a:latin typeface="inherit"/>
                        </a:rPr>
                      </a:br>
                      <a:r>
                        <a:rPr lang="en-US" sz="1500" b="0" dirty="0">
                          <a:solidFill>
                            <a:srgbClr val="FFFFFF"/>
                          </a:solidFill>
                          <a:effectLst/>
                          <a:latin typeface="inherit"/>
                        </a:rPr>
                        <a:t>What are others likely to see as weaknesses?</a:t>
                      </a:r>
                    </a:p>
                  </a:txBody>
                  <a:tcPr marL="76711" marR="76711" marT="38356" marB="38356">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extLst>
                  <a:ext uri="{0D108BD9-81ED-4DB2-BD59-A6C34878D82A}">
                    <a16:rowId xmlns:a16="http://schemas.microsoft.com/office/drawing/2014/main" val="739435242"/>
                  </a:ext>
                </a:extLst>
              </a:tr>
              <a:tr h="3172276">
                <a:tc>
                  <a:txBody>
                    <a:bodyPr/>
                    <a:lstStyle/>
                    <a:p>
                      <a:pPr fontAlgn="base">
                        <a:buFont typeface="Arial" panose="020B0604020202020204" pitchFamily="34" charset="0"/>
                        <a:buChar char="•"/>
                      </a:pPr>
                      <a:r>
                        <a:rPr lang="en-US" sz="1500" dirty="0">
                          <a:effectLst/>
                          <a:latin typeface="inherit"/>
                        </a:rPr>
                        <a:t>We are able to respond very quickly as we have no red tape, and no need for higher management approval.</a:t>
                      </a:r>
                    </a:p>
                    <a:p>
                      <a:pPr fontAlgn="base">
                        <a:buFont typeface="Arial" panose="020B0604020202020204" pitchFamily="34" charset="0"/>
                        <a:buChar char="•"/>
                      </a:pPr>
                      <a:r>
                        <a:rPr lang="en-US" sz="1500" dirty="0">
                          <a:effectLst/>
                          <a:latin typeface="inherit"/>
                        </a:rPr>
                        <a:t>We are able to give really good customer care, as the current small amount of work means we have plenty of time to devote to customers.</a:t>
                      </a:r>
                    </a:p>
                    <a:p>
                      <a:pPr fontAlgn="base">
                        <a:buFont typeface="Arial" panose="020B0604020202020204" pitchFamily="34" charset="0"/>
                        <a:buChar char="•"/>
                      </a:pPr>
                      <a:r>
                        <a:rPr lang="en-US" sz="1500" dirty="0">
                          <a:effectLst/>
                          <a:latin typeface="inherit"/>
                        </a:rPr>
                        <a:t>Our lead consultant has a strong reputation in the market.</a:t>
                      </a:r>
                    </a:p>
                    <a:p>
                      <a:pPr fontAlgn="base">
                        <a:buFont typeface="Arial" panose="020B0604020202020204" pitchFamily="34" charset="0"/>
                        <a:buChar char="•"/>
                      </a:pPr>
                      <a:r>
                        <a:rPr lang="en-US" sz="1500" dirty="0">
                          <a:effectLst/>
                          <a:latin typeface="inherit"/>
                        </a:rPr>
                        <a:t>We can change direction quickly if we find that our marketing is not working.</a:t>
                      </a:r>
                    </a:p>
                    <a:p>
                      <a:pPr fontAlgn="base">
                        <a:buFont typeface="Arial" panose="020B0604020202020204" pitchFamily="34" charset="0"/>
                        <a:buChar char="•"/>
                      </a:pPr>
                      <a:r>
                        <a:rPr lang="en-US" sz="1500" dirty="0">
                          <a:effectLst/>
                          <a:latin typeface="inherit"/>
                        </a:rPr>
                        <a:t>We have low overheads, so we can offer good value to customers.</a:t>
                      </a:r>
                    </a:p>
                  </a:txBody>
                  <a:tcPr marL="76711" marR="76711" marT="38356" marB="38356"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tc>
                  <a:txBody>
                    <a:bodyPr/>
                    <a:lstStyle/>
                    <a:p>
                      <a:pPr fontAlgn="base">
                        <a:buFont typeface="Arial" panose="020B0604020202020204" pitchFamily="34" charset="0"/>
                        <a:buChar char="•"/>
                      </a:pPr>
                      <a:r>
                        <a:rPr lang="en-US" sz="1500" dirty="0">
                          <a:effectLst/>
                          <a:latin typeface="inherit"/>
                        </a:rPr>
                        <a:t>Our company has little market presence or reputation.</a:t>
                      </a:r>
                    </a:p>
                    <a:p>
                      <a:pPr fontAlgn="base">
                        <a:buFont typeface="Arial" panose="020B0604020202020204" pitchFamily="34" charset="0"/>
                        <a:buChar char="•"/>
                      </a:pPr>
                      <a:endParaRPr lang="en-US" sz="1500" dirty="0">
                        <a:effectLst/>
                        <a:latin typeface="inherit"/>
                      </a:endParaRPr>
                    </a:p>
                    <a:p>
                      <a:pPr fontAlgn="base">
                        <a:buFont typeface="Arial" panose="020B0604020202020204" pitchFamily="34" charset="0"/>
                        <a:buChar char="•"/>
                      </a:pPr>
                      <a:r>
                        <a:rPr lang="en-US" sz="1500" dirty="0">
                          <a:effectLst/>
                          <a:latin typeface="inherit"/>
                        </a:rPr>
                        <a:t>We have a small staff, with a shallow skills base in many areas.</a:t>
                      </a:r>
                    </a:p>
                    <a:p>
                      <a:pPr fontAlgn="base">
                        <a:buFont typeface="Arial" panose="020B0604020202020204" pitchFamily="34" charset="0"/>
                        <a:buChar char="•"/>
                      </a:pPr>
                      <a:endParaRPr lang="en-US" sz="1500" dirty="0">
                        <a:effectLst/>
                        <a:latin typeface="inherit"/>
                      </a:endParaRPr>
                    </a:p>
                    <a:p>
                      <a:pPr fontAlgn="base">
                        <a:buFont typeface="Arial" panose="020B0604020202020204" pitchFamily="34" charset="0"/>
                        <a:buChar char="•"/>
                      </a:pPr>
                      <a:r>
                        <a:rPr lang="en-US" sz="1500" dirty="0">
                          <a:effectLst/>
                          <a:latin typeface="inherit"/>
                        </a:rPr>
                        <a:t>We are vulnerable to vital staff being sick or leaving.</a:t>
                      </a:r>
                    </a:p>
                    <a:p>
                      <a:pPr fontAlgn="base">
                        <a:buFont typeface="Arial" panose="020B0604020202020204" pitchFamily="34" charset="0"/>
                        <a:buNone/>
                      </a:pPr>
                      <a:endParaRPr lang="en-US" sz="1500" dirty="0">
                        <a:effectLst/>
                        <a:latin typeface="inherit"/>
                      </a:endParaRPr>
                    </a:p>
                    <a:p>
                      <a:pPr fontAlgn="base">
                        <a:buFont typeface="Arial" panose="020B0604020202020204" pitchFamily="34" charset="0"/>
                        <a:buChar char="•"/>
                      </a:pPr>
                      <a:r>
                        <a:rPr lang="en-US" sz="1500" dirty="0">
                          <a:effectLst/>
                          <a:latin typeface="inherit"/>
                        </a:rPr>
                        <a:t>Our cash flow will be unreliable in the early stages.</a:t>
                      </a:r>
                    </a:p>
                  </a:txBody>
                  <a:tcPr marL="76711" marR="76711" marT="38356" marB="38356"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819911799"/>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730423"/>
          </a:xfrm>
          <a:prstGeom prst="rect">
            <a:avLst/>
          </a:prstGeom>
        </p:spPr>
      </p:pic>
    </p:spTree>
    <p:extLst>
      <p:ext uri="{BB962C8B-B14F-4D97-AF65-F5344CB8AC3E}">
        <p14:creationId xmlns:p14="http://schemas.microsoft.com/office/powerpoint/2010/main" val="1159046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F2A633-EFB1-4A24-8716-3E3BFCFC832E}"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59713" y="36185"/>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200" b="1" dirty="0"/>
              <a:t>A SWOT Analysis Example</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fontAlgn="base">
              <a:buNone/>
            </a:pPr>
            <a:endParaRPr lang="en-US"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86529307"/>
              </p:ext>
            </p:extLst>
          </p:nvPr>
        </p:nvGraphicFramePr>
        <p:xfrm>
          <a:off x="611560" y="1267798"/>
          <a:ext cx="8229600" cy="4465458"/>
        </p:xfrm>
        <a:graphic>
          <a:graphicData uri="http://schemas.openxmlformats.org/drawingml/2006/table">
            <a:tbl>
              <a:tblPr/>
              <a:tblGrid>
                <a:gridCol w="4114800">
                  <a:extLst>
                    <a:ext uri="{9D8B030D-6E8A-4147-A177-3AD203B41FA5}">
                      <a16:colId xmlns:a16="http://schemas.microsoft.com/office/drawing/2014/main" val="856470593"/>
                    </a:ext>
                  </a:extLst>
                </a:gridCol>
                <a:gridCol w="4114800">
                  <a:extLst>
                    <a:ext uri="{9D8B030D-6E8A-4147-A177-3AD203B41FA5}">
                      <a16:colId xmlns:a16="http://schemas.microsoft.com/office/drawing/2014/main" val="2543522598"/>
                    </a:ext>
                  </a:extLst>
                </a:gridCol>
              </a:tblGrid>
              <a:tr h="2069359">
                <a:tc>
                  <a:txBody>
                    <a:bodyPr/>
                    <a:lstStyle/>
                    <a:p>
                      <a:pPr algn="l" fontAlgn="base"/>
                      <a:r>
                        <a:rPr lang="en-US" sz="2000" b="1" dirty="0">
                          <a:solidFill>
                            <a:srgbClr val="FFFFFF"/>
                          </a:solidFill>
                          <a:effectLst/>
                          <a:latin typeface="+mn-lt"/>
                        </a:rPr>
                        <a:t>Opportunities</a:t>
                      </a:r>
                      <a:br>
                        <a:rPr lang="en-US" sz="2000" b="0" dirty="0">
                          <a:solidFill>
                            <a:srgbClr val="FFFFFF"/>
                          </a:solidFill>
                          <a:effectLst/>
                          <a:latin typeface="+mn-lt"/>
                        </a:rPr>
                      </a:br>
                      <a:r>
                        <a:rPr lang="en-US" sz="2000" b="0" dirty="0">
                          <a:solidFill>
                            <a:srgbClr val="FFFFFF"/>
                          </a:solidFill>
                          <a:effectLst/>
                          <a:latin typeface="+mn-lt"/>
                        </a:rPr>
                        <a:t>What opportunities are open to you?</a:t>
                      </a:r>
                      <a:br>
                        <a:rPr lang="en-US" sz="2000" b="0" dirty="0">
                          <a:solidFill>
                            <a:srgbClr val="FFFFFF"/>
                          </a:solidFill>
                          <a:effectLst/>
                          <a:latin typeface="+mn-lt"/>
                        </a:rPr>
                      </a:br>
                      <a:r>
                        <a:rPr lang="en-US" sz="2000" b="0" dirty="0">
                          <a:solidFill>
                            <a:srgbClr val="FFFFFF"/>
                          </a:solidFill>
                          <a:effectLst/>
                          <a:latin typeface="+mn-lt"/>
                        </a:rPr>
                        <a:t>What trends could you take advantage of?</a:t>
                      </a:r>
                      <a:br>
                        <a:rPr lang="en-US" sz="2000" b="0" dirty="0">
                          <a:solidFill>
                            <a:srgbClr val="FFFFFF"/>
                          </a:solidFill>
                          <a:effectLst/>
                          <a:latin typeface="+mn-lt"/>
                        </a:rPr>
                      </a:br>
                      <a:r>
                        <a:rPr lang="en-US" sz="2000" b="0" dirty="0">
                          <a:solidFill>
                            <a:srgbClr val="FFFFFF"/>
                          </a:solidFill>
                          <a:effectLst/>
                          <a:latin typeface="+mn-lt"/>
                        </a:rPr>
                        <a:t>How can you turn your strengths into opportunities?</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tc>
                  <a:txBody>
                    <a:bodyPr/>
                    <a:lstStyle/>
                    <a:p>
                      <a:pPr algn="l" fontAlgn="base"/>
                      <a:r>
                        <a:rPr lang="en-US" sz="2000" b="1">
                          <a:solidFill>
                            <a:srgbClr val="FFFFFF"/>
                          </a:solidFill>
                          <a:effectLst/>
                          <a:latin typeface="+mn-lt"/>
                        </a:rPr>
                        <a:t>Threats</a:t>
                      </a:r>
                      <a:br>
                        <a:rPr lang="en-US" sz="2000" b="0">
                          <a:solidFill>
                            <a:srgbClr val="FFFFFF"/>
                          </a:solidFill>
                          <a:effectLst/>
                          <a:latin typeface="+mn-lt"/>
                        </a:rPr>
                      </a:br>
                      <a:r>
                        <a:rPr lang="en-US" sz="2000" b="0">
                          <a:solidFill>
                            <a:srgbClr val="FFFFFF"/>
                          </a:solidFill>
                          <a:effectLst/>
                          <a:latin typeface="+mn-lt"/>
                        </a:rPr>
                        <a:t>What threats could harm you?</a:t>
                      </a:r>
                      <a:br>
                        <a:rPr lang="en-US" sz="2000" b="0">
                          <a:solidFill>
                            <a:srgbClr val="FFFFFF"/>
                          </a:solidFill>
                          <a:effectLst/>
                          <a:latin typeface="+mn-lt"/>
                        </a:rPr>
                      </a:br>
                      <a:r>
                        <a:rPr lang="en-US" sz="2000" b="0">
                          <a:solidFill>
                            <a:srgbClr val="FFFFFF"/>
                          </a:solidFill>
                          <a:effectLst/>
                          <a:latin typeface="+mn-lt"/>
                        </a:rPr>
                        <a:t>What is your competition doing?</a:t>
                      </a:r>
                      <a:br>
                        <a:rPr lang="en-US" sz="2000" b="0">
                          <a:solidFill>
                            <a:srgbClr val="FFFFFF"/>
                          </a:solidFill>
                          <a:effectLst/>
                          <a:latin typeface="+mn-lt"/>
                        </a:rPr>
                      </a:br>
                      <a:r>
                        <a:rPr lang="en-US" sz="2000" b="0">
                          <a:solidFill>
                            <a:srgbClr val="FFFFFF"/>
                          </a:solidFill>
                          <a:effectLst/>
                          <a:latin typeface="+mn-lt"/>
                        </a:rPr>
                        <a:t>What threats do your weaknesses expose to you?</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0861A2"/>
                    </a:solidFill>
                  </a:tcPr>
                </a:tc>
                <a:extLst>
                  <a:ext uri="{0D108BD9-81ED-4DB2-BD59-A6C34878D82A}">
                    <a16:rowId xmlns:a16="http://schemas.microsoft.com/office/drawing/2014/main" val="9663503"/>
                  </a:ext>
                </a:extLst>
              </a:tr>
              <a:tr h="2396099">
                <a:tc>
                  <a:txBody>
                    <a:bodyPr/>
                    <a:lstStyle/>
                    <a:p>
                      <a:pPr fontAlgn="base">
                        <a:buFont typeface="Arial" panose="020B0604020202020204" pitchFamily="34" charset="0"/>
                        <a:buChar char="•"/>
                      </a:pPr>
                      <a:r>
                        <a:rPr lang="en-US" sz="2000" dirty="0">
                          <a:effectLst/>
                          <a:latin typeface="+mn-lt"/>
                        </a:rPr>
                        <a:t>Our business sector is expanding, with many future opportunities for success.</a:t>
                      </a:r>
                    </a:p>
                    <a:p>
                      <a:pPr fontAlgn="base">
                        <a:buFont typeface="Arial" panose="020B0604020202020204" pitchFamily="34" charset="0"/>
                        <a:buChar char="•"/>
                      </a:pPr>
                      <a:r>
                        <a:rPr lang="en-US" sz="2000" dirty="0">
                          <a:effectLst/>
                          <a:latin typeface="+mn-lt"/>
                        </a:rPr>
                        <a:t>Local government wants to encourage local businesses.</a:t>
                      </a:r>
                    </a:p>
                    <a:p>
                      <a:pPr fontAlgn="base">
                        <a:buFont typeface="Arial" panose="020B0604020202020204" pitchFamily="34" charset="0"/>
                        <a:buChar char="•"/>
                      </a:pPr>
                      <a:r>
                        <a:rPr lang="en-US" sz="2000" dirty="0">
                          <a:effectLst/>
                          <a:latin typeface="+mn-lt"/>
                        </a:rPr>
                        <a:t>Our competitors may be slow to adopt new technologies.</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tc>
                  <a:txBody>
                    <a:bodyPr/>
                    <a:lstStyle/>
                    <a:p>
                      <a:pPr fontAlgn="base">
                        <a:buFont typeface="Arial" panose="020B0604020202020204" pitchFamily="34" charset="0"/>
                        <a:buChar char="•"/>
                      </a:pPr>
                      <a:r>
                        <a:rPr lang="en-US" sz="2000" dirty="0">
                          <a:effectLst/>
                          <a:latin typeface="+mn-lt"/>
                        </a:rPr>
                        <a:t>Developments in technology may change this market beyond our ability to adapt.</a:t>
                      </a:r>
                    </a:p>
                    <a:p>
                      <a:pPr fontAlgn="base">
                        <a:buFont typeface="Arial" panose="020B0604020202020204" pitchFamily="34" charset="0"/>
                        <a:buChar char="•"/>
                      </a:pPr>
                      <a:r>
                        <a:rPr lang="en-US" sz="2000" dirty="0">
                          <a:effectLst/>
                          <a:latin typeface="+mn-lt"/>
                        </a:rPr>
                        <a:t>A small change in the focus of a large competitor might wipe out any market position we achieve.</a:t>
                      </a: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698332754"/>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61055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043FE6-72E4-4EB7-875D-D70DB6941B60}"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When to prototype ?</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11" name="Content Placeholder 10"/>
          <p:cNvSpPr>
            <a:spLocks noGrp="1"/>
          </p:cNvSpPr>
          <p:nvPr>
            <p:ph idx="1"/>
          </p:nvPr>
        </p:nvSpPr>
        <p:spPr>
          <a:xfrm>
            <a:off x="457200" y="980728"/>
            <a:ext cx="8229600" cy="5375622"/>
          </a:xfrm>
        </p:spPr>
        <p:txBody>
          <a:bodyPr>
            <a:normAutofit/>
          </a:bodyPr>
          <a:lstStyle/>
          <a:p>
            <a:pPr marL="0" indent="0" algn="just">
              <a:lnSpc>
                <a:spcPct val="110000"/>
              </a:lnSpc>
              <a:buNone/>
            </a:pPr>
            <a:r>
              <a:rPr lang="en-US" sz="2000" dirty="0"/>
              <a:t>Imagine this situation: </a:t>
            </a:r>
          </a:p>
          <a:p>
            <a:pPr marL="0" indent="0" algn="just">
              <a:lnSpc>
                <a:spcPct val="110000"/>
              </a:lnSpc>
              <a:buNone/>
            </a:pPr>
            <a:r>
              <a:rPr lang="en-US" sz="2000" dirty="0"/>
              <a:t>It’s an exciting new project, something your team had spent months </a:t>
            </a:r>
            <a:r>
              <a:rPr lang="en-US" sz="2000" u="sng" dirty="0"/>
              <a:t>brainstorming</a:t>
            </a:r>
            <a:r>
              <a:rPr lang="en-US" sz="2000" dirty="0"/>
              <a:t> and planning, then building and crafting to perfection. </a:t>
            </a:r>
          </a:p>
          <a:p>
            <a:pPr marL="0" indent="0" algn="just">
              <a:lnSpc>
                <a:spcPct val="110000"/>
              </a:lnSpc>
              <a:buNone/>
            </a:pPr>
            <a:r>
              <a:rPr lang="en-US" sz="2000" dirty="0"/>
              <a:t>You did all you could to ensure it was just right, with all the necessary features. You tried to ensure that you gave design more focus and that your message was crafted well. </a:t>
            </a:r>
          </a:p>
          <a:p>
            <a:pPr marL="0" indent="0" algn="just">
              <a:lnSpc>
                <a:spcPct val="110000"/>
              </a:lnSpc>
              <a:buNone/>
            </a:pPr>
            <a:r>
              <a:rPr lang="en-US" sz="2000" dirty="0"/>
              <a:t>The website attracted attention and brought in many interested visitors looking for the products you'd collected on the site, but somehow the product and service providers just weren't interested in testing it out. </a:t>
            </a:r>
          </a:p>
          <a:p>
            <a:pPr marL="0" indent="0" algn="just">
              <a:lnSpc>
                <a:spcPct val="110000"/>
              </a:lnSpc>
              <a:buNone/>
            </a:pPr>
            <a:r>
              <a:rPr lang="en-US" sz="2000" dirty="0"/>
              <a:t>They seemed comfortable just to keep doing business as usual, uninterested in the thousands of hits your website was getting from potential customers.</a:t>
            </a:r>
          </a:p>
          <a:p>
            <a:pPr marL="0" indent="0" algn="just">
              <a:lnSpc>
                <a:spcPct val="110000"/>
              </a:lnSpc>
              <a:buNone/>
            </a:pPr>
            <a:r>
              <a:rPr lang="en-US" sz="2000" dirty="0"/>
              <a:t> It made no sense to you, but there you were months later, having sweated and spent valuable time, money, and resources and even attracting visitors, but no customers.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45228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99FDA3-AB39-420D-9C65-2C1F2C05B931}"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itle 1">
            <a:extLst>
              <a:ext uri="{FF2B5EF4-FFF2-40B4-BE49-F238E27FC236}">
                <a16:creationId xmlns:a16="http://schemas.microsoft.com/office/drawing/2014/main" id="{76E41C37-658F-4465-8C10-C8E3CD4021CC}"/>
              </a:ext>
            </a:extLst>
          </p:cNvPr>
          <p:cNvSpPr txBox="1">
            <a:spLocks/>
          </p:cNvSpPr>
          <p:nvPr/>
        </p:nvSpPr>
        <p:spPr>
          <a:xfrm>
            <a:off x="13716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Design Thinking: Stages</a:t>
            </a:r>
          </a:p>
        </p:txBody>
      </p:sp>
      <p:sp>
        <p:nvSpPr>
          <p:cNvPr id="2" name="Footer Placeholder 1">
            <a:extLst>
              <a:ext uri="{FF2B5EF4-FFF2-40B4-BE49-F238E27FC236}">
                <a16:creationId xmlns:a16="http://schemas.microsoft.com/office/drawing/2014/main" id="{A5E4CF00-5932-5240-A6AC-934C6E8995AD}"/>
              </a:ext>
            </a:extLst>
          </p:cNvPr>
          <p:cNvSpPr>
            <a:spLocks noGrp="1"/>
          </p:cNvSpPr>
          <p:nvPr>
            <p:ph type="ftr" sz="quarter" idx="11"/>
          </p:nvPr>
        </p:nvSpPr>
        <p:spPr/>
        <p:txBody>
          <a:bodyPr/>
          <a:lstStyle/>
          <a:p>
            <a:r>
              <a:rPr lang="it-IT"/>
              <a:t>Dr. Prabha S Nair                          Unit II</a:t>
            </a:r>
            <a:endParaRPr lang="en-US"/>
          </a:p>
        </p:txBody>
      </p:sp>
      <p:pic>
        <p:nvPicPr>
          <p:cNvPr id="9" name="Picture 4" descr="User Experience is … Design Thinking | by Iain Heath | UX Collec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35" y="1196752"/>
            <a:ext cx="8591929" cy="50086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19672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799BFA-CFB5-4D1B-BF89-A43CFA0DF4EA}"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When to prototype?</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11" name="Content Placeholder 10"/>
          <p:cNvSpPr>
            <a:spLocks noGrp="1"/>
          </p:cNvSpPr>
          <p:nvPr>
            <p:ph idx="1"/>
          </p:nvPr>
        </p:nvSpPr>
        <p:spPr>
          <a:xfrm>
            <a:off x="457200" y="1052736"/>
            <a:ext cx="8229600" cy="5197324"/>
          </a:xfrm>
        </p:spPr>
        <p:txBody>
          <a:bodyPr>
            <a:normAutofit/>
          </a:bodyPr>
          <a:lstStyle/>
          <a:p>
            <a:pPr marL="0" indent="0" algn="just">
              <a:buNone/>
            </a:pPr>
            <a:r>
              <a:rPr lang="en-US" sz="2400" b="1" i="1" dirty="0"/>
              <a:t>What went wrong?</a:t>
            </a:r>
          </a:p>
          <a:p>
            <a:pPr marL="0" indent="0" algn="just">
              <a:buNone/>
            </a:pPr>
            <a:endParaRPr lang="en-US" sz="2400" b="1" dirty="0"/>
          </a:p>
          <a:p>
            <a:pPr algn="just"/>
            <a:r>
              <a:rPr lang="en-US" sz="2400" dirty="0"/>
              <a:t>It's a story repeated time and time again—ideas being executed by people with an obsession for making a dent in the market, making big changes in society or just completely re-inventing the wheel, only to realize right at the end of their journey that they've been wasting their time or focusing on the wrong thing.</a:t>
            </a:r>
          </a:p>
          <a:p>
            <a:pPr algn="just"/>
            <a:r>
              <a:rPr lang="en-US" sz="2400" dirty="0"/>
              <a:t>This is where </a:t>
            </a:r>
            <a:r>
              <a:rPr lang="en-US" sz="2400" b="1" dirty="0"/>
              <a:t>prototyping</a:t>
            </a:r>
            <a:r>
              <a:rPr lang="en-US" sz="2400" dirty="0"/>
              <a:t> comes in by providing a set of tools and approaches for properly testing and exploring ideas before too many resources get used.</a:t>
            </a:r>
          </a:p>
          <a:p>
            <a:pPr algn="just"/>
            <a:endParaRPr lang="en-US" sz="24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71540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BD491D-9337-4D2B-A730-C227055B6910}"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300" b="1" dirty="0"/>
              <a:t>Prototype</a:t>
            </a:r>
            <a:endParaRPr kumimoji="0" lang="en-US" sz="3300" b="0"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375622"/>
          </a:xfrm>
        </p:spPr>
        <p:txBody>
          <a:bodyPr>
            <a:normAutofit fontScale="92500" lnSpcReduction="10000"/>
          </a:bodyPr>
          <a:lstStyle/>
          <a:p>
            <a:pPr algn="just">
              <a:lnSpc>
                <a:spcPct val="200000"/>
              </a:lnSpc>
            </a:pPr>
            <a:r>
              <a:rPr lang="en-US" sz="2400" dirty="0"/>
              <a:t>A prototype is a simple experimental model of a proposed solution used to test or validate ideas, design assumptions and other aspects of its conceptualization quickly and cheaply, so that the designer/s involved can make appropriate refinements or possible changes in direction.</a:t>
            </a:r>
          </a:p>
          <a:p>
            <a:pPr algn="just">
              <a:lnSpc>
                <a:spcPct val="200000"/>
              </a:lnSpc>
            </a:pPr>
            <a:r>
              <a:rPr lang="en-US" sz="2400" dirty="0"/>
              <a:t>Prototypes can take many forms, and just about the only thing in common the various forms have is that they are all tangible forms of your ideas. </a:t>
            </a:r>
          </a:p>
          <a:p>
            <a:pPr algn="just">
              <a:lnSpc>
                <a:spcPct val="200000"/>
              </a:lnSpc>
            </a:pPr>
            <a:endParaRPr lang="en-US" sz="24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76200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647BF0-ABF2-4135-95AE-41FD234F3027}"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Prototyping in design thinking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algn="just" fontAlgn="base">
              <a:lnSpc>
                <a:spcPct val="150000"/>
              </a:lnSpc>
              <a:buNone/>
            </a:pPr>
            <a:r>
              <a:rPr lang="en-US" sz="2000" dirty="0"/>
              <a:t>Prototyping is about engaging with customers in advance and reaching out to them with a very low-resolution solution to get an early feedback.</a:t>
            </a:r>
          </a:p>
          <a:p>
            <a:pPr marL="0" indent="0" algn="just" fontAlgn="base">
              <a:lnSpc>
                <a:spcPct val="150000"/>
              </a:lnSpc>
              <a:buNone/>
            </a:pPr>
            <a:r>
              <a:rPr lang="en-US" sz="2000" dirty="0"/>
              <a:t> Such an approach of </a:t>
            </a:r>
            <a:r>
              <a:rPr lang="en-US" sz="2000" i="1" dirty="0"/>
              <a:t>iterative rapid-cycle prototyping </a:t>
            </a:r>
            <a:r>
              <a:rPr lang="en-US" sz="2000" dirty="0"/>
              <a:t>helps in securing funding, organizational commitment and customer trust, and in building the team’s morale and making them believe they are headed in roughly the right direction.</a:t>
            </a:r>
          </a:p>
          <a:p>
            <a:pPr marL="0" indent="0" algn="just" fontAlgn="base">
              <a:lnSpc>
                <a:spcPct val="150000"/>
              </a:lnSpc>
              <a:buNone/>
            </a:pPr>
            <a:endParaRPr lang="en-US" sz="3600" dirty="0"/>
          </a:p>
          <a:p>
            <a:pPr marL="0" indent="0" algn="just">
              <a:lnSpc>
                <a:spcPct val="150000"/>
              </a:lnSpc>
              <a:buNone/>
            </a:pPr>
            <a:endParaRPr lang="en-US" sz="3600"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349" y="3920459"/>
            <a:ext cx="2545301" cy="2327999"/>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00644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8F073A-A8D4-4D8F-9986-EA3ABD293FA1}"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Prototyping in design thinking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algn="just">
              <a:buNone/>
            </a:pPr>
            <a:r>
              <a:rPr lang="en-US" sz="2200" b="1" dirty="0"/>
              <a:t>The need for prototyping: </a:t>
            </a:r>
            <a:r>
              <a:rPr lang="en-US" sz="1900" dirty="0"/>
              <a:t>A good and early prototype serves three core functions:</a:t>
            </a:r>
          </a:p>
          <a:p>
            <a:pPr marL="0" indent="0" algn="just">
              <a:buNone/>
            </a:pPr>
            <a:endParaRPr lang="en-US" sz="1900" dirty="0"/>
          </a:p>
          <a:p>
            <a:pPr marL="0" indent="0" algn="just">
              <a:buNone/>
            </a:pPr>
            <a:r>
              <a:rPr lang="en-US" sz="1900" dirty="0"/>
              <a:t>1. It takes ideas from the abstract to the concrete, giving them the much-needed body and soul</a:t>
            </a:r>
          </a:p>
          <a:p>
            <a:pPr marL="0" indent="0" algn="just">
              <a:buNone/>
            </a:pPr>
            <a:r>
              <a:rPr lang="en-US" sz="1900" dirty="0"/>
              <a:t>2. A prototype helps get the buy-in from your team members, senior managers and customers, as at least one of the possible outcomes.</a:t>
            </a:r>
          </a:p>
          <a:p>
            <a:pPr marL="0" indent="0" algn="just">
              <a:buNone/>
            </a:pPr>
            <a:r>
              <a:rPr lang="en-US" sz="1900" dirty="0"/>
              <a:t>3. Prototyping makes it possible to seek feedback and avenues of improvement more objectively and readily.</a:t>
            </a:r>
          </a:p>
          <a:p>
            <a:pPr marL="0" indent="0" algn="just">
              <a:buNone/>
            </a:pPr>
            <a:endParaRPr lang="en-US" sz="1900" dirty="0"/>
          </a:p>
          <a:p>
            <a:pPr marL="0" indent="0" algn="just">
              <a:buNone/>
            </a:pPr>
            <a:r>
              <a:rPr lang="en-US" sz="1900" dirty="0"/>
              <a:t>One of the masters of the prototyping mindset was Thomas Edison, who famously quipped, ‘None of my inventions came by accident. I see a worthwhile need to be met and I make trial after trial until it comes. What it boils down to is one percent inspiration and ninety-nine percent perspiration.’</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93259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EF9E83-BAC0-4522-990A-31B48E84E70D}"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88956"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a:t>The prototyping mindset</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pPr marL="0" indent="0" algn="just">
              <a:buNone/>
            </a:pPr>
            <a:r>
              <a:rPr lang="en-US" sz="2400" dirty="0"/>
              <a:t>This is the principle of </a:t>
            </a:r>
            <a:r>
              <a:rPr lang="en-US" sz="2400" i="1" dirty="0"/>
              <a:t>learning by doing</a:t>
            </a:r>
            <a:r>
              <a:rPr lang="en-US" sz="2400" dirty="0"/>
              <a:t>. It’s prototyping as a process of making things real enough to learn more about them.</a:t>
            </a:r>
          </a:p>
          <a:p>
            <a:pPr marL="0" indent="0" algn="just">
              <a:buNone/>
            </a:pPr>
            <a:endParaRPr lang="en-US" sz="2400" dirty="0"/>
          </a:p>
          <a:p>
            <a:pPr algn="just"/>
            <a:r>
              <a:rPr lang="en-US" sz="2400" dirty="0"/>
              <a:t>The prototyping mindset means </a:t>
            </a:r>
            <a:r>
              <a:rPr lang="en-US" sz="2400" u="sng" dirty="0">
                <a:hlinkClick r:id="rId2"/>
              </a:rPr>
              <a:t>focusing on the next most important thing</a:t>
            </a:r>
            <a:r>
              <a:rPr lang="en-US" sz="2400" dirty="0"/>
              <a:t>.</a:t>
            </a:r>
          </a:p>
          <a:p>
            <a:pPr algn="just"/>
            <a:r>
              <a:rPr lang="en-US" sz="2400" dirty="0"/>
              <a:t>This could be the next most important thing we need to learn about, the next most important decision that we need to make, or the riskiest assumption or hypothesis that we need to test. It’s the principle of bringing one new thing to life in our work at a time.</a:t>
            </a:r>
          </a:p>
          <a:p>
            <a:pPr algn="just"/>
            <a:r>
              <a:rPr lang="en-US" sz="2400" dirty="0"/>
              <a:t>Prototyping doesn’t have to just be seen as a development tool. Instead, if you approach this as a way of shaping how you work, it becomes relevant to different situations and at different stages of research, design and delivery.</a:t>
            </a:r>
          </a:p>
          <a:p>
            <a:pPr marL="0" indent="0" algn="just">
              <a:buNone/>
            </a:pPr>
            <a:endParaRPr lang="en-US" sz="36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00448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E72473-4122-4542-A29A-4D5B1CDE76D8}"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2573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Guidelines for Prototyping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11" name="Content Placeholder 10"/>
          <p:cNvSpPr>
            <a:spLocks noGrp="1"/>
          </p:cNvSpPr>
          <p:nvPr>
            <p:ph idx="1"/>
          </p:nvPr>
        </p:nvSpPr>
        <p:spPr>
          <a:xfrm>
            <a:off x="457200" y="836714"/>
            <a:ext cx="8229600" cy="5519636"/>
          </a:xfrm>
        </p:spPr>
        <p:txBody>
          <a:bodyPr>
            <a:normAutofit/>
          </a:bodyPr>
          <a:lstStyle/>
          <a:p>
            <a:r>
              <a:rPr lang="en-US" sz="2000" b="1" dirty="0"/>
              <a:t>Just start building</a:t>
            </a:r>
            <a:br>
              <a:rPr lang="en-US" sz="2000" b="1" dirty="0"/>
            </a:br>
            <a:r>
              <a:rPr lang="en-US" sz="2000" dirty="0"/>
              <a:t>Design Thinking has a bias towards action: that means if you have any uncertainties about what you are trying to achieve, your best bet is to just make something. </a:t>
            </a:r>
          </a:p>
          <a:p>
            <a:r>
              <a:rPr lang="en-US" sz="2000" b="1" dirty="0"/>
              <a:t>Don’t spend too much time</a:t>
            </a:r>
            <a:br>
              <a:rPr lang="en-US" sz="2000" b="1" dirty="0"/>
            </a:br>
            <a:r>
              <a:rPr lang="en-US" sz="2000" dirty="0"/>
              <a:t>Prototyping is all about speed; the longer you spend building your prototype, the more emotionally attached you can get with your idea, thus hampering your ability to objectively judge its merits.</a:t>
            </a:r>
          </a:p>
          <a:p>
            <a:r>
              <a:rPr lang="en-US" sz="2000" b="1" dirty="0"/>
              <a:t>Remember what you’re testing for</a:t>
            </a:r>
            <a:br>
              <a:rPr lang="en-US" sz="2000" b="1" dirty="0"/>
            </a:br>
            <a:r>
              <a:rPr lang="en-US" sz="2000" dirty="0"/>
              <a:t>All prototypes should have a central testing issue. Do not lose sight of that issue, but at the same time, do not get so bound to it so as to lose sight of other lessons you could learn from.</a:t>
            </a:r>
          </a:p>
          <a:p>
            <a:r>
              <a:rPr lang="en-US" sz="2000" b="1" dirty="0"/>
              <a:t>Build with the user in mind</a:t>
            </a:r>
            <a:br>
              <a:rPr lang="en-US" sz="2000" b="1" dirty="0"/>
            </a:br>
            <a:r>
              <a:rPr lang="en-US" sz="2000" dirty="0"/>
              <a:t>Test the prototype against your expected user behaviors and user needs. Then, learn from the gaps in expectations and realities, and improve your ideas.</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12249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6F9FB2-5521-4F08-BF45-F954565A472D}"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6766"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323528" y="836713"/>
            <a:ext cx="8640960" cy="5544615"/>
          </a:xfrm>
        </p:spPr>
        <p:txBody>
          <a:bodyPr>
            <a:normAutofit/>
          </a:bodyPr>
          <a:lstStyle/>
          <a:p>
            <a:pPr marL="0" indent="0">
              <a:buNone/>
            </a:pPr>
            <a:r>
              <a:rPr lang="en-US" sz="1800" b="1" dirty="0"/>
              <a:t>Rely on storyboard and scenarios for prototyping services</a:t>
            </a:r>
          </a:p>
          <a:p>
            <a:r>
              <a:rPr lang="en-US" sz="1800" dirty="0"/>
              <a:t>A storyboard tells a sequence of events using images, drawings and collages. These can be used to illustrate the user experience with a service or a product.</a:t>
            </a:r>
          </a:p>
          <a:p>
            <a:r>
              <a:rPr lang="en-US" sz="1800" dirty="0"/>
              <a:t>The storyboard is intended to illustrate user experiences in their context in order to provoke discussions about weaknesses and opportunities for improvement. Storyboards make it possible to visualize the user's perspective and gain useful feedback.</a:t>
            </a:r>
          </a:p>
          <a:p>
            <a:pPr marL="0" indent="0">
              <a:buNone/>
            </a:pPr>
            <a:r>
              <a:rPr lang="en-US" sz="1800" b="1" dirty="0"/>
              <a:t>How to do it?</a:t>
            </a:r>
          </a:p>
          <a:p>
            <a:r>
              <a:rPr lang="en-US" sz="1800" dirty="0"/>
              <a:t>Concretize the theme and message that you want to express through the story.</a:t>
            </a:r>
          </a:p>
          <a:p>
            <a:r>
              <a:rPr lang="en-US" sz="1800" dirty="0"/>
              <a:t>Define the actors of your story.</a:t>
            </a:r>
          </a:p>
          <a:p>
            <a:r>
              <a:rPr lang="en-US" sz="1800" dirty="0"/>
              <a:t>Write down the whole story in a script.</a:t>
            </a:r>
          </a:p>
          <a:p>
            <a:r>
              <a:rPr lang="en-US" sz="1800" dirty="0"/>
              <a:t>Divide the story into sections (scenes).</a:t>
            </a:r>
          </a:p>
          <a:p>
            <a:r>
              <a:rPr lang="en-US" sz="1800" dirty="0"/>
              <a:t>Choose a suitable graphic representation (drawing, photos).</a:t>
            </a:r>
          </a:p>
          <a:p>
            <a:r>
              <a:rPr lang="en-US" sz="1800" dirty="0"/>
              <a:t>Create a picture for each scene.</a:t>
            </a:r>
          </a:p>
          <a:p>
            <a:r>
              <a:rPr lang="en-US" sz="1800" dirty="0"/>
              <a:t>Limit yourself to 6 to 12 images.</a:t>
            </a:r>
          </a:p>
          <a:p>
            <a:r>
              <a:rPr lang="en-US" sz="1800" dirty="0"/>
              <a:t>Use the storyboard to tell your story efficiently and effectively</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482633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CCCD49-8C60-4F5B-B25D-13B1C43B8467}"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400600"/>
          </a:xfrm>
        </p:spPr>
        <p:txBody>
          <a:bodyPr>
            <a:normAutofit lnSpcReduction="10000"/>
          </a:bodyPr>
          <a:lstStyle/>
          <a:p>
            <a:pPr algn="just"/>
            <a:r>
              <a:rPr lang="en-US" sz="2400" dirty="0"/>
              <a:t>A storyboard is especially useful in the early prototyping phase to present solutions in their context and to make them comprehensible for others. Services have far fewer tangible components, and there is a lot more involvement of the dimension of time, so you must think in terms of sequence of activities, emotional engagements and ‘moments of truth’.</a:t>
            </a:r>
          </a:p>
          <a:p>
            <a:pPr marL="0" indent="0" algn="just">
              <a:buNone/>
            </a:pPr>
            <a:endParaRPr lang="en-US" sz="2400" dirty="0"/>
          </a:p>
          <a:p>
            <a:pPr algn="just"/>
            <a:r>
              <a:rPr lang="en-US" sz="2400" b="1" dirty="0"/>
              <a:t>Scenarios </a:t>
            </a:r>
            <a:r>
              <a:rPr lang="en-US" sz="2400" dirty="0"/>
              <a:t>allow you to visualize how your solution interacts with users over time. One could test out multiple future scenarios to tease out customer reactions and validate ideas. Scenarios can also help in anticipating unforeseen challenges and thinking up remedial measures, and these are best done with the customer by the side. Meaningful scenarios keep the audience focused on the core of the idea, without getting lost in its mechanics or aesthetics.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581885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0099B-5BB3-4DB7-8897-B7738D93E0E2}"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400600"/>
          </a:xfrm>
        </p:spPr>
        <p:txBody>
          <a:bodyPr>
            <a:normAutofit lnSpcReduction="10000"/>
          </a:bodyPr>
          <a:lstStyle/>
          <a:p>
            <a:pPr marL="0" indent="0" algn="just">
              <a:buNone/>
            </a:pPr>
            <a:r>
              <a:rPr lang="en-US" b="1" dirty="0"/>
              <a:t>Remain open to feedback</a:t>
            </a:r>
          </a:p>
          <a:p>
            <a:pPr marL="0" indent="0" algn="just">
              <a:buNone/>
            </a:pPr>
            <a:endParaRPr lang="en-US" dirty="0"/>
          </a:p>
          <a:p>
            <a:pPr algn="just"/>
            <a:r>
              <a:rPr lang="en-US" sz="2400" dirty="0"/>
              <a:t>One of the key principles of design thinking is to seek timely and honest feedback from the people who matter. A delayed or skewed feedback does not help the progress of your problem-solving or innovation sprint and, resultantly, the mistakes become far too costly to correct.</a:t>
            </a:r>
          </a:p>
          <a:p>
            <a:pPr marL="0" indent="0" algn="just">
              <a:buNone/>
            </a:pPr>
            <a:endParaRPr lang="en-US" sz="2400" dirty="0"/>
          </a:p>
          <a:p>
            <a:pPr algn="just"/>
            <a:r>
              <a:rPr lang="en-US" sz="2400" dirty="0"/>
              <a:t>When demonstrating your prototype, bear in mind that the intent is to solicit honest feedback and not sell the concept. This is a very tricky balance to achieve, especially if you are working under a tight schedule without easy access to your intended customers.</a:t>
            </a:r>
          </a:p>
          <a:p>
            <a:pPr marL="0" indent="0" algn="just">
              <a:buNone/>
            </a:pPr>
            <a:endParaRPr lang="en-US" sz="4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27397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E80351-E8C7-47F2-A832-F1D65DF658BF}"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1052736"/>
            <a:ext cx="8229600" cy="5197324"/>
          </a:xfrm>
        </p:spPr>
        <p:txBody>
          <a:bodyPr>
            <a:normAutofit/>
          </a:bodyPr>
          <a:lstStyle/>
          <a:p>
            <a:pPr marL="0" indent="0" algn="just">
              <a:buNone/>
            </a:pPr>
            <a:r>
              <a:rPr lang="en-US" sz="2000" b="1" dirty="0"/>
              <a:t>Sketches</a:t>
            </a:r>
          </a:p>
          <a:p>
            <a:pPr marL="0" indent="0" algn="just">
              <a:buNone/>
            </a:pPr>
            <a:r>
              <a:rPr lang="en-US" sz="1800" dirty="0"/>
              <a:t>While sketches are often considered to </a:t>
            </a:r>
            <a:r>
              <a:rPr lang="en-US" sz="1800" i="1" dirty="0"/>
              <a:t>not</a:t>
            </a:r>
            <a:r>
              <a:rPr lang="en-US" sz="1800" dirty="0"/>
              <a:t> be technically prototypes, they can be extremely helpful for making decisions, mostly because they are incredibly easy to create and even easier to discard. We don’t need any artistic skill to sketch well, so this is a great tool for designers and non-designers alike.</a:t>
            </a:r>
          </a:p>
          <a:p>
            <a:pPr marL="0" indent="0" algn="just">
              <a:buNone/>
            </a:pPr>
            <a:endParaRPr lang="en-US" sz="2400" dirty="0"/>
          </a:p>
        </p:txBody>
      </p:sp>
      <p:pic>
        <p:nvPicPr>
          <p:cNvPr id="2050" name="Picture 2" descr="Sketches of how a product might work with arrows, words, and little descriptive ob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36912"/>
            <a:ext cx="7272808" cy="36131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21940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6674DB-9FDC-4F64-A596-5872FF21D3FF}"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a:extLst>
              <a:ext uri="{FF2B5EF4-FFF2-40B4-BE49-F238E27FC236}">
                <a16:creationId xmlns:a16="http://schemas.microsoft.com/office/drawing/2014/main" id="{6F20B0D1-0181-9848-B705-0ADF7602643A}"/>
              </a:ext>
            </a:extLst>
          </p:cNvPr>
          <p:cNvSpPr txBox="1">
            <a:spLocks/>
          </p:cNvSpPr>
          <p:nvPr/>
        </p:nvSpPr>
        <p:spPr>
          <a:xfrm>
            <a:off x="1600200" y="120080"/>
            <a:ext cx="7436296"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Ideation</a:t>
            </a:r>
          </a:p>
        </p:txBody>
      </p:sp>
      <p:sp>
        <p:nvSpPr>
          <p:cNvPr id="2" name="Footer Placeholder 1">
            <a:extLst>
              <a:ext uri="{FF2B5EF4-FFF2-40B4-BE49-F238E27FC236}">
                <a16:creationId xmlns:a16="http://schemas.microsoft.com/office/drawing/2014/main" id="{7ABD9E3F-C725-D849-A7E7-E8C9E620975C}"/>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p:txBody>
          <a:bodyPr>
            <a:normAutofit/>
          </a:bodyPr>
          <a:lstStyle/>
          <a:p>
            <a:pPr marL="0" indent="0">
              <a:buNone/>
            </a:pPr>
            <a:r>
              <a:rPr lang="en-US" sz="2400" b="1" dirty="0"/>
              <a:t>Ideation Will Help You:</a:t>
            </a:r>
          </a:p>
          <a:p>
            <a:r>
              <a:rPr lang="en-US" sz="2400" dirty="0"/>
              <a:t>Ask the right questions and innovate.</a:t>
            </a:r>
          </a:p>
          <a:p>
            <a:r>
              <a:rPr lang="en-US" sz="2400" dirty="0"/>
              <a:t>Step beyond the obvious solutions and therefore increase the innovation potential of your solution.</a:t>
            </a:r>
          </a:p>
          <a:p>
            <a:r>
              <a:rPr lang="en-US" sz="2400" dirty="0"/>
              <a:t>Bring together perspectives and strengths of team members.</a:t>
            </a:r>
          </a:p>
          <a:p>
            <a:r>
              <a:rPr lang="en-US" sz="2400" dirty="0"/>
              <a:t>Uncover unexpected areas of innovation.</a:t>
            </a:r>
          </a:p>
          <a:p>
            <a:r>
              <a:rPr lang="en-US" sz="2400" dirty="0"/>
              <a:t>Create volume and variety in your innovation options.</a:t>
            </a:r>
          </a:p>
          <a:p>
            <a:r>
              <a:rPr lang="en-US" sz="2400" dirty="0"/>
              <a:t>Get obvious solutions out of your heads, and drive your team beyond them.</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99121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AE985F-161B-4323-B595-97A6B3CA9767}"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400600"/>
          </a:xfrm>
        </p:spPr>
        <p:txBody>
          <a:bodyPr>
            <a:normAutofit/>
          </a:bodyPr>
          <a:lstStyle/>
          <a:p>
            <a:pPr marL="0" indent="0" algn="just">
              <a:buNone/>
            </a:pPr>
            <a:r>
              <a:rPr lang="en-US" sz="2200" b="1" dirty="0"/>
              <a:t>Pros of sketches</a:t>
            </a:r>
            <a:endParaRPr lang="en-US" sz="2200" dirty="0"/>
          </a:p>
          <a:p>
            <a:pPr algn="just"/>
            <a:r>
              <a:rPr lang="en-US" sz="1800" dirty="0"/>
              <a:t>They are extremely </a:t>
            </a:r>
            <a:r>
              <a:rPr lang="en-US" sz="1800" b="1" dirty="0"/>
              <a:t>cheap and fast to create.</a:t>
            </a:r>
            <a:r>
              <a:rPr lang="en-US" sz="1800" dirty="0"/>
              <a:t> As such, you can sketch out a large number of ideas in a short amount of time.</a:t>
            </a:r>
          </a:p>
          <a:p>
            <a:pPr algn="just"/>
            <a:r>
              <a:rPr lang="en-US" sz="1800" b="1" dirty="0"/>
              <a:t>You can do it anywhere:</a:t>
            </a:r>
            <a:r>
              <a:rPr lang="en-US" sz="1800" dirty="0"/>
              <a:t> with pen and paper or digitally on your smartphone, tablet or desktop computer.</a:t>
            </a:r>
          </a:p>
          <a:p>
            <a:pPr algn="just"/>
            <a:r>
              <a:rPr lang="en-US" sz="1800" b="1" dirty="0"/>
              <a:t>They are disposable</a:t>
            </a:r>
            <a:r>
              <a:rPr lang="en-US" sz="1800" dirty="0"/>
              <a:t>, so you won’t get attached to sketches that turn out to be bad ideas.</a:t>
            </a:r>
          </a:p>
          <a:p>
            <a:pPr marL="0" indent="0" algn="just">
              <a:buNone/>
            </a:pPr>
            <a:r>
              <a:rPr lang="en-US" sz="2200" b="1" dirty="0"/>
              <a:t>Cons of sketches</a:t>
            </a:r>
          </a:p>
          <a:p>
            <a:pPr algn="just"/>
            <a:r>
              <a:rPr lang="en-US" sz="1800" dirty="0"/>
              <a:t>Sketches lack detail and are ambiguous by design. As such, you cannot use sketches to convey complex interactions of an app.</a:t>
            </a:r>
          </a:p>
          <a:p>
            <a:pPr algn="just"/>
            <a:r>
              <a:rPr lang="en-US" sz="1800" dirty="0"/>
              <a:t>Sketches are almost never of high enough fidelity to be useful with people outside of the team, since they rarely have the context to understand what the sketch is meant to convey.</a:t>
            </a:r>
          </a:p>
          <a:p>
            <a:pPr algn="just"/>
            <a:r>
              <a:rPr lang="en-US" sz="1800" dirty="0"/>
              <a:t>Sketches are not very helpful in convergent processes where you want to select a few best ideas—other forms of prototypes, such as paper prototypes or wireframes, are more helpful.</a:t>
            </a:r>
          </a:p>
          <a:p>
            <a:pPr algn="just"/>
            <a:endParaRPr lang="en-US" sz="19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61760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DAD841-70B0-44F8-BCC5-BEEE7009472B}"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endParaRPr kumimoji="0" lang="en-US" sz="2400" b="1" i="0" strike="noStrike" kern="1200" cap="none" spc="0" normalizeH="0" noProof="0" dirty="0">
              <a:ln>
                <a:noFill/>
              </a:ln>
              <a:solidFill>
                <a:schemeClr val="dk1"/>
              </a:solidFill>
              <a:effectLst/>
              <a:uLnTx/>
              <a:uFillTx/>
            </a:endParaRP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400600"/>
          </a:xfrm>
        </p:spPr>
        <p:txBody>
          <a:bodyPr>
            <a:normAutofit/>
          </a:bodyPr>
          <a:lstStyle/>
          <a:p>
            <a:pPr marL="0" indent="0" algn="just">
              <a:lnSpc>
                <a:spcPct val="150000"/>
              </a:lnSpc>
              <a:buNone/>
            </a:pPr>
            <a:r>
              <a:rPr lang="en-US" sz="2200" b="1" dirty="0"/>
              <a:t>Paper Prototypes</a:t>
            </a:r>
          </a:p>
          <a:p>
            <a:pPr algn="just">
              <a:lnSpc>
                <a:spcPct val="150000"/>
              </a:lnSpc>
            </a:pPr>
            <a:r>
              <a:rPr lang="en-US" sz="1900" dirty="0"/>
              <a:t>Paper prototype sketching templates can help you speed up your process. However, you don’t need them and simple sketches on blank sheets of paper will work just as well.</a:t>
            </a:r>
          </a:p>
          <a:p>
            <a:pPr algn="just">
              <a:lnSpc>
                <a:spcPct val="150000"/>
              </a:lnSpc>
            </a:pPr>
            <a:r>
              <a:rPr lang="en-US" sz="1900" dirty="0"/>
              <a:t>You don’t even need to use a ruler—however, you should </a:t>
            </a:r>
            <a:r>
              <a:rPr lang="en-US" sz="1900" b="1" dirty="0"/>
              <a:t>ensure your paper prototypes are neat and legible</a:t>
            </a:r>
            <a:r>
              <a:rPr lang="en-US" sz="1900" dirty="0"/>
              <a:t>, of course.</a:t>
            </a:r>
          </a:p>
          <a:p>
            <a:pPr algn="just">
              <a:lnSpc>
                <a:spcPct val="150000"/>
              </a:lnSpc>
            </a:pPr>
            <a:r>
              <a:rPr lang="en-US" sz="1900" dirty="0"/>
              <a:t>Test your paper prototypes on users. Play-act with them to let them know what happens when they click on a certain button, for instance.</a:t>
            </a:r>
          </a:p>
          <a:p>
            <a:pPr marL="0" indent="0" algn="just">
              <a:lnSpc>
                <a:spcPct val="150000"/>
              </a:lnSpc>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653703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8893BF-7FB0-4544-81A9-04ECF188A74F}"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Title 1">
            <a:extLst>
              <a:ext uri="{FF2B5EF4-FFF2-40B4-BE49-F238E27FC236}">
                <a16:creationId xmlns:a16="http://schemas.microsoft.com/office/drawing/2014/main" id="{27D2ED97-0EAC-D946-A6AB-DF1F32768F4B}"/>
              </a:ext>
            </a:extLst>
          </p:cNvPr>
          <p:cNvSpPr txBox="1">
            <a:spLocks/>
          </p:cNvSpPr>
          <p:nvPr/>
        </p:nvSpPr>
        <p:spPr>
          <a:xfrm>
            <a:off x="133164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DF527B8D-4625-334A-BF90-95D1056D9A6E}"/>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1124744"/>
            <a:ext cx="8229600" cy="5001419"/>
          </a:xfrm>
        </p:spPr>
        <p:txBody>
          <a:bodyPr>
            <a:normAutofit/>
          </a:bodyPr>
          <a:lstStyle/>
          <a:p>
            <a:pPr marL="0" indent="0">
              <a:lnSpc>
                <a:spcPct val="150000"/>
              </a:lnSpc>
              <a:buNone/>
            </a:pPr>
            <a:r>
              <a:rPr lang="en-US" sz="2400" b="1" dirty="0"/>
              <a:t>When to Use Paper Prototypes</a:t>
            </a:r>
          </a:p>
          <a:p>
            <a:pPr>
              <a:lnSpc>
                <a:spcPct val="150000"/>
              </a:lnSpc>
            </a:pPr>
            <a:r>
              <a:rPr lang="en-US" sz="2100" dirty="0"/>
              <a:t>Use paper prototypes when you’re exploring novel solutions, to test whether people understand your solution.</a:t>
            </a:r>
          </a:p>
          <a:p>
            <a:pPr>
              <a:lnSpc>
                <a:spcPct val="150000"/>
              </a:lnSpc>
            </a:pPr>
            <a:r>
              <a:rPr lang="en-US" sz="2100" dirty="0"/>
              <a:t>Don’t use paper prototypes when you’re revisiting the same solution, or using a standard user interface pattern to solve a problem.</a:t>
            </a:r>
          </a:p>
          <a:p>
            <a:pPr>
              <a:lnSpc>
                <a:spcPct val="150000"/>
              </a:lnSpc>
            </a:pPr>
            <a:r>
              <a:rPr lang="en-US" sz="2100" dirty="0"/>
              <a:t>Use paper prototypes when you’re exploring different ways of solving a problem. For instance, if you have different interface ideas to achieve the same user goal, you might want to sketch out a couple of different paper prototypes to test them on users.</a:t>
            </a:r>
          </a:p>
          <a:p>
            <a:pPr>
              <a:lnSpc>
                <a:spcPct val="150000"/>
              </a:lnSpc>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07887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24744"/>
            <a:ext cx="8856984" cy="5596731"/>
          </a:xfrm>
        </p:spPr>
        <p:txBody>
          <a:bodyPr>
            <a:noAutofit/>
          </a:bodyPr>
          <a:lstStyle/>
          <a:p>
            <a:pPr algn="just"/>
            <a:r>
              <a:rPr lang="en-US" sz="1800" b="1" dirty="0"/>
              <a:t>Pros of Paper Prototypes</a:t>
            </a:r>
            <a:endParaRPr lang="en-US" sz="1800" dirty="0"/>
          </a:p>
          <a:p>
            <a:pPr algn="just"/>
            <a:r>
              <a:rPr lang="en-US" sz="1800" dirty="0"/>
              <a:t>Paper prototypes are cheap and easy to create as well as modify.</a:t>
            </a:r>
          </a:p>
          <a:p>
            <a:pPr algn="just"/>
            <a:r>
              <a:rPr lang="en-US" sz="1800" dirty="0"/>
              <a:t>You can create rough “animations” by sliding pieces of paper to give users a more realistic idea of how the interface will work.</a:t>
            </a:r>
          </a:p>
          <a:p>
            <a:pPr algn="just"/>
            <a:r>
              <a:rPr lang="en-US" sz="1800" dirty="0"/>
              <a:t>You can ignore the deeper, superficial details of an interface, such as the </a:t>
            </a:r>
            <a:r>
              <a:rPr lang="en-US" sz="1800" u="sng" dirty="0"/>
              <a:t>color</a:t>
            </a:r>
            <a:r>
              <a:rPr lang="en-US" sz="1800" dirty="0"/>
              <a:t> of a button. This allows you to test the concept of your idea, rather than its visual execution.</a:t>
            </a:r>
          </a:p>
          <a:p>
            <a:pPr algn="just"/>
            <a:r>
              <a:rPr lang="en-US" sz="1800" dirty="0"/>
              <a:t>Paper prototypes are very obviously unfinished; therefore, users are unlikely to hold back their critiques for fear of hurting your feelings.</a:t>
            </a:r>
          </a:p>
          <a:p>
            <a:pPr marL="0" indent="0" algn="just">
              <a:buNone/>
            </a:pPr>
            <a:r>
              <a:rPr lang="en-US" sz="1800" b="1" dirty="0"/>
              <a:t>Cons of Paper Prototypes</a:t>
            </a:r>
            <a:endParaRPr lang="en-US" sz="1800" dirty="0"/>
          </a:p>
          <a:p>
            <a:pPr marL="0" indent="0" algn="just">
              <a:buNone/>
            </a:pPr>
            <a:r>
              <a:rPr lang="en-US" sz="1800" dirty="0"/>
              <a:t>While generally easy to create, sometimes you </a:t>
            </a:r>
            <a:r>
              <a:rPr lang="en-US" sz="1800" b="1" dirty="0"/>
              <a:t>might spend a bit of time</a:t>
            </a:r>
            <a:r>
              <a:rPr lang="en-US" sz="1800" dirty="0"/>
              <a:t> to make a paper prototype. You might get emotionally attached as a result and become unable to objectively evaluate its merits. Paper prototypes are less helpful to test commonly used </a:t>
            </a:r>
            <a:r>
              <a:rPr lang="en-US" sz="1800" u="sng" dirty="0"/>
              <a:t>user interface</a:t>
            </a:r>
            <a:r>
              <a:rPr lang="en-US" sz="1800" dirty="0"/>
              <a:t> patterns. </a:t>
            </a:r>
          </a:p>
          <a:p>
            <a:pPr algn="just"/>
            <a:r>
              <a:rPr lang="en-US" sz="1800" dirty="0"/>
              <a:t>You can only test paper prototypes in person. Since the prototype is physical, you’ll find it very difficult to conduct remote tests with it.</a:t>
            </a:r>
          </a:p>
          <a:p>
            <a:pPr algn="just"/>
            <a:r>
              <a:rPr lang="en-US" sz="1800" dirty="0"/>
              <a:t>While better than sketches, paper prototypes still require imagination from users.</a:t>
            </a:r>
          </a:p>
          <a:p>
            <a:pPr marL="0" indent="0" algn="just">
              <a:buNone/>
            </a:pPr>
            <a:endParaRPr lang="en-US" sz="1800" dirty="0"/>
          </a:p>
          <a:p>
            <a:pPr algn="just"/>
            <a:endParaRPr lang="en-US" sz="1800" dirty="0"/>
          </a:p>
        </p:txBody>
      </p:sp>
      <p:sp>
        <p:nvSpPr>
          <p:cNvPr id="4" name="Date Placeholder 3"/>
          <p:cNvSpPr>
            <a:spLocks noGrp="1"/>
          </p:cNvSpPr>
          <p:nvPr>
            <p:ph type="dt" sz="half" idx="10"/>
          </p:nvPr>
        </p:nvSpPr>
        <p:spPr/>
        <p:txBody>
          <a:bodyPr/>
          <a:lstStyle/>
          <a:p>
            <a:fld id="{AF933DD0-B81F-4F6B-B127-40FD7364F1E1}"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
        <p:nvSpPr>
          <p:cNvPr id="6" name="Title 1">
            <a:extLst>
              <a:ext uri="{FF2B5EF4-FFF2-40B4-BE49-F238E27FC236}">
                <a16:creationId xmlns:a16="http://schemas.microsoft.com/office/drawing/2014/main" id="{76E41C37-658F-4465-8C10-C8E3CD4021CC}"/>
              </a:ext>
            </a:extLst>
          </p:cNvPr>
          <p:cNvSpPr txBox="1">
            <a:spLocks/>
          </p:cNvSpPr>
          <p:nvPr/>
        </p:nvSpPr>
        <p:spPr>
          <a:xfrm>
            <a:off x="1524000" y="49421"/>
            <a:ext cx="7605075" cy="817163"/>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6527CD3A-2C6A-854A-99CE-7F13B7DA226E}"/>
              </a:ext>
            </a:extLst>
          </p:cNvPr>
          <p:cNvSpPr>
            <a:spLocks noGrp="1"/>
          </p:cNvSpPr>
          <p:nvPr>
            <p:ph type="ftr" sz="quarter" idx="11"/>
          </p:nvPr>
        </p:nvSpPr>
        <p:spPr/>
        <p:txBody>
          <a:bodyPr/>
          <a:lstStyle/>
          <a:p>
            <a:r>
              <a:rPr lang="it-IT"/>
              <a:t>Dr. Prabha S Nair                          Unit II</a:t>
            </a:r>
            <a:endParaRPr lang="en-US"/>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61983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124744"/>
            <a:ext cx="8229600" cy="4968551"/>
          </a:xfrm>
        </p:spPr>
        <p:txBody>
          <a:bodyPr>
            <a:normAutofit fontScale="92500"/>
          </a:bodyPr>
          <a:lstStyle/>
          <a:p>
            <a:pPr algn="just">
              <a:lnSpc>
                <a:spcPct val="160000"/>
              </a:lnSpc>
            </a:pPr>
            <a:r>
              <a:rPr lang="en-US" sz="2400" b="1" dirty="0"/>
              <a:t>The power of role-playing</a:t>
            </a:r>
            <a:r>
              <a:rPr lang="en-US" sz="2400" dirty="0"/>
              <a:t>: it’s able to show that a particular type of approach is inadequate for a certain type of user. When dealing with human interactions, this tool discovers qualitative information that cannot be extracted solely by the use of logical reasoning, and that this is only revealed when the expected innovation is made tangible.</a:t>
            </a:r>
          </a:p>
          <a:p>
            <a:pPr algn="just">
              <a:lnSpc>
                <a:spcPct val="160000"/>
              </a:lnSpc>
            </a:pPr>
            <a:r>
              <a:rPr lang="en-US" sz="2400" dirty="0"/>
              <a:t>It’s an improvised simulation of a situation that can represent anything, from the interaction between a person and a machine, to a simple dialogue between people to enact the aspects of a service.</a:t>
            </a:r>
            <a:endParaRPr lang="en-US" sz="2400" b="1" cap="all" dirty="0"/>
          </a:p>
        </p:txBody>
      </p:sp>
      <p:sp>
        <p:nvSpPr>
          <p:cNvPr id="4" name="Date Placeholder 3"/>
          <p:cNvSpPr>
            <a:spLocks noGrp="1"/>
          </p:cNvSpPr>
          <p:nvPr>
            <p:ph type="dt" sz="half" idx="10"/>
          </p:nvPr>
        </p:nvSpPr>
        <p:spPr/>
        <p:txBody>
          <a:bodyPr/>
          <a:lstStyle/>
          <a:p>
            <a:fld id="{F4970143-EB06-42E6-BA96-31EAF2DB899A}"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
        <p:nvSpPr>
          <p:cNvPr id="6" name="Title 1">
            <a:extLst>
              <a:ext uri="{FF2B5EF4-FFF2-40B4-BE49-F238E27FC236}">
                <a16:creationId xmlns:a16="http://schemas.microsoft.com/office/drawing/2014/main" id="{C2BB974B-DDD5-E547-B222-76E5F8011DD5}"/>
              </a:ext>
            </a:extLst>
          </p:cNvPr>
          <p:cNvSpPr txBox="1">
            <a:spLocks/>
          </p:cNvSpPr>
          <p:nvPr/>
        </p:nvSpPr>
        <p:spPr>
          <a:xfrm>
            <a:off x="1408112" y="19549"/>
            <a:ext cx="7772400" cy="817163"/>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F03E5055-799C-1349-9BDC-706DA7F6EC3D}"/>
              </a:ext>
            </a:extLst>
          </p:cNvPr>
          <p:cNvSpPr>
            <a:spLocks noGrp="1"/>
          </p:cNvSpPr>
          <p:nvPr>
            <p:ph type="ftr" sz="quarter" idx="11"/>
          </p:nvPr>
        </p:nvSpPr>
        <p:spPr/>
        <p:txBody>
          <a:bodyPr/>
          <a:lstStyle/>
          <a:p>
            <a:r>
              <a:rPr lang="it-IT"/>
              <a:t>Dr. Prabha S Nair                          Unit II</a:t>
            </a:r>
            <a:endParaRPr lang="en-US"/>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329084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6A6863-9607-4B31-A956-6FCA319CD239}"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1124744"/>
            <a:ext cx="8229600" cy="5001419"/>
          </a:xfrm>
        </p:spPr>
        <p:txBody>
          <a:bodyPr>
            <a:normAutofit/>
          </a:bodyPr>
          <a:lstStyle/>
          <a:p>
            <a:pPr algn="just">
              <a:lnSpc>
                <a:spcPct val="150000"/>
              </a:lnSpc>
            </a:pPr>
            <a:r>
              <a:rPr lang="en-US" sz="2100" dirty="0"/>
              <a:t>Select either a group or at least two people to participate in the role-playing activity. It’s important to have dialogues and all participants must allow themselves to improvise and behave in the most natural manner possible.</a:t>
            </a:r>
          </a:p>
          <a:p>
            <a:pPr algn="just">
              <a:lnSpc>
                <a:spcPct val="150000"/>
              </a:lnSpc>
            </a:pPr>
            <a:r>
              <a:rPr lang="en-US" sz="2100" dirty="0"/>
              <a:t>Every “actor” selected is given a role, for example, a call-center operator registering a complaint from an unsatisfied customer. Objects may be used to obtain an experience or to create a scenario in such a way that the actions and interactions are not only between the actors, but also between the objects. Just like a theater performance, role-playing has no limits: you need to use your imagination!</a:t>
            </a:r>
          </a:p>
          <a:p>
            <a:pPr algn="just">
              <a:lnSpc>
                <a:spcPct val="150000"/>
              </a:lnSpc>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011033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D50912-8660-43E9-A97B-F9BAB1A36DBD}"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438746"/>
          </a:xfrm>
        </p:spPr>
        <p:txBody>
          <a:bodyPr>
            <a:normAutofit fontScale="92500" lnSpcReduction="20000"/>
          </a:bodyPr>
          <a:lstStyle/>
          <a:p>
            <a:pPr marL="0" indent="0" algn="just">
              <a:lnSpc>
                <a:spcPct val="150000"/>
              </a:lnSpc>
              <a:buNone/>
            </a:pPr>
            <a:r>
              <a:rPr lang="en-US" sz="2000" b="1" dirty="0"/>
              <a:t>Mock-Ups</a:t>
            </a:r>
          </a:p>
          <a:p>
            <a:pPr marL="0" indent="0" algn="just">
              <a:lnSpc>
                <a:spcPct val="150000"/>
              </a:lnSpc>
              <a:buNone/>
            </a:pPr>
            <a:r>
              <a:rPr lang="en-US" sz="2000" dirty="0"/>
              <a:t>Mock-ups are dummies that simulate the user interface of an executable program, sometimes even functions. This makes it possible to test the planned solution before developing it completely.</a:t>
            </a:r>
          </a:p>
          <a:p>
            <a:pPr algn="just">
              <a:lnSpc>
                <a:spcPct val="150000"/>
              </a:lnSpc>
            </a:pPr>
            <a:r>
              <a:rPr lang="en-US" sz="2000" dirty="0"/>
              <a:t>Mock-ups should feel realistic so that testers and customers can provide specific feedback and ask specific questions. User tests with mock-ups increase the quality and user-friendliness of the developed program already before its first completion.</a:t>
            </a:r>
          </a:p>
          <a:p>
            <a:pPr marL="0" indent="0" algn="just">
              <a:lnSpc>
                <a:spcPct val="150000"/>
              </a:lnSpc>
              <a:buNone/>
            </a:pPr>
            <a:r>
              <a:rPr lang="en-US" sz="2000" b="1" dirty="0"/>
              <a:t>How to do it?</a:t>
            </a:r>
          </a:p>
          <a:p>
            <a:pPr algn="just">
              <a:lnSpc>
                <a:spcPct val="150000"/>
              </a:lnSpc>
            </a:pPr>
            <a:r>
              <a:rPr lang="en-US" sz="2000" dirty="0"/>
              <a:t>Define which components of the idea should be represented.</a:t>
            </a:r>
          </a:p>
          <a:p>
            <a:pPr algn="just">
              <a:lnSpc>
                <a:spcPct val="150000"/>
              </a:lnSpc>
            </a:pPr>
            <a:r>
              <a:rPr lang="en-US" sz="2000" dirty="0"/>
              <a:t>Decide on an implementation form (paper, mock-up tool).</a:t>
            </a:r>
          </a:p>
          <a:p>
            <a:pPr algn="just">
              <a:lnSpc>
                <a:spcPct val="150000"/>
              </a:lnSpc>
            </a:pPr>
            <a:r>
              <a:rPr lang="en-US" sz="2000" dirty="0"/>
              <a:t>First design the frame components.</a:t>
            </a:r>
          </a:p>
          <a:p>
            <a:pPr algn="just">
              <a:lnSpc>
                <a:spcPct val="150000"/>
              </a:lnSpc>
            </a:pPr>
            <a:r>
              <a:rPr lang="en-US" sz="2000" dirty="0"/>
              <a:t>Then move on to designing the more specific components.</a:t>
            </a:r>
          </a:p>
          <a:p>
            <a:pPr marL="0" indent="0" algn="just">
              <a:lnSpc>
                <a:spcPct val="150000"/>
              </a:lnSpc>
              <a:buNone/>
            </a:pP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84607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C0A61F-4633-49FA-A5DB-9D3F513C2505}"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p:txBody>
          <a:bodyPr>
            <a:normAutofit/>
          </a:bodyPr>
          <a:lstStyle/>
          <a:p>
            <a:pPr marL="0" indent="0">
              <a:lnSpc>
                <a:spcPct val="200000"/>
              </a:lnSpc>
              <a:buNone/>
            </a:pPr>
            <a:r>
              <a:rPr lang="en-US" sz="2000" b="1" dirty="0"/>
              <a:t>Mock-ups</a:t>
            </a:r>
            <a:r>
              <a:rPr lang="en-US" sz="2000" dirty="0"/>
              <a:t> are useful:</a:t>
            </a:r>
          </a:p>
          <a:p>
            <a:pPr>
              <a:lnSpc>
                <a:spcPct val="200000"/>
              </a:lnSpc>
            </a:pPr>
            <a:r>
              <a:rPr lang="en-US" sz="2000" dirty="0"/>
              <a:t>When promising ideas have already been further developed and they result in a consistent concept. </a:t>
            </a:r>
          </a:p>
          <a:p>
            <a:pPr>
              <a:lnSpc>
                <a:spcPct val="200000"/>
              </a:lnSpc>
            </a:pPr>
            <a:r>
              <a:rPr lang="en-US" sz="2000" dirty="0"/>
              <a:t>To test whether this solution is visually feasible and clear for the user. The mock-up gives the customer a first realistic impression of the later program.</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38300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E8D2CF-B53E-4E68-87ED-06E42D5B865B}"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p:txBody>
          <a:bodyPr>
            <a:normAutofit fontScale="62500" lnSpcReduction="20000"/>
          </a:bodyPr>
          <a:lstStyle/>
          <a:p>
            <a:pPr marL="0" indent="0">
              <a:lnSpc>
                <a:spcPct val="200000"/>
              </a:lnSpc>
              <a:buNone/>
            </a:pPr>
            <a:r>
              <a:rPr lang="en-US" b="1" dirty="0"/>
              <a:t>Pseudo-code</a:t>
            </a:r>
            <a:r>
              <a:rPr lang="en-US" dirty="0"/>
              <a:t> is "language" where you can write all of your coding logic without writing one line of language-specific code.</a:t>
            </a:r>
          </a:p>
          <a:p>
            <a:pPr>
              <a:lnSpc>
                <a:spcPct val="200000"/>
              </a:lnSpc>
            </a:pPr>
            <a:r>
              <a:rPr lang="en-US" dirty="0"/>
              <a:t>There are projects that are so massive that if you don't take the time to write a little pseudo-code, you could end up lost in a sea of implemented code. When you write some pseudo-code, it gives you a chance to really think through potential issues. You're able to look at pure logic and program flow without worrying about how your code runs.</a:t>
            </a: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943622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2CB195-AEFE-4AD4-9F99-A2B93A4EDDC8}"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38835" y="836713"/>
            <a:ext cx="8229600" cy="6021287"/>
          </a:xfrm>
        </p:spPr>
        <p:txBody>
          <a:bodyPr>
            <a:noAutofit/>
          </a:bodyPr>
          <a:lstStyle/>
          <a:p>
            <a:pPr algn="just">
              <a:lnSpc>
                <a:spcPct val="150000"/>
              </a:lnSpc>
            </a:pPr>
            <a:r>
              <a:rPr lang="en-US" sz="2000" dirty="0"/>
              <a:t>Writing pseudo-code before you start typing real code will also help you finish your projects faster. </a:t>
            </a:r>
          </a:p>
          <a:p>
            <a:pPr algn="just">
              <a:lnSpc>
                <a:spcPct val="150000"/>
              </a:lnSpc>
            </a:pPr>
            <a:r>
              <a:rPr lang="en-US" sz="2000" dirty="0"/>
              <a:t>Think of it as a blueprint. </a:t>
            </a:r>
          </a:p>
          <a:p>
            <a:pPr algn="just">
              <a:lnSpc>
                <a:spcPct val="150000"/>
              </a:lnSpc>
            </a:pPr>
            <a:r>
              <a:rPr lang="en-US" sz="2000" dirty="0"/>
              <a:t>The best part is that pseudo-code doesn't depend on any programming language. That logic you just wrote out can be taken by anyone and translated into their language of choice. It gives you the freedom to reuse and improve the architecture of the application that you're building.</a:t>
            </a:r>
          </a:p>
          <a:p>
            <a:pPr algn="just">
              <a:lnSpc>
                <a:spcPct val="150000"/>
              </a:lnSpc>
            </a:pPr>
            <a:r>
              <a:rPr lang="en-US" sz="2000" dirty="0"/>
              <a:t>One of the more subtle uses of pseudo-code is to share it with other people.</a:t>
            </a:r>
          </a:p>
          <a:p>
            <a:pPr algn="just">
              <a:lnSpc>
                <a:spcPct val="150000"/>
              </a:lnSpc>
            </a:pPr>
            <a:r>
              <a:rPr lang="en-US" sz="2000" dirty="0"/>
              <a:t>Another great feature is that you can write pseudo-code in any format you like. </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7670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404BB4-AAC6-4270-9766-572BE071374F}"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Title 1">
            <a:extLst>
              <a:ext uri="{FF2B5EF4-FFF2-40B4-BE49-F238E27FC236}">
                <a16:creationId xmlns:a16="http://schemas.microsoft.com/office/drawing/2014/main" id="{B6B6BF11-0E33-ED42-AC69-B6656E783731}"/>
              </a:ext>
            </a:extLst>
          </p:cNvPr>
          <p:cNvSpPr txBox="1">
            <a:spLocks/>
          </p:cNvSpPr>
          <p:nvPr/>
        </p:nvSpPr>
        <p:spPr>
          <a:xfrm>
            <a:off x="1558320" y="120080"/>
            <a:ext cx="7478176"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b="1" dirty="0"/>
              <a:t>Ideation Methods to Spark Innovative Ideas</a:t>
            </a:r>
          </a:p>
        </p:txBody>
      </p:sp>
      <p:sp>
        <p:nvSpPr>
          <p:cNvPr id="2" name="Footer Placeholder 1">
            <a:extLst>
              <a:ext uri="{FF2B5EF4-FFF2-40B4-BE49-F238E27FC236}">
                <a16:creationId xmlns:a16="http://schemas.microsoft.com/office/drawing/2014/main" id="{EA6EC14B-3A94-AF48-BC20-7A3A42775D9B}"/>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56792"/>
            <a:ext cx="8229600" cy="5169371"/>
          </a:xfrm>
        </p:spPr>
        <p:txBody>
          <a:bodyPr>
            <a:normAutofit fontScale="62500" lnSpcReduction="20000"/>
          </a:bodyPr>
          <a:lstStyle/>
          <a:p>
            <a:pPr marL="0" indent="0" algn="just">
              <a:lnSpc>
                <a:spcPct val="170000"/>
              </a:lnSpc>
              <a:buNone/>
            </a:pPr>
            <a:r>
              <a:rPr lang="en-US" dirty="0"/>
              <a:t>There are hundreds of ideation methods. Some methods are merely renamed or slightly adapted versions of more foundational techniques. Here you’ll get brief overview of some of the best methods:</a:t>
            </a:r>
          </a:p>
          <a:p>
            <a:pPr algn="just"/>
            <a:r>
              <a:rPr lang="en-US" dirty="0"/>
              <a:t>Brainstorm</a:t>
            </a:r>
          </a:p>
          <a:p>
            <a:pPr algn="just"/>
            <a:r>
              <a:rPr lang="en-US" dirty="0" err="1"/>
              <a:t>Braindump</a:t>
            </a:r>
            <a:endParaRPr lang="en-US" dirty="0"/>
          </a:p>
          <a:p>
            <a:pPr algn="just"/>
            <a:r>
              <a:rPr lang="en-US" dirty="0" err="1"/>
              <a:t>Brainwrite</a:t>
            </a:r>
            <a:endParaRPr lang="en-US" dirty="0"/>
          </a:p>
          <a:p>
            <a:pPr algn="just"/>
            <a:r>
              <a:rPr lang="en-US" dirty="0" err="1"/>
              <a:t>Brainwalk</a:t>
            </a:r>
            <a:endParaRPr lang="en-US" dirty="0"/>
          </a:p>
          <a:p>
            <a:pPr algn="just"/>
            <a:r>
              <a:rPr lang="en-US" dirty="0" err="1"/>
              <a:t>Mindmap</a:t>
            </a:r>
            <a:endParaRPr lang="en-US" dirty="0"/>
          </a:p>
          <a:p>
            <a:pPr algn="just"/>
            <a:r>
              <a:rPr lang="en-US" dirty="0"/>
              <a:t>Sketch or </a:t>
            </a:r>
            <a:r>
              <a:rPr lang="en-US" dirty="0" err="1"/>
              <a:t>Sketchstorm</a:t>
            </a:r>
            <a:endParaRPr lang="en-US" dirty="0"/>
          </a:p>
          <a:p>
            <a:pPr algn="just"/>
            <a:r>
              <a:rPr lang="en-US" dirty="0"/>
              <a:t>Storyboard</a:t>
            </a:r>
          </a:p>
          <a:p>
            <a:pPr algn="just"/>
            <a:r>
              <a:rPr lang="en-US" sz="3100" dirty="0"/>
              <a:t>Analogies</a:t>
            </a:r>
          </a:p>
          <a:p>
            <a:pPr algn="just"/>
            <a:r>
              <a:rPr lang="en-US" dirty="0"/>
              <a:t>Provocation</a:t>
            </a:r>
          </a:p>
          <a:p>
            <a:pPr algn="just"/>
            <a:r>
              <a:rPr lang="en-US" dirty="0"/>
              <a:t>Movement</a:t>
            </a:r>
          </a:p>
          <a:p>
            <a:pPr algn="just"/>
            <a:r>
              <a:rPr lang="en-US" dirty="0" err="1"/>
              <a:t>Bodystorm</a:t>
            </a:r>
            <a:endParaRPr lang="en-US" dirty="0"/>
          </a:p>
          <a:p>
            <a:pPr algn="just"/>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498665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22163E-6C82-4E09-AF7E-AD2D61E694EB}"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38835" y="836713"/>
            <a:ext cx="8229600" cy="5582761"/>
          </a:xfrm>
        </p:spPr>
        <p:txBody>
          <a:bodyPr>
            <a:noAutofit/>
          </a:bodyPr>
          <a:lstStyle/>
          <a:p>
            <a:pPr marL="0" indent="0" algn="just">
              <a:lnSpc>
                <a:spcPct val="150000"/>
              </a:lnSpc>
              <a:buNone/>
            </a:pPr>
            <a:r>
              <a:rPr lang="en-US" sz="2000" b="1" dirty="0"/>
              <a:t>Interaction flows:</a:t>
            </a:r>
          </a:p>
          <a:p>
            <a:pPr marL="0" indent="0" algn="just">
              <a:buNone/>
            </a:pPr>
            <a:r>
              <a:rPr lang="en-US" sz="2000" dirty="0"/>
              <a:t>Flowcharts are diagrams of user flows and tasks in processes. Designers use these versatile tools to visualize the interactions in designs and present easy-to-understand maps of designs to stakeholders. They connect labeled, standardized symbols with lines to show everything users might do in interactive contexts.</a:t>
            </a:r>
          </a:p>
          <a:p>
            <a:pPr marL="0" indent="0" algn="just">
              <a:lnSpc>
                <a:spcPct val="150000"/>
              </a:lnSpc>
              <a:buNone/>
            </a:pPr>
            <a:r>
              <a:rPr lang="en-US" sz="2000" b="1" dirty="0"/>
              <a:t>Designers use flowcharts mainly to plot how users move through an interface, such as an app, to achieve their goals.</a:t>
            </a:r>
          </a:p>
          <a:p>
            <a:pPr marL="0" indent="0" algn="just">
              <a:lnSpc>
                <a:spcPct val="150000"/>
              </a:lnSpc>
              <a:buNone/>
            </a:pPr>
            <a:endParaRPr lang="en-US" sz="2000" b="1" dirty="0"/>
          </a:p>
          <a:p>
            <a:pPr marL="0" indent="0">
              <a:buNone/>
            </a:pPr>
            <a:r>
              <a:rPr lang="en-US" sz="2000" dirty="0"/>
              <a:t>Flowcharts represent interactive sequences at two levels:</a:t>
            </a:r>
          </a:p>
          <a:p>
            <a:r>
              <a:rPr lang="en-US" sz="2000" b="1" dirty="0"/>
              <a:t>User flows</a:t>
            </a:r>
            <a:r>
              <a:rPr lang="en-US" sz="2000" dirty="0"/>
              <a:t> – Overviews of the complete process of steps which users might take through a whole app, service or website (e.g., from accessing a </a:t>
            </a:r>
            <a:r>
              <a:rPr lang="en-US" sz="2000" dirty="0" err="1"/>
              <a:t>webshop’s</a:t>
            </a:r>
            <a:r>
              <a:rPr lang="en-US" sz="2000" dirty="0"/>
              <a:t> landing page to confirming purchases).</a:t>
            </a:r>
          </a:p>
          <a:p>
            <a:r>
              <a:rPr lang="en-US" sz="2000" b="1" dirty="0"/>
              <a:t>Task flows</a:t>
            </a:r>
            <a:r>
              <a:rPr lang="en-US" sz="2000" dirty="0"/>
              <a:t> – Specific aspects of the above (e.g., just the checkout process).</a:t>
            </a:r>
          </a:p>
          <a:p>
            <a:pPr marL="0" indent="0" algn="just">
              <a:lnSpc>
                <a:spcPct val="150000"/>
              </a:lnSpc>
              <a:buNone/>
            </a:pP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81527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F17445-DEE9-42B8-B7D4-94335767296C}"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Tools for prototyping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38834" y="836713"/>
            <a:ext cx="8381637" cy="5582761"/>
          </a:xfrm>
        </p:spPr>
        <p:txBody>
          <a:bodyPr>
            <a:noAutofit/>
          </a:bodyPr>
          <a:lstStyle/>
          <a:p>
            <a:pPr marL="0" indent="0" algn="just">
              <a:buNone/>
            </a:pPr>
            <a:r>
              <a:rPr lang="en-US" sz="2400" dirty="0"/>
              <a:t>You can use flowcharts especially effectively to:</a:t>
            </a:r>
          </a:p>
          <a:p>
            <a:pPr marL="0" indent="0" algn="just">
              <a:buNone/>
            </a:pPr>
            <a:endParaRPr lang="en-US" sz="2400" dirty="0"/>
          </a:p>
          <a:p>
            <a:pPr algn="just"/>
            <a:r>
              <a:rPr lang="en-US" sz="2400" b="1" dirty="0"/>
              <a:t>       Visualize interactions</a:t>
            </a:r>
            <a:r>
              <a:rPr lang="en-US" sz="2400" dirty="0"/>
              <a:t> </a:t>
            </a:r>
            <a:r>
              <a:rPr lang="en-US" sz="2400" b="1" dirty="0"/>
              <a:t>for ideation and exploration</a:t>
            </a:r>
            <a:r>
              <a:rPr lang="en-US" sz="2400" dirty="0"/>
              <a:t> – to:</a:t>
            </a:r>
          </a:p>
          <a:p>
            <a:pPr marL="457200" lvl="1" indent="0" algn="just">
              <a:buNone/>
            </a:pPr>
            <a:r>
              <a:rPr lang="en-US" sz="2400" dirty="0"/>
              <a:t>Account for all possible interactions (at the start of the design process, to shape user flows).</a:t>
            </a:r>
          </a:p>
          <a:p>
            <a:pPr marL="457200" lvl="1" indent="0" algn="just">
              <a:buNone/>
            </a:pPr>
            <a:r>
              <a:rPr lang="en-US" sz="2400" dirty="0"/>
              <a:t>Evaluate your design’s efficiency – anytime during or after development: </a:t>
            </a:r>
          </a:p>
          <a:p>
            <a:pPr marL="457200" lvl="1" indent="0" algn="just">
              <a:buNone/>
            </a:pPr>
            <a:endParaRPr lang="en-US" sz="2400" b="1" dirty="0"/>
          </a:p>
          <a:p>
            <a:pPr lvl="1" algn="just">
              <a:buFont typeface="Arial" panose="020B0604020202020204" pitchFamily="34" charset="0"/>
              <a:buChar char="•"/>
            </a:pPr>
            <a:r>
              <a:rPr lang="en-US" sz="2400" b="1" dirty="0"/>
              <a:t>Present to stakeholders</a:t>
            </a:r>
            <a:r>
              <a:rPr lang="en-US" sz="2400" dirty="0"/>
              <a:t>: </a:t>
            </a:r>
          </a:p>
          <a:p>
            <a:pPr marL="457200" lvl="1" indent="0" algn="just">
              <a:buNone/>
            </a:pPr>
            <a:r>
              <a:rPr lang="en-US" sz="2400" dirty="0"/>
              <a:t>Internal stakeholders can examine flowcharts whenever you need approval/buy-in before you can proceed to prototyping.</a:t>
            </a:r>
            <a:endParaRPr lang="en-US" sz="2400" u="sng" dirty="0"/>
          </a:p>
          <a:p>
            <a:pPr marL="457200" lvl="1" indent="0" algn="just">
              <a:buNone/>
            </a:pPr>
            <a:r>
              <a:rPr lang="en-US" sz="2400" dirty="0"/>
              <a:t>External stakeholders (e.g., clients) can understand your project’s scale and scope </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8452092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DD001F-E37C-4985-A4BE-98D2C7DDCE4A}"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Napkin Pitch</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199" y="773589"/>
            <a:ext cx="8264769" cy="5582761"/>
          </a:xfrm>
        </p:spPr>
        <p:txBody>
          <a:bodyPr>
            <a:normAutofit fontScale="85000" lnSpcReduction="10000"/>
          </a:bodyPr>
          <a:lstStyle/>
          <a:p>
            <a:pPr algn="just">
              <a:lnSpc>
                <a:spcPct val="200000"/>
              </a:lnSpc>
            </a:pPr>
            <a:r>
              <a:rPr lang="en-US" sz="2400" dirty="0"/>
              <a:t>The napkin pitch is a framework for communicating a concise summary of an idea or concept. Using this style to describe your ideas or strategy for a new concept can ensure that the description stays simple and short.</a:t>
            </a:r>
          </a:p>
          <a:p>
            <a:pPr algn="just">
              <a:lnSpc>
                <a:spcPct val="200000"/>
              </a:lnSpc>
            </a:pPr>
            <a:r>
              <a:rPr lang="en-US" sz="2400" dirty="0"/>
              <a:t>The napkin pitch provides a simple, consistent format for summarizing and communicating new concepts.</a:t>
            </a:r>
          </a:p>
          <a:p>
            <a:pPr algn="just">
              <a:lnSpc>
                <a:spcPct val="200000"/>
              </a:lnSpc>
            </a:pPr>
            <a:r>
              <a:rPr lang="en-US" sz="2400" dirty="0"/>
              <a:t>For a given concept, the napkin pitch describes the target stakeholders, their unmet need, and why your offering creates novel value for them; the elements you will make, buy, and partner for; the channels you will use; and the potential rivals or other factors to watch</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300533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8A1BFE-D6C8-413C-873D-FF191AF41307}"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Napkin Pitch</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438746"/>
          </a:xfrm>
        </p:spPr>
        <p:txBody>
          <a:bodyPr>
            <a:noAutofit/>
          </a:bodyPr>
          <a:lstStyle/>
          <a:p>
            <a:pPr marL="0" indent="0" algn="just">
              <a:buNone/>
            </a:pPr>
            <a:r>
              <a:rPr lang="en-US" sz="2000" dirty="0"/>
              <a:t>The "Napkin Pitch" is an effective tool that provides a simple format to summarize and communicate a new concept - and thereby engage stakeholders and gain their buy-in. You should be able to use questions to create a Napkin Pitch.</a:t>
            </a:r>
          </a:p>
          <a:p>
            <a:pPr algn="just"/>
            <a:r>
              <a:rPr lang="en-US" sz="2000" b="1" dirty="0"/>
              <a:t>The Big Idea</a:t>
            </a:r>
            <a:r>
              <a:rPr lang="en-US" sz="2000" dirty="0"/>
              <a:t> - This is where you describe the concept</a:t>
            </a:r>
          </a:p>
          <a:p>
            <a:pPr algn="just"/>
            <a:r>
              <a:rPr lang="en-US" sz="2000" b="1" dirty="0"/>
              <a:t>Needs/Benefits </a:t>
            </a:r>
            <a:r>
              <a:rPr lang="en-US" sz="2000" dirty="0"/>
              <a:t>- Who wants this? What unmet needs does it serve? How will the stakeholder/s benefit?</a:t>
            </a:r>
          </a:p>
          <a:p>
            <a:pPr algn="just"/>
            <a:r>
              <a:rPr lang="en-US" sz="2000" b="1" dirty="0"/>
              <a:t>Execution </a:t>
            </a:r>
            <a:r>
              <a:rPr lang="en-US" sz="2000" dirty="0"/>
              <a:t>- How will we deliver? What assets and capabilities does this leverage or require? What partners do we need?</a:t>
            </a:r>
          </a:p>
          <a:p>
            <a:pPr algn="just"/>
            <a:r>
              <a:rPr lang="en-US" sz="2000" b="1" dirty="0"/>
              <a:t>Business Rationale</a:t>
            </a:r>
            <a:r>
              <a:rPr lang="en-US" sz="2000" dirty="0"/>
              <a:t> - How will this address the opportunity/challenge we have defined? Is there any duplication between our proposal and what already exists? What makes us uniquely capable of delivering this? How will our competition react? How will we sustain our advantage?</a:t>
            </a:r>
          </a:p>
          <a:p>
            <a:pPr marL="0" indent="0" algn="just">
              <a:buNone/>
            </a:pPr>
            <a:r>
              <a:rPr lang="en-US" sz="2000" dirty="0"/>
              <a:t>The reason for using a napkin is to keep it short, simple and under 60 seconds. If you can't sell the premise in that time, then chances are the problem is not well defined or you haven't locked in the real outcome.</a:t>
            </a:r>
          </a:p>
          <a:p>
            <a:pPr marL="0" indent="0" algn="just">
              <a:buNone/>
            </a:pPr>
            <a:endParaRPr lang="en-US" sz="20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1664540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76EA8D-1D50-4E3E-B26F-4AEE4F1D7EED}"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Napkin Pitch</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981075"/>
            <a:ext cx="7992888" cy="5145088"/>
          </a:xfr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854298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164E52-B471-4DF6-939F-78D33DE8F27B}"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63361" y="76186"/>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145435"/>
          </a:xfrm>
        </p:spPr>
        <p:txBody>
          <a:bodyPr>
            <a:normAutofit lnSpcReduction="10000"/>
          </a:bodyPr>
          <a:lstStyle/>
          <a:p>
            <a:pPr algn="just">
              <a:lnSpc>
                <a:spcPct val="150000"/>
              </a:lnSpc>
            </a:pPr>
            <a:r>
              <a:rPr lang="en-US" sz="2000" dirty="0"/>
              <a:t>Imagine you’ve got a brilliant business idea and all your close ones liked it and encouraged you to try. Can you be sure they did so not only because they didn’t want to hurt you and break your relations? Before investing every single penny into developing a full-feature solution, you need to check your hypothesis with a broader, not-biased audience.</a:t>
            </a:r>
          </a:p>
          <a:p>
            <a:pPr algn="just">
              <a:lnSpc>
                <a:spcPct val="150000"/>
              </a:lnSpc>
            </a:pPr>
            <a:r>
              <a:rPr lang="en-US" sz="2000" dirty="0"/>
              <a:t>You can do this by creating a minimal version of your product with core features that address the primary customer’s problem you’re going to solve. </a:t>
            </a:r>
          </a:p>
          <a:p>
            <a:pPr algn="just">
              <a:lnSpc>
                <a:spcPct val="150000"/>
              </a:lnSpc>
            </a:pPr>
            <a:r>
              <a:rPr lang="en-US" sz="2000" dirty="0"/>
              <a:t>The main purpose of an MVP is to test the essence of the product idea, analyze users’ feedback, and create a full product version based on the insights.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5265261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77EB2D-9B1C-4291-A02F-20A4494F55FF}"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63361" y="76186"/>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179512" y="1131329"/>
            <a:ext cx="8229600" cy="5256583"/>
          </a:xfrm>
        </p:spPr>
        <p:txBody>
          <a:bodyPr>
            <a:normAutofit/>
          </a:bodyPr>
          <a:lstStyle/>
          <a:p>
            <a:pPr marL="0" indent="0">
              <a:buNone/>
            </a:pPr>
            <a:r>
              <a:rPr lang="en-US" sz="1800" dirty="0"/>
              <a:t>In the B2B world, the experts say that it’s not an MVP until you can’t sell it. The picture below perfectly illustrates a proper MVP approach.</a:t>
            </a:r>
          </a:p>
          <a:p>
            <a:endParaRPr lang="en-US" dirty="0"/>
          </a:p>
          <a:p>
            <a:pPr marL="0" indent="0">
              <a:buNone/>
            </a:pPr>
            <a:endParaRPr lang="en-US" dirty="0"/>
          </a:p>
          <a:p>
            <a:endParaRPr lang="en-US" dirty="0"/>
          </a:p>
        </p:txBody>
      </p:sp>
      <p:pic>
        <p:nvPicPr>
          <p:cNvPr id="10" name="Picture 2" descr="an image illustrating wrong and right approach to mvp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848" y="2205030"/>
            <a:ext cx="7426560" cy="34562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280960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F92590-D0B7-4BCA-8F20-3078E519D1C1}"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76186"/>
            <a:ext cx="7483025"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r>
              <a:rPr lang="en-US" sz="2100" dirty="0"/>
              <a:t>MVP, or minimum viable product, is a </a:t>
            </a:r>
            <a:r>
              <a:rPr lang="en-US" sz="2100" b="1" dirty="0"/>
              <a:t>test version of a product or service with a minimum set of functions that brings value to the end consumer.</a:t>
            </a:r>
          </a:p>
          <a:p>
            <a:pPr marL="0" indent="0">
              <a:buNone/>
            </a:pPr>
            <a:endParaRPr lang="en-US" sz="2100" dirty="0"/>
          </a:p>
          <a:p>
            <a:r>
              <a:rPr lang="en-US" sz="2100" dirty="0"/>
              <a:t>The keyword here is “value”. Vague word “viable” means that the product actually solves the user’s problem. And if after testing we find out that it is not viable enough, we start it all over. That is why “minimal” is important: the less investment we make in the beginning, the easier it is to discard the failed product and build a new one.</a:t>
            </a:r>
          </a:p>
          <a:p>
            <a:pPr marL="0" indent="0">
              <a:buNone/>
            </a:pPr>
            <a:endParaRPr lang="en-US" sz="2100" dirty="0"/>
          </a:p>
          <a:p>
            <a:r>
              <a:rPr lang="en-US" sz="2100" dirty="0"/>
              <a:t>So, instead of asking “What is a minimum viable product?” we should be asking “What makes a good minimum viable product?”</a:t>
            </a:r>
          </a:p>
          <a:p>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0960349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3F948A-D008-4EF8-9E92-BDE0D68BA321}"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199" y="44624"/>
            <a:ext cx="7568125"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900" dirty="0"/>
              <a:t>Here is a </a:t>
            </a:r>
            <a:r>
              <a:rPr lang="en-US" sz="1900" b="1" dirty="0"/>
              <a:t>check-list for designing a good MVP</a:t>
            </a:r>
            <a:endParaRPr lang="en-US" sz="1900" dirty="0"/>
          </a:p>
          <a:p>
            <a:pPr marL="0" indent="0">
              <a:buNone/>
            </a:pPr>
            <a:endParaRPr lang="en-US" sz="1900" dirty="0"/>
          </a:p>
          <a:p>
            <a:r>
              <a:rPr lang="en-US" sz="1900" dirty="0"/>
              <a:t>Define the problem and target audience</a:t>
            </a:r>
          </a:p>
          <a:p>
            <a:r>
              <a:rPr lang="en-US" sz="1900" dirty="0"/>
              <a:t>Run research on both users and competitors</a:t>
            </a:r>
          </a:p>
          <a:p>
            <a:r>
              <a:rPr lang="en-US" sz="1900" dirty="0"/>
              <a:t>Find that minimal set of features that are enough to solve the problem</a:t>
            </a:r>
          </a:p>
          <a:p>
            <a:r>
              <a:rPr lang="en-US" sz="1900" dirty="0"/>
              <a:t>Don’t forget about testing</a:t>
            </a:r>
          </a:p>
          <a:p>
            <a:r>
              <a:rPr lang="en-US" sz="1900" dirty="0"/>
              <a:t>However, even with such a clear concept as an MVP, there are a bunch of misinterpretations that make some product managers create non-viable minimum products and others </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6335033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7C5D56-104A-46A3-B938-7788A24D79B3}"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76186"/>
            <a:ext cx="7359824"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Minimum Viable Product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323528" y="1124744"/>
            <a:ext cx="8363271" cy="5040560"/>
          </a:xfrm>
        </p:spPr>
        <p:txBody>
          <a:bodyPr>
            <a:normAutofit/>
          </a:bodyPr>
          <a:lstStyle/>
          <a:p>
            <a:pPr marL="0" indent="0">
              <a:buNone/>
            </a:pPr>
            <a:r>
              <a:rPr lang="en-US" sz="1800" dirty="0"/>
              <a:t>Here's a perfect example of an MVP:</a:t>
            </a:r>
          </a:p>
        </p:txBody>
      </p:sp>
      <p:pic>
        <p:nvPicPr>
          <p:cNvPr id="2050" name="Picture 2" descr="mvp vs product. Basic donut vs a donut with i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16624" cy="28803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35546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4C7833-12E0-4F33-A065-E6644EB51CE4}"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a:extLst>
              <a:ext uri="{FF2B5EF4-FFF2-40B4-BE49-F238E27FC236}">
                <a16:creationId xmlns:a16="http://schemas.microsoft.com/office/drawing/2014/main" id="{76E41C37-658F-4465-8C10-C8E3CD4021CC}"/>
              </a:ext>
            </a:extLst>
          </p:cNvPr>
          <p:cNvSpPr txBox="1">
            <a:spLocks/>
          </p:cNvSpPr>
          <p:nvPr/>
        </p:nvSpPr>
        <p:spPr>
          <a:xfrm>
            <a:off x="1635904" y="44624"/>
            <a:ext cx="7328584"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Active Facilitation</a:t>
            </a:r>
          </a:p>
        </p:txBody>
      </p:sp>
      <p:sp>
        <p:nvSpPr>
          <p:cNvPr id="2" name="Footer Placeholder 1">
            <a:extLst>
              <a:ext uri="{FF2B5EF4-FFF2-40B4-BE49-F238E27FC236}">
                <a16:creationId xmlns:a16="http://schemas.microsoft.com/office/drawing/2014/main" id="{DB0A1894-8005-524F-95FE-C7234B0D4B44}"/>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179512" y="1179115"/>
            <a:ext cx="8784976" cy="5202213"/>
          </a:xfrm>
        </p:spPr>
        <p:txBody>
          <a:bodyPr>
            <a:normAutofit fontScale="70000" lnSpcReduction="20000"/>
          </a:bodyPr>
          <a:lstStyle/>
          <a:p>
            <a:pPr algn="just">
              <a:lnSpc>
                <a:spcPct val="120000"/>
              </a:lnSpc>
            </a:pPr>
            <a:r>
              <a:rPr lang="en-US" dirty="0"/>
              <a:t>It is not always easy to facilitate a truly fruitful ideation session, which may be the reason why many of us have had negative experiences in the past. </a:t>
            </a:r>
          </a:p>
          <a:p>
            <a:pPr algn="just">
              <a:lnSpc>
                <a:spcPct val="120000"/>
              </a:lnSpc>
            </a:pPr>
            <a:r>
              <a:rPr lang="en-US" dirty="0"/>
              <a:t>However, Ideation sessions </a:t>
            </a:r>
            <a:r>
              <a:rPr lang="en-US" i="1" dirty="0"/>
              <a:t>can</a:t>
            </a:r>
            <a:r>
              <a:rPr lang="en-US" dirty="0"/>
              <a:t> indeed be fun and exciting, but they demand a lot of preparation and team member concentration in order to be fruitful. To sit the team down with a blank piece of paper and ask them to come up with ideas will likely result in failure. Likewise, to have everyone shout out their own ideas is likely to result in failure.</a:t>
            </a:r>
          </a:p>
          <a:p>
            <a:pPr algn="just">
              <a:lnSpc>
                <a:spcPct val="120000"/>
              </a:lnSpc>
            </a:pPr>
            <a:r>
              <a:rPr lang="en-US" dirty="0"/>
              <a:t>People need guidance, inspiration and activities, in a physical and cognitive manner, in order to get the process started. Ideation is a creative and concentrated process; those involved should be provided with an environment that facilitates free, open, and the non-judgmental sharing of ideas.</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0606719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F0F71D-D30F-41F1-9D40-E5A7C3FD2C1B}"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95925" y="4462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MVP benefits</a:t>
            </a:r>
          </a:p>
          <a:p>
            <a:pPr algn="ctr"/>
            <a:endParaRPr lang="en-US"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endParaRPr lang="en-US" dirty="0"/>
          </a:p>
          <a:p>
            <a:pPr marL="0" indent="0">
              <a:buNone/>
            </a:pPr>
            <a:r>
              <a:rPr lang="en-US" sz="1900" dirty="0"/>
              <a:t>Creating the MVP helps:</a:t>
            </a:r>
          </a:p>
          <a:p>
            <a:r>
              <a:rPr lang="en-US" sz="1900" dirty="0"/>
              <a:t>Understand if there is a market for your idea</a:t>
            </a:r>
          </a:p>
          <a:p>
            <a:r>
              <a:rPr lang="en-US" sz="1900" dirty="0"/>
              <a:t>Evaluate product’s potential</a:t>
            </a:r>
          </a:p>
          <a:p>
            <a:r>
              <a:rPr lang="en-US" sz="1900" dirty="0"/>
              <a:t>Gather customers’ insights</a:t>
            </a:r>
          </a:p>
          <a:p>
            <a:r>
              <a:rPr lang="en-US" sz="1900" dirty="0"/>
              <a:t>Reveal a product’s weak points</a:t>
            </a:r>
          </a:p>
          <a:p>
            <a:r>
              <a:rPr lang="en-US" sz="1900" dirty="0"/>
              <a:t>Attract investors for future funding</a:t>
            </a:r>
          </a:p>
          <a:p>
            <a:r>
              <a:rPr lang="en-US" sz="1900" dirty="0"/>
              <a:t>Enhance your product to satisfy market needs</a:t>
            </a:r>
          </a:p>
          <a:p>
            <a:r>
              <a:rPr lang="en-US" sz="1900" dirty="0"/>
              <a:t>Reduce engineering hours narrowing down the feature set</a:t>
            </a:r>
          </a:p>
          <a:p>
            <a:r>
              <a:rPr lang="en-US" sz="1900" dirty="0"/>
              <a:t>Avoid unnecessary expenses</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076430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10A963-53F4-4622-8B6D-077297AEABF6}"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72208" y="44624"/>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Connecting prototype with 3 Laws</a:t>
            </a:r>
            <a:endParaRPr lang="en-US"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800" dirty="0"/>
              <a:t>When you need to solve a problem, you can grow your team’s creative capacity by focusing on three core design thinking principles, or the 3 E’s: empathy, expansive thinking, and experimentation.</a:t>
            </a:r>
          </a:p>
          <a:p>
            <a:pPr marL="0" indent="0">
              <a:buNone/>
            </a:pPr>
            <a:endParaRPr lang="en-US"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64904"/>
            <a:ext cx="6645216" cy="3122141"/>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632293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F77FF0-70F6-4AD2-8A33-DACE824D7FF1}"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Connecting prototype with 3 Laws</a:t>
            </a:r>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algn="just">
              <a:buNone/>
            </a:pPr>
            <a:r>
              <a:rPr lang="en-US" sz="2000" b="1" dirty="0"/>
              <a:t>Empathy</a:t>
            </a:r>
          </a:p>
          <a:p>
            <a:pPr algn="just"/>
            <a:r>
              <a:rPr lang="en-US" sz="1800" dirty="0"/>
              <a:t>It’s great to create an innovative product or service. It’s not so great to build one that’s useless to people. That’s why your users should be your No. 1 focus. When you can empathize with them and take inspiration from their needs, feelings, and motivations, your team can create meaningful solutions to actual problems.</a:t>
            </a:r>
          </a:p>
          <a:p>
            <a:pPr algn="just"/>
            <a:endParaRPr lang="en-US" sz="1800" dirty="0"/>
          </a:p>
          <a:p>
            <a:pPr marL="0" indent="0" algn="just">
              <a:buNone/>
            </a:pPr>
            <a:r>
              <a:rPr lang="en-US" sz="1800" b="1" dirty="0"/>
              <a:t>Expansive thinking</a:t>
            </a:r>
          </a:p>
          <a:p>
            <a:pPr algn="just"/>
            <a:r>
              <a:rPr lang="en-US" sz="1800" dirty="0"/>
              <a:t>Expansive thinking, also known as brainstorming, is all about creating multiple ways to solve a problem or improve a situation. Instead of trying to think of one perfect solution, think about reframing your problem or looking at it from all conceivable angles to get several possible solutions. It’s OK that most of the ideas your team comes up with won’t end up working.</a:t>
            </a:r>
          </a:p>
          <a:p>
            <a:pPr algn="just"/>
            <a:r>
              <a:rPr lang="en-US" sz="1800" dirty="0"/>
              <a:t>To begin your brainstorm, try challenging your team to come up with ideas that aren’t just 10% better than the status quo but 10X better. Basically, thinking big — like, really big — can give you radical new ideas.</a:t>
            </a:r>
          </a:p>
          <a:p>
            <a:pPr marL="0" indent="0" algn="just">
              <a:buNone/>
            </a:pPr>
            <a:endParaRPr lang="en-US" sz="1800"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2353856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2D8176-78F9-44A1-98E3-A9F2784719B4}"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199" y="98432"/>
            <a:ext cx="7571175" cy="65210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Connecting prototype with 3 Laws</a:t>
            </a:r>
            <a:endParaRPr lang="en-US" sz="2400"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2000" b="1" dirty="0"/>
              <a:t>Experimentation</a:t>
            </a:r>
          </a:p>
          <a:p>
            <a:r>
              <a:rPr lang="en-US" sz="1800" dirty="0"/>
              <a:t>Once you have a list of ideas, you’ll need to start learning which ideas work and which ones don’t — fast. This is where you begin experimentation or building prototypes.</a:t>
            </a:r>
          </a:p>
          <a:p>
            <a:r>
              <a:rPr lang="en-US" sz="1800" dirty="0"/>
              <a:t>In the prototyping phase, you’ll build an early-stage version of your idea and test it out on a small group to see what actually works. Then, gather data to decide if it makes the most sense to move your idea forward, kill it, or tweak it.</a:t>
            </a:r>
          </a:p>
          <a:p>
            <a:r>
              <a:rPr lang="en-US" sz="1800" dirty="0"/>
              <a:t>Decide based on the project how you’d like to prototype. For example, you can test a product internally before releasing it to the public, or release a new service in beta to get feedback from people outside the company before a wide release.</a:t>
            </a:r>
          </a:p>
          <a:p>
            <a:pPr marL="0" indent="0">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499334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698F3F-9202-4D70-80F0-2CE254F18CE8}"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763688" y="76186"/>
            <a:ext cx="7272808" cy="655651"/>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1484784"/>
            <a:ext cx="8229600" cy="4641379"/>
          </a:xfrm>
        </p:spPr>
        <p:txBody>
          <a:bodyPr>
            <a:normAutofit/>
          </a:bodyPr>
          <a:lstStyle/>
          <a:p>
            <a:pPr algn="just">
              <a:lnSpc>
                <a:spcPct val="150000"/>
              </a:lnSpc>
            </a:pPr>
            <a:r>
              <a:rPr lang="en-US" sz="2000" dirty="0"/>
              <a:t>A/B testing is an experiment. </a:t>
            </a:r>
          </a:p>
          <a:p>
            <a:pPr algn="just">
              <a:lnSpc>
                <a:spcPct val="150000"/>
              </a:lnSpc>
            </a:pPr>
            <a:r>
              <a:rPr lang="en-US" sz="2000" dirty="0"/>
              <a:t>Sometimes called split testing, it is a </a:t>
            </a:r>
            <a:r>
              <a:rPr lang="en-US" sz="2000" b="1" dirty="0"/>
              <a:t>method for comparing two versions of something</a:t>
            </a:r>
            <a:r>
              <a:rPr lang="en-US" sz="2000" dirty="0"/>
              <a:t> to determine which one is more successful. </a:t>
            </a:r>
          </a:p>
          <a:p>
            <a:pPr algn="just">
              <a:lnSpc>
                <a:spcPct val="150000"/>
              </a:lnSpc>
            </a:pPr>
            <a:r>
              <a:rPr lang="en-US" sz="2000" dirty="0"/>
              <a:t>To identify which version a design approach is better, two versions are created at the same time, each version shown to half of the same target audience. </a:t>
            </a:r>
          </a:p>
          <a:p>
            <a:pPr algn="just">
              <a:lnSpc>
                <a:spcPct val="150000"/>
              </a:lnSpc>
            </a:pPr>
            <a:r>
              <a:rPr lang="en-US" sz="2000" dirty="0"/>
              <a:t>The test measures which one performed better with the target audience. The version that prompts the most users take the desired action, or the better </a:t>
            </a:r>
            <a:r>
              <a:rPr lang="en-US" sz="2000" dirty="0">
                <a:hlinkClick r:id="rId2"/>
              </a:rPr>
              <a:t>conversion rate</a:t>
            </a:r>
            <a:r>
              <a:rPr lang="en-US" sz="2000" dirty="0"/>
              <a:t>, is the winner.</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4492073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A8DC82-5509-4C7E-9395-1519702FC90A}"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4362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740747"/>
          </a:xfrm>
        </p:spPr>
        <p:txBody>
          <a:bodyPr>
            <a:noAutofit/>
          </a:bodyPr>
          <a:lstStyle/>
          <a:p>
            <a:pPr marL="0" indent="0">
              <a:buNone/>
            </a:pPr>
            <a:r>
              <a:rPr lang="en-US" sz="2000" i="1" dirty="0"/>
              <a:t>Almost any content and settings can be tested:</a:t>
            </a:r>
            <a:endParaRPr lang="en-US" sz="2000" dirty="0"/>
          </a:p>
          <a:p>
            <a:r>
              <a:rPr lang="en-US" sz="2000" dirty="0"/>
              <a:t>web pages and their elements;</a:t>
            </a:r>
          </a:p>
          <a:p>
            <a:r>
              <a:rPr lang="en-US" sz="2000" dirty="0"/>
              <a:t>ads;</a:t>
            </a:r>
          </a:p>
          <a:p>
            <a:r>
              <a:rPr lang="en-US" sz="2000" dirty="0"/>
              <a:t>management strategies and approaches;</a:t>
            </a:r>
          </a:p>
          <a:p>
            <a:r>
              <a:rPr lang="en-US" sz="2000" dirty="0"/>
              <a:t>emails and mailing list items,</a:t>
            </a:r>
          </a:p>
          <a:p>
            <a:pPr marL="0" indent="0" algn="just">
              <a:buNone/>
            </a:pPr>
            <a:r>
              <a:rPr lang="en-US" sz="2000" dirty="0"/>
              <a:t>A/B testing there must be at least two versions of the item to be tested: version A and B. For example, we could test the design of a webpage or a single screen in a mobile application. Half of the traffic is shown one version (A) and half is shown the modified version (B). The different versions are shown to users at random. Each user’s response is recorded in an analytics or testing tool so it can be measured. Once the test is complete, statistical analysis is used to assess the results .</a:t>
            </a:r>
          </a:p>
          <a:p>
            <a:pPr marL="0" indent="0">
              <a:buNone/>
            </a:pPr>
            <a:r>
              <a:rPr lang="en-US" sz="2000" dirty="0"/>
              <a:t>The experiment may show that the change had a positive or negative impact or no impact at all.</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4446883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A1B7DD-1E9E-4731-8F63-36BA86A9CFD2}"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42988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a:p>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544616"/>
          </a:xfrm>
        </p:spPr>
        <p:txBody>
          <a:bodyPr>
            <a:normAutofit/>
          </a:bodyPr>
          <a:lstStyle/>
          <a:p>
            <a:pPr marL="0" indent="0" algn="just">
              <a:lnSpc>
                <a:spcPct val="150000"/>
              </a:lnSpc>
              <a:buNone/>
            </a:pPr>
            <a:r>
              <a:rPr lang="en-US" sz="1800" dirty="0"/>
              <a:t>Example: The debate was about the best color for the toolbar on the webpage. The design team was fond of a particular shade of blue while the product manager was advocating for a greener hue. Both parties had strong opinions about their choice. Who gets to decide? Was the choice right? And does it </a:t>
            </a:r>
            <a:r>
              <a:rPr lang="en-US" sz="1800" i="1" dirty="0"/>
              <a:t>really</a:t>
            </a:r>
            <a:r>
              <a:rPr lang="en-US" sz="1800" dirty="0"/>
              <a:t> matter anyway?</a:t>
            </a:r>
          </a:p>
          <a:p>
            <a:pPr marL="0" indent="0" algn="just">
              <a:lnSpc>
                <a:spcPct val="150000"/>
              </a:lnSpc>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13" y="2924945"/>
            <a:ext cx="8916173" cy="2304256"/>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4648904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FFF4B7-9E96-4C23-8B2A-BCC67732ACA8}"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a:p>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1268760"/>
            <a:ext cx="8229600" cy="4857403"/>
          </a:xfrm>
        </p:spPr>
        <p:txBody>
          <a:bodyPr>
            <a:normAutofit/>
          </a:bodyPr>
          <a:lstStyle/>
          <a:p>
            <a:pPr algn="just"/>
            <a:r>
              <a:rPr lang="en-US" sz="1800" dirty="0"/>
              <a:t>Decisions like this are often made based on diplomacy, authority, or opinion. The debate recounted above is an often retold </a:t>
            </a:r>
            <a:r>
              <a:rPr lang="en-US" sz="1800" dirty="0">
                <a:hlinkClick r:id="rId2"/>
              </a:rPr>
              <a:t>tale from Google</a:t>
            </a:r>
            <a:r>
              <a:rPr lang="en-US" sz="1800" dirty="0"/>
              <a:t>, and the story has endured because the team eventually tested 41 gradations of blue to see which users preferred. Why? </a:t>
            </a:r>
          </a:p>
          <a:p>
            <a:pPr algn="just"/>
            <a:r>
              <a:rPr lang="en-US" sz="1800" dirty="0"/>
              <a:t>It’s about more than usability or user experience. Whether or not a design choice leads to clicks can have an impact on a revenue stream. Companies like Google know the importance of conducting experimentations like A/B testing to determine the right approach with </a:t>
            </a:r>
            <a:r>
              <a:rPr lang="en-US" sz="1800" i="1" dirty="0"/>
              <a:t>data</a:t>
            </a:r>
            <a:r>
              <a:rPr lang="en-US" sz="1800" dirty="0"/>
              <a:t>—not an opinion or a guess.</a:t>
            </a:r>
          </a:p>
          <a:p>
            <a:pPr algn="just"/>
            <a:r>
              <a:rPr lang="en-US" sz="1800" dirty="0"/>
              <a:t>Whether the goal is to improve a landing page or a call-to-action button, A/B testing is the best way to help UX teams and marketers make incremental changes over time. A well-designed A/B test will help the team decide between two buttons, two fonts, </a:t>
            </a:r>
          </a:p>
          <a:p>
            <a:pPr algn="just"/>
            <a:r>
              <a:rPr lang="en-US" sz="1800" dirty="0"/>
              <a:t>A/B tests tell us what’s not working, and what is successful, rather than merely what has the </a:t>
            </a:r>
            <a:r>
              <a:rPr lang="en-US" sz="1800" i="1" dirty="0"/>
              <a:t>potential</a:t>
            </a:r>
            <a:r>
              <a:rPr lang="en-US" sz="1800" dirty="0"/>
              <a:t> for success. In short, the results from A/B tests can lead to informed decisions based on data, and not just opinions.</a:t>
            </a:r>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93989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85349F-B6B6-4F2F-88A1-E88535FF2EB6}"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364288"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A/B Testing</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1268760"/>
            <a:ext cx="8229600" cy="4857403"/>
          </a:xfrm>
        </p:spPr>
        <p:txBody>
          <a:bodyPr>
            <a:normAutofit/>
          </a:bodyPr>
          <a:lstStyle/>
          <a:p>
            <a:pPr marL="0" indent="0" algn="just">
              <a:lnSpc>
                <a:spcPct val="150000"/>
              </a:lnSpc>
              <a:buNone/>
            </a:pPr>
            <a:r>
              <a:rPr lang="en-US" sz="2000" dirty="0"/>
              <a:t>A/B testing can help:</a:t>
            </a:r>
          </a:p>
          <a:p>
            <a:pPr algn="just">
              <a:lnSpc>
                <a:spcPct val="150000"/>
              </a:lnSpc>
            </a:pPr>
            <a:r>
              <a:rPr lang="en-US" sz="1800" dirty="0"/>
              <a:t>Make informed decisions</a:t>
            </a:r>
          </a:p>
          <a:p>
            <a:pPr algn="just">
              <a:lnSpc>
                <a:spcPct val="150000"/>
              </a:lnSpc>
            </a:pPr>
            <a:r>
              <a:rPr lang="en-US" sz="1800" dirty="0"/>
              <a:t>Confirm a new design is going in the right direction</a:t>
            </a:r>
          </a:p>
          <a:p>
            <a:pPr algn="just">
              <a:lnSpc>
                <a:spcPct val="150000"/>
              </a:lnSpc>
            </a:pPr>
            <a:r>
              <a:rPr lang="en-US" sz="1800" dirty="0"/>
              <a:t>Decide which version of different approaches to implement</a:t>
            </a:r>
          </a:p>
          <a:p>
            <a:pPr algn="just">
              <a:lnSpc>
                <a:spcPct val="150000"/>
              </a:lnSpc>
            </a:pPr>
            <a:r>
              <a:rPr lang="en-US" sz="1800" dirty="0"/>
              <a:t>Figure out what is working best among specific UI or copy elements</a:t>
            </a:r>
          </a:p>
          <a:p>
            <a:pPr algn="just">
              <a:lnSpc>
                <a:spcPct val="150000"/>
              </a:lnSpc>
            </a:pPr>
            <a:r>
              <a:rPr lang="en-US" sz="1800" dirty="0"/>
              <a:t>Learn how small changes can influence user behavior</a:t>
            </a:r>
          </a:p>
          <a:p>
            <a:pPr algn="just">
              <a:lnSpc>
                <a:spcPct val="150000"/>
              </a:lnSpc>
            </a:pPr>
            <a:r>
              <a:rPr lang="en-US" sz="1800" dirty="0"/>
              <a:t>Constantly iterate a design</a:t>
            </a:r>
          </a:p>
          <a:p>
            <a:pPr algn="just">
              <a:lnSpc>
                <a:spcPct val="150000"/>
              </a:lnSpc>
            </a:pPr>
            <a:r>
              <a:rPr lang="en-US" sz="1800" dirty="0"/>
              <a:t>Improve user experience over time</a:t>
            </a:r>
          </a:p>
          <a:p>
            <a:pPr algn="just">
              <a:lnSpc>
                <a:spcPct val="150000"/>
              </a:lnSpc>
            </a:pPr>
            <a:r>
              <a:rPr lang="en-US" sz="1800" dirty="0"/>
              <a:t>Optimize conversion rates</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7657542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909E63-A04B-40DD-A4E1-C77E041C4D9B}"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5124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Learning Launch</a:t>
            </a:r>
            <a:endParaRPr lang="en-US" sz="2400"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145435"/>
          </a:xfrm>
        </p:spPr>
        <p:txBody>
          <a:bodyPr>
            <a:noAutofit/>
          </a:bodyPr>
          <a:lstStyle/>
          <a:p>
            <a:pPr algn="just">
              <a:lnSpc>
                <a:spcPct val="150000"/>
              </a:lnSpc>
            </a:pPr>
            <a:r>
              <a:rPr lang="en-US" sz="1800" dirty="0"/>
              <a:t>Once your prototype is approved, it goes to the final end-user, your customer. Learning Launch is the tool wherein your test product is launched in the market for a quick experiment. </a:t>
            </a:r>
          </a:p>
          <a:p>
            <a:pPr algn="just">
              <a:lnSpc>
                <a:spcPct val="150000"/>
              </a:lnSpc>
            </a:pPr>
            <a:r>
              <a:rPr lang="en-US" sz="1800" dirty="0"/>
              <a:t>In contrast to a new product launch, this test is conducted solely for gathering data. </a:t>
            </a:r>
          </a:p>
          <a:p>
            <a:pPr algn="just">
              <a:lnSpc>
                <a:spcPct val="150000"/>
              </a:lnSpc>
            </a:pPr>
            <a:r>
              <a:rPr lang="en-US" sz="1800" dirty="0"/>
              <a:t>As a design thinking tool, Learning Launch can be difficult to navigate through. After all, liking your product does not mean one will buy it.</a:t>
            </a:r>
          </a:p>
          <a:p>
            <a:pPr algn="just">
              <a:lnSpc>
                <a:spcPct val="150000"/>
              </a:lnSpc>
            </a:pPr>
            <a:r>
              <a:rPr lang="en-US" sz="1800" dirty="0"/>
              <a:t>Money is dear to all, and the real challenge lies in convincing the customer to part with it </a:t>
            </a:r>
            <a:r>
              <a:rPr lang="en-US" sz="1800" i="1" dirty="0"/>
              <a:t>willingly </a:t>
            </a:r>
            <a:r>
              <a:rPr lang="en-US" sz="1800" dirty="0"/>
              <a:t>to buy your product. While one may say that’s the job of advertising and marketing, the first step towards initiating the process of willful buying happens through this stage.</a:t>
            </a:r>
          </a:p>
          <a:p>
            <a:pPr algn="just">
              <a:lnSpc>
                <a:spcPct val="150000"/>
              </a:lnSpc>
            </a:pPr>
            <a:r>
              <a:rPr lang="en-US" sz="1800" dirty="0"/>
              <a:t>The most critical aspect of this tool is that unlike traditional analysis and case studies that happen over a long period, this approach works for short periods.</a:t>
            </a:r>
          </a:p>
          <a:p>
            <a:pPr algn="just">
              <a:lnSpc>
                <a:spcPct val="150000"/>
              </a:lnSpc>
            </a:pPr>
            <a:endParaRPr lang="en-US" sz="1800" dirty="0"/>
          </a:p>
          <a:p>
            <a:pPr marL="0" indent="0" algn="just">
              <a:lnSpc>
                <a:spcPct val="150000"/>
              </a:lnSpc>
              <a:buNone/>
            </a:pPr>
            <a:endParaRPr lang="en-US" sz="18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786255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1336"/>
            <a:ext cx="8229600" cy="5244827"/>
          </a:xfrm>
        </p:spPr>
        <p:txBody>
          <a:bodyPr>
            <a:normAutofit fontScale="70000" lnSpcReduction="20000"/>
          </a:bodyPr>
          <a:lstStyle/>
          <a:p>
            <a:pPr algn="just"/>
            <a:r>
              <a:rPr lang="en-US" dirty="0"/>
              <a:t>In Ideation sessions, it’s important to create the right </a:t>
            </a:r>
            <a:r>
              <a:rPr lang="en-US" u="sng" dirty="0">
                <a:hlinkClick r:id="rId2" tooltip="What is Type?"/>
              </a:rPr>
              <a:t>type</a:t>
            </a:r>
            <a:r>
              <a:rPr lang="en-US" dirty="0"/>
              <a:t> of environment to help create a creative work culture with a curious, courageous, and concentrated atmosphere. </a:t>
            </a:r>
          </a:p>
          <a:p>
            <a:pPr algn="just"/>
            <a:r>
              <a:rPr lang="en-US" dirty="0"/>
              <a:t>Instead of using a boardroom with the CEO sitting at the head of the table, Design Thinking and Ideation sessions require a space in which everyone is equal. </a:t>
            </a:r>
          </a:p>
          <a:p>
            <a:pPr algn="just"/>
            <a:r>
              <a:rPr lang="en-US" dirty="0"/>
              <a:t>The Ideation room must have sufficient space for people to feel comfortable, but the atmosphere shouldn't be sterile, and team members shouldn't have to shout in order to be heard. </a:t>
            </a:r>
          </a:p>
          <a:p>
            <a:pPr algn="just"/>
            <a:r>
              <a:rPr lang="en-US" dirty="0"/>
              <a:t>You should also designate someone to take down contributors' ideas and draw/write them on the whiteboard/wall/poster. </a:t>
            </a:r>
          </a:p>
          <a:p>
            <a:pPr algn="just"/>
            <a:r>
              <a:rPr lang="en-US" dirty="0"/>
              <a:t>If the process begins to slow down and people seem to be running into a dead-end, the facilitator should impose constraints, such as: "what if there was no top- level </a:t>
            </a:r>
            <a:r>
              <a:rPr lang="en-US" u="sng" dirty="0">
                <a:hlinkClick r:id="rId3" tooltip="What is Navigation?"/>
              </a:rPr>
              <a:t>navigation</a:t>
            </a:r>
            <a:r>
              <a:rPr lang="en-US" dirty="0"/>
              <a:t> bar?" or "How-might-we go about the task if we were 8 years old?" </a:t>
            </a:r>
          </a:p>
          <a:p>
            <a:pPr algn="just"/>
            <a:r>
              <a:rPr lang="en-US" dirty="0"/>
              <a:t>Alternatively, you might want to set targets, such as filling a </a:t>
            </a:r>
            <a:r>
              <a:rPr lang="en-US" u="sng" dirty="0">
                <a:hlinkClick r:id="rId4" tooltip="What is Brainstorming?"/>
              </a:rPr>
              <a:t>brainstorming</a:t>
            </a:r>
            <a:r>
              <a:rPr lang="en-US" dirty="0"/>
              <a:t> sheet within ten minutes.</a:t>
            </a:r>
            <a:endParaRPr lang="en-US" sz="2500" dirty="0"/>
          </a:p>
        </p:txBody>
      </p:sp>
      <p:sp>
        <p:nvSpPr>
          <p:cNvPr id="4" name="Date Placeholder 3"/>
          <p:cNvSpPr>
            <a:spLocks noGrp="1"/>
          </p:cNvSpPr>
          <p:nvPr>
            <p:ph type="dt" sz="half" idx="10"/>
          </p:nvPr>
        </p:nvSpPr>
        <p:spPr/>
        <p:txBody>
          <a:bodyPr/>
          <a:lstStyle/>
          <a:p>
            <a:fld id="{47630142-0BFB-476C-8FCD-60C6C67EC46D}"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8" name="Footer Placeholder 7">
            <a:extLst>
              <a:ext uri="{FF2B5EF4-FFF2-40B4-BE49-F238E27FC236}">
                <a16:creationId xmlns:a16="http://schemas.microsoft.com/office/drawing/2014/main" id="{31031CC8-DDF1-CE42-B253-AE89F2818713}"/>
              </a:ext>
            </a:extLst>
          </p:cNvPr>
          <p:cNvSpPr>
            <a:spLocks noGrp="1"/>
          </p:cNvSpPr>
          <p:nvPr>
            <p:ph type="ftr" sz="quarter" idx="11"/>
          </p:nvPr>
        </p:nvSpPr>
        <p:spPr/>
        <p:txBody>
          <a:bodyPr/>
          <a:lstStyle/>
          <a:p>
            <a:r>
              <a:rPr lang="it-IT"/>
              <a:t>Dr. Prabha S Nair                          Unit II</a:t>
            </a:r>
            <a:endParaRPr lang="en-US"/>
          </a:p>
        </p:txBody>
      </p:sp>
      <p:sp>
        <p:nvSpPr>
          <p:cNvPr id="10" name="Title 1">
            <a:extLst>
              <a:ext uri="{FF2B5EF4-FFF2-40B4-BE49-F238E27FC236}">
                <a16:creationId xmlns:a16="http://schemas.microsoft.com/office/drawing/2014/main" id="{76E41C37-658F-4465-8C10-C8E3CD4021CC}"/>
              </a:ext>
            </a:extLst>
          </p:cNvPr>
          <p:cNvSpPr txBox="1">
            <a:spLocks/>
          </p:cNvSpPr>
          <p:nvPr/>
        </p:nvSpPr>
        <p:spPr>
          <a:xfrm>
            <a:off x="1635904" y="44624"/>
            <a:ext cx="7400592"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Active Facilitation</a:t>
            </a: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476263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338806-0D79-4F4A-B0FE-58542535B31A}"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Learning Launch</a:t>
            </a:r>
            <a:endParaRPr lang="en-US" sz="2400" dirty="0"/>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algn="just">
              <a:lnSpc>
                <a:spcPct val="150000"/>
              </a:lnSpc>
            </a:pPr>
            <a:r>
              <a:rPr lang="en-US" sz="1800" dirty="0"/>
              <a:t>Since there is no perfect algorithm to achieve the perfect product, design thinking uses this tool to learn along the way.</a:t>
            </a:r>
          </a:p>
          <a:p>
            <a:pPr algn="just">
              <a:lnSpc>
                <a:spcPct val="150000"/>
              </a:lnSpc>
            </a:pPr>
            <a:r>
              <a:rPr lang="en-US" sz="1800" dirty="0"/>
              <a:t>For example, post-lockdown, the French government’s initiative to make the country green, sustainable and inclusive translated into making 650-km bicycle lanes throughout the territory. It was an urban planning project that worked along the learning launch process to see what works best</a:t>
            </a:r>
          </a:p>
          <a:p>
            <a:pPr algn="just">
              <a:lnSpc>
                <a:spcPct val="150000"/>
              </a:lnSpc>
            </a:pPr>
            <a:r>
              <a:rPr lang="en-US" sz="1800" dirty="0"/>
              <a:t>A learning launch is a carefully designed experiment or prototype designed to test the key underlying value-generating assumptions of a potential new-growth initiative. </a:t>
            </a:r>
          </a:p>
          <a:p>
            <a:pPr algn="just">
              <a:lnSpc>
                <a:spcPct val="150000"/>
              </a:lnSpc>
            </a:pPr>
            <a:r>
              <a:rPr lang="en-US" sz="1800" dirty="0"/>
              <a:t>The purpose of a learning launch is to learn. If you learn valuable information, the learning launch is a success, whether the particular idea is validated or not. </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0844720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3322DA-2F37-40A9-8C60-453A9225D540}"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584504"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Decision Making Tools and Approaches </a:t>
            </a:r>
            <a:r>
              <a:rPr lang="en-US"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899837"/>
            <a:ext cx="8229600" cy="5625508"/>
          </a:xfrm>
        </p:spPr>
        <p:txBody>
          <a:bodyPr>
            <a:normAutofit/>
          </a:bodyPr>
          <a:lstStyle/>
          <a:p>
            <a:pPr marL="0" indent="0" algn="just" fontAlgn="base">
              <a:buNone/>
            </a:pPr>
            <a:r>
              <a:rPr lang="en-US" sz="1900" b="1" dirty="0"/>
              <a:t>1. Visualization</a:t>
            </a:r>
            <a:r>
              <a:rPr lang="en-US" sz="1900" dirty="0"/>
              <a:t> is about using images. It’s not about drawing; it’s about visual thinking. It pushes us beyond using words or language alone. It is a way of unlocking a different part of our brains that allows us to think nonverbally and that managers might not normally use.</a:t>
            </a:r>
          </a:p>
          <a:p>
            <a:pPr marL="0" indent="0" algn="just" fontAlgn="base">
              <a:buNone/>
            </a:pPr>
            <a:r>
              <a:rPr lang="en-US" sz="1900" b="1" dirty="0"/>
              <a:t>2. Journey mapping (or experience mapping)</a:t>
            </a:r>
            <a:r>
              <a:rPr lang="en-US" sz="1900" dirty="0"/>
              <a:t> is an ethnographic research method that focuses on tracing the customer’s “journey” as he or she interacts with an organization while in the process of receiving a service, with special attention to emotional highs and lows. Experience mapping is used with the objective of identifying needs that customers are often unable to articulate.</a:t>
            </a:r>
          </a:p>
          <a:p>
            <a:pPr marL="0" indent="0" algn="just" fontAlgn="base">
              <a:buNone/>
            </a:pPr>
            <a:r>
              <a:rPr lang="en-US" sz="1900" b="1" dirty="0"/>
              <a:t>3. Value chain</a:t>
            </a:r>
            <a:r>
              <a:rPr lang="en-US" sz="1900" dirty="0"/>
              <a:t> </a:t>
            </a:r>
            <a:r>
              <a:rPr lang="en-US" sz="1900" b="1" dirty="0"/>
              <a:t>analysis</a:t>
            </a:r>
            <a:r>
              <a:rPr lang="en-US" sz="1900" dirty="0"/>
              <a:t> examines how an organization interacts with value chain partners to produce, market, and distribute new offerings. Analysis of the value chain offers ways to create better value for customers along the chain and uncovers important clues about partners’ capabilities and intentions.</a:t>
            </a:r>
          </a:p>
          <a:p>
            <a:pPr marL="0" indent="0" algn="just" fontAlgn="base">
              <a:buNone/>
            </a:pPr>
            <a:r>
              <a:rPr lang="en-US" sz="1900" b="1" dirty="0"/>
              <a:t>4. Mind mapping</a:t>
            </a:r>
            <a:r>
              <a:rPr lang="en-US" sz="1900" dirty="0"/>
              <a:t> is used to represent how ideas or other items are linked to a central idea and to each other. Mind maps are used to generate, visualize, structure, and classify ideas to look for patterns and insights that provide key design criteria.</a:t>
            </a:r>
          </a:p>
          <a:p>
            <a:pPr marL="0" indent="0" algn="just" fontAlgn="base">
              <a:buNone/>
            </a:pPr>
            <a:r>
              <a:rPr lang="en-US" sz="1900" b="1" dirty="0"/>
              <a:t>5. Rapid concept development</a:t>
            </a:r>
            <a:r>
              <a:rPr lang="en-US" sz="1900" dirty="0"/>
              <a:t> assists us in generating hypotheses about potential new business opportunities.</a:t>
            </a:r>
          </a:p>
          <a:p>
            <a:pPr marL="0" indent="0" algn="just" fontAlgn="base">
              <a:buNone/>
            </a:pPr>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214995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F52033-6368-4043-AAAD-7CCC5E74B89A}"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5124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Decision Making Tools and Approaches</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375622"/>
          </a:xfrm>
        </p:spPr>
        <p:txBody>
          <a:bodyPr>
            <a:normAutofit fontScale="55000" lnSpcReduction="20000"/>
          </a:bodyPr>
          <a:lstStyle/>
          <a:p>
            <a:pPr marL="0" indent="0" algn="just" fontAlgn="base">
              <a:buNone/>
            </a:pPr>
            <a:r>
              <a:rPr lang="en-US" b="1" dirty="0"/>
              <a:t>6. Assumption testing</a:t>
            </a:r>
            <a:r>
              <a:rPr lang="en-US" dirty="0"/>
              <a:t> focuses on identifying assumptions underlying the attractiveness of a new business idea and using available data to assess the likelihood that these assumptions will turn out to be true. These assumptions are then tested through thought experiments, followed by field experiments, which subject new concepts to four tests: value creation, execution, scalability, and defensibility.</a:t>
            </a:r>
          </a:p>
          <a:p>
            <a:pPr marL="0" indent="0" algn="just" fontAlgn="base">
              <a:buNone/>
            </a:pPr>
            <a:r>
              <a:rPr lang="en-US" b="1" dirty="0"/>
              <a:t>7. Prototyping </a:t>
            </a:r>
            <a:r>
              <a:rPr lang="en-US" dirty="0"/>
              <a:t>techniques allow us to make abstract new ideas tangible to potential partners and customers. These include storyboarding, user scenarios, experience journeys, and business concept illustrations — all of which encourage deep involvement by important stakeholders to provide feedback.</a:t>
            </a:r>
          </a:p>
          <a:p>
            <a:pPr marL="0" indent="0" algn="just" fontAlgn="base">
              <a:buNone/>
            </a:pPr>
            <a:r>
              <a:rPr lang="en-US" b="1" dirty="0"/>
              <a:t>8. Customer co-creation</a:t>
            </a:r>
            <a:r>
              <a:rPr lang="en-US" dirty="0"/>
              <a:t> incorporates techniques that allow managers to engage a customer while in the process of generating and developing new business ideas of mutual interest. They are among the most value-enhancing, risk-reducing approaches to growth and innovation.</a:t>
            </a:r>
          </a:p>
          <a:p>
            <a:pPr marL="0" indent="0" algn="just" fontAlgn="base">
              <a:buNone/>
            </a:pPr>
            <a:r>
              <a:rPr lang="en-US" b="1" dirty="0"/>
              <a:t>9. Learning launches</a:t>
            </a:r>
            <a:r>
              <a:rPr lang="en-US" dirty="0"/>
              <a:t> are designed to test the key underlying value-generating assumptions of a potential new-growth initiative in the marketplace. In contrast to a full new-product rollout, a learning launch is a learning experiment conducted quickly and inexpensively to gather market-driven data.</a:t>
            </a:r>
          </a:p>
          <a:p>
            <a:pPr marL="0" indent="0" algn="just" fontAlgn="base">
              <a:buNone/>
            </a:pPr>
            <a:r>
              <a:rPr lang="en-US" b="1" dirty="0"/>
              <a:t>10. Storytelling</a:t>
            </a:r>
            <a:r>
              <a:rPr lang="en-US" dirty="0"/>
              <a:t> is exactly how it sounds: weaving together a story rather than just making a series of points. It is a close relative of visualization—another way to make new ideas feel real and compelling. Visual storytelling is actually the most compelling type of story. All good presentations—whether analytical or design-oriented — tell a persuasive story. </a:t>
            </a:r>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2593270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55EA67-2F70-4BFB-88AB-A63B69CC183D}"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90164"/>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Vroom </a:t>
            </a:r>
            <a:r>
              <a:rPr lang="en-US" sz="2400" b="1" dirty="0" err="1"/>
              <a:t>Yetton</a:t>
            </a:r>
            <a:r>
              <a:rPr lang="en-US" sz="2400" b="1" dirty="0"/>
              <a:t> Matrix</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algn="just" fontAlgn="base">
              <a:lnSpc>
                <a:spcPct val="150000"/>
              </a:lnSpc>
            </a:pPr>
            <a:r>
              <a:rPr lang="en-US" sz="1800" dirty="0"/>
              <a:t>There are lots of different ways of making a decision and choosing your approach can be just as difficult as making the decision itself!</a:t>
            </a:r>
          </a:p>
          <a:p>
            <a:pPr marL="0" indent="0" algn="just" fontAlgn="base">
              <a:lnSpc>
                <a:spcPct val="150000"/>
              </a:lnSpc>
              <a:buNone/>
            </a:pPr>
            <a:endParaRPr lang="en-US" sz="1800" dirty="0"/>
          </a:p>
          <a:p>
            <a:pPr algn="just" fontAlgn="base">
              <a:lnSpc>
                <a:spcPct val="150000"/>
              </a:lnSpc>
            </a:pPr>
            <a:r>
              <a:rPr lang="en-US" sz="1800" dirty="0"/>
              <a:t>Sometimes you have to take charge, and decide what to do on your own, but you don't want to appear autocratic to your team (particularly in situations where you need their input). At other times it's better to make a decision based on the group consensus, but this can use up precious time and resources. So how do you decide which approach is best?</a:t>
            </a:r>
          </a:p>
          <a:p>
            <a:pPr algn="just" fontAlgn="base">
              <a:lnSpc>
                <a:spcPct val="150000"/>
              </a:lnSpc>
            </a:pPr>
            <a:r>
              <a:rPr lang="en-US" sz="1800" dirty="0"/>
              <a:t>Every manager needs to be able to make </a:t>
            </a:r>
            <a:r>
              <a:rPr lang="en-US" sz="1800" b="1" dirty="0">
                <a:hlinkClick r:id="rId3"/>
              </a:rPr>
              <a:t>good decisions</a:t>
            </a:r>
            <a:r>
              <a:rPr lang="en-US" sz="1800" b="1" dirty="0"/>
              <a:t>. </a:t>
            </a:r>
            <a:r>
              <a:rPr lang="en-US" sz="1800" dirty="0"/>
              <a:t>It can also help you to determine the most effective means of reaching a decision.</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5071455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5E93AD-49F8-4D15-96C7-88AA5EDE4C60}"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Vroom </a:t>
            </a:r>
            <a:r>
              <a:rPr lang="en-US" sz="2400" b="1" dirty="0" err="1"/>
              <a:t>Yetton</a:t>
            </a:r>
            <a:r>
              <a:rPr lang="en-US" sz="2400" b="1" dirty="0"/>
              <a:t> Matrix</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145435"/>
          </a:xfrm>
        </p:spPr>
        <p:txBody>
          <a:bodyPr>
            <a:normAutofit fontScale="92500"/>
          </a:bodyPr>
          <a:lstStyle/>
          <a:p>
            <a:pPr marL="0" indent="0" algn="just" fontAlgn="base">
              <a:lnSpc>
                <a:spcPct val="150000"/>
              </a:lnSpc>
              <a:buNone/>
            </a:pPr>
            <a:r>
              <a:rPr lang="en-US" sz="2000" b="1" dirty="0"/>
              <a:t>Understanding the Model</a:t>
            </a:r>
          </a:p>
          <a:p>
            <a:pPr algn="just" fontAlgn="base">
              <a:lnSpc>
                <a:spcPct val="150000"/>
              </a:lnSpc>
            </a:pPr>
            <a:r>
              <a:rPr lang="en-US" sz="1900" dirty="0"/>
              <a:t>Before you start using the model, you'll need to consider these three factors:</a:t>
            </a:r>
          </a:p>
          <a:p>
            <a:pPr algn="just" fontAlgn="base">
              <a:lnSpc>
                <a:spcPct val="150000"/>
              </a:lnSpc>
            </a:pPr>
            <a:r>
              <a:rPr lang="en-US" sz="1900" b="1" dirty="0"/>
              <a:t>Decision quality</a:t>
            </a:r>
            <a:r>
              <a:rPr lang="en-US" sz="1900" dirty="0"/>
              <a:t> – Sometimes, making the "right" decision is critical, and you'll need to use a large number of resources (people, time, information, and so on) to ensure that the action you take has been well thought through and is of high quality.</a:t>
            </a:r>
          </a:p>
          <a:p>
            <a:pPr algn="just" fontAlgn="base">
              <a:lnSpc>
                <a:spcPct val="150000"/>
              </a:lnSpc>
            </a:pPr>
            <a:r>
              <a:rPr lang="en-US" sz="1900" b="1" dirty="0"/>
              <a:t>Team commitment</a:t>
            </a:r>
            <a:r>
              <a:rPr lang="en-US" sz="1900" dirty="0"/>
              <a:t> – Some of your decisions will have a major impact on your team, while others will go unnoticed. When a decision will likely impact your team, it's best to use a collaborative process. </a:t>
            </a:r>
          </a:p>
          <a:p>
            <a:pPr algn="just">
              <a:lnSpc>
                <a:spcPct val="150000"/>
              </a:lnSpc>
            </a:pPr>
            <a:r>
              <a:rPr lang="en-US" sz="1900" b="1" dirty="0"/>
              <a:t>Time constraints</a:t>
            </a:r>
            <a:r>
              <a:rPr lang="en-US" sz="1900" dirty="0"/>
              <a:t> – When the issue at hand isn't time sensitive, you have more "space" to research your options and to include others, which will help to boost the quality of your decision.</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2288879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B691D4-254F-4B3E-8C53-101F6A499937}"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Vroom </a:t>
            </a:r>
            <a:r>
              <a:rPr lang="en-US" sz="2400" b="1" dirty="0" err="1"/>
              <a:t>Yetton</a:t>
            </a:r>
            <a:r>
              <a:rPr lang="en-US" sz="2400" b="1" dirty="0"/>
              <a:t> Matrix</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400774"/>
          </a:xfrm>
        </p:spPr>
        <p:txBody>
          <a:bodyPr>
            <a:normAutofit/>
          </a:bodyPr>
          <a:lstStyle/>
          <a:p>
            <a:pPr algn="just" fontAlgn="base"/>
            <a:r>
              <a:rPr lang="en-US" sz="1800" dirty="0"/>
              <a:t>The framework poses seven "yes/no" questions, which you need to answer to find the best decision-making process for your situation.</a:t>
            </a:r>
          </a:p>
          <a:p>
            <a:pPr algn="just" fontAlgn="base"/>
            <a:r>
              <a:rPr lang="en-US" sz="1800" dirty="0"/>
              <a:t>As you answer each of the questions, you work your way through a decision tree until you arrive at a code (A1, A2, C1, C2, or G2). This code identifies the best decision-making process for you and your team. </a:t>
            </a:r>
          </a:p>
          <a:p>
            <a:pPr algn="just" fontAlgn="base"/>
            <a:endParaRPr lang="en-US" sz="1800" dirty="0"/>
          </a:p>
          <a:p>
            <a:pPr marL="0" indent="0" algn="just">
              <a:buNone/>
            </a:pP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894" y="2517827"/>
            <a:ext cx="6454699" cy="3863675"/>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65072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6E7720-5F0D-48B6-AE36-B6EA2F87F2E7}"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Vroom </a:t>
            </a:r>
            <a:r>
              <a:rPr lang="en-US" sz="2400" b="1" dirty="0" err="1"/>
              <a:t>Yetton</a:t>
            </a:r>
            <a:r>
              <a:rPr lang="en-US" sz="2400" b="1" dirty="0"/>
              <a:t> Matrix</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899836"/>
            <a:ext cx="8435280" cy="5456514"/>
          </a:xfrm>
        </p:spPr>
        <p:txBody>
          <a:bodyPr>
            <a:normAutofit/>
          </a:bodyPr>
          <a:lstStyle/>
          <a:p>
            <a:pPr marL="0" indent="0" algn="just" fontAlgn="base">
              <a:buNone/>
            </a:pPr>
            <a:r>
              <a:rPr lang="en-US" sz="1800" dirty="0"/>
              <a:t>The following codes represent the five decision-making processes that are described by the model:</a:t>
            </a:r>
          </a:p>
          <a:p>
            <a:pPr algn="just" fontAlgn="base"/>
            <a:r>
              <a:rPr lang="en-US" sz="1800" b="1" dirty="0"/>
              <a:t>Autocratic (A1):</a:t>
            </a:r>
            <a:r>
              <a:rPr lang="en-US" sz="1800" dirty="0"/>
              <a:t> You use the information that you already have to make the decision, without requiring any further input from your team.</a:t>
            </a:r>
          </a:p>
          <a:p>
            <a:pPr algn="just" fontAlgn="base"/>
            <a:r>
              <a:rPr lang="en-US" sz="1800" b="1" dirty="0"/>
              <a:t>Autocratic (A2):</a:t>
            </a:r>
            <a:r>
              <a:rPr lang="en-US" sz="1800" dirty="0"/>
              <a:t> You consult your team to obtain specific </a:t>
            </a:r>
            <a:r>
              <a:rPr lang="en-US" sz="1800" b="1" u="sng" dirty="0">
                <a:hlinkClick r:id="rId2"/>
              </a:rPr>
              <a:t>information</a:t>
            </a:r>
            <a:r>
              <a:rPr lang="en-US" sz="1800" b="1" u="sng" dirty="0"/>
              <a:t> </a:t>
            </a:r>
            <a:r>
              <a:rPr lang="en-US" sz="1800" dirty="0"/>
              <a:t>that you need, and then you make the final decision.</a:t>
            </a:r>
          </a:p>
          <a:p>
            <a:pPr algn="just" fontAlgn="base"/>
            <a:r>
              <a:rPr lang="en-US" sz="1800" b="1" dirty="0"/>
              <a:t>Consultative (C1):</a:t>
            </a:r>
            <a:r>
              <a:rPr lang="en-US" sz="1800" dirty="0"/>
              <a:t> You inform your team of the situation and ask for members' opinions individually, but you don't bring the group together for a discussion. You make the final decision.</a:t>
            </a:r>
          </a:p>
          <a:p>
            <a:pPr algn="just" fontAlgn="base"/>
            <a:r>
              <a:rPr lang="en-US" sz="1800" b="1" dirty="0"/>
              <a:t>Consultative (C2):</a:t>
            </a:r>
            <a:r>
              <a:rPr lang="en-US" sz="1800" dirty="0"/>
              <a:t> You get your team together for a group discussion about the issue and to seek their suggestions, but you still make the final decision by yourself.</a:t>
            </a:r>
          </a:p>
          <a:p>
            <a:pPr algn="just" fontAlgn="base"/>
            <a:r>
              <a:rPr lang="en-US" sz="1800" b="1" dirty="0"/>
              <a:t>Collaborative (G2):</a:t>
            </a:r>
            <a:r>
              <a:rPr lang="en-US" sz="1800" dirty="0"/>
              <a:t> You work with your team to reach a group </a:t>
            </a:r>
            <a:r>
              <a:rPr lang="en-US" sz="1800" b="1" u="sng" dirty="0">
                <a:hlinkClick r:id="rId3"/>
              </a:rPr>
              <a:t>consensus</a:t>
            </a:r>
            <a:r>
              <a:rPr lang="en-US" sz="1800" b="1" u="sng" dirty="0"/>
              <a:t>. </a:t>
            </a:r>
            <a:r>
              <a:rPr lang="en-US" sz="1800" dirty="0"/>
              <a:t>Your role is mostly facilitative, and you help team members to reach a decision that they all agree on.</a:t>
            </a:r>
          </a:p>
          <a:p>
            <a:pPr algn="just" fontAlgn="base"/>
            <a:endParaRPr lang="en-US"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7020631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25B568-A272-4E91-A00A-6A246C3DB637}"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77</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09419"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Shift Left/Shift Right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fontAlgn="base">
              <a:buNone/>
            </a:pPr>
            <a:endParaRPr lang="en-US" sz="1800" dirty="0"/>
          </a:p>
          <a:p>
            <a:pPr marL="0" indent="0" fontAlgn="base">
              <a:buNone/>
            </a:pPr>
            <a:r>
              <a:rPr lang="en-US" sz="1800" dirty="0"/>
              <a:t>“Waterfall” process project back in the mid-1980s, It was a linear progression</a:t>
            </a:r>
          </a:p>
          <a:p>
            <a:pPr marL="0" indent="0" fontAlgn="base">
              <a:buNone/>
            </a:pPr>
            <a:endParaRPr lang="en-US" sz="1800" dirty="0"/>
          </a:p>
          <a:p>
            <a:pPr marL="0" indent="0">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27" y="4775213"/>
            <a:ext cx="7209145" cy="2004234"/>
          </a:xfrm>
          <a:prstGeom prst="rect">
            <a:avLst/>
          </a:prstGeom>
        </p:spPr>
      </p:pic>
      <p:pic>
        <p:nvPicPr>
          <p:cNvPr id="1026" name="Picture 2" descr="The Traditional Waterfall Approach">
            <a:extLst>
              <a:ext uri="{FF2B5EF4-FFF2-40B4-BE49-F238E27FC236}">
                <a16:creationId xmlns:a16="http://schemas.microsoft.com/office/drawing/2014/main" id="{8E01121A-ED30-6310-37B9-87E969750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519" y="1722507"/>
            <a:ext cx="3894665" cy="29947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9330331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F5268C-3A9E-4172-8DC7-12E448B4FBFD}"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78</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Shift Left/Shift Right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800" dirty="0"/>
              <a:t>Shifting Gears to Shift Left, Shift Right</a:t>
            </a:r>
          </a:p>
          <a:p>
            <a:pPr fontAlgn="base"/>
            <a:endParaRPr lang="en-US" dirty="0"/>
          </a:p>
          <a:p>
            <a:pPr marL="0" indent="0">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548" y="1279974"/>
            <a:ext cx="6972904" cy="2149026"/>
          </a:xfrm>
          <a:prstGeom prst="rect">
            <a:avLst/>
          </a:prstGeom>
        </p:spPr>
      </p:pic>
      <p:sp>
        <p:nvSpPr>
          <p:cNvPr id="10" name="TextBox 9">
            <a:extLst>
              <a:ext uri="{FF2B5EF4-FFF2-40B4-BE49-F238E27FC236}">
                <a16:creationId xmlns:a16="http://schemas.microsoft.com/office/drawing/2014/main" id="{4CCA2F93-412B-B202-1895-020FC7FA0D4F}"/>
              </a:ext>
            </a:extLst>
          </p:cNvPr>
          <p:cNvSpPr txBox="1"/>
          <p:nvPr/>
        </p:nvSpPr>
        <p:spPr>
          <a:xfrm>
            <a:off x="448072" y="4209502"/>
            <a:ext cx="8444408" cy="646331"/>
          </a:xfrm>
          <a:prstGeom prst="rect">
            <a:avLst/>
          </a:prstGeom>
          <a:noFill/>
        </p:spPr>
        <p:txBody>
          <a:bodyPr wrap="square">
            <a:spAutoFit/>
          </a:bodyPr>
          <a:lstStyle/>
          <a:p>
            <a:r>
              <a:rPr lang="en-US" b="0" i="0" dirty="0">
                <a:effectLst/>
                <a:latin typeface="arial" panose="020B0604020202020204" pitchFamily="34" charset="0"/>
              </a:rPr>
              <a:t>Shift left means </a:t>
            </a:r>
            <a:r>
              <a:rPr lang="en-US" b="1" i="0" dirty="0">
                <a:effectLst/>
                <a:latin typeface="arial" panose="020B0604020202020204" pitchFamily="34" charset="0"/>
              </a:rPr>
              <a:t>moving the person, process, or technology closer to the customer, resulting in a faster and more efficient and effective resolution</a:t>
            </a:r>
            <a:r>
              <a:rPr lang="en-US" b="0" i="0" dirty="0">
                <a:effectLst/>
                <a:latin typeface="arial" panose="020B0604020202020204" pitchFamily="34" charset="0"/>
              </a:rPr>
              <a:t>. </a:t>
            </a:r>
            <a:endParaRPr lang="en-US" dirty="0"/>
          </a:p>
        </p:txBody>
      </p:sp>
      <p:sp>
        <p:nvSpPr>
          <p:cNvPr id="12" name="TextBox 11">
            <a:extLst>
              <a:ext uri="{FF2B5EF4-FFF2-40B4-BE49-F238E27FC236}">
                <a16:creationId xmlns:a16="http://schemas.microsoft.com/office/drawing/2014/main" id="{A369E0FB-13E3-2CFD-AF17-ED47D63935E3}"/>
              </a:ext>
            </a:extLst>
          </p:cNvPr>
          <p:cNvSpPr txBox="1"/>
          <p:nvPr/>
        </p:nvSpPr>
        <p:spPr>
          <a:xfrm>
            <a:off x="448072" y="5086020"/>
            <a:ext cx="8444408" cy="646331"/>
          </a:xfrm>
          <a:prstGeom prst="rect">
            <a:avLst/>
          </a:prstGeom>
          <a:noFill/>
        </p:spPr>
        <p:txBody>
          <a:bodyPr wrap="square">
            <a:spAutoFit/>
          </a:bodyPr>
          <a:lstStyle/>
          <a:p>
            <a:r>
              <a:rPr lang="en-US" b="0" i="0" dirty="0">
                <a:effectLst/>
                <a:latin typeface="arial" panose="020B0604020202020204" pitchFamily="34" charset="0"/>
              </a:rPr>
              <a:t>Shift-right </a:t>
            </a:r>
            <a:r>
              <a:rPr lang="en-US" b="1" i="0" dirty="0">
                <a:effectLst/>
                <a:latin typeface="arial" panose="020B0604020202020204" pitchFamily="34" charset="0"/>
              </a:rPr>
              <a:t>is the practice of performing testing, quality, and performance evaluation in production under real-world conditions</a:t>
            </a:r>
            <a:endParaRPr lang="en-US" dirty="0"/>
          </a:p>
        </p:txBody>
      </p:sp>
      <p:sp>
        <p:nvSpPr>
          <p:cNvPr id="14" name="TextBox 13">
            <a:extLst>
              <a:ext uri="{FF2B5EF4-FFF2-40B4-BE49-F238E27FC236}">
                <a16:creationId xmlns:a16="http://schemas.microsoft.com/office/drawing/2014/main" id="{00B8BBEE-95A6-4F6F-44DA-D7AA3F0605C6}"/>
              </a:ext>
            </a:extLst>
          </p:cNvPr>
          <p:cNvSpPr txBox="1"/>
          <p:nvPr/>
        </p:nvSpPr>
        <p:spPr>
          <a:xfrm>
            <a:off x="457200" y="3496085"/>
            <a:ext cx="8003232" cy="646331"/>
          </a:xfrm>
          <a:prstGeom prst="rect">
            <a:avLst/>
          </a:prstGeom>
          <a:noFill/>
        </p:spPr>
        <p:txBody>
          <a:bodyPr wrap="square">
            <a:spAutoFit/>
          </a:bodyPr>
          <a:lstStyle/>
          <a:p>
            <a:r>
              <a:rPr lang="en-US" b="1" i="0" dirty="0">
                <a:solidFill>
                  <a:srgbClr val="202124"/>
                </a:solidFill>
                <a:effectLst/>
                <a:latin typeface="arial" panose="020B0604020202020204" pitchFamily="34" charset="0"/>
              </a:rPr>
              <a:t>Shift Up means to start working much more effectively or quickly, or with more energy</a:t>
            </a:r>
            <a:r>
              <a:rPr lang="en-US" b="0" i="0" dirty="0">
                <a:solidFill>
                  <a:srgbClr val="202124"/>
                </a:solidFill>
                <a:effectLst/>
                <a:latin typeface="arial" panose="020B0604020202020204" pitchFamily="34" charset="0"/>
              </a:rPr>
              <a:t>.</a:t>
            </a:r>
            <a:endParaRPr lang="en-US" dirty="0"/>
          </a:p>
        </p:txBody>
      </p:sp>
      <p:pic>
        <p:nvPicPr>
          <p:cNvPr id="13" name="Picture 12"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8046735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28E40D-8FED-4FD0-96FE-5C108FD06D45}"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371600" y="24947"/>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Shift Left/Shift Right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algn="just" fontAlgn="base"/>
            <a:r>
              <a:rPr lang="en-US" sz="1800" dirty="0"/>
              <a:t>When people say “shift left” today, they may retain a bit of that waterfall thinking, and see a static “beginning” for a new software project.</a:t>
            </a:r>
          </a:p>
          <a:p>
            <a:pPr algn="just" fontAlgn="base"/>
            <a:endParaRPr lang="en-US" sz="1800" dirty="0"/>
          </a:p>
          <a:p>
            <a:pPr algn="just" fontAlgn="base"/>
            <a:r>
              <a:rPr lang="en-US" sz="1800" dirty="0"/>
              <a:t>By “shift right”, people mean that they aren’t going to just throw the feature over the wall to ops when it deploys, they’re going to monitor, observe, analyze log data, and “test in production.”</a:t>
            </a:r>
          </a:p>
          <a:p>
            <a:pPr marL="0" indent="0" algn="just" fontAlgn="base">
              <a:buNone/>
            </a:pPr>
            <a:endParaRPr lang="en-US" sz="1800" dirty="0"/>
          </a:p>
          <a:p>
            <a:pPr marL="0" indent="0" algn="just">
              <a:buNone/>
            </a:pPr>
            <a:r>
              <a:rPr lang="en-US" sz="1800" dirty="0"/>
              <a:t>There’s No Beginning, There’ll Be No End (Hopefully!)</a:t>
            </a:r>
          </a:p>
          <a:p>
            <a:pPr algn="just"/>
            <a:r>
              <a:rPr lang="en-US" sz="1800" dirty="0"/>
              <a:t>Shifting towards the “beginning/left” or the “end/right” of software delivery doesn’t make sense for a team using agile and Develops principles and practices to deliver value to customers frequently, at a sustainable pace. Modern software development is an infinite loop of developing small chunks of features, getting feedback as they are used in production (perhaps by a small number of people), and continuing to add, remove, and change them based on what we learn from the feedback.</a:t>
            </a:r>
          </a:p>
          <a:p>
            <a:pPr algn="just"/>
            <a:endParaRPr lang="en-US" sz="1800" dirty="0"/>
          </a:p>
          <a:p>
            <a:pPr algn="just"/>
            <a:r>
              <a:rPr lang="en-US" sz="1800" dirty="0"/>
              <a:t>Because today’s software development is continual, we now talk about “continuous testing”</a:t>
            </a:r>
          </a:p>
          <a:p>
            <a:pPr algn="just"/>
            <a:endParaRPr lang="en-US" sz="1800" dirty="0"/>
          </a:p>
          <a:p>
            <a:pPr marL="0" indent="0" algn="just">
              <a:buNone/>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88440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A75CFA-CFE3-4EAD-BC24-C9A3685A04E1}"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a:extLst>
              <a:ext uri="{FF2B5EF4-FFF2-40B4-BE49-F238E27FC236}">
                <a16:creationId xmlns:a16="http://schemas.microsoft.com/office/drawing/2014/main" id="{01C9F388-1909-4440-AD93-516BA9C63922}"/>
              </a:ext>
            </a:extLst>
          </p:cNvPr>
          <p:cNvSpPr txBox="1">
            <a:spLocks/>
          </p:cNvSpPr>
          <p:nvPr/>
        </p:nvSpPr>
        <p:spPr>
          <a:xfrm>
            <a:off x="1371600" y="44624"/>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Brainstorming Rules</a:t>
            </a:r>
          </a:p>
        </p:txBody>
      </p:sp>
      <p:sp>
        <p:nvSpPr>
          <p:cNvPr id="2" name="Footer Placeholder 1">
            <a:extLst>
              <a:ext uri="{FF2B5EF4-FFF2-40B4-BE49-F238E27FC236}">
                <a16:creationId xmlns:a16="http://schemas.microsoft.com/office/drawing/2014/main" id="{DADAF0AA-545C-8146-B417-F65E291345F6}"/>
              </a:ext>
            </a:extLst>
          </p:cNvPr>
          <p:cNvSpPr>
            <a:spLocks noGrp="1"/>
          </p:cNvSpPr>
          <p:nvPr>
            <p:ph type="ftr" sz="quarter" idx="11"/>
          </p:nvPr>
        </p:nvSpPr>
        <p:spPr/>
        <p:txBody>
          <a:bodyPr/>
          <a:lstStyle/>
          <a:p>
            <a:r>
              <a:rPr lang="it-IT"/>
              <a:t>Dr. Prabha S Nair                          Unit II</a:t>
            </a:r>
            <a:endParaRPr lang="en-US"/>
          </a:p>
        </p:txBody>
      </p:sp>
      <p:pic>
        <p:nvPicPr>
          <p:cNvPr id="3074" name="Picture 2" descr="https://public-media.interaction-design.org/images/uploads/b277fd5e8880faba5df84b8f3a2a7e7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7848872" cy="40324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3727404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6CB62C-232B-4946-B793-5CF747414F46}"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80</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Shift Left/Shift Right</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1800" dirty="0"/>
              <a:t>The shift left is a concept from the test strategy and the QA.</a:t>
            </a:r>
          </a:p>
          <a:p>
            <a:pPr marL="0" indent="0">
              <a:buNone/>
            </a:pP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132856"/>
            <a:ext cx="7384420" cy="3878916"/>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62440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BACA05-642B-4B83-8D4A-746110E5394C}"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76186"/>
            <a:ext cx="7436296"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Value Proposition Design</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980728"/>
            <a:ext cx="8229600" cy="5145435"/>
          </a:xfrm>
        </p:spPr>
        <p:txBody>
          <a:bodyPr>
            <a:normAutofit/>
          </a:bodyPr>
          <a:lstStyle/>
          <a:p>
            <a:pPr algn="just"/>
            <a:r>
              <a:rPr lang="en-US" sz="1800" dirty="0"/>
              <a:t>Value Proposition Design allows you to map products and services against customer gains and pains to create new value propositions or improve existing ones.</a:t>
            </a:r>
          </a:p>
          <a:p>
            <a:pPr marL="0" indent="0" algn="just">
              <a:buNone/>
            </a:pPr>
            <a:endParaRPr lang="en-US" sz="1800" dirty="0"/>
          </a:p>
          <a:p>
            <a:pPr algn="just"/>
            <a:r>
              <a:rPr lang="en-US" sz="1800" dirty="0"/>
              <a:t>Value Proposition Design is a visual tool, a template that consists of two sides — the value map (left-hand side below) and the customer profile (right-hand side). Using this tool, you can identify how your products and services provide gains and ‘pain relief’ for your customers.</a:t>
            </a:r>
          </a:p>
          <a:p>
            <a:pPr algn="just"/>
            <a:endParaRPr lang="en-US" sz="1800" dirty="0"/>
          </a:p>
        </p:txBody>
      </p:sp>
      <p:pic>
        <p:nvPicPr>
          <p:cNvPr id="9" name="Content Placeholder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839" y="3140968"/>
            <a:ext cx="5944115" cy="2621507"/>
          </a:xfrm>
          <a:prstGeom prst="rect">
            <a:avLst/>
          </a:prstGeom>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9383374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5DD5D0-E423-4593-BC02-84C6FBDA358E}"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600200" y="107748"/>
            <a:ext cx="7508304"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Value Proposition Design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3" name="Content Placeholder 2"/>
          <p:cNvSpPr>
            <a:spLocks noGrp="1"/>
          </p:cNvSpPr>
          <p:nvPr>
            <p:ph idx="1"/>
          </p:nvPr>
        </p:nvSpPr>
        <p:spPr>
          <a:xfrm>
            <a:off x="457200" y="1052736"/>
            <a:ext cx="8229600" cy="5303614"/>
          </a:xfrm>
        </p:spPr>
        <p:txBody>
          <a:bodyPr>
            <a:normAutofit/>
          </a:bodyPr>
          <a:lstStyle/>
          <a:p>
            <a:pPr algn="just"/>
            <a:r>
              <a:rPr lang="en-US" sz="2000" dirty="0"/>
              <a:t>Start on the right-hand side, by listing all the customer needs (including the problems they're trying to solve and the duties they perform) under the customer job(s). In customer pains, list the things that make it difficult for your customer to get their ‘jobs’ done. Finally, in customer gains jot down all the customer’s benefits and desires.</a:t>
            </a:r>
          </a:p>
          <a:p>
            <a:pPr algn="just"/>
            <a:r>
              <a:rPr lang="en-US" sz="2000" dirty="0"/>
              <a:t>Then on the left-hand side, list all the products and services on which your value proposition is built. In the pain relievers section, write down all the ways your products and services address the customer’s pains. And finally, write in how your products/services create customer gains.</a:t>
            </a:r>
          </a:p>
          <a:p>
            <a:pPr algn="just"/>
            <a:r>
              <a:rPr lang="en-US" sz="2000" dirty="0"/>
              <a:t>Value Proposition Design can be used to help you create new value propositions or improve existing ones. It’s a great way to nail down your value proposition, see any gaps and ensure you’re delivering true value to your customers.</a:t>
            </a:r>
          </a:p>
          <a:p>
            <a:pPr algn="just"/>
            <a:r>
              <a:rPr lang="en-US" sz="2000" dirty="0"/>
              <a:t>In terms of digital projects, Value Proposition Design can help deliver user-centric projects, and helps you create value for your customers and prospects. </a:t>
            </a:r>
          </a:p>
          <a:p>
            <a:pPr marL="0" indent="0" algn="just">
              <a:buNone/>
            </a:pPr>
            <a:endParaRPr lang="en-US" sz="36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6122433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CAA67A-6085-437E-B3D4-2BC8EBA6187C}"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83</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Case Study: </a:t>
            </a:r>
            <a:r>
              <a:rPr lang="en-US" sz="2400" b="1" dirty="0" err="1"/>
              <a:t>Careerbuddy</a:t>
            </a:r>
            <a:endParaRPr lang="en-US" sz="2400" b="1" dirty="0"/>
          </a:p>
          <a:p>
            <a:pPr algn="ctr"/>
            <a:r>
              <a:rPr lang="en-US" sz="2400" b="1"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sp>
        <p:nvSpPr>
          <p:cNvPr id="11" name="Rectangle 10"/>
          <p:cNvSpPr/>
          <p:nvPr/>
        </p:nvSpPr>
        <p:spPr>
          <a:xfrm>
            <a:off x="755576" y="1484784"/>
            <a:ext cx="6030416" cy="410882"/>
          </a:xfrm>
          <a:prstGeom prst="rect">
            <a:avLst/>
          </a:prstGeom>
        </p:spPr>
        <p:txBody>
          <a:bodyPr wrap="square">
            <a:spAutoFit/>
          </a:bodyPr>
          <a:lstStyle/>
          <a:p>
            <a:pPr>
              <a:lnSpc>
                <a:spcPct val="115000"/>
              </a:lnSpc>
              <a:spcAft>
                <a:spcPts val="1000"/>
              </a:spcAft>
            </a:pPr>
            <a:r>
              <a:rPr lang="en-US" u="sng" dirty="0" err="1">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2"/>
              </a:rPr>
              <a:t>Careerbuddy</a:t>
            </a:r>
            <a:r>
              <a:rPr lang="en-US"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2"/>
              </a:rPr>
              <a:t> Case Study - OneDrive (sharepoint.com)</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5858107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4AE034-0D5B-4619-94BD-9B2919965F91}"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84</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Case Study: IBM Learning Launch</a:t>
            </a:r>
          </a:p>
          <a:p>
            <a:pPr algn="ctr"/>
            <a:r>
              <a:rPr lang="en-US" sz="2400" b="1"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78473108"/>
              </p:ext>
            </p:extLst>
          </p:nvPr>
        </p:nvGraphicFramePr>
        <p:xfrm>
          <a:off x="683568" y="1340768"/>
          <a:ext cx="7920880" cy="4320480"/>
        </p:xfrm>
        <a:graphic>
          <a:graphicData uri="http://schemas.openxmlformats.org/drawingml/2006/table">
            <a:tbl>
              <a:tblPr/>
              <a:tblGrid>
                <a:gridCol w="7920880">
                  <a:extLst>
                    <a:ext uri="{9D8B030D-6E8A-4147-A177-3AD203B41FA5}">
                      <a16:colId xmlns:a16="http://schemas.microsoft.com/office/drawing/2014/main" val="3917425207"/>
                    </a:ext>
                  </a:extLst>
                </a:gridCol>
              </a:tblGrid>
              <a:tr h="4320480">
                <a:tc>
                  <a:txBody>
                    <a:bodyPr/>
                    <a:lstStyle/>
                    <a:p>
                      <a:pPr algn="ctr" fontAlgn="ctr"/>
                      <a:r>
                        <a:rPr lang="en-US" sz="1500" b="0" i="0" u="sng" strike="noStrike" dirty="0">
                          <a:solidFill>
                            <a:srgbClr val="0000FF"/>
                          </a:solidFill>
                          <a:effectLst/>
                          <a:latin typeface="Calibri" panose="020F0502020204030204" pitchFamily="34" charset="0"/>
                          <a:hlinkClick r:id="rId2"/>
                        </a:rPr>
                        <a:t>https://www.coursera.org/lecture/uva-darden-design-thinking-innovation/the-ibm-story-iq0kE</a:t>
                      </a:r>
                      <a:endParaRPr lang="en-US" sz="1500" b="0" i="0" u="sng" strike="noStrike" dirty="0">
                        <a:solidFill>
                          <a:srgbClr val="0000FF"/>
                        </a:solidFill>
                        <a:effectLst/>
                        <a:latin typeface="Calibri" panose="020F0502020204030204" pitchFamily="34" charset="0"/>
                      </a:endParaRP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493974"/>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3676630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E37239-19AB-43C6-B594-D6ED3DC3D74B}"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85</a:t>
            </a:fld>
            <a:endParaRPr lang="en-US"/>
          </a:p>
        </p:txBody>
      </p:sp>
      <p:sp>
        <p:nvSpPr>
          <p:cNvPr id="6" name="Title 1">
            <a:extLst>
              <a:ext uri="{FF2B5EF4-FFF2-40B4-BE49-F238E27FC236}">
                <a16:creationId xmlns:a16="http://schemas.microsoft.com/office/drawing/2014/main" id="{A7E8714E-4445-4644-8B38-E67632F87007}"/>
              </a:ext>
            </a:extLst>
          </p:cNvPr>
          <p:cNvSpPr txBox="1">
            <a:spLocks/>
          </p:cNvSpPr>
          <p:nvPr/>
        </p:nvSpPr>
        <p:spPr>
          <a:xfrm>
            <a:off x="1524000" y="107748"/>
            <a:ext cx="7772400" cy="728965"/>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Case Study: You Me Health Story</a:t>
            </a:r>
          </a:p>
          <a:p>
            <a:pPr algn="ctr"/>
            <a:r>
              <a:rPr lang="en-US" sz="2400" b="1" dirty="0"/>
              <a:t> </a:t>
            </a:r>
          </a:p>
        </p:txBody>
      </p:sp>
      <p:sp>
        <p:nvSpPr>
          <p:cNvPr id="2" name="Footer Placeholder 1">
            <a:extLst>
              <a:ext uri="{FF2B5EF4-FFF2-40B4-BE49-F238E27FC236}">
                <a16:creationId xmlns:a16="http://schemas.microsoft.com/office/drawing/2014/main" id="{29D85F87-80EB-E94D-9A7C-66DFA9132A43}"/>
              </a:ext>
            </a:extLst>
          </p:cNvPr>
          <p:cNvSpPr>
            <a:spLocks noGrp="1"/>
          </p:cNvSpPr>
          <p:nvPr>
            <p:ph type="ftr" sz="quarter" idx="11"/>
          </p:nvPr>
        </p:nvSpPr>
        <p:spPr/>
        <p:txBody>
          <a:bodyPr/>
          <a:lstStyle/>
          <a:p>
            <a:r>
              <a:rPr lang="it-IT"/>
              <a:t>Dr. Prabha S Nair                          Unit II</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133737"/>
              </p:ext>
            </p:extLst>
          </p:nvPr>
        </p:nvGraphicFramePr>
        <p:xfrm>
          <a:off x="683568" y="1988840"/>
          <a:ext cx="7920880" cy="2952328"/>
        </p:xfrm>
        <a:graphic>
          <a:graphicData uri="http://schemas.openxmlformats.org/drawingml/2006/table">
            <a:tbl>
              <a:tblPr/>
              <a:tblGrid>
                <a:gridCol w="7920880">
                  <a:extLst>
                    <a:ext uri="{9D8B030D-6E8A-4147-A177-3AD203B41FA5}">
                      <a16:colId xmlns:a16="http://schemas.microsoft.com/office/drawing/2014/main" val="3917425207"/>
                    </a:ext>
                  </a:extLst>
                </a:gridCol>
              </a:tblGrid>
              <a:tr h="2952328">
                <a:tc>
                  <a:txBody>
                    <a:bodyPr/>
                    <a:lstStyle/>
                    <a:p>
                      <a:pPr algn="ctr" fontAlgn="ctr"/>
                      <a:r>
                        <a:rPr lang="en-US" sz="2200" b="0" i="0" u="none" strike="noStrike" dirty="0">
                          <a:solidFill>
                            <a:srgbClr val="000000"/>
                          </a:solidFill>
                          <a:effectLst/>
                          <a:latin typeface="+mn-lt"/>
                        </a:rPr>
                        <a:t>https://www.coursera.org/lecture/uva-darden-design-thinking-innovation/the-meyouhealth-story-part-i-what-is-W6tTs</a:t>
                      </a:r>
                      <a:br>
                        <a:rPr lang="en-US" sz="2200" b="0" i="0" u="none" strike="noStrike" dirty="0">
                          <a:solidFill>
                            <a:srgbClr val="000000"/>
                          </a:solidFill>
                          <a:effectLst/>
                          <a:latin typeface="+mn-lt"/>
                        </a:rPr>
                      </a:br>
                      <a:br>
                        <a:rPr lang="en-US" sz="2200" b="0" i="0" u="none" strike="noStrike" dirty="0">
                          <a:solidFill>
                            <a:srgbClr val="000000"/>
                          </a:solidFill>
                          <a:effectLst/>
                          <a:latin typeface="+mn-lt"/>
                        </a:rPr>
                      </a:br>
                      <a:r>
                        <a:rPr lang="en-US" sz="2200" b="0" i="0" u="none" strike="noStrike" dirty="0">
                          <a:solidFill>
                            <a:srgbClr val="000000"/>
                          </a:solidFill>
                          <a:effectLst/>
                          <a:latin typeface="+mn-lt"/>
                        </a:rPr>
                        <a:t>https://www.coursera.org/lecture/uva-darden-design-thinking-innovation/the-meyouhealth-story-part-ii-what-if-YSBV7</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493974"/>
                  </a:ext>
                </a:extLst>
              </a:tr>
            </a:tbl>
          </a:graphicData>
        </a:graphic>
      </p:graphicFrame>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75210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2000" dirty="0"/>
          </a:p>
          <a:p>
            <a:endParaRPr lang="en-US" sz="2000" dirty="0"/>
          </a:p>
          <a:p>
            <a:endParaRPr lang="en-US" sz="2000" dirty="0"/>
          </a:p>
        </p:txBody>
      </p:sp>
      <p:sp>
        <p:nvSpPr>
          <p:cNvPr id="4" name="Date Placeholder 3"/>
          <p:cNvSpPr>
            <a:spLocks noGrp="1"/>
          </p:cNvSpPr>
          <p:nvPr>
            <p:ph type="dt" sz="half" idx="10"/>
          </p:nvPr>
        </p:nvSpPr>
        <p:spPr/>
        <p:txBody>
          <a:bodyPr/>
          <a:lstStyle/>
          <a:p>
            <a:fld id="{F2A0AD4A-77DC-4887-B212-5F906A80B037}" type="datetime1">
              <a:rPr lang="en-US" smtClean="0"/>
              <a:t>10/2/2024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Prabha S Nair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Rectangle 1"/>
          <p:cNvSpPr/>
          <p:nvPr/>
        </p:nvSpPr>
        <p:spPr>
          <a:xfrm>
            <a:off x="1219200" y="1403982"/>
            <a:ext cx="6731395" cy="1477328"/>
          </a:xfrm>
          <a:prstGeom prst="rect">
            <a:avLst/>
          </a:prstGeom>
        </p:spPr>
        <p:txBody>
          <a:bodyPr wrap="none">
            <a:spAutoFit/>
          </a:bodyPr>
          <a:lstStyle/>
          <a:p>
            <a:r>
              <a:rPr lang="en-US" dirty="0">
                <a:hlinkClick r:id="rId2"/>
              </a:rPr>
              <a:t>https://nptel.ac.in/courses/110106124</a:t>
            </a:r>
            <a:r>
              <a:rPr lang="en-US" dirty="0"/>
              <a:t> </a:t>
            </a:r>
          </a:p>
          <a:p>
            <a:endParaRPr lang="en-US" dirty="0"/>
          </a:p>
          <a:p>
            <a:r>
              <a:rPr lang="en-US" dirty="0">
                <a:hlinkClick r:id="rId3"/>
              </a:rPr>
              <a:t>https://youtu.be/AamBSYPJlcA</a:t>
            </a:r>
            <a:r>
              <a:rPr lang="en-US" dirty="0"/>
              <a:t> </a:t>
            </a:r>
          </a:p>
          <a:p>
            <a:endParaRPr lang="en-US" dirty="0"/>
          </a:p>
          <a:p>
            <a:r>
              <a:rPr lang="en-US" dirty="0">
                <a:hlinkClick r:id="rId4"/>
              </a:rPr>
              <a:t>https://www.coursera.org/learn/uva-darden-design-thinking-innovation</a:t>
            </a:r>
            <a:r>
              <a:rPr lang="en-US" dirty="0"/>
              <a:t> </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5463631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89037"/>
            <a:ext cx="8229600" cy="4525963"/>
          </a:xfrm>
        </p:spPr>
        <p:txBody>
          <a:bodyPr>
            <a:normAutofit/>
          </a:bodyPr>
          <a:lstStyle/>
          <a:p>
            <a:pPr>
              <a:buNone/>
            </a:pPr>
            <a:r>
              <a:rPr lang="en-US" sz="2200" dirty="0"/>
              <a:t> </a:t>
            </a:r>
          </a:p>
        </p:txBody>
      </p:sp>
      <p:sp>
        <p:nvSpPr>
          <p:cNvPr id="4" name="Date Placeholder 3"/>
          <p:cNvSpPr>
            <a:spLocks noGrp="1"/>
          </p:cNvSpPr>
          <p:nvPr>
            <p:ph type="dt" sz="half" idx="10"/>
          </p:nvPr>
        </p:nvSpPr>
        <p:spPr/>
        <p:txBody>
          <a:bodyPr/>
          <a:lstStyle/>
          <a:p>
            <a:fld id="{9ACC7BE5-B52F-4E0C-9FC1-C4DE4BC2383F}" type="datetime1">
              <a:rPr lang="en-US" smtClean="0"/>
              <a:t>10/2/2024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Prabha S Nair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Rectangle 1"/>
          <p:cNvSpPr/>
          <p:nvPr/>
        </p:nvSpPr>
        <p:spPr>
          <a:xfrm>
            <a:off x="683568" y="980728"/>
            <a:ext cx="7560840" cy="5909310"/>
          </a:xfrm>
          <a:prstGeom prst="rect">
            <a:avLst/>
          </a:prstGeom>
        </p:spPr>
        <p:txBody>
          <a:bodyPr wrap="square">
            <a:spAutoFit/>
          </a:bodyPr>
          <a:lstStyle/>
          <a:p>
            <a:pPr algn="just"/>
            <a:r>
              <a:rPr lang="en-US" b="1" dirty="0"/>
              <a:t>After you Ideate, the next step is to…</a:t>
            </a:r>
          </a:p>
          <a:p>
            <a:pPr algn="just"/>
            <a:r>
              <a:rPr lang="en-US" dirty="0"/>
              <a:t>(a) Test</a:t>
            </a:r>
          </a:p>
          <a:p>
            <a:pPr algn="just"/>
            <a:r>
              <a:rPr lang="en-US" dirty="0"/>
              <a:t>(b) Prototype</a:t>
            </a:r>
          </a:p>
          <a:p>
            <a:pPr algn="just"/>
            <a:r>
              <a:rPr lang="en-US" dirty="0"/>
              <a:t>(c) Define</a:t>
            </a:r>
          </a:p>
          <a:p>
            <a:pPr algn="just"/>
            <a:r>
              <a:rPr lang="en-US" dirty="0"/>
              <a:t>(d) </a:t>
            </a:r>
            <a:r>
              <a:rPr lang="en-US" dirty="0" err="1"/>
              <a:t>Empathise</a:t>
            </a:r>
            <a:endParaRPr lang="en-US" dirty="0"/>
          </a:p>
          <a:p>
            <a:pPr lvl="0" algn="just" eaLnBrk="0" fontAlgn="base" hangingPunct="0">
              <a:spcBef>
                <a:spcPct val="0"/>
              </a:spcBef>
              <a:spcAft>
                <a:spcPct val="0"/>
              </a:spcAft>
            </a:pPr>
            <a:endParaRPr lang="en-US" b="1" dirty="0"/>
          </a:p>
          <a:p>
            <a:pPr lvl="0" algn="just" eaLnBrk="0" fontAlgn="base" hangingPunct="0">
              <a:spcBef>
                <a:spcPct val="0"/>
              </a:spcBef>
              <a:spcAft>
                <a:spcPct val="0"/>
              </a:spcAft>
            </a:pPr>
            <a:r>
              <a:rPr lang="en-US" b="1" dirty="0"/>
              <a:t>Which of the following best describes the 100 rule?</a:t>
            </a:r>
          </a:p>
          <a:p>
            <a:pPr lvl="0" algn="just" eaLnBrk="0" fontAlgn="base" hangingPunct="0">
              <a:spcBef>
                <a:spcPct val="0"/>
              </a:spcBef>
              <a:spcAft>
                <a:spcPct val="0"/>
              </a:spcAft>
              <a:buFontTx/>
              <a:buAutoNum type="arabicPeriod"/>
            </a:pPr>
            <a:r>
              <a:rPr lang="en-US" dirty="0"/>
              <a:t>When you are brainstorming and run out of ideas, relax and count to 100 before beginning the process again.</a:t>
            </a:r>
          </a:p>
          <a:p>
            <a:pPr lvl="0" algn="just" eaLnBrk="0" fontAlgn="base" hangingPunct="0">
              <a:spcBef>
                <a:spcPct val="0"/>
              </a:spcBef>
              <a:spcAft>
                <a:spcPct val="0"/>
              </a:spcAft>
              <a:buFontTx/>
              <a:buAutoNum type="arabicPeriod" startAt="2"/>
            </a:pPr>
            <a:r>
              <a:rPr lang="en-US" dirty="0"/>
              <a:t>Brainstorming 100 different ideas for the essay topic you have been assigned.</a:t>
            </a:r>
          </a:p>
          <a:p>
            <a:pPr lvl="0" algn="just" eaLnBrk="0" fontAlgn="base" hangingPunct="0">
              <a:spcBef>
                <a:spcPct val="0"/>
              </a:spcBef>
              <a:spcAft>
                <a:spcPct val="0"/>
              </a:spcAft>
              <a:buFontTx/>
              <a:buAutoNum type="arabicPeriod" startAt="3"/>
            </a:pPr>
            <a:r>
              <a:rPr lang="en-US" dirty="0"/>
              <a:t>To write at least 100 lines for an essay.</a:t>
            </a:r>
          </a:p>
          <a:p>
            <a:pPr lvl="0" algn="just" eaLnBrk="0" fontAlgn="base" hangingPunct="0">
              <a:spcBef>
                <a:spcPct val="0"/>
              </a:spcBef>
              <a:spcAft>
                <a:spcPct val="0"/>
              </a:spcAft>
              <a:buFontTx/>
              <a:buAutoNum type="arabicPeriod" startAt="4"/>
            </a:pPr>
            <a:r>
              <a:rPr lang="en-US" dirty="0"/>
              <a:t>Deciding on an essay topic in 100 seconds or less.</a:t>
            </a:r>
          </a:p>
          <a:p>
            <a:pPr lvl="0" algn="just" eaLnBrk="0" fontAlgn="base" hangingPunct="0">
              <a:spcBef>
                <a:spcPct val="0"/>
              </a:spcBef>
              <a:spcAft>
                <a:spcPct val="0"/>
              </a:spcAft>
              <a:buFontTx/>
              <a:buAutoNum type="arabicPeriod" startAt="4"/>
            </a:pPr>
            <a:endParaRPr lang="en-US" dirty="0"/>
          </a:p>
          <a:p>
            <a:pPr lvl="0" algn="just" eaLnBrk="0" fontAlgn="base" hangingPunct="0">
              <a:spcBef>
                <a:spcPct val="0"/>
              </a:spcBef>
              <a:spcAft>
                <a:spcPct val="0"/>
              </a:spcAft>
            </a:pPr>
            <a:r>
              <a:rPr lang="en-US" b="1" dirty="0"/>
              <a:t>Which of the following is a benefit of group brainstorming?</a:t>
            </a:r>
          </a:p>
          <a:p>
            <a:pPr marL="342900" lvl="0" indent="-342900" algn="just" eaLnBrk="0" fontAlgn="base" hangingPunct="0">
              <a:spcBef>
                <a:spcPct val="0"/>
              </a:spcBef>
              <a:spcAft>
                <a:spcPct val="0"/>
              </a:spcAft>
              <a:buFont typeface="+mj-lt"/>
              <a:buAutoNum type="arabicPeriod"/>
            </a:pPr>
            <a:r>
              <a:rPr lang="en-US" dirty="0"/>
              <a:t>The length of time that it takes to complete the process.</a:t>
            </a:r>
          </a:p>
          <a:p>
            <a:pPr marL="342900" lvl="0" indent="-342900" algn="just" eaLnBrk="0" fontAlgn="base" hangingPunct="0">
              <a:spcBef>
                <a:spcPct val="0"/>
              </a:spcBef>
              <a:spcAft>
                <a:spcPct val="0"/>
              </a:spcAft>
              <a:buFont typeface="+mj-lt"/>
              <a:buAutoNum type="arabicPeriod"/>
            </a:pPr>
            <a:r>
              <a:rPr lang="en-US" dirty="0"/>
              <a:t>Individuals may not feel comfortable speaking in a group setting.</a:t>
            </a:r>
          </a:p>
          <a:p>
            <a:pPr marL="342900" lvl="0" indent="-342900" algn="just" eaLnBrk="0" fontAlgn="base" hangingPunct="0">
              <a:spcBef>
                <a:spcPct val="0"/>
              </a:spcBef>
              <a:spcAft>
                <a:spcPct val="0"/>
              </a:spcAft>
              <a:buFont typeface="+mj-lt"/>
              <a:buAutoNum type="arabicPeriod"/>
            </a:pPr>
            <a:r>
              <a:rPr lang="en-US" dirty="0"/>
              <a:t>The creativity of some individuals' may be discouraged.</a:t>
            </a:r>
          </a:p>
          <a:p>
            <a:pPr marL="342900" lvl="0" indent="-342900" algn="just" eaLnBrk="0" fontAlgn="base" hangingPunct="0">
              <a:spcBef>
                <a:spcPct val="0"/>
              </a:spcBef>
              <a:spcAft>
                <a:spcPct val="0"/>
              </a:spcAft>
              <a:buFont typeface="+mj-lt"/>
              <a:buAutoNum type="arabicPeriod"/>
            </a:pPr>
            <a:r>
              <a:rPr lang="en-US" dirty="0"/>
              <a:t>Debating ideas as a group can lead to additional ideas.</a:t>
            </a:r>
          </a:p>
          <a:p>
            <a:pPr algn="just"/>
            <a:endParaRPr lang="en-US" dirty="0"/>
          </a:p>
          <a:p>
            <a:pPr algn="just"/>
            <a:endParaRPr lang="en-US" b="0" i="0" dirty="0">
              <a:effectLst/>
            </a:endParaRPr>
          </a:p>
          <a:p>
            <a:pPr algn="just"/>
            <a:endParaRPr lang="en-US" b="0" i="0" dirty="0">
              <a:effectLst/>
            </a:endParaRPr>
          </a:p>
        </p:txBody>
      </p:sp>
      <p:sp>
        <p:nvSpPr>
          <p:cNvPr id="8" name="Rectangle 1"/>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0669064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4D8037-BADD-4BB1-9EC7-D43104567A77}" type="datetime1">
              <a:rPr lang="en-US" smtClean="0"/>
              <a:t>10/2/2024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Dr. Prabha S Nair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TextBox 7"/>
          <p:cNvSpPr txBox="1"/>
          <p:nvPr/>
        </p:nvSpPr>
        <p:spPr>
          <a:xfrm>
            <a:off x="609600" y="908720"/>
            <a:ext cx="7562800" cy="5444054"/>
          </a:xfrm>
          <a:prstGeom prst="rect">
            <a:avLst/>
          </a:prstGeom>
          <a:noFill/>
        </p:spPr>
        <p:txBody>
          <a:bodyPr wrap="square" rtlCol="0">
            <a:spAutoFit/>
          </a:bodyPr>
          <a:lstStyle/>
          <a:p>
            <a:pPr marL="342900" indent="-342900" algn="just">
              <a:lnSpc>
                <a:spcPct val="150000"/>
              </a:lnSpc>
              <a:buAutoNum type="arabicPeriod"/>
            </a:pPr>
            <a:r>
              <a:rPr lang="en-US" dirty="0"/>
              <a:t>Define prototyping.</a:t>
            </a:r>
          </a:p>
          <a:p>
            <a:pPr marL="342900" indent="-342900" algn="just">
              <a:lnSpc>
                <a:spcPct val="150000"/>
              </a:lnSpc>
              <a:buAutoNum type="arabicPeriod"/>
            </a:pPr>
            <a:r>
              <a:rPr lang="en-US" dirty="0"/>
              <a:t>Explain the tools used in prototyping.</a:t>
            </a:r>
          </a:p>
          <a:p>
            <a:pPr marL="342900" indent="-342900" algn="just">
              <a:lnSpc>
                <a:spcPct val="150000"/>
              </a:lnSpc>
              <a:buAutoNum type="arabicPeriod"/>
            </a:pPr>
            <a:r>
              <a:rPr lang="en-US" dirty="0"/>
              <a:t>Discuss the importance of garnering user feedback for revisiting Brainstormed ideas</a:t>
            </a:r>
          </a:p>
          <a:p>
            <a:pPr marL="342900" indent="-342900" algn="just">
              <a:lnSpc>
                <a:spcPct val="150000"/>
              </a:lnSpc>
              <a:buAutoNum type="arabicPeriod"/>
            </a:pPr>
            <a:r>
              <a:rPr lang="en-US" dirty="0"/>
              <a:t>Explain any two decision Making Tools and Approaches.</a:t>
            </a:r>
          </a:p>
          <a:p>
            <a:pPr marL="342900" indent="-342900" algn="just">
              <a:lnSpc>
                <a:spcPct val="150000"/>
              </a:lnSpc>
              <a:buAutoNum type="arabicPeriod"/>
            </a:pPr>
            <a:r>
              <a:rPr lang="en-US" dirty="0"/>
              <a:t>Briefly discuss SWOT analysis.</a:t>
            </a:r>
          </a:p>
          <a:p>
            <a:pPr marL="342900" indent="-342900" algn="just">
              <a:lnSpc>
                <a:spcPct val="150000"/>
              </a:lnSpc>
              <a:buAutoNum type="arabicPeriod"/>
            </a:pPr>
            <a:r>
              <a:rPr lang="en-US" dirty="0"/>
              <a:t>Explain three laws of design thinking.</a:t>
            </a:r>
          </a:p>
          <a:p>
            <a:pPr marL="342900" indent="-342900" algn="just">
              <a:lnSpc>
                <a:spcPct val="150000"/>
              </a:lnSpc>
              <a:buAutoNum type="arabicPeriod"/>
            </a:pPr>
            <a:r>
              <a:rPr lang="en-US" dirty="0"/>
              <a:t>Write short note on: (1) physical mockups and (2) storyboards </a:t>
            </a:r>
          </a:p>
          <a:p>
            <a:pPr marL="342900" indent="-342900" algn="just">
              <a:lnSpc>
                <a:spcPct val="150000"/>
              </a:lnSpc>
              <a:buAutoNum type="arabicPeriod"/>
            </a:pPr>
            <a:r>
              <a:rPr lang="en-US" dirty="0"/>
              <a:t>Explain the 10-100-1000gm &amp; QBL law.</a:t>
            </a:r>
          </a:p>
          <a:p>
            <a:pPr marL="342900" indent="-342900" algn="just">
              <a:lnSpc>
                <a:spcPct val="150000"/>
              </a:lnSpc>
              <a:buAutoNum type="arabicPeriod"/>
            </a:pPr>
            <a:r>
              <a:rPr lang="en-US" dirty="0"/>
              <a:t>Discuss the rules of brainstorming.</a:t>
            </a:r>
          </a:p>
          <a:p>
            <a:pPr marL="342900" indent="-342900" algn="just">
              <a:lnSpc>
                <a:spcPct val="150000"/>
              </a:lnSpc>
              <a:buAutoNum type="arabicPeriod"/>
            </a:pPr>
            <a:r>
              <a:rPr lang="en-US" dirty="0"/>
              <a:t>Explain the 5 steps of design thinking.</a:t>
            </a:r>
          </a:p>
          <a:p>
            <a:pPr marL="342900" indent="-342900" algn="just">
              <a:lnSpc>
                <a:spcPct val="150000"/>
              </a:lnSpc>
              <a:buAutoNum type="arabicPeriod"/>
            </a:pPr>
            <a:endParaRPr lang="en-US" dirty="0"/>
          </a:p>
          <a:p>
            <a:pPr marL="342900" indent="-342900" algn="just">
              <a:lnSpc>
                <a:spcPct val="150000"/>
              </a:lnSpc>
              <a:buAutoNum type="arabicPeriod"/>
            </a:pP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4822567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B621B3-3959-4D5E-B9E6-A0A1D3FD1017}" type="datetime1">
              <a:rPr lang="en-US" smtClean="0"/>
              <a:t>10/2/2024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Dr. Prabha S Nair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Rectangle 8">
            <a:extLst>
              <a:ext uri="{FF2B5EF4-FFF2-40B4-BE49-F238E27FC236}">
                <a16:creationId xmlns:a16="http://schemas.microsoft.com/office/drawing/2014/main" id="{8561252E-3CE4-47CB-804A-9E8CA8EABEB4}"/>
              </a:ext>
            </a:extLst>
          </p:cNvPr>
          <p:cNvSpPr/>
          <p:nvPr/>
        </p:nvSpPr>
        <p:spPr>
          <a:xfrm>
            <a:off x="457200" y="1043731"/>
            <a:ext cx="8229600" cy="369332"/>
          </a:xfrm>
          <a:prstGeom prst="rect">
            <a:avLst/>
          </a:prstGeom>
        </p:spPr>
        <p:txBody>
          <a:bodyPr wrap="square">
            <a:spAutoFit/>
          </a:bodyPr>
          <a:lstStyle/>
          <a:p>
            <a:r>
              <a:rPr lang="en-IN" dirty="0">
                <a:solidFill>
                  <a:srgbClr val="3A3A3A"/>
                </a:solidFill>
                <a:latin typeface="+mj-lt"/>
              </a:rPr>
              <a:t> </a:t>
            </a:r>
            <a:endParaRPr lang="en-IN" sz="2200" dirty="0"/>
          </a:p>
        </p:txBody>
      </p:sp>
      <p:sp>
        <p:nvSpPr>
          <p:cNvPr id="2" name="Rectangle 1"/>
          <p:cNvSpPr/>
          <p:nvPr/>
        </p:nvSpPr>
        <p:spPr>
          <a:xfrm>
            <a:off x="909936" y="983545"/>
            <a:ext cx="7776864" cy="5139869"/>
          </a:xfrm>
          <a:prstGeom prst="rect">
            <a:avLst/>
          </a:prstGeom>
        </p:spPr>
        <p:txBody>
          <a:bodyPr wrap="square">
            <a:spAutoFit/>
          </a:bodyPr>
          <a:lstStyle/>
          <a:p>
            <a:pPr>
              <a:lnSpc>
                <a:spcPct val="150000"/>
              </a:lnSpc>
            </a:pPr>
            <a:r>
              <a:rPr lang="en-US" b="1" dirty="0"/>
              <a:t>A well-defined and clearly stated problem needs to be addressed during the session.</a:t>
            </a:r>
          </a:p>
          <a:p>
            <a:pPr marL="342900" indent="-342900">
              <a:lnSpc>
                <a:spcPct val="150000"/>
              </a:lnSpc>
              <a:buFont typeface="+mj-lt"/>
              <a:buAutoNum type="arabicPeriod"/>
            </a:pPr>
            <a:r>
              <a:rPr lang="en-US" b="1" dirty="0"/>
              <a:t> </a:t>
            </a:r>
            <a:r>
              <a:rPr lang="en-US" dirty="0"/>
              <a:t>True</a:t>
            </a:r>
          </a:p>
          <a:p>
            <a:pPr marL="342900" indent="-342900">
              <a:lnSpc>
                <a:spcPct val="150000"/>
              </a:lnSpc>
              <a:buFont typeface="+mj-lt"/>
              <a:buAutoNum type="arabicPeriod"/>
            </a:pPr>
            <a:r>
              <a:rPr lang="en-US" dirty="0"/>
              <a:t> False</a:t>
            </a:r>
          </a:p>
          <a:p>
            <a:pPr>
              <a:lnSpc>
                <a:spcPct val="150000"/>
              </a:lnSpc>
            </a:pPr>
            <a:endParaRPr lang="en-IN" dirty="0"/>
          </a:p>
          <a:p>
            <a:pPr lvl="0" eaLnBrk="0" fontAlgn="base" hangingPunct="0">
              <a:lnSpc>
                <a:spcPct val="150000"/>
              </a:lnSpc>
              <a:spcBef>
                <a:spcPct val="0"/>
              </a:spcBef>
              <a:spcAft>
                <a:spcPct val="0"/>
              </a:spcAft>
            </a:pPr>
            <a:r>
              <a:rPr lang="en-US" b="1" dirty="0"/>
              <a:t>Which of the following is a benefit of group brainstorming?</a:t>
            </a:r>
          </a:p>
          <a:p>
            <a:pPr lvl="0" eaLnBrk="0" fontAlgn="base" hangingPunct="0">
              <a:lnSpc>
                <a:spcPct val="150000"/>
              </a:lnSpc>
              <a:spcBef>
                <a:spcPct val="0"/>
              </a:spcBef>
              <a:spcAft>
                <a:spcPct val="0"/>
              </a:spcAft>
              <a:buFontTx/>
              <a:buAutoNum type="arabicPeriod"/>
            </a:pPr>
            <a:r>
              <a:rPr lang="en-US" dirty="0"/>
              <a:t> The length of time that it takes to complete the process.</a:t>
            </a:r>
          </a:p>
          <a:p>
            <a:pPr lvl="0" eaLnBrk="0" fontAlgn="base" hangingPunct="0">
              <a:lnSpc>
                <a:spcPct val="150000"/>
              </a:lnSpc>
              <a:spcBef>
                <a:spcPct val="0"/>
              </a:spcBef>
              <a:spcAft>
                <a:spcPct val="0"/>
              </a:spcAft>
              <a:buFontTx/>
              <a:buAutoNum type="arabicPeriod" startAt="2"/>
            </a:pPr>
            <a:r>
              <a:rPr lang="en-US" dirty="0"/>
              <a:t> Individuals may not feel comfortable speaking in a group setting.</a:t>
            </a:r>
          </a:p>
          <a:p>
            <a:pPr lvl="0" eaLnBrk="0" fontAlgn="base" hangingPunct="0">
              <a:lnSpc>
                <a:spcPct val="150000"/>
              </a:lnSpc>
              <a:spcBef>
                <a:spcPct val="0"/>
              </a:spcBef>
              <a:spcAft>
                <a:spcPct val="0"/>
              </a:spcAft>
              <a:buFontTx/>
              <a:buAutoNum type="arabicPeriod" startAt="3"/>
            </a:pPr>
            <a:r>
              <a:rPr lang="en-US" dirty="0"/>
              <a:t>The creativity of some individuals' may be discouraged.</a:t>
            </a:r>
          </a:p>
          <a:p>
            <a:pPr lvl="0" eaLnBrk="0" fontAlgn="base" hangingPunct="0">
              <a:lnSpc>
                <a:spcPct val="150000"/>
              </a:lnSpc>
              <a:spcBef>
                <a:spcPct val="0"/>
              </a:spcBef>
              <a:spcAft>
                <a:spcPct val="0"/>
              </a:spcAft>
              <a:buFontTx/>
              <a:buAutoNum type="arabicPeriod" startAt="4"/>
            </a:pPr>
            <a:r>
              <a:rPr lang="en-US" dirty="0"/>
              <a:t> Debating ideas as a group can lead to additional ideas.</a:t>
            </a:r>
          </a:p>
          <a:p>
            <a:pPr lvl="0" eaLnBrk="0" fontAlgn="base" hangingPunct="0">
              <a:spcBef>
                <a:spcPct val="0"/>
              </a:spcBef>
              <a:spcAft>
                <a:spcPct val="0"/>
              </a:spcAft>
            </a:pPr>
            <a:endParaRPr lang="en-US" sz="4000" dirty="0">
              <a:latin typeface="Arial" panose="020B0604020202020204" pitchFamily="34" charset="0"/>
            </a:endParaRPr>
          </a:p>
          <a:p>
            <a:pPr fontAlgn="ctr"/>
            <a:endParaRPr lang="en-IN" dirty="0"/>
          </a:p>
        </p:txBody>
      </p:sp>
      <p:sp>
        <p:nvSpPr>
          <p:cNvPr id="3" name="Rectangle 1"/>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51724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2"/>
            <a:ext cx="8229600" cy="4752528"/>
          </a:xfrm>
        </p:spPr>
        <p:txBody>
          <a:bodyPr>
            <a:normAutofit fontScale="77500" lnSpcReduction="20000"/>
          </a:bodyPr>
          <a:lstStyle/>
          <a:p>
            <a:r>
              <a:rPr lang="en-US" dirty="0"/>
              <a:t>Brainstorming is one of the primary methods employed during the Ideation stage of a typical Design Thinking process. </a:t>
            </a:r>
          </a:p>
          <a:p>
            <a:r>
              <a:rPr lang="en-US" dirty="0"/>
              <a:t>Brainstorming is a great way to generate many ideas by leveraging the collective thinking of the group, engaging with each other, listening, and building on other ideas. </a:t>
            </a:r>
          </a:p>
          <a:p>
            <a:r>
              <a:rPr lang="en-US" dirty="0"/>
              <a:t>This method involves focusing on one problem or challenge at a time, while team members build on each other’s responses and ideas with the aim of generating as many potential solutions as possible. </a:t>
            </a:r>
          </a:p>
          <a:p>
            <a:r>
              <a:rPr lang="en-US" dirty="0"/>
              <a:t>These can then be refined and narrowed down to the best solution(s). Participants must then select the best, the most practical, or the most innovative ideas from the options they’ve come up with.</a:t>
            </a:r>
            <a:r>
              <a:rPr lang="en-US" sz="3100" dirty="0"/>
              <a:t> .</a:t>
            </a:r>
          </a:p>
          <a:p>
            <a:endParaRPr lang="en-US" dirty="0"/>
          </a:p>
        </p:txBody>
      </p:sp>
      <p:sp>
        <p:nvSpPr>
          <p:cNvPr id="4" name="Date Placeholder 3"/>
          <p:cNvSpPr>
            <a:spLocks noGrp="1"/>
          </p:cNvSpPr>
          <p:nvPr>
            <p:ph type="dt" sz="half" idx="10"/>
          </p:nvPr>
        </p:nvSpPr>
        <p:spPr/>
        <p:txBody>
          <a:bodyPr/>
          <a:lstStyle/>
          <a:p>
            <a:fld id="{CF228897-94B1-458A-9F1C-6FF2A2BA5E00}" type="datetime1">
              <a:rPr lang="en-US" smtClean="0"/>
              <a:t>10/2/2024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2" name="Footer Placeholder 1">
            <a:extLst>
              <a:ext uri="{FF2B5EF4-FFF2-40B4-BE49-F238E27FC236}">
                <a16:creationId xmlns:a16="http://schemas.microsoft.com/office/drawing/2014/main" id="{E7D9C7E8-B38A-674F-A2A0-7BA12F7D0A9D}"/>
              </a:ext>
            </a:extLst>
          </p:cNvPr>
          <p:cNvSpPr>
            <a:spLocks noGrp="1"/>
          </p:cNvSpPr>
          <p:nvPr>
            <p:ph type="ftr" sz="quarter" idx="11"/>
          </p:nvPr>
        </p:nvSpPr>
        <p:spPr/>
        <p:txBody>
          <a:bodyPr/>
          <a:lstStyle/>
          <a:p>
            <a:r>
              <a:rPr lang="it-IT"/>
              <a:t>Dr. Prabha S Nair                          Unit II</a:t>
            </a:r>
            <a:endParaRPr lang="en-US"/>
          </a:p>
        </p:txBody>
      </p:sp>
      <p:sp>
        <p:nvSpPr>
          <p:cNvPr id="8" name="Title 1">
            <a:extLst>
              <a:ext uri="{FF2B5EF4-FFF2-40B4-BE49-F238E27FC236}">
                <a16:creationId xmlns:a16="http://schemas.microsoft.com/office/drawing/2014/main" id="{01C9F388-1909-4440-AD93-516BA9C63922}"/>
              </a:ext>
            </a:extLst>
          </p:cNvPr>
          <p:cNvSpPr txBox="1">
            <a:spLocks/>
          </p:cNvSpPr>
          <p:nvPr/>
        </p:nvSpPr>
        <p:spPr>
          <a:xfrm>
            <a:off x="1567962" y="183623"/>
            <a:ext cx="7540542"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Brainstorming Rules</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9358779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2B7824BE-D42E-487C-8AD5-DC96135D041B}" type="datetime1">
              <a:rPr lang="en-US" smtClean="0"/>
              <a:t>10/2/2024</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it-IT"/>
              <a:t>Dr. Prabha S Nair                          Unit II</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90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a:t>
            </a:r>
          </a:p>
        </p:txBody>
      </p:sp>
      <p:sp>
        <p:nvSpPr>
          <p:cNvPr id="8" name="Content Placeholder 7">
            <a:extLst>
              <a:ext uri="{FF2B5EF4-FFF2-40B4-BE49-F238E27FC236}">
                <a16:creationId xmlns:a16="http://schemas.microsoft.com/office/drawing/2014/main" id="{B0724641-4A10-5647-BA02-13DDBEBE6CAF}"/>
              </a:ext>
            </a:extLst>
          </p:cNvPr>
          <p:cNvSpPr>
            <a:spLocks noGrp="1"/>
          </p:cNvSpPr>
          <p:nvPr>
            <p:ph idx="1"/>
          </p:nvPr>
        </p:nvSpPr>
        <p:spPr/>
        <p:txBody>
          <a:bodyPr>
            <a:normAutofit/>
          </a:bodyPr>
          <a:lstStyle/>
          <a:p>
            <a:pPr marL="0" indent="0">
              <a:buNone/>
            </a:pPr>
            <a:endParaRPr lang="en-US" sz="1900" dirty="0"/>
          </a:p>
          <a:p>
            <a:endParaRPr lang="en-US" sz="1900" dirty="0"/>
          </a:p>
          <a:p>
            <a:pPr marL="0" indent="0">
              <a:buNone/>
            </a:pPr>
            <a:endParaRPr lang="en-US" sz="1800" dirty="0"/>
          </a:p>
        </p:txBody>
      </p:sp>
      <p:sp>
        <p:nvSpPr>
          <p:cNvPr id="2" name="Rectangle 1"/>
          <p:cNvSpPr/>
          <p:nvPr/>
        </p:nvSpPr>
        <p:spPr>
          <a:xfrm>
            <a:off x="827584" y="1196752"/>
            <a:ext cx="7488832" cy="5216813"/>
          </a:xfrm>
          <a:prstGeom prst="rect">
            <a:avLst/>
          </a:prstGeom>
        </p:spPr>
        <p:txBody>
          <a:bodyPr wrap="square">
            <a:spAutoFit/>
          </a:bodyPr>
          <a:lstStyle/>
          <a:p>
            <a:pPr algn="just">
              <a:lnSpc>
                <a:spcPct val="150000"/>
              </a:lnSpc>
            </a:pPr>
            <a:r>
              <a:rPr lang="en-US" dirty="0"/>
              <a:t>Brainstorming, Empathy, Ideation, minimum viable product , Opportunities, </a:t>
            </a:r>
          </a:p>
          <a:p>
            <a:pPr algn="just">
              <a:lnSpc>
                <a:spcPct val="150000"/>
              </a:lnSpc>
            </a:pPr>
            <a:endParaRPr lang="en-US" dirty="0"/>
          </a:p>
          <a:p>
            <a:pPr algn="just">
              <a:lnSpc>
                <a:spcPct val="150000"/>
              </a:lnSpc>
            </a:pPr>
            <a:r>
              <a:rPr lang="en-US" dirty="0"/>
              <a:t>1. Expansive thinking, also known as  ……………………….</a:t>
            </a:r>
          </a:p>
          <a:p>
            <a:pPr algn="just">
              <a:lnSpc>
                <a:spcPct val="150000"/>
              </a:lnSpc>
            </a:pPr>
            <a:r>
              <a:rPr lang="en-US" dirty="0"/>
              <a:t>2. Brainstorming is one of the primary methods employed during the ……………. stage of a typical Design Thinking process. </a:t>
            </a:r>
          </a:p>
          <a:p>
            <a:pPr algn="just">
              <a:lnSpc>
                <a:spcPct val="150000"/>
              </a:lnSpc>
            </a:pPr>
            <a:r>
              <a:rPr lang="en-US" dirty="0"/>
              <a:t>3. SWOT stands for Strengths, Weaknesses, …………………. , and Threats.</a:t>
            </a:r>
          </a:p>
          <a:p>
            <a:pPr algn="just">
              <a:lnSpc>
                <a:spcPct val="150000"/>
              </a:lnSpc>
            </a:pPr>
            <a:r>
              <a:rPr lang="en-US" dirty="0"/>
              <a:t>4. …………………….. is a test version of a product or service with a minimum set of functions that brings value to the end consumer.</a:t>
            </a:r>
          </a:p>
          <a:p>
            <a:pPr algn="just">
              <a:lnSpc>
                <a:spcPct val="150000"/>
              </a:lnSpc>
            </a:pPr>
            <a:r>
              <a:rPr lang="en-US" dirty="0"/>
              <a:t>5. First stage of design thinking is …………………….</a:t>
            </a:r>
          </a:p>
          <a:p>
            <a:pPr algn="just">
              <a:lnSpc>
                <a:spcPct val="150000"/>
              </a:lnSpc>
            </a:pPr>
            <a:endParaRPr lang="en-US" dirty="0"/>
          </a:p>
          <a:p>
            <a:pPr algn="just">
              <a:lnSpc>
                <a:spcPct val="150000"/>
              </a:lnSpc>
            </a:pPr>
            <a:endParaRPr lang="en-US" dirty="0"/>
          </a:p>
          <a:p>
            <a:endParaRPr lang="en-US" dirty="0"/>
          </a:p>
          <a:p>
            <a:endParaRPr lang="en-US" dirty="0"/>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575889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F9147E-CC44-44B9-8275-20F605231505}" type="datetime1">
              <a:rPr lang="en-US" smtClean="0"/>
              <a:t>10/2/2024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Dr. Prabha S Nair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TextBox 7"/>
          <p:cNvSpPr txBox="1"/>
          <p:nvPr/>
        </p:nvSpPr>
        <p:spPr>
          <a:xfrm>
            <a:off x="609600" y="908720"/>
            <a:ext cx="7562800" cy="5909310"/>
          </a:xfrm>
          <a:prstGeom prst="rect">
            <a:avLst/>
          </a:prstGeom>
          <a:noFill/>
        </p:spPr>
        <p:txBody>
          <a:bodyPr wrap="square" rtlCol="0">
            <a:spAutoFit/>
          </a:bodyPr>
          <a:lstStyle/>
          <a:p>
            <a:pPr marL="342900" indent="-342900" algn="just">
              <a:lnSpc>
                <a:spcPct val="150000"/>
              </a:lnSpc>
              <a:buAutoNum type="arabicPeriod"/>
            </a:pPr>
            <a:r>
              <a:rPr lang="en-US" dirty="0"/>
              <a:t>Explain the importance of brainstorming in identifying the reasonable solutions to problems.</a:t>
            </a:r>
          </a:p>
          <a:p>
            <a:pPr marL="342900" indent="-342900" algn="just">
              <a:lnSpc>
                <a:spcPct val="150000"/>
              </a:lnSpc>
              <a:buAutoNum type="arabicPeriod"/>
            </a:pPr>
            <a:r>
              <a:rPr lang="en-US" dirty="0"/>
              <a:t>Define prototyping and explain the tools used in prototyping.</a:t>
            </a:r>
          </a:p>
          <a:p>
            <a:pPr marL="342900" indent="-342900" algn="just">
              <a:lnSpc>
                <a:spcPct val="150000"/>
              </a:lnSpc>
              <a:buAutoNum type="arabicPeriod"/>
            </a:pPr>
            <a:r>
              <a:rPr lang="en-US" dirty="0"/>
              <a:t>Discuss the importance of garnering user feedback for revisiting Brainstormed ideas</a:t>
            </a:r>
          </a:p>
          <a:p>
            <a:pPr marL="342900" indent="-342900" algn="just">
              <a:lnSpc>
                <a:spcPct val="150000"/>
              </a:lnSpc>
              <a:buAutoNum type="arabicPeriod"/>
            </a:pPr>
            <a:r>
              <a:rPr lang="en-US" dirty="0"/>
              <a:t>Explain any two decision Making Tools and Approaches.</a:t>
            </a:r>
          </a:p>
          <a:p>
            <a:pPr marL="342900" indent="-342900" algn="just">
              <a:lnSpc>
                <a:spcPct val="150000"/>
              </a:lnSpc>
              <a:buAutoNum type="arabicPeriod"/>
            </a:pPr>
            <a:r>
              <a:rPr lang="en-US" dirty="0"/>
              <a:t>Briefly discuss SWOT analysis.</a:t>
            </a:r>
          </a:p>
          <a:p>
            <a:pPr marL="342900" indent="-342900" algn="just">
              <a:lnSpc>
                <a:spcPct val="150000"/>
              </a:lnSpc>
              <a:buAutoNum type="arabicPeriod"/>
            </a:pPr>
            <a:r>
              <a:rPr lang="en-US" dirty="0"/>
              <a:t>Explain three laws of design thinking.</a:t>
            </a:r>
          </a:p>
          <a:p>
            <a:pPr marL="342900" indent="-342900" algn="just">
              <a:lnSpc>
                <a:spcPct val="150000"/>
              </a:lnSpc>
              <a:buAutoNum type="arabicPeriod"/>
            </a:pPr>
            <a:r>
              <a:rPr lang="en-US" dirty="0"/>
              <a:t>Write short note on: (1) physical mockups and (2) storyboards </a:t>
            </a:r>
          </a:p>
          <a:p>
            <a:pPr marL="342900" indent="-342900" algn="just">
              <a:lnSpc>
                <a:spcPct val="150000"/>
              </a:lnSpc>
              <a:buAutoNum type="arabicPeriod"/>
            </a:pPr>
            <a:r>
              <a:rPr lang="en-US" dirty="0"/>
              <a:t>Explain the 10-100-1000gm &amp; QBL law.</a:t>
            </a:r>
          </a:p>
          <a:p>
            <a:pPr marL="342900" indent="-342900" algn="just">
              <a:lnSpc>
                <a:spcPct val="150000"/>
              </a:lnSpc>
              <a:buAutoNum type="arabicPeriod"/>
            </a:pPr>
            <a:r>
              <a:rPr lang="en-US" dirty="0"/>
              <a:t>Discuss the rules of brainstorming.</a:t>
            </a:r>
          </a:p>
          <a:p>
            <a:pPr marL="342900" indent="-342900" algn="just">
              <a:lnSpc>
                <a:spcPct val="150000"/>
              </a:lnSpc>
              <a:buAutoNum type="arabicPeriod"/>
            </a:pPr>
            <a:r>
              <a:rPr lang="en-US" dirty="0"/>
              <a:t>Explain the 5 steps of design thinking.</a:t>
            </a:r>
          </a:p>
          <a:p>
            <a:pPr marL="342900" indent="-342900" algn="just">
              <a:lnSpc>
                <a:spcPct val="150000"/>
              </a:lnSpc>
              <a:buAutoNum type="arabicPeriod"/>
            </a:pPr>
            <a:endParaRPr lang="en-US" dirty="0"/>
          </a:p>
          <a:p>
            <a:pPr marL="342900" indent="-342900" algn="just">
              <a:lnSpc>
                <a:spcPct val="150000"/>
              </a:lnSpc>
              <a:buAutoNum type="arabicPeriod"/>
            </a:pPr>
            <a:endParaRPr lang="en-US" dirty="0"/>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37459081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8B719D-8D2C-4F5E-9A31-F2BF2C5B3AD5}" type="datetime1">
              <a:rPr lang="en-US" smtClean="0"/>
              <a:t>10/2/2024</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it-IT"/>
              <a:t>Dr. Prabha S Nair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63394" y="0"/>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Recap of Unit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3986747774"/>
              </p:ext>
            </p:extLst>
          </p:nvPr>
        </p:nvGraphicFramePr>
        <p:xfrm>
          <a:off x="323528" y="836712"/>
          <a:ext cx="8496944" cy="5362125"/>
        </p:xfrm>
        <a:graphic>
          <a:graphicData uri="http://schemas.openxmlformats.org/drawingml/2006/table">
            <a:tbl>
              <a:tblPr firstRow="1" bandRow="1">
                <a:tableStyleId>{5940675A-B579-460E-94D1-54222C63F5DA}</a:tableStyleId>
              </a:tblPr>
              <a:tblGrid>
                <a:gridCol w="4681449">
                  <a:extLst>
                    <a:ext uri="{9D8B030D-6E8A-4147-A177-3AD203B41FA5}">
                      <a16:colId xmlns:a16="http://schemas.microsoft.com/office/drawing/2014/main" val="20000"/>
                    </a:ext>
                  </a:extLst>
                </a:gridCol>
                <a:gridCol w="3815495">
                  <a:extLst>
                    <a:ext uri="{9D8B030D-6E8A-4147-A177-3AD203B41FA5}">
                      <a16:colId xmlns:a16="http://schemas.microsoft.com/office/drawing/2014/main" val="20001"/>
                    </a:ext>
                  </a:extLst>
                </a:gridCol>
              </a:tblGrid>
              <a:tr h="1613085">
                <a:tc>
                  <a:txBody>
                    <a:bodyPr/>
                    <a:lstStyle/>
                    <a:p>
                      <a:pPr algn="just"/>
                      <a:r>
                        <a:rPr lang="en-US" dirty="0"/>
                        <a:t>Refine and narrow down to the best idea, 10-100-1000gm, QBL, Design Tools for Convergence – SWOT Analysis for 1000gm discussion. </a:t>
                      </a:r>
                      <a:r>
                        <a:rPr lang="en-US" i="1" dirty="0"/>
                        <a:t>In-class activity for 10-100-1000gm &amp; QBL</a:t>
                      </a:r>
                      <a:endParaRPr lang="en-US" dirty="0"/>
                    </a:p>
                  </a:txBody>
                  <a:tcPr/>
                </a:tc>
                <a:tc>
                  <a:txBody>
                    <a:bodyPr/>
                    <a:lstStyle/>
                    <a:p>
                      <a:r>
                        <a:rPr lang="en-US" dirty="0"/>
                        <a:t>To</a:t>
                      </a:r>
                      <a:r>
                        <a:rPr lang="en-US" baseline="0" dirty="0"/>
                        <a:t> learn different types of design tools </a:t>
                      </a:r>
                      <a:endParaRPr lang="en-US" dirty="0"/>
                    </a:p>
                  </a:txBody>
                  <a:tcPr/>
                </a:tc>
                <a:extLst>
                  <a:ext uri="{0D108BD9-81ED-4DB2-BD59-A6C34878D82A}">
                    <a16:rowId xmlns:a16="http://schemas.microsoft.com/office/drawing/2014/main" val="10000"/>
                  </a:ext>
                </a:extLst>
              </a:tr>
              <a:tr h="408872">
                <a:tc>
                  <a:txBody>
                    <a:bodyPr/>
                    <a:lstStyle/>
                    <a:p>
                      <a:pPr algn="just"/>
                      <a:r>
                        <a:rPr lang="en-US" dirty="0"/>
                        <a:t>Prototyping (Convergence): Prototyping mindset, tools for prototyping – Sketching, paper models, pseudo-codes, physical mockups, Interaction flows, storyboards, acting/role-playing </a:t>
                      </a:r>
                      <a:r>
                        <a:rPr lang="en-US" dirty="0" err="1"/>
                        <a:t>etc</a:t>
                      </a:r>
                      <a:r>
                        <a:rPr lang="en-US" dirty="0"/>
                        <a:t>, importance of garnering user feedback for revisiting Brainstormed ideas,</a:t>
                      </a:r>
                    </a:p>
                  </a:txBody>
                  <a:tcPr/>
                </a:tc>
                <a:tc>
                  <a:txBody>
                    <a:bodyPr/>
                    <a:lstStyle/>
                    <a:p>
                      <a:r>
                        <a:rPr lang="en-US" dirty="0"/>
                        <a:t>To learn different</a:t>
                      </a:r>
                      <a:r>
                        <a:rPr lang="en-US" baseline="0" dirty="0"/>
                        <a:t> types of tools used in prototyping and ideation</a:t>
                      </a:r>
                      <a:endParaRPr lang="en-US" dirty="0"/>
                    </a:p>
                  </a:txBody>
                  <a:tcPr/>
                </a:tc>
                <a:extLst>
                  <a:ext uri="{0D108BD9-81ED-4DB2-BD59-A6C34878D82A}">
                    <a16:rowId xmlns:a16="http://schemas.microsoft.com/office/drawing/2014/main" val="10001"/>
                  </a:ext>
                </a:extLst>
              </a:tr>
              <a:tr h="408872">
                <a:tc>
                  <a:txBody>
                    <a:bodyPr/>
                    <a:lstStyle/>
                    <a:p>
                      <a:pPr algn="just"/>
                      <a:r>
                        <a:rPr lang="en-US" dirty="0"/>
                        <a:t>Napkin Pitch, Usability, Minimum Viable Prototype, Connecting Prototype with 3 Laws, A/B Testing, Learning Launch. Decision Making Tools and Approaches – Vroom </a:t>
                      </a:r>
                      <a:r>
                        <a:rPr lang="en-US" dirty="0" err="1"/>
                        <a:t>Yetton</a:t>
                      </a:r>
                      <a:r>
                        <a:rPr lang="en-US" dirty="0"/>
                        <a:t> Matrix, Shift-</a:t>
                      </a:r>
                      <a:r>
                        <a:rPr lang="en-US" dirty="0" err="1"/>
                        <a:t>Left,Up,Right</a:t>
                      </a:r>
                      <a:r>
                        <a:rPr lang="en-US" dirty="0"/>
                        <a:t>, Value Proposition, Case study: </a:t>
                      </a:r>
                      <a:r>
                        <a:rPr lang="en-US" dirty="0" err="1"/>
                        <a:t>Careerbuddy</a:t>
                      </a:r>
                      <a:r>
                        <a:rPr lang="en-US" dirty="0"/>
                        <a:t>,</a:t>
                      </a:r>
                      <a:r>
                        <a:rPr lang="en-US" i="1" dirty="0"/>
                        <a:t> </a:t>
                      </a:r>
                      <a:r>
                        <a:rPr lang="en-US" dirty="0"/>
                        <a:t>You-Me-Health Story &amp; IBM Learning Launch</a:t>
                      </a:r>
                    </a:p>
                  </a:txBody>
                  <a:tcPr/>
                </a:tc>
                <a:tc>
                  <a:txBody>
                    <a:bodyPr/>
                    <a:lstStyle/>
                    <a:p>
                      <a:r>
                        <a:rPr lang="en-US" dirty="0"/>
                        <a:t>To understand decision making tools and approaches</a:t>
                      </a:r>
                    </a:p>
                  </a:txBody>
                  <a:tcPr/>
                </a:tc>
                <a:extLst>
                  <a:ext uri="{0D108BD9-81ED-4DB2-BD59-A6C34878D82A}">
                    <a16:rowId xmlns:a16="http://schemas.microsoft.com/office/drawing/2014/main" val="10002"/>
                  </a:ext>
                </a:extLst>
              </a:tr>
            </a:tbl>
          </a:graphicData>
        </a:graphic>
      </p:graphicFrame>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4036117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1BAE62-7D12-496F-877E-D018DE1A43B1}" type="datetime1">
              <a:rPr lang="en-US" smtClean="0"/>
              <a:t>10/2/2024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Dr. Prabha S Nair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a:stretch>
            <a:fillRect/>
          </a:stretch>
        </p:blipFill>
        <p:spPr>
          <a:xfrm>
            <a:off x="4556125" y="1659136"/>
            <a:ext cx="184150" cy="75803"/>
          </a:xfrm>
          <a:prstGeom prst="rect">
            <a:avLst/>
          </a:prstGeom>
        </p:spPr>
      </p:pic>
      <p:sp>
        <p:nvSpPr>
          <p:cNvPr id="3" name="Rectangle 2"/>
          <p:cNvSpPr/>
          <p:nvPr/>
        </p:nvSpPr>
        <p:spPr>
          <a:xfrm>
            <a:off x="604374" y="1268760"/>
            <a:ext cx="8082426" cy="3693319"/>
          </a:xfrm>
          <a:prstGeom prst="rect">
            <a:avLst/>
          </a:prstGeom>
        </p:spPr>
        <p:txBody>
          <a:bodyPr wrap="square">
            <a:spAutoFit/>
          </a:bodyPr>
          <a:lstStyle/>
          <a:p>
            <a:pPr marL="16933" algn="just"/>
            <a:r>
              <a:rPr lang="en-IN" u="heavy" spc="-13" dirty="0">
                <a:solidFill>
                  <a:srgbClr val="0000FF"/>
                </a:solidFill>
                <a:uFill>
                  <a:solidFill>
                    <a:srgbClr val="0000FF"/>
                  </a:solidFill>
                </a:uFill>
                <a:cs typeface="Carlito"/>
                <a:hlinkClick r:id="rId3"/>
              </a:rPr>
              <a:t>https://www.independent.co.uk/news/world/americas/starbucks-barista-learns-sign-language-to-  </a:t>
            </a:r>
            <a:r>
              <a:rPr lang="en-IN" u="heavy" spc="-7" dirty="0">
                <a:solidFill>
                  <a:srgbClr val="0000FF"/>
                </a:solidFill>
                <a:uFill>
                  <a:solidFill>
                    <a:srgbClr val="0000FF"/>
                  </a:solidFill>
                </a:uFill>
                <a:cs typeface="Carlito"/>
                <a:hlinkClick r:id="rId3"/>
              </a:rPr>
              <a:t>talk-to-deaf-customer-a6890606.html</a:t>
            </a:r>
            <a:endParaRPr lang="en-IN" u="heavy" spc="-7" dirty="0">
              <a:solidFill>
                <a:srgbClr val="0000FF"/>
              </a:solidFill>
              <a:uFill>
                <a:solidFill>
                  <a:srgbClr val="0000FF"/>
                </a:solidFill>
              </a:uFill>
              <a:cs typeface="Carlito"/>
            </a:endParaRPr>
          </a:p>
          <a:p>
            <a:pPr marL="16933" algn="just"/>
            <a:endParaRPr lang="en-IN" u="heavy" spc="-7" dirty="0">
              <a:solidFill>
                <a:srgbClr val="0000FF"/>
              </a:solidFill>
              <a:uFill>
                <a:solidFill>
                  <a:srgbClr val="0000FF"/>
                </a:solidFill>
              </a:uFill>
              <a:cs typeface="Carlito"/>
            </a:endParaRPr>
          </a:p>
          <a:p>
            <a:pPr marL="16933" algn="just"/>
            <a:r>
              <a:rPr lang="en-IN" u="heavy" spc="-7" dirty="0">
                <a:solidFill>
                  <a:srgbClr val="0000FF"/>
                </a:solidFill>
                <a:uFill>
                  <a:solidFill>
                    <a:srgbClr val="0000FF"/>
                  </a:solidFill>
                </a:uFill>
                <a:cs typeface="Carlito"/>
              </a:rPr>
              <a:t>https://www.interaction-design.org/literature/topics/prototyping#:~:text=Prototyping%20is%20an%20experimental%20process,can%20release%20the%20right%20products.</a:t>
            </a:r>
          </a:p>
          <a:p>
            <a:pPr marL="16933" algn="just"/>
            <a:endParaRPr lang="en-IN" u="heavy" spc="-7" dirty="0">
              <a:solidFill>
                <a:srgbClr val="0000FF"/>
              </a:solidFill>
              <a:uFill>
                <a:solidFill>
                  <a:srgbClr val="0000FF"/>
                </a:solidFill>
              </a:uFill>
              <a:cs typeface="Carlito"/>
            </a:endParaRPr>
          </a:p>
          <a:p>
            <a:pPr algn="just"/>
            <a:r>
              <a:rPr lang="en-US" u="sng" dirty="0">
                <a:hlinkClick r:id="rId4"/>
              </a:rPr>
              <a:t>https://www.uxmatters.com/mt/archives/2019/01/prototyping-user-experience.php</a:t>
            </a:r>
            <a:endParaRPr lang="en-US" u="sng" dirty="0"/>
          </a:p>
          <a:p>
            <a:pPr algn="just"/>
            <a:endParaRPr lang="en-US" dirty="0"/>
          </a:p>
          <a:p>
            <a:pPr algn="just"/>
            <a:r>
              <a:rPr lang="en-US" u="sng" dirty="0">
                <a:hlinkClick r:id="rId5"/>
              </a:rPr>
              <a:t>https://uxdesign.cc/prototyping-what-can-a-team-learn-5db78d7da912</a:t>
            </a:r>
            <a:endParaRPr lang="en-US" u="sng" dirty="0"/>
          </a:p>
          <a:p>
            <a:pPr algn="just"/>
            <a:endParaRPr lang="en-US" dirty="0"/>
          </a:p>
          <a:p>
            <a:pPr algn="just"/>
            <a:r>
              <a:rPr lang="en-US" u="sng" dirty="0">
                <a:hlinkClick r:id="rId6"/>
              </a:rPr>
              <a:t>https://qpsoftware.net/blog/pros-and-cons-prototyping-complex-projects</a:t>
            </a:r>
            <a:endParaRPr lang="en-US" dirty="0"/>
          </a:p>
          <a:p>
            <a:pPr marL="16933" algn="just"/>
            <a:endParaRPr lang="en-IN" dirty="0">
              <a:cs typeface="Carlito"/>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12242174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BFC0C8-C6E9-4351-8B80-ACED533F0AC0}" type="datetime1">
              <a:rPr lang="en-US" smtClean="0"/>
              <a:t>10/2/2024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Dr. Prabha S Nair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a:solidFill>
            <a:srgbClr val="F06A7D"/>
          </a:solidFill>
          <a:ln>
            <a:solidFill>
              <a:srgbClr val="C00000"/>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Unit 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371600" cy="947268"/>
          </a:xfrm>
          <a:prstGeom prst="rect">
            <a:avLst/>
          </a:prstGeom>
        </p:spPr>
      </p:pic>
    </p:spTree>
    <p:extLst>
      <p:ext uri="{BB962C8B-B14F-4D97-AF65-F5344CB8AC3E}">
        <p14:creationId xmlns:p14="http://schemas.microsoft.com/office/powerpoint/2010/main" val="274265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063BD1EF4ED44C9AA3314C7E86BD3B" ma:contentTypeVersion="4" ma:contentTypeDescription="Create a new document." ma:contentTypeScope="" ma:versionID="241b71b6392291ed61c36008e2ec8ae8">
  <xsd:schema xmlns:xsd="http://www.w3.org/2001/XMLSchema" xmlns:xs="http://www.w3.org/2001/XMLSchema" xmlns:p="http://schemas.microsoft.com/office/2006/metadata/properties" xmlns:ns2="1b16180b-4316-4584-97e4-0788711c818f" targetNamespace="http://schemas.microsoft.com/office/2006/metadata/properties" ma:root="true" ma:fieldsID="2be81cc5af103582285aaf4add1eb692" ns2:_="">
    <xsd:import namespace="1b16180b-4316-4584-97e4-0788711c818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16180b-4316-4584-97e4-0788711c81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9FE68A-7ED7-481E-BD4D-A3216CE396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16180b-4316-4584-97e4-0788711c81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7BEDBB-5286-4234-AE7F-F2B3B3FBD0EE}">
  <ds:schemaRefs>
    <ds:schemaRef ds:uri="http://schemas.microsoft.com/sharepoint/v3/contenttype/forms"/>
  </ds:schemaRefs>
</ds:datastoreItem>
</file>

<file path=customXml/itemProps3.xml><?xml version="1.0" encoding="utf-8"?>
<ds:datastoreItem xmlns:ds="http://schemas.openxmlformats.org/officeDocument/2006/customXml" ds:itemID="{298D8EC9-919E-41C3-8250-520AAAE3986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14056</TotalTime>
  <Words>10998</Words>
  <Application>Microsoft Office PowerPoint</Application>
  <PresentationFormat>On-screen Show (4:3)</PresentationFormat>
  <Paragraphs>853</Paragraphs>
  <Slides>94</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94</vt:i4>
      </vt:variant>
    </vt:vector>
  </HeadingPairs>
  <TitlesOfParts>
    <vt:vector size="103" baseType="lpstr">
      <vt:lpstr>arial</vt:lpstr>
      <vt:lpstr>arial</vt:lpstr>
      <vt:lpstr>Calibri</vt:lpstr>
      <vt:lpstr>Calibri Light</vt:lpstr>
      <vt:lpstr>Carlito</vt:lpstr>
      <vt:lpstr>inherit</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Jugendra Thakur</cp:lastModifiedBy>
  <cp:revision>534</cp:revision>
  <cp:lastPrinted>2020-10-22T14:04:52Z</cp:lastPrinted>
  <dcterms:created xsi:type="dcterms:W3CDTF">2006-08-16T00:00:00Z</dcterms:created>
  <dcterms:modified xsi:type="dcterms:W3CDTF">2024-10-02T05:44:10Z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0x010100A7063BD1EF4ED44C9AA3314C7E86BD3B</vt:lpwstr>
  </property>
</Properties>
</file>