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6"/>
  </p:notesMasterIdLst>
  <p:handoutMasterIdLst>
    <p:handoutMasterId r:id="rId67"/>
  </p:handoutMasterIdLst>
  <p:sldIdLst>
    <p:sldId id="597" r:id="rId3"/>
    <p:sldId id="598" r:id="rId4"/>
    <p:sldId id="565" r:id="rId5"/>
    <p:sldId id="436" r:id="rId6"/>
    <p:sldId id="437" r:id="rId7"/>
    <p:sldId id="438" r:id="rId8"/>
    <p:sldId id="607" r:id="rId9"/>
    <p:sldId id="608" r:id="rId10"/>
    <p:sldId id="537" r:id="rId11"/>
    <p:sldId id="609" r:id="rId12"/>
    <p:sldId id="595" r:id="rId13"/>
    <p:sldId id="371" r:id="rId14"/>
    <p:sldId id="580" r:id="rId15"/>
    <p:sldId id="373" r:id="rId16"/>
    <p:sldId id="596" r:id="rId17"/>
    <p:sldId id="570" r:id="rId18"/>
    <p:sldId id="429" r:id="rId19"/>
    <p:sldId id="610" r:id="rId20"/>
    <p:sldId id="613" r:id="rId21"/>
    <p:sldId id="616" r:id="rId22"/>
    <p:sldId id="620" r:id="rId23"/>
    <p:sldId id="513" r:id="rId24"/>
    <p:sldId id="621" r:id="rId25"/>
    <p:sldId id="622" r:id="rId26"/>
    <p:sldId id="618" r:id="rId27"/>
    <p:sldId id="611" r:id="rId28"/>
    <p:sldId id="629" r:id="rId29"/>
    <p:sldId id="614" r:id="rId30"/>
    <p:sldId id="634" r:id="rId31"/>
    <p:sldId id="636" r:id="rId32"/>
    <p:sldId id="637" r:id="rId33"/>
    <p:sldId id="638" r:id="rId34"/>
    <p:sldId id="639" r:id="rId35"/>
    <p:sldId id="640" r:id="rId36"/>
    <p:sldId id="651" r:id="rId37"/>
    <p:sldId id="652" r:id="rId38"/>
    <p:sldId id="675" r:id="rId39"/>
    <p:sldId id="653" r:id="rId40"/>
    <p:sldId id="657" r:id="rId41"/>
    <p:sldId id="656" r:id="rId42"/>
    <p:sldId id="655" r:id="rId43"/>
    <p:sldId id="654" r:id="rId44"/>
    <p:sldId id="659" r:id="rId45"/>
    <p:sldId id="660" r:id="rId46"/>
    <p:sldId id="661" r:id="rId47"/>
    <p:sldId id="662" r:id="rId48"/>
    <p:sldId id="663" r:id="rId49"/>
    <p:sldId id="664" r:id="rId50"/>
    <p:sldId id="665" r:id="rId51"/>
    <p:sldId id="666" r:id="rId52"/>
    <p:sldId id="667" r:id="rId53"/>
    <p:sldId id="668" r:id="rId54"/>
    <p:sldId id="669" r:id="rId55"/>
    <p:sldId id="670" r:id="rId56"/>
    <p:sldId id="671" r:id="rId57"/>
    <p:sldId id="331" r:id="rId58"/>
    <p:sldId id="363" r:id="rId59"/>
    <p:sldId id="365" r:id="rId60"/>
    <p:sldId id="362" r:id="rId61"/>
    <p:sldId id="364" r:id="rId62"/>
    <p:sldId id="673" r:id="rId63"/>
    <p:sldId id="672" r:id="rId64"/>
    <p:sldId id="28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userDrawn="1">
          <p15:clr>
            <a:srgbClr val="A4A3A4"/>
          </p15:clr>
        </p15:guide>
        <p15:guide id="2" pos="2863" userDrawn="1">
          <p15:clr>
            <a:srgbClr val="A4A3A4"/>
          </p15:clr>
        </p15:guide>
      </p15:sldGuideLst>
    </p:ext>
    <p:ext uri="{2D200454-40CA-4A62-9FC3-DE9A4176ACB9}">
      <p15:notesGuideLst xmlns:p15="http://schemas.microsoft.com/office/powerpoint/2012/main">
        <p15:guide id="1" orient="horz" pos="2875">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27" autoAdjust="0"/>
    <p:restoredTop sz="94660"/>
  </p:normalViewPr>
  <p:slideViewPr>
    <p:cSldViewPr showGuides="1">
      <p:cViewPr varScale="1">
        <p:scale>
          <a:sx n="82" d="100"/>
          <a:sy n="82" d="100"/>
        </p:scale>
        <p:origin x="1310" y="72"/>
      </p:cViewPr>
      <p:guideLst>
        <p:guide orient="horz" pos="2156"/>
        <p:guide pos="2863"/>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75"/>
        <p:guide pos="214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Body)"/>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latin typeface="Calibri (Body)"/>
              </a:rPr>
              <a:t>10/2/2024</a:t>
            </a:fld>
            <a:endParaRPr lang="en-US" dirty="0">
              <a:latin typeface="Calibri (Body)"/>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Body)"/>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latin typeface="Calibri (Body)"/>
              </a:rPr>
              <a:t>‹#›</a:t>
            </a:fld>
            <a:endParaRPr lang="en-US" dirty="0">
              <a:latin typeface="Calibri (Body)"/>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Body)"/>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Body)"/>
              </a:defRPr>
            </a:lvl1pPr>
          </a:lstStyle>
          <a:p>
            <a:fld id="{18407A98-9A18-4E47-AF94-789022A0201E}" type="datetimeFigureOut">
              <a:rPr lang="en-US" smtClean="0"/>
              <a:t>10/2/2024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Body)"/>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Body)"/>
              </a:defRPr>
            </a:lvl1pPr>
          </a:lstStyle>
          <a:p>
            <a:fld id="{1635F52E-BA8C-4FAB-BCFA-C67A14D9CE2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Body)"/>
        <a:ea typeface="+mn-ea"/>
        <a:cs typeface="+mn-cs"/>
      </a:defRPr>
    </a:lvl1pPr>
    <a:lvl2pPr marL="457200" algn="l" defTabSz="914400" rtl="0" eaLnBrk="1" latinLnBrk="0" hangingPunct="1">
      <a:defRPr sz="1200" kern="1200">
        <a:solidFill>
          <a:schemeClr val="tx1"/>
        </a:solidFill>
        <a:latin typeface="Calibri (Body)"/>
        <a:ea typeface="+mn-ea"/>
        <a:cs typeface="+mn-cs"/>
      </a:defRPr>
    </a:lvl2pPr>
    <a:lvl3pPr marL="914400" algn="l" defTabSz="914400" rtl="0" eaLnBrk="1" latinLnBrk="0" hangingPunct="1">
      <a:defRPr sz="1200" kern="1200">
        <a:solidFill>
          <a:schemeClr val="tx1"/>
        </a:solidFill>
        <a:latin typeface="Calibri (Body)"/>
        <a:ea typeface="+mn-ea"/>
        <a:cs typeface="+mn-cs"/>
      </a:defRPr>
    </a:lvl3pPr>
    <a:lvl4pPr marL="1371600" algn="l" defTabSz="914400" rtl="0" eaLnBrk="1" latinLnBrk="0" hangingPunct="1">
      <a:defRPr sz="1200" kern="1200">
        <a:solidFill>
          <a:schemeClr val="tx1"/>
        </a:solidFill>
        <a:latin typeface="Calibri (Body)"/>
        <a:ea typeface="+mn-ea"/>
        <a:cs typeface="+mn-cs"/>
      </a:defRPr>
    </a:lvl4pPr>
    <a:lvl5pPr marL="1828800" algn="l" defTabSz="914400" rtl="0" eaLnBrk="1" latinLnBrk="0" hangingPunct="1">
      <a:defRPr sz="1200" kern="1200">
        <a:solidFill>
          <a:schemeClr val="tx1"/>
        </a:solidFill>
        <a:latin typeface="Calibri (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ln>
        </p:spPr>
        <p:txBody>
          <a:bodyPr/>
          <a:lstStyle/>
          <a:p>
            <a:fld id="{930AD30A-53BA-4460-9CB9-46B62B45E9F2}" type="slidenum">
              <a:rPr lang="en-US" altLang="en-US"/>
              <a:t>4</a:t>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ln>
        </p:spPr>
        <p:txBody>
          <a:bodyPr/>
          <a:lstStyle/>
          <a:p>
            <a:fld id="{64E5231A-D499-4197-AD99-780BBCAFA1CD}" type="slidenum">
              <a:rPr lang="en-US" altLang="en-US"/>
              <a:t>5</a:t>
            </a:fld>
            <a:endParaRPr lang="en-US" altLang="en-US"/>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ln>
        </p:spPr>
        <p:txBody>
          <a:bodyPr/>
          <a:lstStyle/>
          <a:p>
            <a:fld id="{534A5E66-9839-4440-9060-E7CC18C8CE9D}" type="slidenum">
              <a:rPr lang="en-US" altLang="en-US"/>
              <a:t>6</a:t>
            </a:fld>
            <a:endParaRPr lang="en-US" alt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t>9</a:t>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t>10</a:t>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fld id="{CB349FD0-1206-4707-A647-98196325497A}" type="slidenum">
              <a:rPr lang="en-US"/>
              <a:t>16</a:t>
            </a:fld>
            <a:endParaRPr lang="en-US"/>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C39B43-22B9-4B1E-837A-87456E0C9556}"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78D8D-8C46-4AE9-9A2B-C7F3FF892A3C}"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F97847-029E-4DD3-97B5-1E8D610D831E}"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2094E4-3340-4AF7-BAFF-648834D6B32D}"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5FA7F-AEE6-4AF9-AD11-432D53A75C3A}"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0DF29-A42C-4B80-B3E1-207E1731D36A}"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3455E4-F2A9-494F-8532-215210DEEFE3}"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421609-A202-411D-BC1C-3F7273A70208}" type="datetime1">
              <a:rPr lang="en-US" smtClean="0"/>
              <a:t>10/2/2024</a:t>
            </a:fld>
            <a:endParaRPr lang="en-IN"/>
          </a:p>
        </p:txBody>
      </p:sp>
      <p:sp>
        <p:nvSpPr>
          <p:cNvPr id="8" name="Footer Placeholder 7"/>
          <p:cNvSpPr>
            <a:spLocks noGrp="1"/>
          </p:cNvSpPr>
          <p:nvPr>
            <p:ph type="ftr" sz="quarter" idx="11"/>
          </p:nvPr>
        </p:nvSpPr>
        <p:spPr/>
        <p:txBody>
          <a:bodyPr/>
          <a:lstStyle/>
          <a:p>
            <a:r>
              <a:rPr lang="en-US"/>
              <a:t>MINI JAIN    Image Processing and pattern recognition  ACSAI0522    Unit 1</a:t>
            </a:r>
            <a:endParaRPr lang="en-IN"/>
          </a:p>
        </p:txBody>
      </p:sp>
      <p:sp>
        <p:nvSpPr>
          <p:cNvPr id="9" name="Slide Number Placeholder 8"/>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2818C6-8EA5-4F3A-885D-037C9ACE3000}" type="datetime1">
              <a:rPr lang="en-US" smtClean="0"/>
              <a:t>10/2/2024</a:t>
            </a:fld>
            <a:endParaRPr lang="en-IN"/>
          </a:p>
        </p:txBody>
      </p:sp>
      <p:sp>
        <p:nvSpPr>
          <p:cNvPr id="4" name="Footer Placeholder 3"/>
          <p:cNvSpPr>
            <a:spLocks noGrp="1"/>
          </p:cNvSpPr>
          <p:nvPr>
            <p:ph type="ftr" sz="quarter" idx="11"/>
          </p:nvPr>
        </p:nvSpPr>
        <p:spPr/>
        <p:txBody>
          <a:bodyPr/>
          <a:lstStyle/>
          <a:p>
            <a:r>
              <a:rPr lang="en-US"/>
              <a:t>MINI JAIN    Image Processing and pattern recognition  ACSAI0522    Unit 1</a:t>
            </a:r>
            <a:endParaRPr lang="en-IN"/>
          </a:p>
        </p:txBody>
      </p:sp>
      <p:sp>
        <p:nvSpPr>
          <p:cNvPr id="5" name="Slide Number Placeholder 4"/>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ACDFB-64AD-4B3E-860F-B3B2427F3113}" type="datetime1">
              <a:rPr lang="en-US" smtClean="0"/>
              <a:t>10/2/2024</a:t>
            </a:fld>
            <a:endParaRPr lang="en-IN"/>
          </a:p>
        </p:txBody>
      </p:sp>
      <p:sp>
        <p:nvSpPr>
          <p:cNvPr id="3" name="Footer Placeholder 2"/>
          <p:cNvSpPr>
            <a:spLocks noGrp="1"/>
          </p:cNvSpPr>
          <p:nvPr>
            <p:ph type="ftr" sz="quarter" idx="11"/>
          </p:nvPr>
        </p:nvSpPr>
        <p:spPr/>
        <p:txBody>
          <a:bodyPr/>
          <a:lstStyle/>
          <a:p>
            <a:r>
              <a:rPr lang="en-US"/>
              <a:t>MINI JAIN    Image Processing and pattern recognition  ACSAI0522    Unit 1</a:t>
            </a:r>
            <a:endParaRPr lang="en-IN"/>
          </a:p>
        </p:txBody>
      </p:sp>
      <p:sp>
        <p:nvSpPr>
          <p:cNvPr id="4" name="Slide Number Placeholder 3"/>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730383-F6FF-41FA-BE57-E49E5B77B8F4}"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10FC0-CF17-4EBA-8932-A2537C4C6EAB}"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D72387-ACD4-41C7-BC72-8FD577789ABF}" type="datetime1">
              <a:rPr lang="en-US" smtClean="0"/>
              <a:t>10/2/2024</a:t>
            </a:fld>
            <a:endParaRPr lang="en-IN"/>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6007B2-D932-43D0-BBC1-C8216C0DEAAD}"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A65E98-B434-4DC9-953D-BC695E689ECA}" type="datetime1">
              <a:rPr lang="en-US" smtClean="0"/>
              <a:t>10/2/2024</a:t>
            </a:fld>
            <a:endParaRPr lang="en-IN"/>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E0D7F-867C-4447-9484-E540F5B5B763}" type="datetime1">
              <a:rPr lang="en-US" smtClean="0"/>
              <a:t>10/2/2024</a:t>
            </a:fld>
            <a:endParaRPr lang="en-US"/>
          </a:p>
        </p:txBody>
      </p:sp>
      <p:sp>
        <p:nvSpPr>
          <p:cNvPr id="5" name="Footer Placeholder 4"/>
          <p:cNvSpPr>
            <a:spLocks noGrp="1"/>
          </p:cNvSpPr>
          <p:nvPr>
            <p:ph type="ftr" sz="quarter" idx="11"/>
          </p:nvPr>
        </p:nvSpPr>
        <p:spPr/>
        <p:txBody>
          <a:bodyPr/>
          <a:lstStyle/>
          <a:p>
            <a:r>
              <a:rPr lang="en-US"/>
              <a:t>MINI JAIN    Image Processing and pattern recognition  ACSAI0522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19D300-063F-41CF-B582-01094B5E56D9}"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E7843E-178E-4F7C-97C7-549D64DB404F}" type="datetime1">
              <a:rPr lang="en-US" smtClean="0"/>
              <a:t>10/2/2024</a:t>
            </a:fld>
            <a:endParaRPr lang="en-US"/>
          </a:p>
        </p:txBody>
      </p:sp>
      <p:sp>
        <p:nvSpPr>
          <p:cNvPr id="8" name="Footer Placeholder 7"/>
          <p:cNvSpPr>
            <a:spLocks noGrp="1"/>
          </p:cNvSpPr>
          <p:nvPr>
            <p:ph type="ftr" sz="quarter" idx="11"/>
          </p:nvPr>
        </p:nvSpPr>
        <p:spPr/>
        <p:txBody>
          <a:bodyPr/>
          <a:lstStyle/>
          <a:p>
            <a:r>
              <a:rPr lang="en-US"/>
              <a:t>MINI JAIN    Image Processing and pattern recognition  ACSAI0522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299202-B0C8-430F-8E1B-3E6BEEFC7C32}" type="datetime1">
              <a:rPr lang="en-US" smtClean="0"/>
              <a:t>10/2/2024</a:t>
            </a:fld>
            <a:endParaRPr lang="en-US"/>
          </a:p>
        </p:txBody>
      </p:sp>
      <p:sp>
        <p:nvSpPr>
          <p:cNvPr id="4" name="Footer Placeholder 3"/>
          <p:cNvSpPr>
            <a:spLocks noGrp="1"/>
          </p:cNvSpPr>
          <p:nvPr>
            <p:ph type="ftr" sz="quarter" idx="11"/>
          </p:nvPr>
        </p:nvSpPr>
        <p:spPr/>
        <p:txBody>
          <a:bodyPr/>
          <a:lstStyle/>
          <a:p>
            <a:r>
              <a:rPr lang="en-US"/>
              <a:t>MINI JAIN    Image Processing and pattern recognition  ACSAI0522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C7933-72E3-4EE3-B974-2B45D277242F}" type="datetime1">
              <a:rPr lang="en-US" smtClean="0"/>
              <a:t>10/2/2024</a:t>
            </a:fld>
            <a:endParaRPr lang="en-US"/>
          </a:p>
        </p:txBody>
      </p:sp>
      <p:sp>
        <p:nvSpPr>
          <p:cNvPr id="3" name="Footer Placeholder 2"/>
          <p:cNvSpPr>
            <a:spLocks noGrp="1"/>
          </p:cNvSpPr>
          <p:nvPr>
            <p:ph type="ftr" sz="quarter" idx="11"/>
          </p:nvPr>
        </p:nvSpPr>
        <p:spPr/>
        <p:txBody>
          <a:bodyPr/>
          <a:lstStyle/>
          <a:p>
            <a:r>
              <a:rPr lang="en-US"/>
              <a:t>MINI JAIN    Image Processing and pattern recognition  ACSAI0522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F7A4D-6292-4CBB-91DC-28A57D82A8AB}"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E15D2-FA09-4BA2-BA70-7C80DB2A722B}" type="datetime1">
              <a:rPr lang="en-US" smtClean="0"/>
              <a:t>10/2/2024</a:t>
            </a:fld>
            <a:endParaRPr lang="en-US"/>
          </a:p>
        </p:txBody>
      </p:sp>
      <p:sp>
        <p:nvSpPr>
          <p:cNvPr id="6" name="Footer Placeholder 5"/>
          <p:cNvSpPr>
            <a:spLocks noGrp="1"/>
          </p:cNvSpPr>
          <p:nvPr>
            <p:ph type="ftr" sz="quarter" idx="11"/>
          </p:nvPr>
        </p:nvSpPr>
        <p:spPr/>
        <p:txBody>
          <a:bodyPr/>
          <a:lstStyle/>
          <a:p>
            <a:r>
              <a:rPr lang="en-US"/>
              <a:t>MINI JAIN    Image Processing and pattern recognition  ACSAI0522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79B69111-7FC7-40F9-8AC5-61E374AD202F}" type="datetime1">
              <a:rPr lang="en-US" smtClean="0"/>
              <a:t>10/2/2024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a:t>MINI JAIN    Image Processing and pattern recognition  ACSAI0522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6F15528-21DE-4FAA-801E-634DDDAF4B2B}"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Calibri (Body)"/>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000D0ECA-4AFA-4D62-B665-4A9A12BD7A24}" type="datetime1">
              <a:rPr lang="en-US" smtClean="0"/>
              <a:t>10/2/2024</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a:t>MINI JAIN    Image Processing and pattern recognition  ACSAI0522    Unit 1</a:t>
            </a:r>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F2990FC-BCBF-4433-A9B9-2F8250CCA9A9}" type="slidenum">
              <a:rPr lang="en-IN" smtClean="0"/>
              <a:t>‹#›</a:t>
            </a:fld>
            <a:endParaRPr lang="en-IN"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Bod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youtube.com/watch?v=7ImSbCj8bRI" TargetMode="External"/><Relationship Id="rId3" Type="http://schemas.openxmlformats.org/officeDocument/2006/relationships/hyperlink" Target="https://www.youtube.com/watch?v=Y_-HgmvF9Zc" TargetMode="External"/><Relationship Id="rId7" Type="http://schemas.openxmlformats.org/officeDocument/2006/relationships/hyperlink" Target="https://www.youtube.com/watch?v=ecu8kreTwY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youtube.com/watch?v=onWJQY5oFhs" TargetMode="External"/><Relationship Id="rId5" Type="http://schemas.openxmlformats.org/officeDocument/2006/relationships/hyperlink" Target="https://www.youtube.com/watch?v=F3ZvWQMyj4I" TargetMode="External"/><Relationship Id="rId10" Type="http://schemas.openxmlformats.org/officeDocument/2006/relationships/image" Target="../media/image3.jpeg"/><Relationship Id="rId4" Type="http://schemas.openxmlformats.org/officeDocument/2006/relationships/hyperlink" Target="https://www.youtube.com/watch?v=MiSS_aEEf8w" TargetMode="External"/><Relationship Id="rId9" Type="http://schemas.openxmlformats.org/officeDocument/2006/relationships/hyperlink" Target="https://www.youtube.com/watch?v=yKFaHFwTg00"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Image Processing is a method to convert an image into digital form and perform some operations on it, in order to get an enhanced image or to extract some useful information from it.</a:t>
            </a:r>
          </a:p>
          <a:p>
            <a:pPr algn="just"/>
            <a:endParaRPr lang="en-US" sz="2400" dirty="0"/>
          </a:p>
          <a:p>
            <a:pPr algn="just"/>
            <a:r>
              <a:rPr lang="en-US" sz="2400" dirty="0"/>
              <a:t>Usually Image Processing system includes treating images as two dimensional signals while applying already set signal processing methods to them.</a:t>
            </a:r>
          </a:p>
        </p:txBody>
      </p:sp>
      <p:sp>
        <p:nvSpPr>
          <p:cNvPr id="4" name="Date Placeholder 3"/>
          <p:cNvSpPr>
            <a:spLocks noGrp="1"/>
          </p:cNvSpPr>
          <p:nvPr>
            <p:ph type="dt" sz="half" idx="10"/>
          </p:nvPr>
        </p:nvSpPr>
        <p:spPr/>
        <p:txBody>
          <a:bodyPr/>
          <a:lstStyle/>
          <a:p>
            <a:fld id="{BCB922E2-E819-44C8-AED4-8F638D50F976}"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a:t>
            </a:fld>
            <a:endParaRPr lang="en-US"/>
          </a:p>
        </p:txBody>
      </p:sp>
      <p:sp>
        <p:nvSpPr>
          <p:cNvPr id="7"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Image Processing(CO1)</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Continued…</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30AB22B4-FA39-4708-976D-048B826F036A}" type="datetime1">
              <a:rPr lang="en-US" smtClean="0"/>
              <a:t>10/2/2024</a:t>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MINI JAIN    Image Processing and pattern recognition  ACSAI0522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10</a:t>
            </a:fld>
            <a:endParaRPr lang="en-US" dirty="0"/>
          </a:p>
        </p:txBody>
      </p:sp>
      <p:sp>
        <p:nvSpPr>
          <p:cNvPr id="13" name="TextBox 12"/>
          <p:cNvSpPr txBox="1"/>
          <p:nvPr/>
        </p:nvSpPr>
        <p:spPr>
          <a:xfrm>
            <a:off x="304800" y="1143000"/>
            <a:ext cx="8610600" cy="5078313"/>
          </a:xfrm>
          <a:prstGeom prst="rect">
            <a:avLst/>
          </a:prstGeom>
          <a:noFill/>
        </p:spPr>
        <p:txBody>
          <a:bodyPr wrap="square">
            <a:spAutoFit/>
          </a:bodyPr>
          <a:lstStyle/>
          <a:p>
            <a:pPr marL="342900" indent="-342900" fontAlgn="base">
              <a:buFont typeface="Arial" panose="020B0604020202020204" pitchFamily="34" charset="0"/>
              <a:buChar char="•"/>
            </a:pPr>
            <a:r>
              <a:rPr lang="en-US" sz="2400" b="0" i="0" dirty="0">
                <a:solidFill>
                  <a:srgbClr val="374151"/>
                </a:solidFill>
                <a:effectLst/>
              </a:rPr>
              <a:t>TIFF (Tagged Image File Format): TIFF is a flexible image format that supports lossless compression and can store multiple images in a single file. It is commonly used in professional printing and publishing and can maintain high image quality.</a:t>
            </a:r>
          </a:p>
          <a:p>
            <a:pPr marL="342900" indent="-342900" fontAlgn="base">
              <a:buFont typeface="Arial" panose="020B0604020202020204" pitchFamily="34" charset="0"/>
              <a:buChar char="•"/>
            </a:pPr>
            <a:endParaRPr lang="en-US" sz="2400" b="1" dirty="0">
              <a:solidFill>
                <a:srgbClr val="374151"/>
              </a:solidFill>
            </a:endParaRPr>
          </a:p>
          <a:p>
            <a:pPr marL="342900" indent="-342900" fontAlgn="base">
              <a:buFont typeface="Arial" panose="020B0604020202020204" pitchFamily="34" charset="0"/>
              <a:buChar char="•"/>
            </a:pPr>
            <a:r>
              <a:rPr lang="en-US" sz="2400" b="1" i="0" dirty="0">
                <a:solidFill>
                  <a:srgbClr val="374151"/>
                </a:solidFill>
                <a:effectLst/>
              </a:rPr>
              <a:t> </a:t>
            </a:r>
            <a:r>
              <a:rPr lang="en-US" sz="2400" b="0" i="0" dirty="0">
                <a:solidFill>
                  <a:srgbClr val="374151"/>
                </a:solidFill>
                <a:effectLst/>
              </a:rPr>
              <a:t>RAW: RAW is not a specific file format but rather a term used to describe unprocessed image data captured by digital cameras. RAW files contain the raw sensor data without any compression or processing, allowing for greater flexibility in post-processing.</a:t>
            </a:r>
            <a:endParaRPr lang="en-US" sz="2400" b="0" i="0" dirty="0">
              <a:solidFill>
                <a:srgbClr val="273239"/>
              </a:solidFill>
              <a:effectLst/>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endParaRPr>
          </a:p>
          <a:p>
            <a:endParaRPr lang="en-US" dirty="0">
              <a:solidFill>
                <a:srgbClr val="273239"/>
              </a:solidFill>
              <a:latin typeface="urw-din"/>
            </a:endParaRPr>
          </a:p>
          <a:p>
            <a:endParaRPr lang="en-US" dirty="0">
              <a:solidFill>
                <a:srgbClr val="273239"/>
              </a:solidFill>
              <a:latin typeface="urw-din"/>
            </a:endParaRPr>
          </a:p>
          <a:p>
            <a:endParaRPr lang="en-IN" dirty="0">
              <a:latin typeface="Calibri (Body)"/>
            </a:endParaRPr>
          </a:p>
        </p:txBody>
      </p:sp>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Geometric Modeling is the computer/software-generated mathematical representation of an object’s geometry. It includes both graphical and non-graphical information. This information is stored in a database and displayed as a picture. It is then possible to edit and analyze the model in different ways.</a:t>
            </a:r>
          </a:p>
          <a:p>
            <a:pPr algn="just"/>
            <a:r>
              <a:rPr lang="en-US" sz="2400" dirty="0"/>
              <a:t>The mathematical representation of an object can be displayed on a computer and used for the generation of drawings, which go on for analysis and eventual manufacturing of the object.</a:t>
            </a:r>
          </a:p>
        </p:txBody>
      </p:sp>
      <p:sp>
        <p:nvSpPr>
          <p:cNvPr id="4" name="Date Placeholder 3"/>
          <p:cNvSpPr>
            <a:spLocks noGrp="1"/>
          </p:cNvSpPr>
          <p:nvPr>
            <p:ph type="dt" sz="half" idx="10"/>
          </p:nvPr>
        </p:nvSpPr>
        <p:spPr/>
        <p:txBody>
          <a:bodyPr/>
          <a:lstStyle/>
          <a:p>
            <a:fld id="{8ECBEAC2-07CB-4C03-B7D3-6957F442CA2C}"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1371600" y="-65314"/>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Geometric Model</a:t>
            </a:r>
            <a:r>
              <a:rPr lang="en-US" sz="3000" dirty="0">
                <a:latin typeface="Calibri (Body)"/>
              </a:rPr>
              <a:t> (CO1)</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310" y="6248400"/>
            <a:ext cx="184731" cy="400110"/>
          </a:xfrm>
          <a:prstGeom prst="rect">
            <a:avLst/>
          </a:prstGeom>
          <a:noFill/>
          <a:ln w="9525">
            <a:noFill/>
            <a:miter lim="800000"/>
          </a:ln>
        </p:spPr>
        <p:txBody>
          <a:bodyPr wrap="none">
            <a:spAutoFit/>
          </a:bodyPr>
          <a:lstStyle/>
          <a:p>
            <a:pPr algn="ctr">
              <a:defRPr/>
            </a:pPr>
            <a:endParaRPr lang="en-US" altLang="en-US" sz="2000" b="0" i="0" dirty="0">
              <a:latin typeface="Calibri (Body)"/>
            </a:endParaRPr>
          </a:p>
        </p:txBody>
      </p:sp>
      <p:sp>
        <p:nvSpPr>
          <p:cNvPr id="929797" name="Rectangle 5"/>
          <p:cNvSpPr>
            <a:spLocks noChangeArrowheads="1"/>
          </p:cNvSpPr>
          <p:nvPr/>
        </p:nvSpPr>
        <p:spPr bwMode="auto">
          <a:xfrm>
            <a:off x="641641" y="1143000"/>
            <a:ext cx="7772400" cy="4154984"/>
          </a:xfrm>
          <a:prstGeom prst="rect">
            <a:avLst/>
          </a:prstGeom>
          <a:noFill/>
          <a:ln w="9525">
            <a:noFill/>
            <a:miter lim="800000"/>
          </a:ln>
          <a:effectLst/>
        </p:spPr>
        <p:txBody>
          <a:bodyPr wrap="square" anchor="ctr">
            <a:spAutoFit/>
          </a:bodyPr>
          <a:lstStyle/>
          <a:p>
            <a:pPr algn="just">
              <a:lnSpc>
                <a:spcPct val="150000"/>
              </a:lnSpc>
              <a:defRPr/>
            </a:pPr>
            <a:r>
              <a:rPr lang="en-US" sz="2400" b="0" i="0" dirty="0">
                <a:solidFill>
                  <a:srgbClr val="212529"/>
                </a:solidFill>
                <a:effectLst/>
              </a:rPr>
              <a:t>In general, there are three conventional steps to creating a geometric model:</a:t>
            </a:r>
            <a:endParaRPr lang="en-US" sz="2400" dirty="0">
              <a:solidFill>
                <a:srgbClr val="212529"/>
              </a:solidFill>
              <a:effectLst/>
            </a:endParaRPr>
          </a:p>
          <a:p>
            <a:pPr algn="l">
              <a:buFont typeface="Arial" panose="020B0604020202020204" pitchFamily="34" charset="0"/>
              <a:buChar char="•"/>
            </a:pPr>
            <a:r>
              <a:rPr lang="en-US" sz="2400" b="0" i="0" dirty="0">
                <a:solidFill>
                  <a:srgbClr val="212529"/>
                </a:solidFill>
                <a:effectLst/>
              </a:rPr>
              <a:t>They create key geometric elements using commands like points, lines, and circles.</a:t>
            </a:r>
          </a:p>
          <a:p>
            <a:pPr algn="l">
              <a:buFont typeface="Arial" panose="020B0604020202020204" pitchFamily="34" charset="0"/>
              <a:buChar char="•"/>
            </a:pPr>
            <a:r>
              <a:rPr lang="en-US" sz="2400" b="0" i="0" dirty="0">
                <a:solidFill>
                  <a:srgbClr val="212529"/>
                </a:solidFill>
                <a:effectLst/>
              </a:rPr>
              <a:t>Applying Transformations on the geometric elements using commands like rotation, achieve scaling, and other related transformations functions.</a:t>
            </a:r>
          </a:p>
          <a:p>
            <a:pPr algn="l">
              <a:buFont typeface="Arial" panose="020B0604020202020204" pitchFamily="34" charset="0"/>
              <a:buChar char="•"/>
            </a:pPr>
            <a:r>
              <a:rPr lang="en-US" sz="2400" b="0" i="0" dirty="0">
                <a:solidFill>
                  <a:srgbClr val="212529"/>
                </a:solidFill>
                <a:effectLst/>
              </a:rPr>
              <a:t>Construct the geometric model using various commands that integrate the geometric model's elements to form the desired shape.</a:t>
            </a:r>
          </a:p>
        </p:txBody>
      </p:sp>
      <p:sp>
        <p:nvSpPr>
          <p:cNvPr id="13"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Continued…</a:t>
            </a:r>
          </a:p>
          <a:p>
            <a:pPr algn="ctr" eaLnBrk="0" hangingPunct="0">
              <a:defRPr/>
            </a:pPr>
            <a:endParaRPr lang="en-US" altLang="en-US" sz="1400" b="1" baseline="0" dirty="0">
              <a:solidFill>
                <a:schemeClr val="tx1"/>
              </a:solidFill>
              <a:latin typeface="Calibri (Body)"/>
            </a:endParaRPr>
          </a:p>
        </p:txBody>
      </p:sp>
      <p:pic>
        <p:nvPicPr>
          <p:cNvPr id="44039" name="Picture 2" descr="E:\NIET\Project\xLogo11.png.pagespeed.ic.pydHLuCQEZ.png"/>
          <p:cNvPicPr>
            <a:picLocks noChangeAspect="1" noChangeArrowheads="1"/>
          </p:cNvPicPr>
          <p:nvPr/>
        </p:nvPicPr>
        <p:blipFill>
          <a:blip r:embed="rId3"/>
          <a:srcRect/>
          <a:stretch>
            <a:fillRect/>
          </a:stretch>
        </p:blipFill>
        <p:spPr bwMode="auto">
          <a:xfrm>
            <a:off x="0" y="6614"/>
            <a:ext cx="1377678" cy="803537"/>
          </a:xfrm>
          <a:prstGeom prst="rect">
            <a:avLst/>
          </a:prstGeom>
          <a:noFill/>
          <a:ln w="9525">
            <a:noFill/>
            <a:miter lim="800000"/>
            <a:headEnd/>
            <a:tailEnd/>
          </a:ln>
        </p:spPr>
      </p:pic>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Calibri (Body)"/>
                <a:cs typeface="+mn-cs"/>
              </a:rPr>
              <a:t>12</a:t>
            </a:fld>
            <a:endParaRPr lang="en-US" sz="120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A11B9B69-A11C-414D-8996-99A592740AD2}" type="datetime1">
              <a:rPr lang="en-US" smtClean="0"/>
              <a:t>10/2/2024</a:t>
            </a:fld>
            <a:endParaRPr lang="en-US"/>
          </a:p>
        </p:txBody>
      </p:sp>
      <p:sp>
        <p:nvSpPr>
          <p:cNvPr id="3" name="Footer Placeholder 2"/>
          <p:cNvSpPr>
            <a:spLocks noGrp="1"/>
          </p:cNvSpPr>
          <p:nvPr>
            <p:ph type="ftr" sz="quarter" idx="11"/>
          </p:nvPr>
        </p:nvSpPr>
        <p:spPr>
          <a:xfrm>
            <a:off x="2605292" y="6314276"/>
            <a:ext cx="5111476" cy="449271"/>
          </a:xfrm>
        </p:spPr>
        <p:txBody>
          <a:bodyPr/>
          <a:lstStyle/>
          <a:p>
            <a:r>
              <a:rPr lang="en-US"/>
              <a:t>MINI JAIN    Image Processing and pattern recognition  ACSAI0522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12</a:t>
            </a:fld>
            <a:endParaRPr lang="en-US"/>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ln>
        </p:spPr>
        <p:txBody>
          <a:bodyPr wrap="none" anchor="ctr"/>
          <a:lstStyle/>
          <a:p>
            <a:pPr algn="ctr"/>
            <a:endParaRPr kumimoji="1" lang="en-US" altLang="en-US" sz="2400" b="0">
              <a:latin typeface="Tahoma" panose="020B0604030504040204" pitchFamily="34" charset="0"/>
            </a:endParaRPr>
          </a:p>
        </p:txBody>
      </p:sp>
      <p:sp>
        <p:nvSpPr>
          <p:cNvPr id="45059" name="Rectangle 9"/>
          <p:cNvSpPr>
            <a:spLocks noChangeArrowheads="1"/>
          </p:cNvSpPr>
          <p:nvPr/>
        </p:nvSpPr>
        <p:spPr bwMode="auto">
          <a:xfrm>
            <a:off x="228600" y="914400"/>
            <a:ext cx="8686800" cy="369332"/>
          </a:xfrm>
          <a:prstGeom prst="rect">
            <a:avLst/>
          </a:prstGeom>
          <a:solidFill>
            <a:schemeClr val="bg1"/>
          </a:solidFill>
          <a:ln w="9525">
            <a:noFill/>
            <a:miter lim="800000"/>
          </a:ln>
        </p:spPr>
        <p:txBody>
          <a:bodyPr>
            <a:spAutoFit/>
          </a:bodyPr>
          <a:lstStyle/>
          <a:p>
            <a:pPr algn="just"/>
            <a:endParaRPr lang="en-US" altLang="en-US" dirty="0">
              <a:latin typeface="Calibri (Body)"/>
            </a:endParaRPr>
          </a:p>
        </p:txBody>
      </p:sp>
      <p:pic>
        <p:nvPicPr>
          <p:cNvPr id="45063" name="Picture 2" descr="E:\NIET\Project\xLogo11.png.pagespeed.ic.pydHLuCQEZ.png"/>
          <p:cNvPicPr>
            <a:picLocks noChangeAspect="1" noChangeArrowheads="1"/>
          </p:cNvPicPr>
          <p:nvPr/>
        </p:nvPicPr>
        <p:blipFill>
          <a:blip r:embed="rId3"/>
          <a:srcRect/>
          <a:stretch>
            <a:fillRect/>
          </a:stretch>
        </p:blipFill>
        <p:spPr bwMode="auto">
          <a:xfrm>
            <a:off x="0" y="20638"/>
            <a:ext cx="1447800" cy="817562"/>
          </a:xfrm>
          <a:prstGeom prst="rect">
            <a:avLst/>
          </a:prstGeom>
          <a:noFill/>
          <a:ln w="9525">
            <a:noFill/>
            <a:miter lim="800000"/>
            <a:headEnd/>
            <a:tailEnd/>
          </a:ln>
        </p:spPr>
      </p:pic>
      <p:sp>
        <p:nvSpPr>
          <p:cNvPr id="12"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Representation of Geometric model</a:t>
            </a:r>
          </a:p>
          <a:p>
            <a:pPr algn="ctr" eaLnBrk="0" hangingPunct="0">
              <a:defRPr/>
            </a:pPr>
            <a:endParaRPr lang="en-US" altLang="en-US" sz="3000" dirty="0">
              <a:ea typeface="+mn-lt"/>
              <a:cs typeface="+mn-lt"/>
            </a:endParaRPr>
          </a:p>
        </p:txBody>
      </p:sp>
      <p:sp>
        <p:nvSpPr>
          <p:cNvPr id="2" name="Date Placeholder 1"/>
          <p:cNvSpPr>
            <a:spLocks noGrp="1"/>
          </p:cNvSpPr>
          <p:nvPr>
            <p:ph type="dt" sz="half" idx="10"/>
          </p:nvPr>
        </p:nvSpPr>
        <p:spPr/>
        <p:txBody>
          <a:bodyPr/>
          <a:lstStyle/>
          <a:p>
            <a:fld id="{9B606CFB-BFA2-4B95-8E56-B2F222DC61DD}" type="datetime1">
              <a:rPr lang="en-US" smtClean="0"/>
              <a:t>10/2/2024</a:t>
            </a:fld>
            <a:endParaRPr lang="en-US"/>
          </a:p>
        </p:txBody>
      </p:sp>
      <p:sp>
        <p:nvSpPr>
          <p:cNvPr id="3" name="Footer Placeholder 2"/>
          <p:cNvSpPr>
            <a:spLocks noGrp="1"/>
          </p:cNvSpPr>
          <p:nvPr>
            <p:ph type="ftr" sz="quarter" idx="11"/>
          </p:nvPr>
        </p:nvSpPr>
        <p:spPr>
          <a:xfrm>
            <a:off x="2577243" y="6328301"/>
            <a:ext cx="4816960" cy="449272"/>
          </a:xfrm>
        </p:spPr>
        <p:txBody>
          <a:bodyPr/>
          <a:lstStyle/>
          <a:p>
            <a:r>
              <a:rPr lang="en-US"/>
              <a:t>MINI JAIN    Image Processing and pattern recognition  ACSAI0522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13</a:t>
            </a:fld>
            <a:endParaRPr lang="en-US"/>
          </a:p>
        </p:txBody>
      </p:sp>
      <p:sp>
        <p:nvSpPr>
          <p:cNvPr id="6" name="TextBox 5"/>
          <p:cNvSpPr txBox="1"/>
          <p:nvPr/>
        </p:nvSpPr>
        <p:spPr>
          <a:xfrm>
            <a:off x="990600" y="1099066"/>
            <a:ext cx="7495592" cy="4651723"/>
          </a:xfrm>
          <a:prstGeom prst="rect">
            <a:avLst/>
          </a:prstGeom>
          <a:noFill/>
        </p:spPr>
        <p:txBody>
          <a:bodyPr wrap="square">
            <a:spAutoFit/>
          </a:bodyPr>
          <a:lstStyle/>
          <a:p>
            <a:pPr algn="just">
              <a:defRPr/>
            </a:pPr>
            <a:r>
              <a:rPr lang="en-US" sz="2400" b="0" i="0" dirty="0">
                <a:solidFill>
                  <a:srgbClr val="212529"/>
                </a:solidFill>
                <a:effectLst/>
              </a:rPr>
              <a:t>There are two basic types of geometric models: a two-dimensional model, which is used for technical drawing, and a three-dimensional model, which is used for computer-aided design and manufacturing.</a:t>
            </a:r>
          </a:p>
          <a:p>
            <a:pPr algn="just">
              <a:defRPr/>
            </a:pPr>
            <a:endParaRPr lang="en-US" sz="2400" b="0" i="0" dirty="0">
              <a:solidFill>
                <a:srgbClr val="212529"/>
              </a:solidFill>
              <a:effectLst/>
            </a:endParaRPr>
          </a:p>
          <a:p>
            <a:pPr algn="l">
              <a:buFont typeface="Arial" panose="020B0604020202020204" pitchFamily="34" charset="0"/>
              <a:buChar char="•"/>
            </a:pPr>
            <a:r>
              <a:rPr lang="en-US" sz="2400" b="1" i="0" dirty="0">
                <a:solidFill>
                  <a:srgbClr val="212529"/>
                </a:solidFill>
                <a:effectLst/>
              </a:rPr>
              <a:t>Two-Dimensional or 2D:</a:t>
            </a:r>
            <a:r>
              <a:rPr lang="en-US" sz="2400" b="0" i="0" dirty="0">
                <a:solidFill>
                  <a:srgbClr val="212529"/>
                </a:solidFill>
                <a:effectLst/>
              </a:rPr>
              <a:t> It projects a two-dimensional view and is used for flat objects.</a:t>
            </a:r>
          </a:p>
          <a:p>
            <a:pPr algn="l">
              <a:buFont typeface="Arial" panose="020B0604020202020204" pitchFamily="34" charset="0"/>
              <a:buChar char="•"/>
            </a:pPr>
            <a:r>
              <a:rPr lang="en-US" sz="2400" b="1" i="0" dirty="0">
                <a:solidFill>
                  <a:srgbClr val="212529"/>
                </a:solidFill>
                <a:effectLst/>
              </a:rPr>
              <a:t>Three-Dimensional or 3D:</a:t>
            </a:r>
            <a:r>
              <a:rPr lang="en-US" sz="2400" b="0" i="0" dirty="0">
                <a:solidFill>
                  <a:srgbClr val="212529"/>
                </a:solidFill>
                <a:effectLst/>
              </a:rPr>
              <a:t> This representation permits complete three-dimensional viewing of the model with intricate geometry. The leading process of geometric modeling in 3D is Solid modeling.</a:t>
            </a:r>
          </a:p>
          <a:p>
            <a:pPr algn="just">
              <a:lnSpc>
                <a:spcPct val="150000"/>
              </a:lnSpc>
              <a:defRPr/>
            </a:pPr>
            <a:endParaRPr lang="en-US" sz="2400" b="0" i="0" dirty="0">
              <a:solidFill>
                <a:srgbClr val="212529"/>
              </a:solidFill>
              <a:effectLst/>
            </a:endParaRPr>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2" descr="E:\NIET\Project\xLogo11.png.pagespeed.ic.pydHLuCQEZ.png"/>
          <p:cNvPicPr>
            <a:picLocks noChangeAspect="1" noChangeArrowheads="1"/>
          </p:cNvPicPr>
          <p:nvPr/>
        </p:nvPicPr>
        <p:blipFill>
          <a:blip r:embed="rId3"/>
          <a:srcRect/>
          <a:stretch>
            <a:fillRect/>
          </a:stretch>
        </p:blipFill>
        <p:spPr bwMode="auto">
          <a:xfrm>
            <a:off x="0" y="20638"/>
            <a:ext cx="1447800" cy="817562"/>
          </a:xfrm>
          <a:prstGeom prst="rect">
            <a:avLst/>
          </a:prstGeom>
          <a:noFill/>
          <a:ln w="9525">
            <a:noFill/>
            <a:miter lim="800000"/>
            <a:headEnd/>
            <a:tailEnd/>
          </a:ln>
        </p:spPr>
      </p:pic>
      <p:sp>
        <p:nvSpPr>
          <p:cNvPr id="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Calibri (Body)"/>
                <a:cs typeface="+mn-cs"/>
              </a:rPr>
              <a:t>14</a:t>
            </a:fld>
            <a:endParaRPr lang="en-US" sz="1200" b="0" i="0" baseline="0" dirty="0">
              <a:solidFill>
                <a:schemeClr val="tx1">
                  <a:tint val="75000"/>
                </a:schemeClr>
              </a:solidFill>
              <a:latin typeface="Calibri (Body)"/>
              <a:cs typeface="+mn-cs"/>
            </a:endParaRPr>
          </a:p>
        </p:txBody>
      </p:sp>
      <p:sp>
        <p:nvSpPr>
          <p:cNvPr id="9" name="Title 1"/>
          <p:cNvSpPr txBox="1"/>
          <p:nvPr/>
        </p:nvSpPr>
        <p:spPr>
          <a:xfrm>
            <a:off x="1371600" y="0"/>
            <a:ext cx="7772400" cy="6858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solidFill>
                  <a:prstClr val="black"/>
                </a:solidFill>
                <a:latin typeface="Calibri (Body)"/>
                <a:ea typeface="+mn-lt"/>
                <a:cs typeface="+mn-lt"/>
              </a:rPr>
              <a:t>Types of Geometric Modeling</a:t>
            </a:r>
            <a:endParaRPr lang="en-US" sz="3200" dirty="0">
              <a:solidFill>
                <a:prstClr val="black"/>
              </a:solidFill>
              <a:latin typeface="Calibri (Body)"/>
              <a:cs typeface="Arial" panose="020B0604020202020204" pitchFamily="34" charset="0"/>
            </a:endParaRPr>
          </a:p>
          <a:p>
            <a:pPr algn="ctr" eaLnBrk="0" hangingPunct="0">
              <a:defRPr/>
            </a:pPr>
            <a:endParaRPr lang="en-US" altLang="en-US" sz="1400" baseline="0" dirty="0">
              <a:solidFill>
                <a:schemeClr val="tx1"/>
              </a:solidFill>
              <a:latin typeface="Calibri (Body)"/>
            </a:endParaRPr>
          </a:p>
        </p:txBody>
      </p:sp>
      <p:sp>
        <p:nvSpPr>
          <p:cNvPr id="2" name="Date Placeholder 1"/>
          <p:cNvSpPr>
            <a:spLocks noGrp="1"/>
          </p:cNvSpPr>
          <p:nvPr>
            <p:ph type="dt" sz="half" idx="10"/>
          </p:nvPr>
        </p:nvSpPr>
        <p:spPr/>
        <p:txBody>
          <a:bodyPr/>
          <a:lstStyle/>
          <a:p>
            <a:fld id="{ABB0304C-DF7D-4792-A1B7-B96E8B254988}" type="datetime1">
              <a:rPr lang="en-US" smtClean="0"/>
              <a:t>10/2/2024</a:t>
            </a:fld>
            <a:endParaRPr lang="en-US"/>
          </a:p>
        </p:txBody>
      </p:sp>
      <p:sp>
        <p:nvSpPr>
          <p:cNvPr id="3" name="Footer Placeholder 2"/>
          <p:cNvSpPr>
            <a:spLocks noGrp="1"/>
          </p:cNvSpPr>
          <p:nvPr>
            <p:ph type="ftr" sz="quarter" idx="11"/>
          </p:nvPr>
        </p:nvSpPr>
        <p:spPr>
          <a:xfrm>
            <a:off x="3124200" y="6356350"/>
            <a:ext cx="4550495" cy="365125"/>
          </a:xfrm>
        </p:spPr>
        <p:txBody>
          <a:bodyPr/>
          <a:lstStyle/>
          <a:p>
            <a:r>
              <a:rPr lang="en-US"/>
              <a:t>MINI JAIN    Image Processing and pattern recognition  ACSAI0522    Unit 1</a:t>
            </a:r>
            <a:endParaRPr lang="en-US" dirty="0"/>
          </a:p>
        </p:txBody>
      </p:sp>
      <p:sp>
        <p:nvSpPr>
          <p:cNvPr id="5" name="TextBox 4"/>
          <p:cNvSpPr txBox="1"/>
          <p:nvPr/>
        </p:nvSpPr>
        <p:spPr>
          <a:xfrm>
            <a:off x="1371600" y="1295400"/>
            <a:ext cx="7162800" cy="3416320"/>
          </a:xfrm>
          <a:prstGeom prst="rect">
            <a:avLst/>
          </a:prstGeom>
          <a:noFill/>
        </p:spPr>
        <p:txBody>
          <a:bodyPr wrap="square">
            <a:spAutoFit/>
          </a:bodyPr>
          <a:lstStyle/>
          <a:p>
            <a:pPr algn="just"/>
            <a:r>
              <a:rPr lang="en-US" sz="2400" b="0" i="0" dirty="0">
                <a:solidFill>
                  <a:srgbClr val="212529"/>
                </a:solidFill>
                <a:effectLst/>
              </a:rPr>
              <a:t>Depending upon the representations of objects, geometric modeling system can be classified into three categories, which are:</a:t>
            </a:r>
          </a:p>
          <a:p>
            <a:pPr algn="just"/>
            <a:endParaRPr lang="en-US" sz="2400" dirty="0">
              <a:solidFill>
                <a:srgbClr val="212529"/>
              </a:solidFill>
            </a:endParaRPr>
          </a:p>
          <a:p>
            <a:pPr marL="285750" indent="-285750" algn="just">
              <a:buFont typeface="Arial" panose="020B0604020202020204" pitchFamily="34" charset="0"/>
              <a:buChar char="•"/>
            </a:pPr>
            <a:r>
              <a:rPr lang="en-IN" sz="2400" b="1" i="0" dirty="0">
                <a:solidFill>
                  <a:srgbClr val="212529"/>
                </a:solidFill>
                <a:effectLst/>
              </a:rPr>
              <a:t>Wireframe modelling</a:t>
            </a:r>
            <a:endParaRPr lang="en-IN" sz="2400" b="1" dirty="0">
              <a:solidFill>
                <a:srgbClr val="212529"/>
              </a:solidFill>
            </a:endParaRPr>
          </a:p>
          <a:p>
            <a:pPr marL="285750" indent="-285750" algn="just">
              <a:buFont typeface="Arial" panose="020B0604020202020204" pitchFamily="34" charset="0"/>
              <a:buChar char="•"/>
            </a:pPr>
            <a:endParaRPr lang="en-IN" sz="2400" b="1" i="0" dirty="0">
              <a:solidFill>
                <a:srgbClr val="212529"/>
              </a:solidFill>
              <a:effectLst/>
            </a:endParaRPr>
          </a:p>
          <a:p>
            <a:pPr marL="285750" indent="-285750" algn="just">
              <a:buFont typeface="Arial" panose="020B0604020202020204" pitchFamily="34" charset="0"/>
              <a:buChar char="•"/>
            </a:pPr>
            <a:r>
              <a:rPr lang="en-IN" sz="2400" b="1" i="0" dirty="0">
                <a:solidFill>
                  <a:srgbClr val="212529"/>
                </a:solidFill>
                <a:effectLst/>
              </a:rPr>
              <a:t>Surface modelling</a:t>
            </a:r>
            <a:endParaRPr lang="en-IN" sz="2400" b="1" dirty="0">
              <a:solidFill>
                <a:srgbClr val="212529"/>
              </a:solidFill>
            </a:endParaRPr>
          </a:p>
          <a:p>
            <a:pPr marL="285750" indent="-285750" algn="just">
              <a:buFont typeface="Arial" panose="020B0604020202020204" pitchFamily="34" charset="0"/>
              <a:buChar char="•"/>
            </a:pPr>
            <a:endParaRPr lang="en-IN" sz="2400" b="1" i="0" dirty="0">
              <a:solidFill>
                <a:srgbClr val="212529"/>
              </a:solidFill>
              <a:effectLst/>
            </a:endParaRPr>
          </a:p>
          <a:p>
            <a:pPr marL="285750" indent="-285750" algn="just">
              <a:buFont typeface="Arial" panose="020B0604020202020204" pitchFamily="34" charset="0"/>
              <a:buChar char="•"/>
            </a:pPr>
            <a:r>
              <a:rPr lang="en-IN" sz="2400" b="1" i="0" dirty="0">
                <a:solidFill>
                  <a:srgbClr val="212529"/>
                </a:solidFill>
                <a:effectLst/>
              </a:rPr>
              <a:t>Solid </a:t>
            </a:r>
            <a:r>
              <a:rPr lang="en-IN" sz="2400" b="1" i="0" dirty="0" err="1">
                <a:solidFill>
                  <a:srgbClr val="212529"/>
                </a:solidFill>
                <a:effectLst/>
              </a:rPr>
              <a:t>modeling</a:t>
            </a:r>
            <a:endParaRPr lang="en-US" sz="2400" i="0" dirty="0">
              <a:solidFill>
                <a:srgbClr val="212529"/>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14</a:t>
            </a:fld>
            <a:endParaRPr lang="en-US"/>
          </a:p>
        </p:txBody>
      </p:sp>
      <p:pic>
        <p:nvPicPr>
          <p:cNvPr id="10" name="Picture 9"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lgn="just">
              <a:buNone/>
            </a:pPr>
            <a:endParaRPr lang="en-US" sz="2400" b="1" dirty="0"/>
          </a:p>
          <a:p>
            <a:pPr algn="just"/>
            <a:r>
              <a:rPr lang="en-US" sz="2400" dirty="0"/>
              <a:t>It is a simple modeling system used to represent the object with the help of lines only. Hence, it is also known as Line model representation. However, wireframe modeling is not enough to express complex solids; therefore, it is used to describe only wiring systems.</a:t>
            </a:r>
          </a:p>
          <a:p>
            <a:pPr algn="just"/>
            <a:r>
              <a:rPr lang="en-US" sz="2400" dirty="0"/>
              <a:t>Wireframe geometric modeling is a good option for small-scale companies, where intricate surface details are essential for product design.</a:t>
            </a:r>
            <a:endParaRPr lang="en-US" sz="2400" dirty="0">
              <a:latin typeface="Calibri(body)"/>
            </a:endParaRPr>
          </a:p>
        </p:txBody>
      </p:sp>
      <p:sp>
        <p:nvSpPr>
          <p:cNvPr id="4" name="Date Placeholder 3"/>
          <p:cNvSpPr>
            <a:spLocks noGrp="1"/>
          </p:cNvSpPr>
          <p:nvPr>
            <p:ph type="dt" sz="half" idx="10"/>
          </p:nvPr>
        </p:nvSpPr>
        <p:spPr/>
        <p:txBody>
          <a:bodyPr/>
          <a:lstStyle/>
          <a:p>
            <a:fld id="{CE1300AC-97D5-4565-8B2F-C1A9A34CD5D7}"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Wireframe Modeling</a:t>
            </a: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371600" y="2"/>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x-none" sz="3000" dirty="0">
                <a:ea typeface="+mn-lt"/>
                <a:cs typeface="+mn-lt"/>
              </a:rPr>
              <a:t>Continued… </a:t>
            </a:r>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1"/>
            <a:ext cx="1447800" cy="817163"/>
          </a:xfrm>
          <a:prstGeom prst="rect">
            <a:avLst/>
          </a:prstGeom>
          <a:noFill/>
        </p:spPr>
      </p:pic>
      <p:sp>
        <p:nvSpPr>
          <p:cNvPr id="9"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16</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7A88FD58-DA87-4655-BCB8-43E52D00D739}" type="datetime1">
              <a:rPr lang="en-US" smtClean="0"/>
              <a:t>10/2/2024</a:t>
            </a:fld>
            <a:endParaRPr lang="en-US"/>
          </a:p>
        </p:txBody>
      </p:sp>
      <p:sp>
        <p:nvSpPr>
          <p:cNvPr id="3" name="Footer Placeholder 2"/>
          <p:cNvSpPr>
            <a:spLocks noGrp="1"/>
          </p:cNvSpPr>
          <p:nvPr>
            <p:ph type="ftr" sz="quarter" idx="11"/>
          </p:nvPr>
        </p:nvSpPr>
        <p:spPr>
          <a:xfrm>
            <a:off x="3124200" y="6356350"/>
            <a:ext cx="4774887" cy="365125"/>
          </a:xfrm>
        </p:spPr>
        <p:txBody>
          <a:bodyPr/>
          <a:lstStyle/>
          <a:p>
            <a:r>
              <a:rPr lang="en-US"/>
              <a:t>MINI JAIN    Image Processing and pattern recognition  ACSAI0522    Unit 1</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525" y="1152525"/>
            <a:ext cx="6076950" cy="455295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pic>
        <p:nvPicPr>
          <p:cNvPr id="10" name="Picture 9"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7" name="Rectangle 16"/>
          <p:cNvSpPr/>
          <p:nvPr/>
        </p:nvSpPr>
        <p:spPr>
          <a:xfrm>
            <a:off x="1143000" y="1524000"/>
            <a:ext cx="7086600"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alibri (Body)"/>
              </a:rPr>
              <a:t>Can quickly and efficiently convey information than</a:t>
            </a:r>
          </a:p>
          <a:p>
            <a:pPr algn="just"/>
            <a:r>
              <a:rPr lang="en-US" sz="2400" dirty="0">
                <a:latin typeface="Calibri (Body)"/>
              </a:rPr>
              <a:t>     multiview drawings.</a:t>
            </a:r>
          </a:p>
          <a:p>
            <a:pPr marL="342900" indent="-342900" algn="just">
              <a:buFont typeface="Arial" panose="020B0604020202020204" pitchFamily="34" charset="0"/>
              <a:buChar char="•"/>
            </a:pPr>
            <a:r>
              <a:rPr lang="en-US" sz="2400" dirty="0">
                <a:latin typeface="Calibri (Body)"/>
              </a:rPr>
              <a:t>Can be used for finite element analysis.</a:t>
            </a:r>
          </a:p>
          <a:p>
            <a:pPr marL="342900" indent="-342900" algn="just">
              <a:buFont typeface="Arial" panose="020B0604020202020204" pitchFamily="34" charset="0"/>
              <a:buChar char="•"/>
            </a:pPr>
            <a:r>
              <a:rPr lang="en-US" sz="2400" dirty="0">
                <a:latin typeface="Calibri (Body)"/>
              </a:rPr>
              <a:t>Can be used as input for CNC machines to generate</a:t>
            </a:r>
          </a:p>
          <a:p>
            <a:pPr marL="342900" indent="-342900" algn="just">
              <a:buFont typeface="Arial" panose="020B0604020202020204" pitchFamily="34" charset="0"/>
              <a:buChar char="•"/>
            </a:pPr>
            <a:r>
              <a:rPr lang="en-US" sz="2400" dirty="0">
                <a:latin typeface="Calibri (Body)"/>
              </a:rPr>
              <a:t>simple parts.</a:t>
            </a:r>
          </a:p>
          <a:p>
            <a:pPr marL="342900" indent="-342900" algn="just">
              <a:buFont typeface="Arial" panose="020B0604020202020204" pitchFamily="34" charset="0"/>
              <a:buChar char="•"/>
            </a:pPr>
            <a:r>
              <a:rPr lang="en-US" sz="2400" dirty="0">
                <a:latin typeface="Calibri (Body)"/>
              </a:rPr>
              <a:t>Contain most of the information needed to create surface, solid and higher order models</a:t>
            </a: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0"/>
            <a:ext cx="7772400" cy="9144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Wireframe Modeling – Advantages</a:t>
            </a:r>
          </a:p>
        </p:txBody>
      </p:sp>
      <p:sp>
        <p:nvSpPr>
          <p:cNvPr id="2" name="Date Placeholder 1"/>
          <p:cNvSpPr>
            <a:spLocks noGrp="1"/>
          </p:cNvSpPr>
          <p:nvPr>
            <p:ph type="dt" sz="half" idx="10"/>
          </p:nvPr>
        </p:nvSpPr>
        <p:spPr/>
        <p:txBody>
          <a:bodyPr/>
          <a:lstStyle/>
          <a:p>
            <a:fld id="{93296EFE-E68A-4E11-875C-1DB12F1E6466}" type="datetime1">
              <a:rPr lang="en-US" smtClean="0"/>
              <a:t>10/2/2024</a:t>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17</a:t>
            </a:fld>
            <a:endParaRPr lang="en-US"/>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latin typeface="Calibri (Body)"/>
            </a:endParaRP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55418"/>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Wireframe Modeling – Disadvantages</a:t>
            </a:r>
          </a:p>
        </p:txBody>
      </p:sp>
      <p:sp>
        <p:nvSpPr>
          <p:cNvPr id="2" name="Date Placeholder 1"/>
          <p:cNvSpPr>
            <a:spLocks noGrp="1"/>
          </p:cNvSpPr>
          <p:nvPr>
            <p:ph type="dt" sz="half" idx="10"/>
          </p:nvPr>
        </p:nvSpPr>
        <p:spPr/>
        <p:txBody>
          <a:bodyPr/>
          <a:lstStyle/>
          <a:p>
            <a:fld id="{0642C004-9646-4FD4-A06B-7BBAFBCBC094}" type="datetime1">
              <a:rPr lang="en-US" smtClean="0"/>
              <a:t>10/2/2024</a:t>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18</a:t>
            </a:fld>
            <a:endParaRPr lang="en-US"/>
          </a:p>
        </p:txBody>
      </p:sp>
      <p:sp>
        <p:nvSpPr>
          <p:cNvPr id="19" name="TextBox 18"/>
          <p:cNvSpPr txBox="1"/>
          <p:nvPr/>
        </p:nvSpPr>
        <p:spPr>
          <a:xfrm>
            <a:off x="266700" y="1402406"/>
            <a:ext cx="8610600" cy="225106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Calibri (Body)"/>
              </a:rPr>
              <a:t>Tend to be not realistic</a:t>
            </a:r>
            <a:endParaRPr lang="en-IN" sz="2400" dirty="0">
              <a:latin typeface="Calibri (Body)"/>
            </a:endParaRPr>
          </a:p>
          <a:p>
            <a:pPr marL="285750" indent="-285750" algn="just">
              <a:lnSpc>
                <a:spcPct val="150000"/>
              </a:lnSpc>
              <a:buFont typeface="Arial" panose="020B0604020202020204" pitchFamily="34" charset="0"/>
              <a:buChar char="•"/>
            </a:pPr>
            <a:r>
              <a:rPr lang="en-US" sz="2400" dirty="0">
                <a:latin typeface="Calibri (Body)"/>
              </a:rPr>
              <a:t> Do not represent an actual solids (no surface and volume).</a:t>
            </a:r>
            <a:endParaRPr lang="en-IN" sz="2400" dirty="0">
              <a:latin typeface="Calibri (Body)"/>
            </a:endParaRPr>
          </a:p>
          <a:p>
            <a:pPr marL="285750" indent="-285750" algn="just">
              <a:lnSpc>
                <a:spcPct val="150000"/>
              </a:lnSpc>
              <a:buFont typeface="Arial" panose="020B0604020202020204" pitchFamily="34" charset="0"/>
              <a:buChar char="•"/>
            </a:pPr>
            <a:r>
              <a:rPr lang="en-US" sz="2400" dirty="0">
                <a:latin typeface="Calibri (Body)"/>
              </a:rPr>
              <a:t>Cannot model complex curved surfaces.</a:t>
            </a:r>
            <a:endParaRPr lang="en-IN" sz="2400" dirty="0">
              <a:latin typeface="Calibri (Body)"/>
            </a:endParaRPr>
          </a:p>
          <a:p>
            <a:pPr marL="285750" indent="-285750" algn="just">
              <a:lnSpc>
                <a:spcPct val="150000"/>
              </a:lnSpc>
              <a:buFont typeface="Arial" panose="020B0604020202020204" pitchFamily="34" charset="0"/>
              <a:buChar char="•"/>
            </a:pPr>
            <a:r>
              <a:rPr lang="en-US" sz="2400" dirty="0">
                <a:latin typeface="Calibri (Body)"/>
              </a:rPr>
              <a:t>Cannot be used to calculate dynamic properties.</a:t>
            </a:r>
            <a:endParaRPr lang="en-IN" sz="2400" dirty="0">
              <a:latin typeface="Calibri (Body)"/>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08241"/>
            <a:ext cx="6076950" cy="2251065"/>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spcBef>
                <a:spcPct val="0"/>
              </a:spcBef>
              <a:defRPr/>
            </a:pPr>
            <a:r>
              <a:rPr lang="en-US" sz="3000" dirty="0">
                <a:ea typeface="+mn-lt"/>
                <a:cs typeface="+mn-lt"/>
              </a:rPr>
              <a:t>Surface Modeling </a:t>
            </a:r>
          </a:p>
          <a:p>
            <a:pPr algn="ctr">
              <a:spcBef>
                <a:spcPct val="0"/>
              </a:spcBef>
              <a:defRPr/>
            </a:pPr>
            <a:endParaRPr lang="en-US" sz="3000" dirty="0">
              <a:ea typeface="+mn-lt"/>
              <a:cs typeface="+mn-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9D41F547-5B25-4709-83C7-5EE9EC026609}"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19</a:t>
            </a:fld>
            <a:endParaRPr lang="en-US"/>
          </a:p>
        </p:txBody>
      </p:sp>
      <p:sp>
        <p:nvSpPr>
          <p:cNvPr id="6" name="TextBox 5"/>
          <p:cNvSpPr txBox="1"/>
          <p:nvPr/>
        </p:nvSpPr>
        <p:spPr>
          <a:xfrm>
            <a:off x="1524000" y="1600200"/>
            <a:ext cx="6781800" cy="4524315"/>
          </a:xfrm>
          <a:prstGeom prst="rect">
            <a:avLst/>
          </a:prstGeom>
          <a:noFill/>
        </p:spPr>
        <p:txBody>
          <a:bodyPr wrap="square">
            <a:spAutoFit/>
          </a:bodyPr>
          <a:lstStyle/>
          <a:p>
            <a:pPr marL="285750" indent="-285750" algn="just">
              <a:buFont typeface="Arial" panose="020B0604020202020204" pitchFamily="34" charset="0"/>
              <a:buChar char="•"/>
            </a:pPr>
            <a:r>
              <a:rPr lang="en-US" sz="2400" dirty="0">
                <a:solidFill>
                  <a:srgbClr val="212529"/>
                </a:solidFill>
              </a:rPr>
              <a:t>Surface Modeling </a:t>
            </a:r>
            <a:r>
              <a:rPr lang="en-US" sz="2400" b="0" i="0" dirty="0">
                <a:solidFill>
                  <a:srgbClr val="212529"/>
                </a:solidFill>
                <a:effectLst/>
              </a:rPr>
              <a:t>is another popular method. This type of modeling represents the object by its surface and is used to describe the object with a clear view of manufacturing.</a:t>
            </a:r>
          </a:p>
          <a:p>
            <a:pPr marL="285750" indent="-285750" algn="just">
              <a:buFont typeface="Arial" panose="020B0604020202020204" pitchFamily="34" charset="0"/>
              <a:buChar char="•"/>
            </a:pPr>
            <a:r>
              <a:rPr lang="en-US" sz="2400" b="0" i="0" dirty="0">
                <a:solidFill>
                  <a:srgbClr val="212529"/>
                </a:solidFill>
                <a:effectLst/>
              </a:rPr>
              <a:t>This method uses surface geometry to create objects with complex forms. From this clear point of view, surface modeling cannot be used to develop an internal surface of any model. Surface modeling uses Bezier and B-spines.</a:t>
            </a:r>
            <a:endParaRPr lang="en-US" sz="2400" dirty="0">
              <a:solidFill>
                <a:srgbClr val="212529"/>
              </a:solidFill>
            </a:endParaRPr>
          </a:p>
          <a:p>
            <a:pPr marL="285750" indent="-285750" algn="just">
              <a:buFont typeface="Arial" panose="020B0604020202020204" pitchFamily="34" charset="0"/>
              <a:buChar char="•"/>
            </a:pPr>
            <a:r>
              <a:rPr lang="en-US" sz="2400" b="0" i="0" dirty="0">
                <a:solidFill>
                  <a:srgbClr val="212529"/>
                </a:solidFill>
                <a:effectLst/>
              </a:rPr>
              <a:t>Surface modeling is better for design engineers as it organizes the edges that define polygonal surfaces.</a:t>
            </a:r>
            <a:endParaRPr lang="en-US"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r>
              <a:rPr lang="en-US" sz="2400" dirty="0"/>
              <a:t>An image defined in the real world is considered to be a function of two real variable say x, y .</a:t>
            </a:r>
          </a:p>
          <a:p>
            <a:r>
              <a:rPr lang="en-US" sz="2400" dirty="0"/>
              <a:t>Before going to process an image, it is converted into a digital form. Digitization includes sampling of image and quantization of sampled values.</a:t>
            </a:r>
          </a:p>
          <a:p>
            <a:r>
              <a:rPr lang="en-US" sz="2400" dirty="0"/>
              <a:t>After converting the image into bit formation, Processing is performed.</a:t>
            </a:r>
          </a:p>
          <a:p>
            <a:r>
              <a:rPr lang="en-US" sz="2400" dirty="0"/>
              <a:t>This 	processing technique may be,</a:t>
            </a:r>
          </a:p>
          <a:p>
            <a:pPr marL="514350" indent="-514350" algn="just">
              <a:buFont typeface="+mj-lt"/>
              <a:buAutoNum type="romanUcPeriod"/>
            </a:pPr>
            <a:r>
              <a:rPr lang="en-US" sz="2400" dirty="0"/>
              <a:t>	Image enhancement</a:t>
            </a:r>
          </a:p>
          <a:p>
            <a:pPr marL="514350" indent="-514350" algn="just">
              <a:buFont typeface="+mj-lt"/>
              <a:buAutoNum type="romanUcPeriod"/>
            </a:pPr>
            <a:r>
              <a:rPr lang="en-US" sz="2400" dirty="0"/>
              <a:t>	Image reconstruction</a:t>
            </a:r>
          </a:p>
          <a:p>
            <a:pPr marL="514350" indent="-514350" algn="just">
              <a:buFont typeface="+mj-lt"/>
              <a:buAutoNum type="romanUcPeriod"/>
            </a:pPr>
            <a:r>
              <a:rPr lang="en-US" sz="2400" dirty="0"/>
              <a:t>	Image compression</a:t>
            </a:r>
          </a:p>
          <a:p>
            <a:pPr marL="0" indent="0">
              <a:buNone/>
            </a:pPr>
            <a:endParaRPr lang="en-US" sz="2400" dirty="0"/>
          </a:p>
        </p:txBody>
      </p:sp>
      <p:sp>
        <p:nvSpPr>
          <p:cNvPr id="4" name="Date Placeholder 3"/>
          <p:cNvSpPr>
            <a:spLocks noGrp="1"/>
          </p:cNvSpPr>
          <p:nvPr>
            <p:ph type="dt" sz="half" idx="10"/>
          </p:nvPr>
        </p:nvSpPr>
        <p:spPr/>
        <p:txBody>
          <a:bodyPr/>
          <a:lstStyle/>
          <a:p>
            <a:fld id="{FFD38EFE-B061-43D8-88F8-522E1192CCDD}"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a:p>
        </p:txBody>
      </p:sp>
      <p:sp>
        <p:nvSpPr>
          <p:cNvPr id="7"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Image Processing</a:t>
            </a:r>
            <a:endParaRPr lang="en-US" dirty="0"/>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936806"/>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endParaRPr lang="en-IN" sz="3200" dirty="0">
              <a:latin typeface="Calibri (Body)"/>
            </a:endParaRPr>
          </a:p>
          <a:p>
            <a:pPr algn="ctr"/>
            <a:r>
              <a:rPr lang="en-IN" sz="3000" dirty="0">
                <a:ea typeface="+mn-lt"/>
                <a:cs typeface="+mn-lt"/>
              </a:rPr>
              <a:t>Surface </a:t>
            </a:r>
            <a:r>
              <a:rPr lang="en-IN" sz="3000" dirty="0" err="1">
                <a:ea typeface="+mn-lt"/>
                <a:cs typeface="+mn-lt"/>
              </a:rPr>
              <a:t>Modeling</a:t>
            </a:r>
            <a:r>
              <a:rPr lang="en-IN" sz="3000" dirty="0">
                <a:ea typeface="+mn-lt"/>
                <a:cs typeface="+mn-lt"/>
              </a:rPr>
              <a:t> – Advantages and Disadvantages</a:t>
            </a:r>
            <a:endParaRPr lang="en-US" sz="3000" dirty="0">
              <a:ea typeface="+mn-lt"/>
              <a:cs typeface="+mn-lt"/>
            </a:endParaRPr>
          </a:p>
          <a:p>
            <a:pPr algn="ctr"/>
            <a:r>
              <a:rPr lang="en-US" sz="3200" b="1" dirty="0">
                <a:latin typeface="Calibri (Body)"/>
              </a:rPr>
              <a:t> </a:t>
            </a:r>
          </a:p>
          <a:p>
            <a:pPr algn="ctr"/>
            <a:endParaRPr lang="en-US" sz="32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ADDB0305-C3FF-4A8B-B802-2ADDF280D357}"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a:p>
        </p:txBody>
      </p:sp>
      <p:sp>
        <p:nvSpPr>
          <p:cNvPr id="13" name="TextBox 12"/>
          <p:cNvSpPr txBox="1"/>
          <p:nvPr/>
        </p:nvSpPr>
        <p:spPr>
          <a:xfrm>
            <a:off x="488302" y="1143000"/>
            <a:ext cx="8382000" cy="5232202"/>
          </a:xfrm>
          <a:prstGeom prst="rect">
            <a:avLst/>
          </a:prstGeom>
          <a:noFill/>
        </p:spPr>
        <p:txBody>
          <a:bodyPr wrap="square">
            <a:spAutoFit/>
          </a:bodyPr>
          <a:lstStyle/>
          <a:p>
            <a:pPr algn="just">
              <a:spcAft>
                <a:spcPts val="1200"/>
              </a:spcAft>
            </a:pPr>
            <a:r>
              <a:rPr lang="en-US" sz="2400" b="1" dirty="0">
                <a:latin typeface="Calibri (Body)"/>
              </a:rPr>
              <a:t>Advantages:</a:t>
            </a:r>
          </a:p>
          <a:p>
            <a:pPr marL="285750" indent="-285750" algn="just">
              <a:spcAft>
                <a:spcPts val="1200"/>
              </a:spcAft>
              <a:buFont typeface="Arial" panose="020B0604020202020204" pitchFamily="34" charset="0"/>
              <a:buChar char="•"/>
            </a:pPr>
            <a:r>
              <a:rPr lang="en-US" sz="2400" dirty="0">
                <a:latin typeface="Calibri (Body)"/>
              </a:rPr>
              <a:t> Eliminates ambiguity and non-uniqueness present in wireframe models by hiding lines not seen.</a:t>
            </a:r>
          </a:p>
          <a:p>
            <a:pPr marL="285750" indent="-285750" algn="just">
              <a:spcAft>
                <a:spcPts val="1200"/>
              </a:spcAft>
              <a:buFont typeface="Arial" panose="020B0604020202020204" pitchFamily="34" charset="0"/>
              <a:buChar char="•"/>
            </a:pPr>
            <a:r>
              <a:rPr lang="en-US" sz="2400" dirty="0">
                <a:latin typeface="Calibri (Body)"/>
              </a:rPr>
              <a:t>Provides the surface geometry for CNC machining.</a:t>
            </a:r>
          </a:p>
          <a:p>
            <a:pPr marL="285750" indent="-285750" algn="just">
              <a:spcAft>
                <a:spcPts val="1200"/>
              </a:spcAft>
              <a:buFont typeface="Arial" panose="020B0604020202020204" pitchFamily="34" charset="0"/>
              <a:buChar char="•"/>
            </a:pPr>
            <a:r>
              <a:rPr lang="en-US" sz="2400" dirty="0">
                <a:latin typeface="Calibri (Body)"/>
              </a:rPr>
              <a:t>Provides the geometry needed for mold and die design.</a:t>
            </a:r>
          </a:p>
          <a:p>
            <a:pPr marL="285750" indent="-285750" algn="just">
              <a:spcAft>
                <a:spcPts val="1200"/>
              </a:spcAft>
              <a:buFont typeface="Arial" panose="020B0604020202020204" pitchFamily="34" charset="0"/>
              <a:buChar char="•"/>
            </a:pPr>
            <a:r>
              <a:rPr lang="en-US" sz="2400" dirty="0">
                <a:latin typeface="Calibri (Body)"/>
              </a:rPr>
              <a:t>Can be used to design and analyze complex free-formed surfaces (car bodies)</a:t>
            </a:r>
          </a:p>
          <a:p>
            <a:pPr algn="just">
              <a:spcAft>
                <a:spcPts val="1200"/>
              </a:spcAft>
            </a:pPr>
            <a:r>
              <a:rPr lang="en-US" sz="2400" b="1" dirty="0">
                <a:latin typeface="Calibri (Body)"/>
              </a:rPr>
              <a:t>Disadvantages:</a:t>
            </a:r>
          </a:p>
          <a:p>
            <a:pPr marL="285750" indent="-285750" algn="just">
              <a:spcAft>
                <a:spcPts val="1200"/>
              </a:spcAft>
              <a:buFont typeface="Arial" panose="020B0604020202020204" pitchFamily="34" charset="0"/>
              <a:buChar char="•"/>
            </a:pPr>
            <a:r>
              <a:rPr lang="en-US" sz="2400" dirty="0">
                <a:latin typeface="Calibri (Body)"/>
              </a:rPr>
              <a:t>Surface models provide no information about the inside of an object.</a:t>
            </a:r>
          </a:p>
          <a:p>
            <a:pPr marL="285750" indent="-285750" algn="just">
              <a:spcAft>
                <a:spcPts val="1200"/>
              </a:spcAft>
              <a:buFont typeface="Arial" panose="020B0604020202020204" pitchFamily="34" charset="0"/>
              <a:buChar char="•"/>
            </a:pPr>
            <a:r>
              <a:rPr lang="en-US" sz="2400" dirty="0">
                <a:latin typeface="Calibri (Body)"/>
              </a:rPr>
              <a:t>Cannot be used to calculate dynamic properties.</a:t>
            </a:r>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Calibri (Body)"/>
              </a:rPr>
              <a:t>Solid Modeling</a:t>
            </a: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40F8E5F1-C675-4832-B7F5-F2A8D48E7E7A}"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sp>
        <p:nvSpPr>
          <p:cNvPr id="6" name="TextBox 5"/>
          <p:cNvSpPr txBox="1"/>
          <p:nvPr/>
        </p:nvSpPr>
        <p:spPr>
          <a:xfrm>
            <a:off x="1295400" y="1371600"/>
            <a:ext cx="6934200" cy="2308324"/>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212529"/>
                </a:solidFill>
                <a:effectLst/>
              </a:rPr>
              <a:t>Solid modeling also known as volume modeling, this is the most widely used method, providing a complete description of solid modeling. Solid modeling tools allow you to build many sides of an object at once. Solid models make multiple sides at once, reducing the ambiguity in surface modeling.</a:t>
            </a:r>
            <a:endParaRPr lang="en-IN"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295400" y="65681"/>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Solid Modeling – Advantages and Disadvantages</a:t>
            </a:r>
          </a:p>
        </p:txBody>
      </p:sp>
      <p:sp>
        <p:nvSpPr>
          <p:cNvPr id="2" name="Date Placeholder 1"/>
          <p:cNvSpPr>
            <a:spLocks noGrp="1"/>
          </p:cNvSpPr>
          <p:nvPr>
            <p:ph type="dt" sz="half" idx="10"/>
          </p:nvPr>
        </p:nvSpPr>
        <p:spPr/>
        <p:txBody>
          <a:bodyPr/>
          <a:lstStyle/>
          <a:p>
            <a:fld id="{352033F7-C8E5-4BD4-BB4C-D9BDF0ADF54D}"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a:p>
        </p:txBody>
      </p:sp>
      <p:sp>
        <p:nvSpPr>
          <p:cNvPr id="6" name="TextBox 5"/>
          <p:cNvSpPr txBox="1"/>
          <p:nvPr/>
        </p:nvSpPr>
        <p:spPr>
          <a:xfrm>
            <a:off x="1295400" y="1524000"/>
            <a:ext cx="6781800" cy="4893647"/>
          </a:xfrm>
          <a:prstGeom prst="rect">
            <a:avLst/>
          </a:prstGeom>
          <a:noFill/>
        </p:spPr>
        <p:txBody>
          <a:bodyPr wrap="square">
            <a:spAutoFit/>
          </a:bodyPr>
          <a:lstStyle/>
          <a:p>
            <a:pPr algn="just"/>
            <a:r>
              <a:rPr lang="en-IN" sz="2400" b="1" dirty="0"/>
              <a:t>Advantages:</a:t>
            </a:r>
          </a:p>
          <a:p>
            <a:pPr marL="285750" indent="-285750" algn="just">
              <a:buFont typeface="Arial" panose="020B0604020202020204" pitchFamily="34" charset="0"/>
              <a:buChar char="•"/>
            </a:pPr>
            <a:r>
              <a:rPr lang="en-IN" sz="2400" dirty="0"/>
              <a:t>Has all the advantages of surface modelling plus volumetric information.</a:t>
            </a:r>
          </a:p>
          <a:p>
            <a:pPr marL="285750" indent="-285750" algn="just">
              <a:buFont typeface="Arial" panose="020B0604020202020204" pitchFamily="34" charset="0"/>
              <a:buChar char="•"/>
            </a:pPr>
            <a:r>
              <a:rPr lang="en-IN" sz="2400" dirty="0"/>
              <a:t>Allows the designer to create multiple options for a design.</a:t>
            </a:r>
          </a:p>
          <a:p>
            <a:pPr marL="285750" indent="-285750" algn="just">
              <a:buFont typeface="Arial" panose="020B0604020202020204" pitchFamily="34" charset="0"/>
              <a:buChar char="•"/>
            </a:pPr>
            <a:r>
              <a:rPr lang="en-IN" sz="2400" dirty="0"/>
              <a:t>2D standard drawings , assembly drawing and exploded views are generated form the 3D model.</a:t>
            </a:r>
          </a:p>
          <a:p>
            <a:pPr marL="285750" indent="-285750" algn="just">
              <a:buFont typeface="Arial" panose="020B0604020202020204" pitchFamily="34" charset="0"/>
              <a:buChar char="•"/>
            </a:pPr>
            <a:r>
              <a:rPr lang="en-IN" sz="2400" dirty="0"/>
              <a:t>Can easily be exported to different finite element methods program for analysis.</a:t>
            </a:r>
          </a:p>
          <a:p>
            <a:pPr algn="just"/>
            <a:r>
              <a:rPr lang="en-IN" sz="2400" b="1" dirty="0"/>
              <a:t>Disadvantages:</a:t>
            </a:r>
          </a:p>
          <a:p>
            <a:pPr marL="285750" indent="-285750" algn="just">
              <a:buFont typeface="Arial" panose="020B0604020202020204" pitchFamily="34" charset="0"/>
              <a:buChar char="•"/>
            </a:pPr>
            <a:r>
              <a:rPr lang="en-IN" sz="2400" dirty="0"/>
              <a:t>More intensive computation than wireframe and surface modelling.</a:t>
            </a:r>
          </a:p>
          <a:p>
            <a:pPr marL="285750" indent="-285750" algn="just">
              <a:buFont typeface="Arial" panose="020B0604020202020204" pitchFamily="34" charset="0"/>
              <a:buChar char="•"/>
            </a:pPr>
            <a:r>
              <a:rPr lang="en-IN" sz="2400" dirty="0"/>
              <a:t>Requires more powerful computers</a:t>
            </a:r>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Photometric Model</a:t>
            </a:r>
            <a:r>
              <a:rPr lang="en-US" sz="3000" dirty="0">
                <a:latin typeface="Calibri (Body)"/>
              </a:rPr>
              <a:t> (CO1)</a:t>
            </a:r>
            <a:endParaRPr lang="en-US" sz="3000" dirty="0">
              <a:ea typeface="+mn-lt"/>
              <a:cs typeface="+mn-lt"/>
            </a:endParaRPr>
          </a:p>
        </p:txBody>
      </p:sp>
      <p:sp>
        <p:nvSpPr>
          <p:cNvPr id="2" name="Date Placeholder 1"/>
          <p:cNvSpPr>
            <a:spLocks noGrp="1"/>
          </p:cNvSpPr>
          <p:nvPr>
            <p:ph type="dt" sz="half" idx="10"/>
          </p:nvPr>
        </p:nvSpPr>
        <p:spPr/>
        <p:txBody>
          <a:bodyPr/>
          <a:lstStyle/>
          <a:p>
            <a:fld id="{7FC5D105-9219-4C64-8BFE-F19DCE571E32}"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
        <p:nvSpPr>
          <p:cNvPr id="6" name="TextBox 5"/>
          <p:cNvSpPr txBox="1"/>
          <p:nvPr/>
        </p:nvSpPr>
        <p:spPr>
          <a:xfrm>
            <a:off x="1295400" y="871899"/>
            <a:ext cx="6858000" cy="5262979"/>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374151"/>
                </a:solidFill>
                <a:effectLst/>
              </a:rPr>
              <a:t>In image processing, a photometric model refers to a mathematical model that describes the relationship between the physical properties of light and the resulting pixel values in digital images. It helps to understand and manipulate the photometric characteristics of images, including brightness, contrast, and color.</a:t>
            </a:r>
          </a:p>
          <a:p>
            <a:pPr marL="285750" indent="-285750" algn="just">
              <a:buFont typeface="Arial" panose="020B0604020202020204" pitchFamily="34" charset="0"/>
              <a:buChar char="•"/>
            </a:pPr>
            <a:r>
              <a:rPr lang="en-US" sz="2400" b="0" i="0" dirty="0">
                <a:solidFill>
                  <a:srgbClr val="374151"/>
                </a:solidFill>
                <a:effectLst/>
              </a:rPr>
              <a:t>Photometric models are used to simulate and understand the process of capturing light by imaging sensors such as cameras. They take into account factors such as the illumination conditions, reflectance properties of objects, and sensor characteristics to predict the pixel values in an image.</a:t>
            </a:r>
            <a:endParaRPr lang="en-IN" sz="2400"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Continued…</a:t>
            </a:r>
          </a:p>
        </p:txBody>
      </p:sp>
      <p:sp>
        <p:nvSpPr>
          <p:cNvPr id="2" name="Date Placeholder 1"/>
          <p:cNvSpPr>
            <a:spLocks noGrp="1"/>
          </p:cNvSpPr>
          <p:nvPr>
            <p:ph type="dt" sz="half" idx="10"/>
          </p:nvPr>
        </p:nvSpPr>
        <p:spPr/>
        <p:txBody>
          <a:bodyPr/>
          <a:lstStyle/>
          <a:p>
            <a:fld id="{2C0F92D8-85E2-41D0-98F5-43E7626DA303}"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a:p>
        </p:txBody>
      </p:sp>
      <p:sp>
        <p:nvSpPr>
          <p:cNvPr id="6" name="TextBox 5"/>
          <p:cNvSpPr txBox="1"/>
          <p:nvPr/>
        </p:nvSpPr>
        <p:spPr>
          <a:xfrm>
            <a:off x="1371600" y="1287139"/>
            <a:ext cx="6858000" cy="4524315"/>
          </a:xfrm>
          <a:prstGeom prst="rect">
            <a:avLst/>
          </a:prstGeom>
          <a:noFill/>
        </p:spPr>
        <p:txBody>
          <a:bodyPr wrap="square">
            <a:spAutoFit/>
          </a:bodyPr>
          <a:lstStyle/>
          <a:p>
            <a:r>
              <a:rPr lang="en-US" sz="2400" b="0" i="0" dirty="0">
                <a:solidFill>
                  <a:srgbClr val="374151"/>
                </a:solidFill>
                <a:effectLst/>
              </a:rPr>
              <a:t>Commonly used photometric models include:</a:t>
            </a:r>
          </a:p>
          <a:p>
            <a:pPr marL="285750" indent="-285750">
              <a:buFont typeface="Arial" panose="020B0604020202020204" pitchFamily="34" charset="0"/>
              <a:buChar char="•"/>
            </a:pPr>
            <a:r>
              <a:rPr lang="en-US" sz="2400" b="0" i="0" dirty="0">
                <a:solidFill>
                  <a:srgbClr val="374151"/>
                </a:solidFill>
                <a:effectLst/>
              </a:rPr>
              <a:t>Lambertian Reflectance Model: This model assumes that the light reflected from an object's surface is diffusely scattered in all directions. It is often used for matte surfaces that exhibit uniform reflectance properties.</a:t>
            </a:r>
            <a:endParaRPr lang="en-US" sz="2400" dirty="0">
              <a:solidFill>
                <a:srgbClr val="374151"/>
              </a:solidFill>
            </a:endParaRPr>
          </a:p>
          <a:p>
            <a:pPr marL="285750" indent="-285750">
              <a:buFont typeface="Arial" panose="020B0604020202020204" pitchFamily="34" charset="0"/>
              <a:buChar char="•"/>
            </a:pPr>
            <a:r>
              <a:rPr lang="en-US" sz="2400" b="0" i="0" dirty="0">
                <a:solidFill>
                  <a:srgbClr val="374151"/>
                </a:solidFill>
                <a:effectLst/>
              </a:rPr>
              <a:t>Phong Reflectance Model: This model extends the Lambertian model by considering the specular reflection component. It takes into account the angle between the viewer's line of sight and the surface normal to simulate the glossy reflection of light.</a:t>
            </a:r>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Calibri (Body)"/>
              </a:rPr>
              <a:t>Continued…</a:t>
            </a: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32B0B7D7-9688-434B-BA6B-5016FFF764F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sp>
        <p:nvSpPr>
          <p:cNvPr id="13" name="TextBox 12"/>
          <p:cNvSpPr txBox="1"/>
          <p:nvPr/>
        </p:nvSpPr>
        <p:spPr>
          <a:xfrm>
            <a:off x="304800" y="1295400"/>
            <a:ext cx="8382000" cy="1938992"/>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74151"/>
                </a:solidFill>
                <a:effectLst/>
              </a:rPr>
              <a:t>Bidirectional Reflectance Distribution Function (BRDF): BRDF is a more complex photometric model that accounts for the reflectance properties of surfaces at different angles of incidence and observation. It provides a detailed description of how light is scattered and reflected from surfaces</a:t>
            </a:r>
            <a:endParaRPr lang="en-IN" sz="2400" dirty="0"/>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3000" dirty="0">
                <a:ea typeface="+mn-lt"/>
                <a:cs typeface="+mn-lt"/>
              </a:rPr>
              <a:t>Image digitization</a:t>
            </a:r>
            <a:r>
              <a:rPr lang="en-US" sz="3000" dirty="0">
                <a:latin typeface="Calibri (Body)"/>
              </a:rPr>
              <a:t> (CO1)</a:t>
            </a:r>
            <a:endParaRPr lang="en-US" sz="3000" dirty="0">
              <a:ea typeface="+mn-lt"/>
              <a:cs typeface="+mn-lt"/>
            </a:endParaRPr>
          </a:p>
          <a:p>
            <a:pPr algn="ctr"/>
            <a:endParaRPr lang="en-US" sz="3200" b="1" dirty="0">
              <a:latin typeface="Calibri (Body)"/>
            </a:endParaRPr>
          </a:p>
        </p:txBody>
      </p:sp>
      <p:sp>
        <p:nvSpPr>
          <p:cNvPr id="2" name="Date Placeholder 1"/>
          <p:cNvSpPr>
            <a:spLocks noGrp="1"/>
          </p:cNvSpPr>
          <p:nvPr>
            <p:ph type="dt" sz="half" idx="10"/>
          </p:nvPr>
        </p:nvSpPr>
        <p:spPr/>
        <p:txBody>
          <a:bodyPr/>
          <a:lstStyle/>
          <a:p>
            <a:fld id="{482F2ACE-5BA5-45B5-BE5B-A2DEAB893315}"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a:p>
        </p:txBody>
      </p:sp>
      <p:sp>
        <p:nvSpPr>
          <p:cNvPr id="6" name="TextBox 5"/>
          <p:cNvSpPr txBox="1"/>
          <p:nvPr/>
        </p:nvSpPr>
        <p:spPr>
          <a:xfrm>
            <a:off x="1371600" y="1143000"/>
            <a:ext cx="6553200" cy="3785652"/>
          </a:xfrm>
          <a:prstGeom prst="rect">
            <a:avLst/>
          </a:prstGeom>
          <a:noFill/>
        </p:spPr>
        <p:txBody>
          <a:bodyPr wrap="square">
            <a:spAutoFit/>
          </a:bodyPr>
          <a:lstStyle/>
          <a:p>
            <a:pPr marL="285750" indent="-285750">
              <a:buFont typeface="Arial" panose="020B0604020202020204" pitchFamily="34" charset="0"/>
              <a:buChar char="•"/>
            </a:pPr>
            <a:r>
              <a:rPr lang="en-IN" sz="2400" dirty="0"/>
              <a:t>Image digitization captured by a sensor is expressed as a continuous function f(</a:t>
            </a:r>
            <a:r>
              <a:rPr lang="en-IN" sz="2400" dirty="0" err="1"/>
              <a:t>x,y</a:t>
            </a:r>
            <a:r>
              <a:rPr lang="en-IN" sz="2400" dirty="0"/>
              <a:t>) of two co-ordinates in the plane.</a:t>
            </a:r>
          </a:p>
          <a:p>
            <a:pPr marL="285750" indent="-285750">
              <a:buFont typeface="Arial" panose="020B0604020202020204" pitchFamily="34" charset="0"/>
              <a:buChar char="•"/>
            </a:pPr>
            <a:r>
              <a:rPr lang="en-IN" sz="2400" dirty="0"/>
              <a:t>Image digitization means that the function f(</a:t>
            </a:r>
            <a:r>
              <a:rPr lang="en-IN" sz="2400" dirty="0" err="1"/>
              <a:t>x,y</a:t>
            </a:r>
            <a:r>
              <a:rPr lang="en-IN" sz="2400" dirty="0"/>
              <a:t>) is sampled into a matrix with M rows and N columns.</a:t>
            </a:r>
          </a:p>
          <a:p>
            <a:pPr marL="285750" indent="-285750">
              <a:buFont typeface="Arial" panose="020B0604020202020204" pitchFamily="34" charset="0"/>
              <a:buChar char="•"/>
            </a:pPr>
            <a:r>
              <a:rPr lang="en-IN" sz="2400" dirty="0"/>
              <a:t>The image quantitation assigns to each continuous sample an integer value.</a:t>
            </a:r>
          </a:p>
          <a:p>
            <a:pPr marL="285750" indent="-285750">
              <a:buFont typeface="Arial" panose="020B0604020202020204" pitchFamily="34" charset="0"/>
              <a:buChar char="•"/>
            </a:pPr>
            <a:r>
              <a:rPr lang="en-IN" sz="2400" dirty="0"/>
              <a:t>The continuous range of the image function f(</a:t>
            </a:r>
            <a:r>
              <a:rPr lang="en-IN" sz="2400" dirty="0" err="1"/>
              <a:t>x,y</a:t>
            </a:r>
            <a:r>
              <a:rPr lang="en-IN" sz="2400" dirty="0"/>
              <a:t>) I split into K intervals. </a:t>
            </a:r>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3000" dirty="0">
                <a:ea typeface="+mn-lt"/>
                <a:cs typeface="+mn-lt"/>
              </a:rPr>
              <a:t>Image digitization </a:t>
            </a:r>
          </a:p>
          <a:p>
            <a:pPr algn="ctr"/>
            <a:endParaRPr lang="en-US" sz="3200" b="1" dirty="0">
              <a:latin typeface="Calibri (Body)"/>
            </a:endParaRPr>
          </a:p>
        </p:txBody>
      </p:sp>
      <p:sp>
        <p:nvSpPr>
          <p:cNvPr id="2" name="Date Placeholder 1"/>
          <p:cNvSpPr>
            <a:spLocks noGrp="1"/>
          </p:cNvSpPr>
          <p:nvPr>
            <p:ph type="dt" sz="half" idx="10"/>
          </p:nvPr>
        </p:nvSpPr>
        <p:spPr/>
        <p:txBody>
          <a:bodyPr/>
          <a:lstStyle/>
          <a:p>
            <a:fld id="{A7755657-688F-49C6-A4BF-903A62033B9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a:p>
        </p:txBody>
      </p:sp>
      <p:sp>
        <p:nvSpPr>
          <p:cNvPr id="7" name="TextBox 6"/>
          <p:cNvSpPr txBox="1"/>
          <p:nvPr/>
        </p:nvSpPr>
        <p:spPr>
          <a:xfrm>
            <a:off x="1373154" y="1143000"/>
            <a:ext cx="6932645" cy="4431983"/>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The finer the sampling (i.e., the larger M and N) and quantitation (the larger K) the better the approximation of the continuous image function f(</a:t>
            </a:r>
            <a:r>
              <a:rPr lang="en-US" sz="2400" b="0" i="0" dirty="0" err="1">
                <a:solidFill>
                  <a:srgbClr val="000000"/>
                </a:solidFill>
                <a:effectLst/>
                <a:ea typeface="roboto" panose="02000000000000000000" pitchFamily="2" charset="0"/>
                <a:cs typeface="roboto" panose="02000000000000000000" pitchFamily="2" charset="0"/>
              </a:rPr>
              <a:t>x,y</a:t>
            </a:r>
            <a:r>
              <a:rPr lang="en-US" sz="2400" b="0" i="0" dirty="0">
                <a:solidFill>
                  <a:srgbClr val="000000"/>
                </a:solidFill>
                <a:effectLst/>
                <a:ea typeface="roboto" panose="02000000000000000000" pitchFamily="2" charset="0"/>
                <a:cs typeface="roboto" panose="02000000000000000000" pitchFamily="2" charset="0"/>
              </a:rPr>
              <a:t>).</a:t>
            </a:r>
          </a:p>
          <a:p>
            <a:pPr marL="285750" indent="-28575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Two questions should be answered in connection with image function sampling:</a:t>
            </a:r>
            <a:endParaRPr lang="en-US" sz="2400" dirty="0">
              <a:solidFill>
                <a:srgbClr val="000000"/>
              </a:solidFill>
              <a:ea typeface="roboto" panose="02000000000000000000" pitchFamily="2" charset="0"/>
              <a:cs typeface="roboto" panose="02000000000000000000" pitchFamily="2" charset="0"/>
            </a:endParaRPr>
          </a:p>
          <a:p>
            <a:pPr marL="971550" lvl="1" indent="-514350">
              <a:buFont typeface="+mj-lt"/>
              <a:buAutoNum type="romanLcPeriod"/>
            </a:pPr>
            <a:r>
              <a:rPr lang="en-US" sz="2400" b="0" i="0" dirty="0">
                <a:solidFill>
                  <a:srgbClr val="000000"/>
                </a:solidFill>
                <a:effectLst/>
                <a:ea typeface="roboto" panose="02000000000000000000" pitchFamily="2" charset="0"/>
                <a:cs typeface="roboto" panose="02000000000000000000" pitchFamily="2" charset="0"/>
              </a:rPr>
              <a:t>First, the sampling period should be determined  the distance between two neighboring sampling points in the image.</a:t>
            </a:r>
          </a:p>
          <a:p>
            <a:pPr marL="971550" lvl="1" indent="-514350">
              <a:buFont typeface="+mj-lt"/>
              <a:buAutoNum type="romanLcPeriod"/>
            </a:pPr>
            <a:r>
              <a:rPr lang="en-US" sz="2400" b="0" i="0" dirty="0">
                <a:solidFill>
                  <a:srgbClr val="000000"/>
                </a:solidFill>
                <a:effectLst/>
                <a:ea typeface="roboto" panose="02000000000000000000" pitchFamily="2" charset="0"/>
                <a:cs typeface="roboto" panose="02000000000000000000" pitchFamily="2" charset="0"/>
              </a:rPr>
              <a:t>Second, the geometric arrangement of sampling points (sampling grid) should be set.</a:t>
            </a:r>
          </a:p>
          <a:p>
            <a:pPr marL="285750" indent="-285750">
              <a:buFont typeface="Arial" panose="020B0604020202020204" pitchFamily="34" charset="0"/>
              <a:buChar char="•"/>
            </a:pPr>
            <a:endParaRPr lang="en-IN" dirty="0"/>
          </a:p>
        </p:txBody>
      </p:sp>
      <p:pic>
        <p:nvPicPr>
          <p:cNvPr id="11" name="Picture 10"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t>Sampling and Quantization</a:t>
            </a:r>
            <a:r>
              <a:rPr lang="en-US" sz="2400" dirty="0">
                <a:latin typeface="Calibri (Body)"/>
              </a:rPr>
              <a:t>(CO1)  </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3062088A-BB39-4CD8-900B-FAE9D699C1DC}"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sp>
        <p:nvSpPr>
          <p:cNvPr id="13" name="TextBox 12"/>
          <p:cNvSpPr txBox="1"/>
          <p:nvPr/>
        </p:nvSpPr>
        <p:spPr>
          <a:xfrm>
            <a:off x="762000" y="1035901"/>
            <a:ext cx="8153400" cy="5509200"/>
          </a:xfrm>
          <a:prstGeom prst="rect">
            <a:avLst/>
          </a:prstGeom>
          <a:noFill/>
        </p:spPr>
        <p:txBody>
          <a:bodyPr wrap="square">
            <a:spAutoFit/>
          </a:bodyPr>
          <a:lstStyle/>
          <a:p>
            <a:pPr algn="just"/>
            <a:r>
              <a:rPr lang="en-US" altLang="en-US" sz="2400" dirty="0"/>
              <a:t>The output of most of the image sensors is an analog signal, and we can not apply digital processing on it because we can not store it. We can not store it because it requires infinite memory to store a signal that can have infinite values.</a:t>
            </a:r>
          </a:p>
          <a:p>
            <a:pPr algn="just"/>
            <a:r>
              <a:rPr lang="en-US" altLang="en-US" sz="2400" dirty="0"/>
              <a:t>So we have to convert an analog signal into a digital signal.</a:t>
            </a:r>
          </a:p>
          <a:p>
            <a:pPr algn="just"/>
            <a:r>
              <a:rPr lang="en-US" altLang="en-US" sz="2400" dirty="0"/>
              <a:t>To create an image which is digital, we need to covert continuous data into digital form. There are two steps in which it is done.</a:t>
            </a:r>
          </a:p>
          <a:p>
            <a:pPr algn="just">
              <a:buFont typeface="Wingdings" panose="05000000000000000000" pitchFamily="2" charset="2"/>
              <a:buChar char="Ø"/>
            </a:pPr>
            <a:r>
              <a:rPr lang="en-US" altLang="en-US" sz="2400" dirty="0"/>
              <a:t>Sampling</a:t>
            </a:r>
          </a:p>
          <a:p>
            <a:pPr algn="just">
              <a:buFont typeface="Wingdings" panose="05000000000000000000" pitchFamily="2" charset="2"/>
              <a:buChar char="Ø"/>
            </a:pPr>
            <a:r>
              <a:rPr lang="en-US" altLang="en-US" sz="2400" dirty="0"/>
              <a:t>Quantization</a:t>
            </a:r>
          </a:p>
          <a:p>
            <a:pPr algn="just">
              <a:buFont typeface="Arial" panose="020B0604020202020204" pitchFamily="34" charset="0"/>
              <a:buNone/>
            </a:pPr>
            <a:endParaRPr lang="en-US" altLang="en-US" sz="2400" dirty="0"/>
          </a:p>
          <a:p>
            <a:pPr algn="just"/>
            <a:br>
              <a:rPr lang="en-US" altLang="en-US" sz="2400" dirty="0"/>
            </a:br>
            <a:endParaRPr lang="en-US" altLang="en-US" sz="4000" dirty="0"/>
          </a:p>
          <a:p>
            <a:pPr marL="285750" indent="-285750" algn="just">
              <a:buFont typeface="Arial" panose="020B0604020202020204" pitchFamily="34" charset="0"/>
              <a:buChar char="•"/>
            </a:pPr>
            <a:endParaRPr lang="en-IN" sz="2400" dirty="0"/>
          </a:p>
        </p:txBody>
      </p:sp>
      <p:pic>
        <p:nvPicPr>
          <p:cNvPr id="15" name="Picture 14"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Continued… </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B0B2A236-0194-40A0-873F-CEEAF1CEF020}"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sp>
        <p:nvSpPr>
          <p:cNvPr id="6" name="TextBox 5"/>
          <p:cNvSpPr txBox="1"/>
          <p:nvPr/>
        </p:nvSpPr>
        <p:spPr>
          <a:xfrm>
            <a:off x="1371600" y="1001313"/>
            <a:ext cx="6858000" cy="3046988"/>
          </a:xfrm>
          <a:prstGeom prst="rect">
            <a:avLst/>
          </a:prstGeom>
          <a:noFill/>
        </p:spPr>
        <p:txBody>
          <a:bodyPr wrap="square">
            <a:spAutoFit/>
          </a:bodyPr>
          <a:lstStyle/>
          <a:p>
            <a:pPr algn="just"/>
            <a:r>
              <a:rPr lang="en-US" altLang="en-US" sz="2400" dirty="0"/>
              <a:t>We will discuss sampling now, and quantization will be discussed later on but for now on we will discuss just a little about the difference between these two and the need of these two steps.</a:t>
            </a:r>
          </a:p>
          <a:p>
            <a:pPr algn="just">
              <a:buFont typeface="Arial" panose="020B0604020202020204" pitchFamily="34" charset="0"/>
              <a:buNone/>
            </a:pPr>
            <a:r>
              <a:rPr lang="en-US" altLang="en-US" sz="2400" b="1" dirty="0"/>
              <a:t>Basic idea:</a:t>
            </a:r>
          </a:p>
          <a:p>
            <a:pPr algn="just"/>
            <a:r>
              <a:rPr lang="en-US" altLang="en-US" sz="2400" dirty="0"/>
              <a:t>The basic idea behind converting an analog signal to its digital signal is to convert both of its axis (</a:t>
            </a:r>
            <a:r>
              <a:rPr lang="en-US" altLang="en-US" sz="2400" dirty="0" err="1"/>
              <a:t>x,y</a:t>
            </a:r>
            <a:r>
              <a:rPr lang="en-US" altLang="en-US" sz="2400" dirty="0"/>
              <a:t>) into a digital format.</a:t>
            </a:r>
          </a:p>
        </p:txBody>
      </p:sp>
      <p:pic>
        <p:nvPicPr>
          <p:cNvPr id="7" name="Picture 7"/>
          <p:cNvPicPr>
            <a:picLocks noChangeAspect="1" noChangeArrowheads="1"/>
          </p:cNvPicPr>
          <p:nvPr/>
        </p:nvPicPr>
        <p:blipFill>
          <a:blip r:embed="rId3"/>
          <a:srcRect/>
          <a:stretch>
            <a:fillRect/>
          </a:stretch>
        </p:blipFill>
        <p:spPr bwMode="auto">
          <a:xfrm>
            <a:off x="1447800" y="4232451"/>
            <a:ext cx="5981700" cy="1905000"/>
          </a:xfrm>
          <a:prstGeom prst="rect">
            <a:avLst/>
          </a:prstGeom>
          <a:noFill/>
          <a:ln w="9525">
            <a:noFill/>
            <a:miter lim="800000"/>
            <a:headEnd/>
            <a:tailEnd/>
          </a:ln>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3" name="Footer Placeholder 4"/>
          <p:cNvSpPr txBox="1"/>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1"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ea typeface="+mn-lt"/>
                <a:cs typeface="+mn-lt"/>
              </a:rPr>
              <a:t>Image Processing</a:t>
            </a:r>
            <a:endParaRPr lang="en-US" sz="3200" dirty="0">
              <a:latin typeface="Calibri (Body)"/>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latin typeface="Calibri (Body)"/>
            </a:endParaRPr>
          </a:p>
        </p:txBody>
      </p:sp>
      <p:sp>
        <p:nvSpPr>
          <p:cNvPr id="2" name="Date Placeholder 1"/>
          <p:cNvSpPr>
            <a:spLocks noGrp="1"/>
          </p:cNvSpPr>
          <p:nvPr>
            <p:ph type="dt" sz="half" idx="10"/>
          </p:nvPr>
        </p:nvSpPr>
        <p:spPr/>
        <p:txBody>
          <a:bodyPr/>
          <a:lstStyle/>
          <a:p>
            <a:fld id="{43217663-7CCF-45E1-9F0D-68365076B494}" type="datetime1">
              <a:rPr lang="en-US" smtClean="0"/>
              <a:t>10/2/2024</a:t>
            </a:fld>
            <a:endParaRPr lang="en-US" dirty="0"/>
          </a:p>
        </p:txBody>
      </p:sp>
      <p:sp>
        <p:nvSpPr>
          <p:cNvPr id="4" name="Footer Placeholder 3"/>
          <p:cNvSpPr>
            <a:spLocks noGrp="1"/>
          </p:cNvSpPr>
          <p:nvPr>
            <p:ph type="ftr" sz="quarter" idx="11"/>
          </p:nvPr>
        </p:nvSpPr>
        <p:spPr>
          <a:xfrm>
            <a:off x="1447800" y="6356350"/>
            <a:ext cx="68580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a:xfrm>
            <a:off x="6477000" y="6356350"/>
            <a:ext cx="2133600" cy="365125"/>
          </a:xfrm>
        </p:spPr>
        <p:txBody>
          <a:bodyPr/>
          <a:lstStyle/>
          <a:p>
            <a:fld id="{B6F15528-21DE-4FAA-801E-634DDDAF4B2B}" type="slidenum">
              <a:rPr lang="en-US" smtClean="0"/>
              <a:t>3</a:t>
            </a:fld>
            <a:endParaRPr lang="en-US"/>
          </a:p>
        </p:txBody>
      </p:sp>
      <p:sp>
        <p:nvSpPr>
          <p:cNvPr id="16" name="Content Placeholder 15"/>
          <p:cNvSpPr>
            <a:spLocks noGrp="1"/>
          </p:cNvSpPr>
          <p:nvPr>
            <p:ph idx="1"/>
          </p:nvPr>
        </p:nvSpPr>
        <p:spPr/>
        <p:txBody>
          <a:bodyPr>
            <a:normAutofit/>
          </a:bodyPr>
          <a:lstStyle/>
          <a:p>
            <a:r>
              <a:rPr lang="en-IN" sz="2400" dirty="0"/>
              <a:t>Image enhancement refers to accentuation , or sharpening of image features such as boundaries.</a:t>
            </a:r>
          </a:p>
          <a:p>
            <a:r>
              <a:rPr lang="en-IN" sz="2400" dirty="0"/>
              <a:t>Image restoration is concerned with filtering the observed image to minimize the effect of degradations.</a:t>
            </a:r>
          </a:p>
          <a:p>
            <a:r>
              <a:rPr lang="en-IN" sz="2400" dirty="0"/>
              <a:t>Image compression is concerned with minimizing the number of bits required to represent an image.</a:t>
            </a:r>
          </a:p>
          <a:p>
            <a:pPr marL="457200" indent="-457200">
              <a:buFont typeface="+mj-lt"/>
              <a:buAutoNum type="arabicPeriod"/>
            </a:pPr>
            <a:r>
              <a:rPr lang="en-IN" sz="2400" dirty="0"/>
              <a:t>     Text compression – CCITT Group3 and Group4</a:t>
            </a:r>
          </a:p>
          <a:p>
            <a:pPr marL="457200" indent="-457200">
              <a:buFont typeface="+mj-lt"/>
              <a:buAutoNum type="arabicPeriod"/>
            </a:pPr>
            <a:r>
              <a:rPr lang="en-IN" sz="2400" dirty="0"/>
              <a:t>     Still image compression – JPEG</a:t>
            </a:r>
          </a:p>
          <a:p>
            <a:pPr marL="457200" indent="-457200">
              <a:buFont typeface="+mj-lt"/>
              <a:buAutoNum type="arabicPeriod"/>
            </a:pPr>
            <a:r>
              <a:rPr lang="en-IN" sz="2400" dirty="0"/>
              <a:t>     Video image compression- MPEG</a:t>
            </a:r>
          </a:p>
        </p:txBody>
      </p:sp>
      <p:pic>
        <p:nvPicPr>
          <p:cNvPr id="17" name="Picture 16"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417"/>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Continued… </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6F6E3CFE-D629-4A09-9207-6476F5350CB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sp>
        <p:nvSpPr>
          <p:cNvPr id="6" name="TextBox 5"/>
          <p:cNvSpPr txBox="1"/>
          <p:nvPr/>
        </p:nvSpPr>
        <p:spPr>
          <a:xfrm>
            <a:off x="1143000" y="1447800"/>
            <a:ext cx="6705600" cy="2677656"/>
          </a:xfrm>
          <a:prstGeom prst="rect">
            <a:avLst/>
          </a:prstGeom>
          <a:noFill/>
        </p:spPr>
        <p:txBody>
          <a:bodyPr wrap="square">
            <a:spAutoFit/>
          </a:bodyPr>
          <a:lstStyle/>
          <a:p>
            <a:pPr algn="just"/>
            <a:r>
              <a:rPr lang="en-US" altLang="en-US" sz="2400" dirty="0"/>
              <a:t>Since an image is continuous not just in its co-ordinates (x axis), but also in its amplitude (y axis), so the part that deals with the digitizing of co-ordinates is known as sampling. And the part that deals with digitizing the amplitude is known as quantization.</a:t>
            </a:r>
          </a:p>
          <a:p>
            <a:endParaRPr lang="en-US" altLang="en-US"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1" fontAlgn="auto" hangingPunct="1">
              <a:spcAft>
                <a:spcPts val="0"/>
              </a:spcAft>
              <a:defRPr/>
            </a:pPr>
            <a:r>
              <a:rPr lang="en-US" sz="2400" b="1" dirty="0"/>
              <a:t> </a:t>
            </a:r>
          </a:p>
          <a:p>
            <a:pPr algn="ctr" eaLnBrk="1" fontAlgn="auto" hangingPunct="1">
              <a:spcAft>
                <a:spcPts val="0"/>
              </a:spcAft>
              <a:defRPr/>
            </a:pPr>
            <a:r>
              <a:rPr lang="en-US" sz="2400" dirty="0"/>
              <a:t> Concept of Sampling</a:t>
            </a:r>
          </a:p>
          <a:p>
            <a:pPr algn="ctr" eaLnBrk="1" fontAlgn="auto" hangingPunct="1">
              <a:spcAft>
                <a:spcPts val="0"/>
              </a:spcAft>
              <a:defRPr/>
            </a:pPr>
            <a:endParaRPr lang="en-US" sz="2400" b="1" dirty="0"/>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5DA12FAE-E3F7-4A08-A170-0C088711343E}"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
        <p:nvSpPr>
          <p:cNvPr id="6" name="TextBox 5"/>
          <p:cNvSpPr txBox="1"/>
          <p:nvPr/>
        </p:nvSpPr>
        <p:spPr>
          <a:xfrm>
            <a:off x="1371600" y="1258917"/>
            <a:ext cx="6781800" cy="4524315"/>
          </a:xfrm>
          <a:prstGeom prst="rect">
            <a:avLst/>
          </a:prstGeom>
          <a:noFill/>
        </p:spPr>
        <p:txBody>
          <a:bodyPr wrap="square">
            <a:spAutoFit/>
          </a:bodyPr>
          <a:lstStyle/>
          <a:p>
            <a:pPr algn="just"/>
            <a:r>
              <a:rPr lang="en-US" altLang="en-US" sz="2400" dirty="0"/>
              <a:t>Sampling is done only on an independent variable. For example, if we digitize x-axis in sampling.</a:t>
            </a:r>
          </a:p>
          <a:p>
            <a:pPr algn="just">
              <a:buFont typeface="Arial" panose="020B0604020202020204" pitchFamily="34" charset="0"/>
              <a:buNone/>
            </a:pPr>
            <a:r>
              <a:rPr lang="en-US" altLang="en-US" sz="2400" dirty="0"/>
              <a:t>    y=</a:t>
            </a:r>
            <a:r>
              <a:rPr lang="en-US" altLang="en-US" sz="2400" dirty="0" err="1"/>
              <a:t>sinx</a:t>
            </a:r>
            <a:r>
              <a:rPr lang="en-US" altLang="en-US" sz="2400" dirty="0"/>
              <a:t> (it is done on variable x)  </a:t>
            </a:r>
          </a:p>
          <a:p>
            <a:pPr algn="just">
              <a:buFont typeface="Arial" panose="020B0604020202020204" pitchFamily="34" charset="0"/>
              <a:buNone/>
            </a:pPr>
            <a:r>
              <a:rPr lang="en-US" altLang="en-US" sz="2400" dirty="0"/>
              <a:t>    Sampling is divided into two parts:</a:t>
            </a:r>
          </a:p>
          <a:p>
            <a:pPr algn="just">
              <a:buFont typeface="Arial" panose="020B0604020202020204" pitchFamily="34" charset="0"/>
              <a:buNone/>
            </a:pPr>
            <a:r>
              <a:rPr lang="en-US" altLang="en-US" sz="2400" dirty="0"/>
              <a:t>   1. </a:t>
            </a:r>
            <a:r>
              <a:rPr lang="en-US" altLang="en-US" sz="2400" dirty="0" err="1"/>
              <a:t>upsampling</a:t>
            </a:r>
            <a:endParaRPr lang="en-US" altLang="en-US" sz="2400" dirty="0"/>
          </a:p>
          <a:p>
            <a:pPr algn="just">
              <a:buFont typeface="Arial" panose="020B0604020202020204" pitchFamily="34" charset="0"/>
              <a:buNone/>
            </a:pPr>
            <a:r>
              <a:rPr lang="en-US" altLang="en-US" sz="2400" dirty="0"/>
              <a:t>    2.downsampling</a:t>
            </a:r>
          </a:p>
          <a:p>
            <a:pPr algn="just">
              <a:buNone/>
            </a:pPr>
            <a:r>
              <a:rPr lang="en-US" altLang="en-US" sz="2400" dirty="0"/>
              <a:t>There are variations in the sampled signal which is due to noise. To reduce the noise more samples are taken which means more data or pixel which result in a better image with less noise present in it.</a:t>
            </a:r>
          </a:p>
          <a:p>
            <a:pPr algn="just">
              <a:buFont typeface="Arial" panose="020B0604020202020204" pitchFamily="34" charset="0"/>
              <a:buNone/>
            </a:pPr>
            <a:endParaRPr lang="en-US" altLang="en-US" sz="2400" dirty="0"/>
          </a:p>
          <a:p>
            <a:pPr algn="just">
              <a:buFont typeface="Arial" panose="020B0604020202020204" pitchFamily="34" charset="0"/>
              <a:buNone/>
            </a:pPr>
            <a:endParaRPr lang="en-US" altLang="en-US"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Continued… </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B206C43C-9630-4B5A-BCFA-AE03FC969330}"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a:p>
        </p:txBody>
      </p:sp>
      <p:pic>
        <p:nvPicPr>
          <p:cNvPr id="3" name="Picture 2"/>
          <p:cNvPicPr>
            <a:picLocks noChangeAspect="1" noChangeArrowheads="1"/>
          </p:cNvPicPr>
          <p:nvPr/>
        </p:nvPicPr>
        <p:blipFill>
          <a:blip r:embed="rId3"/>
          <a:srcRect/>
          <a:stretch>
            <a:fillRect/>
          </a:stretch>
        </p:blipFill>
        <p:spPr bwMode="auto">
          <a:xfrm>
            <a:off x="1676400" y="1447800"/>
            <a:ext cx="6019800" cy="4310789"/>
          </a:xfrm>
          <a:prstGeom prst="rect">
            <a:avLst/>
          </a:prstGeom>
          <a:noFill/>
          <a:ln w="9525">
            <a:noFill/>
            <a:miter lim="800000"/>
            <a:headEnd/>
            <a:tailEnd/>
          </a:ln>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1" fontAlgn="auto" hangingPunct="1">
              <a:spcAft>
                <a:spcPts val="0"/>
              </a:spcAft>
              <a:defRPr/>
            </a:pPr>
            <a:r>
              <a:rPr lang="en-US" sz="2400" b="1" dirty="0"/>
              <a:t> </a:t>
            </a:r>
          </a:p>
          <a:p>
            <a:pPr algn="ctr" eaLnBrk="1" fontAlgn="auto" hangingPunct="1">
              <a:spcAft>
                <a:spcPts val="0"/>
              </a:spcAft>
              <a:defRPr/>
            </a:pPr>
            <a:r>
              <a:rPr lang="en-US" sz="2400" dirty="0"/>
              <a:t> What is Quantization?</a:t>
            </a:r>
          </a:p>
          <a:p>
            <a:pPr algn="ctr" eaLnBrk="1" fontAlgn="auto" hangingPunct="1">
              <a:spcAft>
                <a:spcPts val="0"/>
              </a:spcAft>
              <a:defRPr/>
            </a:pPr>
            <a:endParaRPr lang="en-US" sz="2400" b="1" dirty="0"/>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F0A241D-FFB8-43AB-8834-98E8051CB34B}"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a:p>
        </p:txBody>
      </p:sp>
      <p:sp>
        <p:nvSpPr>
          <p:cNvPr id="7" name="TextBox 6"/>
          <p:cNvSpPr txBox="1"/>
          <p:nvPr/>
        </p:nvSpPr>
        <p:spPr>
          <a:xfrm>
            <a:off x="1097902" y="1293316"/>
            <a:ext cx="7162800" cy="4154984"/>
          </a:xfrm>
          <a:prstGeom prst="rect">
            <a:avLst/>
          </a:prstGeom>
          <a:noFill/>
        </p:spPr>
        <p:txBody>
          <a:bodyPr wrap="square">
            <a:spAutoFit/>
          </a:bodyPr>
          <a:lstStyle/>
          <a:p>
            <a:pPr marL="285750" indent="-285750" algn="just">
              <a:buFont typeface="Arial" panose="020B0604020202020204" pitchFamily="34" charset="0"/>
              <a:buChar char="•"/>
            </a:pPr>
            <a:r>
              <a:rPr lang="en-US" altLang="en-US" sz="2400" dirty="0"/>
              <a:t>Quantization is a lossy compression technique which is achieved by compressing a range of values to single quantum. In other words, we can also say that it is a process of converting a continuous range of values into a finite range of discrete values. In a given stream when discrete symbols are reduced then, the stream becomes more compressible.</a:t>
            </a:r>
          </a:p>
          <a:p>
            <a:pPr marL="285750" indent="-285750" algn="just">
              <a:buFont typeface="Arial" panose="020B0604020202020204" pitchFamily="34" charset="0"/>
              <a:buChar char="•"/>
            </a:pPr>
            <a:r>
              <a:rPr lang="en-US" altLang="en-US" sz="2400" dirty="0"/>
              <a:t>For example, when we reduce the number of colors in a digital image the file size is also reduced.</a:t>
            </a:r>
          </a:p>
          <a:p>
            <a:pPr marL="285750" indent="-285750" algn="just">
              <a:buFont typeface="Arial" panose="020B0604020202020204" pitchFamily="34" charset="0"/>
              <a:buChar char="•"/>
            </a:pPr>
            <a:r>
              <a:rPr lang="en-US" altLang="en-US" sz="2400" dirty="0"/>
              <a:t>Applications such as DCT data quantization in JPEG and DWT data quantization in JPEG 2000 are used.</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Continued… </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CF810A53-91C3-4F84-A2E0-3CEBA7B9129E}"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sp>
        <p:nvSpPr>
          <p:cNvPr id="6" name="TextBox 5"/>
          <p:cNvSpPr txBox="1"/>
          <p:nvPr/>
        </p:nvSpPr>
        <p:spPr>
          <a:xfrm>
            <a:off x="914400" y="817163"/>
            <a:ext cx="7924800" cy="3046988"/>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a:t>As we know that bits are used to represent a pixel intensity, which is limited that is why quantization is needed.</a:t>
            </a:r>
          </a:p>
          <a:p>
            <a:pPr marL="342900" indent="-342900" algn="just">
              <a:buFont typeface="Arial" panose="020B0604020202020204" pitchFamily="34" charset="0"/>
              <a:buChar char="•"/>
            </a:pPr>
            <a:r>
              <a:rPr lang="en-US" altLang="en-US" sz="2400" dirty="0"/>
              <a:t>If 8 bit is used for a pixel which is in the range from 0 to 255 where 0 is used for pure black and 255 is used for pure white and the intermediate values are used for gray color.</a:t>
            </a:r>
          </a:p>
          <a:p>
            <a:pPr marL="342900" indent="-342900" algn="just">
              <a:buFont typeface="Arial" panose="020B0604020202020204" pitchFamily="34" charset="0"/>
              <a:buChar char="•"/>
            </a:pPr>
            <a:r>
              <a:rPr lang="en-US" altLang="en-US" sz="2400" dirty="0"/>
              <a:t>level 257, and the quantized image is of quantization level 16. In the above images, the original image is of quantization </a:t>
            </a:r>
          </a:p>
        </p:txBody>
      </p:sp>
      <p:pic>
        <p:nvPicPr>
          <p:cNvPr id="9" name="Picture 8"/>
          <p:cNvPicPr>
            <a:picLocks noChangeAspect="1" noChangeArrowheads="1"/>
          </p:cNvPicPr>
          <p:nvPr/>
        </p:nvPicPr>
        <p:blipFill>
          <a:blip r:embed="rId3"/>
          <a:srcRect/>
          <a:stretch>
            <a:fillRect/>
          </a:stretch>
        </p:blipFill>
        <p:spPr bwMode="auto">
          <a:xfrm>
            <a:off x="3893344" y="3856126"/>
            <a:ext cx="4710113" cy="2324100"/>
          </a:xfrm>
          <a:prstGeom prst="rect">
            <a:avLst/>
          </a:prstGeom>
          <a:noFill/>
          <a:ln w="9525">
            <a:noFill/>
            <a:miter lim="800000"/>
            <a:headEnd/>
            <a:tailEnd/>
          </a:ln>
        </p:spPr>
      </p:pic>
      <p:pic>
        <p:nvPicPr>
          <p:cNvPr id="13" name="Picture 7"/>
          <p:cNvPicPr>
            <a:picLocks noChangeAspect="1" noChangeArrowheads="1"/>
          </p:cNvPicPr>
          <p:nvPr/>
        </p:nvPicPr>
        <p:blipFill>
          <a:blip r:embed="rId4"/>
          <a:srcRect/>
          <a:stretch>
            <a:fillRect/>
          </a:stretch>
        </p:blipFill>
        <p:spPr bwMode="auto">
          <a:xfrm>
            <a:off x="1617914" y="3864151"/>
            <a:ext cx="1219200" cy="1981200"/>
          </a:xfrm>
          <a:prstGeom prst="rect">
            <a:avLst/>
          </a:prstGeom>
          <a:noFill/>
          <a:ln w="9525">
            <a:noFill/>
            <a:miter lim="800000"/>
            <a:headEnd/>
            <a:tailEnd/>
          </a:ln>
        </p:spPr>
      </p:pic>
      <p:pic>
        <p:nvPicPr>
          <p:cNvPr id="15" name="Picture 14"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Definition(CO1)</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9D0D8021-53CE-435D-81AE-1E7F7A753BB9}"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35</a:t>
            </a:fld>
            <a:endParaRPr lang="en-US"/>
          </a:p>
        </p:txBody>
      </p:sp>
      <p:sp>
        <p:nvSpPr>
          <p:cNvPr id="6" name="TextBox 5"/>
          <p:cNvSpPr txBox="1"/>
          <p:nvPr/>
        </p:nvSpPr>
        <p:spPr>
          <a:xfrm>
            <a:off x="1371600" y="1676400"/>
            <a:ext cx="6172200" cy="3046988"/>
          </a:xfrm>
          <a:prstGeom prst="rect">
            <a:avLst/>
          </a:prstGeom>
          <a:noFill/>
        </p:spPr>
        <p:txBody>
          <a:bodyPr wrap="square">
            <a:spAutoFit/>
          </a:bodyPr>
          <a:lstStyle/>
          <a:p>
            <a:pPr marL="342900" indent="-342900">
              <a:buFont typeface="Arial" panose="020B0604020202020204" pitchFamily="34" charset="0"/>
              <a:buChar char="•"/>
            </a:pPr>
            <a:r>
              <a:rPr lang="en-US" sz="2400" dirty="0"/>
              <a:t>It is an array of matrix pixel(picture elements) arranged in columns and rows. </a:t>
            </a:r>
          </a:p>
          <a:p>
            <a:pPr marL="342900" indent="-342900">
              <a:buFont typeface="Arial" panose="020B0604020202020204" pitchFamily="34" charset="0"/>
              <a:buChar char="•"/>
            </a:pPr>
            <a:r>
              <a:rPr lang="en-US" sz="2400" dirty="0"/>
              <a:t>An image is also two-dimensional array specifically arranged in rows and columns. Digital image is composed of picture elements image elements and pixels.</a:t>
            </a:r>
          </a:p>
          <a:p>
            <a:pPr marL="342900" indent="-342900">
              <a:buFont typeface="Arial" panose="020B0604020202020204" pitchFamily="34" charset="0"/>
              <a:buChar char="•"/>
            </a:pPr>
            <a:r>
              <a:rPr lang="en-US" sz="2400" dirty="0"/>
              <a:t>A pixel is most widely used to denote the elements of the digital image.</a:t>
            </a:r>
            <a:endParaRPr lang="en-IN"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2793AFDE-88EE-4A12-8C2D-AEAFE0CA9543}"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a:p>
        </p:txBody>
      </p:sp>
      <p:sp>
        <p:nvSpPr>
          <p:cNvPr id="6" name="TextBox 5"/>
          <p:cNvSpPr txBox="1"/>
          <p:nvPr/>
        </p:nvSpPr>
        <p:spPr>
          <a:xfrm>
            <a:off x="1066800" y="817163"/>
            <a:ext cx="7467600" cy="5170646"/>
          </a:xfrm>
          <a:prstGeom prst="rect">
            <a:avLst/>
          </a:prstGeom>
          <a:noFill/>
        </p:spPr>
        <p:txBody>
          <a:bodyPr wrap="square">
            <a:spAutoFit/>
          </a:bodyPr>
          <a:lstStyle/>
          <a:p>
            <a:r>
              <a:rPr lang="en-IN" sz="2200" dirty="0"/>
              <a:t>﻿</a:t>
            </a:r>
          </a:p>
          <a:p>
            <a:pPr marL="285750" indent="-285750">
              <a:buFont typeface="Arial" panose="020B0604020202020204" pitchFamily="34" charset="0"/>
              <a:buChar char="•"/>
            </a:pPr>
            <a:r>
              <a:rPr lang="en-IN" sz="2200" dirty="0"/>
              <a:t>After an image is segmented into regions; the resulting aggregate of segmented pixels is represented &amp; described for further computer processing.</a:t>
            </a:r>
          </a:p>
          <a:p>
            <a:pPr marL="285750" indent="-285750">
              <a:buFont typeface="Arial" panose="020B0604020202020204" pitchFamily="34" charset="0"/>
              <a:buChar char="•"/>
            </a:pPr>
            <a:r>
              <a:rPr lang="en-IN" sz="2200" dirty="0"/>
              <a:t>Representing a region involves two choices:</a:t>
            </a:r>
          </a:p>
          <a:p>
            <a:pPr marL="857250" lvl="1" indent="-400050">
              <a:buFont typeface="+mj-lt"/>
              <a:buAutoNum type="romanUcPeriod"/>
            </a:pPr>
            <a:r>
              <a:rPr lang="en-IN" sz="2200" dirty="0"/>
              <a:t>in terms of its external characteristics (boundary)</a:t>
            </a:r>
          </a:p>
          <a:p>
            <a:pPr marL="857250" lvl="1" indent="-400050">
              <a:buFont typeface="+mj-lt"/>
              <a:buAutoNum type="romanUcPeriod"/>
            </a:pPr>
            <a:r>
              <a:rPr lang="en-IN" sz="2200" dirty="0"/>
              <a:t>in terms of its internal characteristics (pixels comprising the region)</a:t>
            </a:r>
          </a:p>
          <a:p>
            <a:pPr marL="285750" indent="-285750">
              <a:buFont typeface="Arial" panose="020B0604020202020204" pitchFamily="34" charset="0"/>
              <a:buChar char="•"/>
            </a:pPr>
            <a:r>
              <a:rPr lang="en-IN" sz="2200" dirty="0"/>
              <a:t>Above scheme is only part of task of making data useful to computer.</a:t>
            </a:r>
          </a:p>
          <a:p>
            <a:pPr marL="285750" indent="-285750">
              <a:buFont typeface="Arial" panose="020B0604020202020204" pitchFamily="34" charset="0"/>
              <a:buChar char="•"/>
            </a:pPr>
            <a:r>
              <a:rPr lang="en-IN" sz="2200" dirty="0"/>
              <a:t>Next task is to Describe the region based on representation.</a:t>
            </a:r>
          </a:p>
          <a:p>
            <a:pPr marL="285750" indent="-285750">
              <a:buFont typeface="Arial" panose="020B0604020202020204" pitchFamily="34" charset="0"/>
              <a:buChar char="•"/>
            </a:pPr>
            <a:r>
              <a:rPr lang="en-IN" sz="2200" dirty="0"/>
              <a:t>Ex. A region may be represented by its boundary &amp; its boundary is described by features such as its length, the orientation of straight line joining its extreme points &amp; number of concavities in the boundary.</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F300C39C-AAA4-44AF-82A6-434597E87D9B}"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37</a:t>
            </a:fld>
            <a:endParaRPr lang="en-US"/>
          </a:p>
        </p:txBody>
      </p:sp>
      <p:sp>
        <p:nvSpPr>
          <p:cNvPr id="6" name="TextBox 5"/>
          <p:cNvSpPr txBox="1"/>
          <p:nvPr/>
        </p:nvSpPr>
        <p:spPr>
          <a:xfrm>
            <a:off x="1066800" y="817163"/>
            <a:ext cx="7467600" cy="3724096"/>
          </a:xfrm>
          <a:prstGeom prst="rect">
            <a:avLst/>
          </a:prstGeom>
          <a:noFill/>
        </p:spPr>
        <p:txBody>
          <a:bodyPr wrap="square">
            <a:spAutoFit/>
          </a:bodyPr>
          <a:lstStyle/>
          <a:p>
            <a:pPr algn="just"/>
            <a:r>
              <a:rPr lang="en-US" sz="2200" dirty="0"/>
              <a:t>﻿</a:t>
            </a:r>
          </a:p>
          <a:p>
            <a:pPr algn="just"/>
            <a:endParaRPr lang="en-US" sz="2200" dirty="0"/>
          </a:p>
          <a:p>
            <a:pPr algn="just"/>
            <a:r>
              <a:rPr lang="en-US" sz="2400" b="1" dirty="0"/>
              <a:t>Q. Which to choose when?</a:t>
            </a:r>
          </a:p>
          <a:p>
            <a:pPr algn="just"/>
            <a:endParaRPr lang="en-US" sz="2400" b="1" dirty="0"/>
          </a:p>
          <a:p>
            <a:pPr marL="342900" indent="-342900" algn="just">
              <a:buFont typeface="Arial" panose="020B0604020202020204" pitchFamily="34" charset="0"/>
              <a:buChar char="•"/>
            </a:pPr>
            <a:r>
              <a:rPr lang="en-US" sz="2400" dirty="0"/>
              <a:t>External representation is chosen when primary focus is on shape characteristics.</a:t>
            </a:r>
          </a:p>
          <a:p>
            <a:pPr marL="342900" indent="-342900" algn="just">
              <a:buFont typeface="Arial" panose="020B0604020202020204" pitchFamily="34" charset="0"/>
              <a:buChar char="•"/>
            </a:pPr>
            <a:r>
              <a:rPr lang="en-US" sz="2400" dirty="0"/>
              <a:t>Internal representation is chosen when primary focus is on regional properties such as color &amp; texture.</a:t>
            </a:r>
          </a:p>
          <a:p>
            <a:pPr marL="342900" indent="-342900" algn="just">
              <a:buFont typeface="Arial" panose="020B0604020202020204" pitchFamily="34" charset="0"/>
              <a:buChar char="•"/>
            </a:pPr>
            <a:r>
              <a:rPr lang="en-US" sz="2400" dirty="0"/>
              <a:t>Sometimes it is necessary to choose both representations.</a:t>
            </a:r>
            <a:endParaRPr lang="en-IN"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BFDBD10D-0E2A-4F1D-9347-682656E9E48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38</a:t>
            </a:fld>
            <a:endParaRPr lang="en-US"/>
          </a:p>
        </p:txBody>
      </p:sp>
      <p:sp>
        <p:nvSpPr>
          <p:cNvPr id="7" name="TextBox 6"/>
          <p:cNvSpPr txBox="1"/>
          <p:nvPr/>
        </p:nvSpPr>
        <p:spPr>
          <a:xfrm>
            <a:off x="1371600" y="869949"/>
            <a:ext cx="7010400" cy="5047536"/>
          </a:xfrm>
          <a:prstGeom prst="rect">
            <a:avLst/>
          </a:prstGeom>
          <a:noFill/>
        </p:spPr>
        <p:txBody>
          <a:bodyPr wrap="square">
            <a:spAutoFit/>
          </a:bodyPr>
          <a:lstStyle/>
          <a:p>
            <a:r>
              <a:rPr lang="en-IN" sz="2300" dirty="0"/>
              <a:t>﻿</a:t>
            </a:r>
          </a:p>
          <a:p>
            <a:pPr marL="285750" indent="-285750">
              <a:buFont typeface="Arial" panose="020B0604020202020204" pitchFamily="34" charset="0"/>
              <a:buChar char="•"/>
            </a:pPr>
            <a:r>
              <a:rPr lang="en-IN" sz="2300" dirty="0"/>
              <a:t>It deals with compaction of segmented data into representations that facilitate the computation of descriptors.</a:t>
            </a:r>
          </a:p>
          <a:p>
            <a:r>
              <a:rPr lang="en-IN" sz="2300" b="1" dirty="0"/>
              <a:t>1)  Boundary (Border) Following:</a:t>
            </a:r>
          </a:p>
          <a:p>
            <a:pPr marL="285750" indent="-285750">
              <a:buFont typeface="Arial" panose="020B0604020202020204" pitchFamily="34" charset="0"/>
              <a:buChar char="•"/>
            </a:pPr>
            <a:r>
              <a:rPr lang="en-IN" sz="2300" dirty="0"/>
              <a:t>Most of the algorithms require that points in the boundary of a region be ordered in a clockwise (or counterclockwise)</a:t>
            </a:r>
          </a:p>
          <a:p>
            <a:r>
              <a:rPr lang="en-IN" sz="2300" dirty="0"/>
              <a:t>     direction.</a:t>
            </a:r>
          </a:p>
          <a:p>
            <a:pPr marL="285750" indent="-285750">
              <a:buFont typeface="Arial" panose="020B0604020202020204" pitchFamily="34" charset="0"/>
              <a:buChar char="•"/>
            </a:pPr>
            <a:r>
              <a:rPr lang="en-IN" sz="2300" dirty="0"/>
              <a:t>We assume</a:t>
            </a:r>
          </a:p>
          <a:p>
            <a:pPr lvl="1"/>
            <a:r>
              <a:rPr lang="en-IN" sz="2300" dirty="0" err="1"/>
              <a:t>i</a:t>
            </a:r>
            <a:r>
              <a:rPr lang="en-IN" sz="2300" dirty="0"/>
              <a:t>) we work with binary images with object and background represented as 1 &amp; 0 respectively.</a:t>
            </a:r>
          </a:p>
          <a:p>
            <a:pPr lvl="1"/>
            <a:r>
              <a:rPr lang="en-IN" sz="2300" dirty="0"/>
              <a:t>ii) Images are padded with borders of 0s to eliminate the possibility of object merging with image border.</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B73C3174-E9C3-4C00-B1FF-B7EFAE2C46C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43037"/>
            <a:ext cx="6858000" cy="3971925"/>
          </a:xfrm>
          <a:prstGeom prst="rect">
            <a:avLst/>
          </a:prstGeom>
        </p:spPr>
      </p:pic>
      <p:pic>
        <p:nvPicPr>
          <p:cNvPr id="15" name="Picture 14"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endParaRPr lang="en-US" altLang="en-US" sz="1800" dirty="0">
              <a:latin typeface="Calibri (Body)"/>
            </a:endParaRPr>
          </a:p>
        </p:txBody>
      </p:sp>
      <p:sp>
        <p:nvSpPr>
          <p:cNvPr id="943109" name="Rectangle 5"/>
          <p:cNvSpPr>
            <a:spLocks noChangeArrowheads="1"/>
          </p:cNvSpPr>
          <p:nvPr/>
        </p:nvSpPr>
        <p:spPr bwMode="auto">
          <a:xfrm>
            <a:off x="609600" y="1436232"/>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dirty="0"/>
              <a:t>Image Processing basically includes following three steps:</a:t>
            </a:r>
          </a:p>
          <a:p>
            <a:endParaRPr lang="en-US" sz="2400" dirty="0"/>
          </a:p>
          <a:p>
            <a:pPr marL="342900" indent="-342900">
              <a:buFont typeface="Arial" panose="020B0604020202020204" pitchFamily="34" charset="0"/>
              <a:buChar char="•"/>
            </a:pPr>
            <a:r>
              <a:rPr lang="en-US" sz="2400" dirty="0"/>
              <a:t>Importing the image with optical scanner or by digital photography.</a:t>
            </a:r>
          </a:p>
          <a:p>
            <a:pPr marL="342900" indent="-342900">
              <a:buFont typeface="Arial" panose="020B0604020202020204" pitchFamily="34" charset="0"/>
              <a:buChar char="•"/>
            </a:pPr>
            <a:r>
              <a:rPr lang="en-US" sz="2400" dirty="0"/>
              <a:t>Analyzing and manipulating the image which includes data compression and image enhancement and spotting patterns that are not to human eyes like satellite photographs.</a:t>
            </a:r>
          </a:p>
          <a:p>
            <a:pPr marL="342900" indent="-342900">
              <a:buFont typeface="Arial" panose="020B0604020202020204" pitchFamily="34" charset="0"/>
              <a:buChar char="•"/>
            </a:pPr>
            <a:r>
              <a:rPr lang="en-US" sz="2400" dirty="0"/>
              <a:t>Output is the last stage in which result can be altered image or report that is based on image analysis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Image Processing Steps</a:t>
            </a:r>
          </a:p>
        </p:txBody>
      </p:sp>
      <p:sp>
        <p:nvSpPr>
          <p:cNvPr id="15"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4</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710B423B-0FE2-4024-9B98-C2FF041C0684}" type="datetime1">
              <a:rPr lang="en-US" smtClean="0"/>
              <a:t>10/2/2024</a:t>
            </a:fld>
            <a:endParaRPr lang="en-US"/>
          </a:p>
        </p:txBody>
      </p:sp>
      <p:sp>
        <p:nvSpPr>
          <p:cNvPr id="3" name="Footer Placeholder 2"/>
          <p:cNvSpPr>
            <a:spLocks noGrp="1"/>
          </p:cNvSpPr>
          <p:nvPr>
            <p:ph type="ftr" sz="quarter" idx="11"/>
          </p:nvPr>
        </p:nvSpPr>
        <p:spPr>
          <a:xfrm>
            <a:off x="3124200" y="6356350"/>
            <a:ext cx="4592569" cy="421223"/>
          </a:xfrm>
        </p:spPr>
        <p:txBody>
          <a:bodyPr/>
          <a:lstStyle/>
          <a:p>
            <a:r>
              <a:rPr lang="en-US"/>
              <a:t>MINI JAIN    Image Processing and pattern recognition  ACSAI0522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4</a:t>
            </a:fld>
            <a:endParaRPr lang="en-US"/>
          </a:p>
        </p:txBody>
      </p:sp>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6BB0BC74-0711-47A5-86A6-99F80D3131DC}"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525" y="1443037"/>
            <a:ext cx="6076950" cy="3971925"/>
          </a:xfrm>
          <a:prstGeom prst="rect">
            <a:avLst/>
          </a:prstGeom>
        </p:spPr>
      </p:pic>
      <p:pic>
        <p:nvPicPr>
          <p:cNvPr id="15" name="Picture 14"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4675213E-21EA-4727-B3BD-C2ACA4309040}"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525" y="1485900"/>
            <a:ext cx="6076950" cy="3886200"/>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17E0311-C569-4396-9242-590EFF30F44A}"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42</a:t>
            </a:fld>
            <a:endParaRPr lang="en-US"/>
          </a:p>
        </p:txBody>
      </p:sp>
      <p:sp>
        <p:nvSpPr>
          <p:cNvPr id="6" name="TextBox 5"/>
          <p:cNvSpPr txBox="1"/>
          <p:nvPr/>
        </p:nvSpPr>
        <p:spPr>
          <a:xfrm>
            <a:off x="1295400" y="1110285"/>
            <a:ext cx="6172200" cy="3046988"/>
          </a:xfrm>
          <a:prstGeom prst="rect">
            <a:avLst/>
          </a:prstGeom>
          <a:noFill/>
        </p:spPr>
        <p:txBody>
          <a:bodyPr wrap="square">
            <a:spAutoFit/>
          </a:bodyPr>
          <a:lstStyle/>
          <a:p>
            <a:pPr algn="just"/>
            <a:r>
              <a:rPr lang="en-IN" sz="2400" dirty="0"/>
              <a:t>﻿</a:t>
            </a:r>
          </a:p>
          <a:p>
            <a:pPr algn="just"/>
            <a:r>
              <a:rPr lang="en-IN" sz="2400" dirty="0"/>
              <a:t>5) Repeat step 3 &amp; 4 until b = b0 &amp; next boundary point found is b1. The sequence of b points found when the algorithm stops constitutes the set of ordered boundary points.</a:t>
            </a:r>
          </a:p>
          <a:p>
            <a:pPr algn="just"/>
            <a:endParaRPr lang="en-IN" sz="2400" dirty="0"/>
          </a:p>
          <a:p>
            <a:pPr algn="just"/>
            <a:r>
              <a:rPr lang="en-IN" sz="2400" dirty="0"/>
              <a:t>The algorithm is also called as Moore boundary Tracking algorithm.</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1485647-595A-4165-B7BF-C538ABD90AC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47800"/>
            <a:ext cx="6705600" cy="3767137"/>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C5524ACB-F161-41D5-A988-7B6F2A32C2CC}"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44</a:t>
            </a:fld>
            <a:endParaRPr lang="en-US"/>
          </a:p>
        </p:txBody>
      </p:sp>
      <p:sp>
        <p:nvSpPr>
          <p:cNvPr id="6" name="TextBox 5"/>
          <p:cNvSpPr txBox="1"/>
          <p:nvPr/>
        </p:nvSpPr>
        <p:spPr>
          <a:xfrm>
            <a:off x="1295400" y="737348"/>
            <a:ext cx="7162800" cy="4832092"/>
          </a:xfrm>
          <a:prstGeom prst="rect">
            <a:avLst/>
          </a:prstGeom>
          <a:noFill/>
        </p:spPr>
        <p:txBody>
          <a:bodyPr wrap="square">
            <a:spAutoFit/>
          </a:bodyPr>
          <a:lstStyle/>
          <a:p>
            <a:pPr algn="just"/>
            <a:r>
              <a:rPr lang="en-IN" sz="2200" dirty="0"/>
              <a:t>﻿</a:t>
            </a:r>
          </a:p>
          <a:p>
            <a:pPr marL="285750" indent="-285750" algn="just">
              <a:buFont typeface="Arial" panose="020B0604020202020204" pitchFamily="34" charset="0"/>
              <a:buChar char="•"/>
            </a:pPr>
            <a:r>
              <a:rPr lang="en-IN" sz="2200" dirty="0"/>
              <a:t>A boundary code formed as a sequence of such directional numbers is referred to as a Freeman chain code.</a:t>
            </a:r>
          </a:p>
          <a:p>
            <a:pPr marL="285750" indent="-285750" algn="just">
              <a:buFont typeface="Arial" panose="020B0604020202020204" pitchFamily="34" charset="0"/>
              <a:buChar char="•"/>
            </a:pPr>
            <a:r>
              <a:rPr lang="en-IN" sz="2200" dirty="0"/>
              <a:t>Digital images are acquired &amp; processed in a grid format with equal spacing in x and y directions.</a:t>
            </a:r>
          </a:p>
          <a:p>
            <a:pPr marL="285750" indent="-285750" algn="just">
              <a:buFont typeface="Arial" panose="020B0604020202020204" pitchFamily="34" charset="0"/>
              <a:buChar char="•"/>
            </a:pPr>
            <a:r>
              <a:rPr lang="en-IN" sz="2200" dirty="0"/>
              <a:t>So a chain code can be generated by following a boundary (say clockwise direction) and assigning a direction to the segments connecting every pair of pixels.</a:t>
            </a:r>
          </a:p>
          <a:p>
            <a:pPr algn="just"/>
            <a:endParaRPr lang="en-IN" sz="2200" dirty="0"/>
          </a:p>
          <a:p>
            <a:pPr marL="285750" indent="-285750" algn="just">
              <a:buFont typeface="Arial" panose="020B0604020202020204" pitchFamily="34" charset="0"/>
              <a:buChar char="•"/>
            </a:pPr>
            <a:r>
              <a:rPr lang="en-IN" sz="2200" dirty="0"/>
              <a:t>Unacceptable method: (because)</a:t>
            </a:r>
          </a:p>
          <a:p>
            <a:pPr lvl="1" algn="just"/>
            <a:r>
              <a:rPr lang="en-IN" sz="2200" dirty="0"/>
              <a:t>1) Resulting chain tends to be quite long</a:t>
            </a:r>
          </a:p>
          <a:p>
            <a:pPr lvl="1" algn="just"/>
            <a:r>
              <a:rPr lang="en-IN" sz="2200" dirty="0"/>
              <a:t>2) Any small disturbances along the boundary due to noise or imperfect segmentation can cause changes in code.</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A3962954-F8BD-49C3-92DA-1821AA08768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19225"/>
            <a:ext cx="6781800" cy="4019550"/>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26B29030-6862-498E-BD98-E708C181170D}"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46</a:t>
            </a:fld>
            <a:endParaRPr lang="en-US"/>
          </a:p>
        </p:txBody>
      </p:sp>
      <p:sp>
        <p:nvSpPr>
          <p:cNvPr id="6" name="TextBox 5"/>
          <p:cNvSpPr txBox="1"/>
          <p:nvPr/>
        </p:nvSpPr>
        <p:spPr>
          <a:xfrm>
            <a:off x="1181100" y="1001313"/>
            <a:ext cx="6781800" cy="4154984"/>
          </a:xfrm>
          <a:prstGeom prst="rect">
            <a:avLst/>
          </a:prstGeom>
          <a:noFill/>
        </p:spPr>
        <p:txBody>
          <a:bodyPr wrap="square">
            <a:spAutoFit/>
          </a:bodyPr>
          <a:lstStyle/>
          <a:p>
            <a:pPr algn="just"/>
            <a:endParaRPr lang="en-IN" sz="2400" dirty="0"/>
          </a:p>
          <a:p>
            <a:pPr marL="285750" indent="-285750" algn="just">
              <a:buFont typeface="Arial" panose="020B0604020202020204" pitchFamily="34" charset="0"/>
              <a:buChar char="•"/>
            </a:pPr>
            <a:r>
              <a:rPr lang="en-IN" sz="2400" dirty="0"/>
              <a:t>A solution to this problem is to resample the boundary by selecting a larger grid spacing.</a:t>
            </a:r>
          </a:p>
          <a:p>
            <a:pPr marL="285750" indent="-285750" algn="just">
              <a:buFont typeface="Arial" panose="020B0604020202020204" pitchFamily="34" charset="0"/>
              <a:buChar char="•"/>
            </a:pPr>
            <a:r>
              <a:rPr lang="en-IN" sz="2400" dirty="0"/>
              <a:t>Then, as the boundary is traversed, a boundary point is assigned to each node of the large grid, depending upon the proximity of original boundary to that node.</a:t>
            </a:r>
          </a:p>
          <a:p>
            <a:pPr marL="285750" indent="-285750" algn="just">
              <a:buFont typeface="Arial" panose="020B0604020202020204" pitchFamily="34" charset="0"/>
              <a:buChar char="•"/>
            </a:pPr>
            <a:r>
              <a:rPr lang="en-IN" sz="2400" dirty="0"/>
              <a:t>The re-sampled boundary can now be represented by a 4- or 8-code.</a:t>
            </a:r>
          </a:p>
          <a:p>
            <a:pPr marL="285750" indent="-285750" algn="just">
              <a:buFont typeface="Arial" panose="020B0604020202020204" pitchFamily="34" charset="0"/>
              <a:buChar char="•"/>
            </a:pPr>
            <a:r>
              <a:rPr lang="en-IN" sz="2400" dirty="0"/>
              <a:t>The accuracy of the resulting code representation depends on the spacing of the sampling grid.</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DBF58996-CD08-4C97-8A5A-833BDDDDC35F}"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47</a:t>
            </a:fld>
            <a:endParaRPr lang="en-US"/>
          </a:p>
        </p:txBody>
      </p:sp>
      <p:sp>
        <p:nvSpPr>
          <p:cNvPr id="7" name="TextBox 6"/>
          <p:cNvSpPr txBox="1"/>
          <p:nvPr/>
        </p:nvSpPr>
        <p:spPr>
          <a:xfrm>
            <a:off x="1371600" y="869949"/>
            <a:ext cx="6934200" cy="5016758"/>
          </a:xfrm>
          <a:prstGeom prst="rect">
            <a:avLst/>
          </a:prstGeom>
          <a:noFill/>
        </p:spPr>
        <p:txBody>
          <a:bodyPr wrap="square">
            <a:spAutoFit/>
          </a:bodyPr>
          <a:lstStyle/>
          <a:p>
            <a:pPr algn="just"/>
            <a:r>
              <a:rPr lang="en-IN" sz="2000" dirty="0"/>
              <a:t>﻿</a:t>
            </a:r>
          </a:p>
          <a:p>
            <a:pPr algn="just"/>
            <a:endParaRPr lang="en-IN" sz="2000" dirty="0"/>
          </a:p>
          <a:p>
            <a:pPr algn="just"/>
            <a:r>
              <a:rPr lang="en-IN" sz="2000" b="1" dirty="0"/>
              <a:t>3) Polygon Approximation using Min. Perimeter Polygons:</a:t>
            </a:r>
          </a:p>
          <a:p>
            <a:pPr marL="285750" indent="-285750" algn="just">
              <a:buFont typeface="Arial" panose="020B0604020202020204" pitchFamily="34" charset="0"/>
              <a:buChar char="•"/>
            </a:pPr>
            <a:r>
              <a:rPr lang="en-IN" sz="2000" dirty="0"/>
              <a:t>A digital boundary can be approximated with arbitrary accuracy by a polygon.</a:t>
            </a:r>
          </a:p>
          <a:p>
            <a:pPr marL="285750" indent="-285750" algn="just">
              <a:buFont typeface="Arial" panose="020B0604020202020204" pitchFamily="34" charset="0"/>
              <a:buChar char="•"/>
            </a:pPr>
            <a:r>
              <a:rPr lang="en-IN" sz="2000" dirty="0"/>
              <a:t>For a closed boundary, </a:t>
            </a:r>
            <a:r>
              <a:rPr lang="en-IN" sz="2000" dirty="0" err="1"/>
              <a:t>approx</a:t>
            </a:r>
            <a:r>
              <a:rPr lang="en-IN" sz="2000" dirty="0"/>
              <a:t> becomes exact when no. of segments of polygon = no. of points in the boundary.</a:t>
            </a:r>
          </a:p>
          <a:p>
            <a:pPr marL="285750" indent="-285750" algn="just">
              <a:buFont typeface="Arial" panose="020B0604020202020204" pitchFamily="34" charset="0"/>
              <a:buChar char="•"/>
            </a:pPr>
            <a:r>
              <a:rPr lang="en-IN" sz="2000" dirty="0"/>
              <a:t>Goal of poly. Approx is to capture the essence of the shape in a given boundary using fewest no. of segments.</a:t>
            </a:r>
          </a:p>
          <a:p>
            <a:pPr algn="just"/>
            <a:r>
              <a:rPr lang="en-IN" sz="2000" b="1" dirty="0"/>
              <a:t>    Min. Perimeter Polygon (MPP):</a:t>
            </a:r>
          </a:p>
          <a:p>
            <a:pPr algn="just"/>
            <a:endParaRPr lang="en-IN" sz="2000" b="1" dirty="0"/>
          </a:p>
          <a:p>
            <a:pPr marL="285750" indent="-285750" algn="just">
              <a:buFont typeface="Arial" panose="020B0604020202020204" pitchFamily="34" charset="0"/>
              <a:buChar char="•"/>
            </a:pPr>
            <a:r>
              <a:rPr lang="en-IN" sz="2000" dirty="0"/>
              <a:t>An approach for generating an algorithm to compute MPPs is to enclose a boundary by a set of concatenated cells.</a:t>
            </a:r>
          </a:p>
          <a:p>
            <a:pPr marL="285750" indent="-285750" algn="just">
              <a:buFont typeface="Arial" panose="020B0604020202020204" pitchFamily="34" charset="0"/>
              <a:buChar char="•"/>
            </a:pPr>
            <a:r>
              <a:rPr lang="en-IN" sz="2000" dirty="0"/>
              <a:t>Think boundary as a rubber band.</a:t>
            </a:r>
          </a:p>
          <a:p>
            <a:pPr marL="285750" indent="-285750" algn="just">
              <a:buFont typeface="Arial" panose="020B0604020202020204" pitchFamily="34" charset="0"/>
              <a:buChar char="•"/>
            </a:pPr>
            <a:r>
              <a:rPr lang="en-IN" sz="2000" dirty="0"/>
              <a:t>As allowed to shrink, it will be constrained by the inner &amp; outer walls of the bounding regions.</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A87C9E67-7374-4B01-8960-F4767F674E66}"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66875"/>
            <a:ext cx="6553200" cy="3524250"/>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64D52DE6-9C1C-456C-ABF8-F68EBDDA443B}"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49</a:t>
            </a:fld>
            <a:endParaRPr lang="en-US"/>
          </a:p>
        </p:txBody>
      </p:sp>
      <p:sp>
        <p:nvSpPr>
          <p:cNvPr id="7" name="TextBox 6"/>
          <p:cNvSpPr txBox="1"/>
          <p:nvPr/>
        </p:nvSpPr>
        <p:spPr>
          <a:xfrm>
            <a:off x="1219200" y="1193274"/>
            <a:ext cx="6705600" cy="3785652"/>
          </a:xfrm>
          <a:prstGeom prst="rect">
            <a:avLst/>
          </a:prstGeom>
          <a:noFill/>
        </p:spPr>
        <p:txBody>
          <a:bodyPr wrap="square">
            <a:spAutoFit/>
          </a:bodyPr>
          <a:lstStyle/>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This shrinking produces the shape of a polygon of min. perimeter.</a:t>
            </a:r>
          </a:p>
          <a:p>
            <a:pPr marL="342900" indent="-342900" algn="just">
              <a:buFont typeface="Arial" panose="020B0604020202020204" pitchFamily="34" charset="0"/>
              <a:buChar char="•"/>
            </a:pPr>
            <a:r>
              <a:rPr lang="en-IN" sz="2400" dirty="0"/>
              <a:t>Size of cells determine the accuracy of the polygonal approximation.</a:t>
            </a:r>
          </a:p>
          <a:p>
            <a:pPr marL="342900" indent="-342900" algn="just">
              <a:buFont typeface="Arial" panose="020B0604020202020204" pitchFamily="34" charset="0"/>
              <a:buChar char="•"/>
            </a:pPr>
            <a:r>
              <a:rPr lang="en-IN" sz="2400" dirty="0"/>
              <a:t>In the limit if size of each cell corresponds to a pixel in the boundary, the error in each cell between the boundary &amp; the MPP approx. at most would be v2d, where d-min possible pixel distance.</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1"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Types of Image Processing </a:t>
            </a:r>
          </a:p>
        </p:txBody>
      </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5</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6BACC3CD-4334-4BB6-8F0A-FE209D944BC3}" type="datetime1">
              <a:rPr lang="en-US" smtClean="0"/>
              <a:t>10/2/2024</a:t>
            </a:fld>
            <a:endParaRPr lang="en-US"/>
          </a:p>
        </p:txBody>
      </p:sp>
      <p:sp>
        <p:nvSpPr>
          <p:cNvPr id="4" name="Footer Placeholder 3"/>
          <p:cNvSpPr>
            <a:spLocks noGrp="1"/>
          </p:cNvSpPr>
          <p:nvPr>
            <p:ph type="ftr" sz="quarter" idx="11"/>
          </p:nvPr>
        </p:nvSpPr>
        <p:spPr>
          <a:xfrm>
            <a:off x="3124200" y="6356350"/>
            <a:ext cx="4676716" cy="365125"/>
          </a:xfrm>
        </p:spPr>
        <p:txBody>
          <a:bodyPr/>
          <a:lstStyle/>
          <a:p>
            <a:r>
              <a:rPr lang="en-US"/>
              <a:t>MINI JAIN    Image Processing and pattern recognition  ACSAI0522    Unit 1</a:t>
            </a:r>
            <a:endParaRPr lang="en-US" dirty="0"/>
          </a:p>
        </p:txBody>
      </p:sp>
      <p:sp>
        <p:nvSpPr>
          <p:cNvPr id="6" name="TextBox 5"/>
          <p:cNvSpPr txBox="1"/>
          <p:nvPr/>
        </p:nvSpPr>
        <p:spPr>
          <a:xfrm>
            <a:off x="1524000" y="1545018"/>
            <a:ext cx="6705600" cy="4431983"/>
          </a:xfrm>
          <a:prstGeom prst="rect">
            <a:avLst/>
          </a:prstGeom>
          <a:noFill/>
        </p:spPr>
        <p:txBody>
          <a:bodyPr wrap="square">
            <a:spAutoFit/>
          </a:bodyPr>
          <a:lstStyle/>
          <a:p>
            <a:r>
              <a:rPr lang="en-US" sz="2400" dirty="0"/>
              <a:t>There are two types of image processing </a:t>
            </a:r>
            <a:r>
              <a:rPr lang="en-US" sz="1800" dirty="0"/>
              <a:t>:</a:t>
            </a:r>
          </a:p>
          <a:p>
            <a:endParaRPr lang="en-US" sz="1800" dirty="0"/>
          </a:p>
          <a:p>
            <a:pPr marL="342900" indent="-342900">
              <a:buFont typeface="+mj-lt"/>
              <a:buAutoNum type="arabicPeriod"/>
            </a:pPr>
            <a:r>
              <a:rPr lang="en-US" sz="2400" b="1" dirty="0"/>
              <a:t>Analog image processing</a:t>
            </a:r>
          </a:p>
          <a:p>
            <a:pPr marL="342900" indent="-342900">
              <a:buFont typeface="Arial" panose="020B0604020202020204" pitchFamily="34" charset="0"/>
              <a:buChar char="•"/>
            </a:pPr>
            <a:r>
              <a:rPr lang="en-US" sz="2400" dirty="0"/>
              <a:t>It refers to the alteration of image through electrical means.</a:t>
            </a:r>
          </a:p>
          <a:p>
            <a:pPr marL="342900" indent="-342900">
              <a:buFont typeface="Arial" panose="020B0604020202020204" pitchFamily="34" charset="0"/>
              <a:buChar char="•"/>
            </a:pPr>
            <a:r>
              <a:rPr lang="en-US" sz="2400" dirty="0"/>
              <a:t>Most common example is television image.</a:t>
            </a:r>
          </a:p>
          <a:p>
            <a:pPr marL="342900" indent="-342900">
              <a:buFont typeface="Arial" panose="020B0604020202020204" pitchFamily="34" charset="0"/>
              <a:buChar char="•"/>
            </a:pPr>
            <a:endParaRPr lang="en-US" sz="2400" dirty="0"/>
          </a:p>
          <a:p>
            <a:r>
              <a:rPr lang="en-US" sz="2400" b="1" dirty="0"/>
              <a:t>2. Digital Image Processing</a:t>
            </a:r>
          </a:p>
          <a:p>
            <a:pPr marL="342900" indent="-342900">
              <a:buFont typeface="Arial" panose="020B0604020202020204" pitchFamily="34" charset="0"/>
              <a:buChar char="•"/>
            </a:pPr>
            <a:r>
              <a:rPr lang="en-US" sz="2400" dirty="0"/>
              <a:t>In this case , digital computers are used to process the image.</a:t>
            </a:r>
          </a:p>
          <a:p>
            <a:pPr marL="342900" indent="-342900">
              <a:buFont typeface="Arial" panose="020B0604020202020204" pitchFamily="34" charset="0"/>
              <a:buChar char="•"/>
            </a:pPr>
            <a:r>
              <a:rPr lang="en-US" sz="2400" dirty="0"/>
              <a:t>Image will be converted into a digital form using a scanner – digitizer and then it will process it.</a:t>
            </a:r>
          </a:p>
        </p:txBody>
      </p:sp>
      <p:sp>
        <p:nvSpPr>
          <p:cNvPr id="2" name="Slide Number Placeholder 1"/>
          <p:cNvSpPr>
            <a:spLocks noGrp="1"/>
          </p:cNvSpPr>
          <p:nvPr>
            <p:ph type="sldNum" sz="quarter" idx="12"/>
          </p:nvPr>
        </p:nvSpPr>
        <p:spPr/>
        <p:txBody>
          <a:bodyPr/>
          <a:lstStyle/>
          <a:p>
            <a:fld id="{B6F15528-21DE-4FAA-801E-634DDDAF4B2B}" type="slidenum">
              <a:rPr lang="en-US" smtClean="0"/>
              <a:t>5</a:t>
            </a:fld>
            <a:endParaRPr lang="en-US"/>
          </a:p>
        </p:txBody>
      </p:sp>
      <p:pic>
        <p:nvPicPr>
          <p:cNvPr id="9" name="Picture 8"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54D100C0-C382-44FC-9009-FD37E37E7BC1}"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50</a:t>
            </a:fld>
            <a:endParaRPr lang="en-US"/>
          </a:p>
        </p:txBody>
      </p:sp>
      <p:sp>
        <p:nvSpPr>
          <p:cNvPr id="6" name="TextBox 5"/>
          <p:cNvSpPr txBox="1"/>
          <p:nvPr/>
        </p:nvSpPr>
        <p:spPr>
          <a:xfrm>
            <a:off x="1143000" y="1295400"/>
            <a:ext cx="6858000" cy="3785652"/>
          </a:xfrm>
          <a:prstGeom prst="rect">
            <a:avLst/>
          </a:prstGeom>
          <a:noFill/>
        </p:spPr>
        <p:txBody>
          <a:bodyPr wrap="square">
            <a:spAutoFit/>
          </a:bodyPr>
          <a:lstStyle/>
          <a:p>
            <a:pPr algn="just"/>
            <a:endParaRPr lang="en-IN" sz="2400" dirty="0"/>
          </a:p>
          <a:p>
            <a:pPr marL="285750" indent="-285750" algn="just">
              <a:buFont typeface="Arial" panose="020B0604020202020204" pitchFamily="34" charset="0"/>
              <a:buChar char="•"/>
            </a:pPr>
            <a:r>
              <a:rPr lang="en-IN" sz="2400" dirty="0"/>
              <a:t>The objective is to use the largest possible cell size acceptable in a given application.</a:t>
            </a:r>
          </a:p>
          <a:p>
            <a:pPr marL="285750" indent="-285750" algn="just">
              <a:buFont typeface="Arial" panose="020B0604020202020204" pitchFamily="34" charset="0"/>
              <a:buChar char="•"/>
            </a:pPr>
            <a:r>
              <a:rPr lang="en-IN" sz="2400" dirty="0"/>
              <a:t>Thus, producing MPPS with fewest no. of vertices.</a:t>
            </a:r>
          </a:p>
          <a:p>
            <a:pPr marL="285750" indent="-285750" algn="just">
              <a:buFont typeface="Arial" panose="020B0604020202020204" pitchFamily="34" charset="0"/>
              <a:buChar char="•"/>
            </a:pPr>
            <a:r>
              <a:rPr lang="en-IN" sz="2400" dirty="0"/>
              <a:t>The cellular approach reduces the shape of the object enclosed by the original boundary to the area circumscribed by the </a:t>
            </a:r>
            <a:r>
              <a:rPr lang="en-IN" sz="2400" dirty="0" err="1"/>
              <a:t>gray</a:t>
            </a:r>
            <a:r>
              <a:rPr lang="en-IN" sz="2400" dirty="0"/>
              <a:t> wall.</a:t>
            </a:r>
          </a:p>
          <a:p>
            <a:pPr marL="285750" indent="-285750" algn="just">
              <a:buFont typeface="Arial" panose="020B0604020202020204" pitchFamily="34" charset="0"/>
              <a:buChar char="•"/>
            </a:pPr>
            <a:r>
              <a:rPr lang="en-IN" sz="2400" dirty="0"/>
              <a:t>Fig. shows shape in dark </a:t>
            </a:r>
            <a:r>
              <a:rPr lang="en-IN" sz="2400" dirty="0" err="1"/>
              <a:t>gray</a:t>
            </a:r>
            <a:r>
              <a:rPr lang="en-IN" sz="2400" dirty="0"/>
              <a:t>.</a:t>
            </a:r>
          </a:p>
          <a:p>
            <a:pPr marL="285750" indent="-285750" algn="just">
              <a:buFont typeface="Arial" panose="020B0604020202020204" pitchFamily="34" charset="0"/>
              <a:buChar char="•"/>
            </a:pPr>
            <a:r>
              <a:rPr lang="en-IN" sz="2400" dirty="0"/>
              <a:t>Its boundary consists of 4-connected straight line segments.</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785CB4B0-E3A4-40F5-A6BD-D6CC8DB26991}"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51</a:t>
            </a:fld>
            <a:endParaRPr lang="en-US"/>
          </a:p>
        </p:txBody>
      </p:sp>
      <p:sp>
        <p:nvSpPr>
          <p:cNvPr id="7" name="TextBox 6"/>
          <p:cNvSpPr txBox="1"/>
          <p:nvPr/>
        </p:nvSpPr>
        <p:spPr>
          <a:xfrm>
            <a:off x="1219200" y="1021205"/>
            <a:ext cx="6705600" cy="4893647"/>
          </a:xfrm>
          <a:prstGeom prst="rect">
            <a:avLst/>
          </a:prstGeom>
          <a:noFill/>
        </p:spPr>
        <p:txBody>
          <a:bodyPr wrap="square">
            <a:spAutoFit/>
          </a:bodyPr>
          <a:lstStyle/>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If we traverse the boundary in counter clockwise direction.</a:t>
            </a:r>
          </a:p>
          <a:p>
            <a:pPr marL="285750" indent="-285750" algn="just">
              <a:buFont typeface="Arial" panose="020B0604020202020204" pitchFamily="34" charset="0"/>
              <a:buChar char="•"/>
            </a:pPr>
            <a:r>
              <a:rPr lang="en-IN" sz="2400" dirty="0"/>
              <a:t>Every turn encountered in the transversal will be either a convex (white) or concave (black) vertex, with the angle of vertex being an interior angle of the 4-connected boundary.</a:t>
            </a:r>
          </a:p>
          <a:p>
            <a:pPr marL="285750" indent="-285750" algn="just">
              <a:buFont typeface="Arial" panose="020B0604020202020204" pitchFamily="34" charset="0"/>
              <a:buChar char="•"/>
            </a:pPr>
            <a:r>
              <a:rPr lang="en-IN" sz="2400" dirty="0"/>
              <a:t>Every concave vertex has a corresponding mirror vertex in light </a:t>
            </a:r>
            <a:r>
              <a:rPr lang="en-IN" sz="2400" dirty="0" err="1"/>
              <a:t>gray</a:t>
            </a:r>
            <a:r>
              <a:rPr lang="en-IN" sz="2400" dirty="0"/>
              <a:t> wall, located diagonally opposite.</a:t>
            </a:r>
          </a:p>
          <a:p>
            <a:pPr marL="285750" indent="-285750" algn="just">
              <a:buFont typeface="Arial" panose="020B0604020202020204" pitchFamily="34" charset="0"/>
              <a:buChar char="•"/>
            </a:pPr>
            <a:r>
              <a:rPr lang="en-IN" sz="2400" dirty="0"/>
              <a:t>MPP vertices coincide with the convex vertices of inner wall and mirror concave vertices of outer wall.</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a:latin typeface="Calibri (Body)"/>
              </a:rPr>
              <a:t>Image Representation</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9B0FEE8A-560F-4AE9-8ED2-253267E3507A}"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79165"/>
            <a:ext cx="6553200" cy="3530998"/>
          </a:xfrm>
          <a:prstGeom prst="rect">
            <a:avLst/>
          </a:prstGeom>
        </p:spPr>
      </p:pic>
      <p:pic>
        <p:nvPicPr>
          <p:cNvPr id="13" name="Picture 1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46653"/>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err="1">
                <a:latin typeface="Calibri (Body)"/>
              </a:rPr>
              <a:t>Neighbourhood</a:t>
            </a:r>
            <a:r>
              <a:rPr lang="en-US" sz="2400" dirty="0">
                <a:latin typeface="Calibri (Body)"/>
              </a:rPr>
              <a:t> Metrics(CO1)</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DA8D504E-4C99-4325-8563-7FA7B54F196B}"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53</a:t>
            </a:fld>
            <a:endParaRPr lang="en-US"/>
          </a:p>
        </p:txBody>
      </p:sp>
      <p:sp>
        <p:nvSpPr>
          <p:cNvPr id="6" name="TextBox 5"/>
          <p:cNvSpPr txBox="1"/>
          <p:nvPr/>
        </p:nvSpPr>
        <p:spPr>
          <a:xfrm>
            <a:off x="1104900" y="1020949"/>
            <a:ext cx="6934200" cy="5262979"/>
          </a:xfrm>
          <a:prstGeom prst="rect">
            <a:avLst/>
          </a:prstGeom>
          <a:noFill/>
        </p:spPr>
        <p:txBody>
          <a:bodyPr wrap="square">
            <a:spAutoFit/>
          </a:bodyPr>
          <a:lstStyle/>
          <a:p>
            <a:pPr marL="342900" indent="-342900" algn="just">
              <a:buFont typeface="Arial" panose="020B0604020202020204" pitchFamily="34" charset="0"/>
              <a:buChar char="•"/>
            </a:pPr>
            <a:r>
              <a:rPr lang="en-IN" sz="2400" dirty="0"/>
              <a:t>In image processing, </a:t>
            </a:r>
            <a:r>
              <a:rPr lang="en-IN" sz="2400" dirty="0" err="1"/>
              <a:t>neighboring</a:t>
            </a:r>
            <a:r>
              <a:rPr lang="en-IN" sz="2400" dirty="0"/>
              <a:t> matrices, also known as </a:t>
            </a:r>
            <a:r>
              <a:rPr lang="en-IN" sz="2400" dirty="0" err="1"/>
              <a:t>neighborhood</a:t>
            </a:r>
            <a:r>
              <a:rPr lang="en-IN" sz="2400" dirty="0"/>
              <a:t> matrices or convolutional kernels, are small square or rectangular matrices used to process and </a:t>
            </a:r>
            <a:r>
              <a:rPr lang="en-IN" sz="2400" dirty="0" err="1"/>
              <a:t>analyze</a:t>
            </a:r>
            <a:r>
              <a:rPr lang="en-IN" sz="2400" dirty="0"/>
              <a:t> pixels in an image. These matrices are applied to each pixel in the image to perform various operations such as filtering, smoothing, edge detection, and feature extraction.</a:t>
            </a:r>
          </a:p>
          <a:p>
            <a:pPr marL="342900" indent="-342900" algn="just">
              <a:buFont typeface="Arial" panose="020B0604020202020204" pitchFamily="34" charset="0"/>
              <a:buChar char="•"/>
            </a:pPr>
            <a:r>
              <a:rPr lang="en-US" sz="2400" dirty="0"/>
              <a:t>Neighboring matrices are typically of odd dimensions (e.g., 3x3, 5x5, 7x7) to ensure a center pixel. The values within the matrix, often referred to as weights or coefficients, determine the specific operation performed on the pixel and its neighboring pixels.</a:t>
            </a:r>
            <a:endParaRPr lang="en-IN" sz="2400" dirty="0"/>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err="1">
                <a:latin typeface="Calibri (Body)"/>
              </a:rPr>
              <a:t>Neighbourhood</a:t>
            </a:r>
            <a:r>
              <a:rPr lang="en-US" sz="2400" dirty="0">
                <a:latin typeface="Calibri (Body)"/>
              </a:rPr>
              <a:t> Metrics</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CBC6FCFC-CF10-4BC9-9117-A583CAF78A5B}"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54</a:t>
            </a:fld>
            <a:endParaRPr lang="en-US"/>
          </a:p>
        </p:txBody>
      </p:sp>
      <p:sp>
        <p:nvSpPr>
          <p:cNvPr id="6" name="TextBox 5"/>
          <p:cNvSpPr txBox="1"/>
          <p:nvPr/>
        </p:nvSpPr>
        <p:spPr>
          <a:xfrm>
            <a:off x="1371600" y="1143000"/>
            <a:ext cx="6934200"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t>One common operation using neighboring matrices is convolution. Convolution involves taking the element-wise product of the neighboring matrix with the corresponding pixel values in the image, summing up the results, and placing the result at the center pixel. This process is repeated for every pixel in the image, effectively applying the same operation to each pixel.</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latin typeface="Calibri (Body)"/>
            </a:endParaRPr>
          </a:p>
          <a:p>
            <a:pPr algn="ctr"/>
            <a:r>
              <a:rPr lang="en-US" sz="2400" dirty="0" err="1">
                <a:latin typeface="Calibri (Body)"/>
              </a:rPr>
              <a:t>Neighbourhood</a:t>
            </a:r>
            <a:r>
              <a:rPr lang="en-US" sz="2400" dirty="0">
                <a:latin typeface="Calibri (Body)"/>
              </a:rPr>
              <a:t> Metrics</a:t>
            </a:r>
          </a:p>
          <a:p>
            <a:pPr algn="ctr"/>
            <a:endParaRPr lang="en-US" sz="2400"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3F5843DE-B8FE-4888-BE59-D56B44E1B304}" type="datetime1">
              <a:rPr lang="en-US" smtClean="0"/>
              <a:t>10/2/2024</a:t>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MINI JAIN    Image Processing and pattern recognition  ACSAI0522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55</a:t>
            </a:fld>
            <a:endParaRPr lang="en-US"/>
          </a:p>
        </p:txBody>
      </p:sp>
      <p:sp>
        <p:nvSpPr>
          <p:cNvPr id="6" name="TextBox 5"/>
          <p:cNvSpPr txBox="1"/>
          <p:nvPr/>
        </p:nvSpPr>
        <p:spPr>
          <a:xfrm>
            <a:off x="1371600" y="1143000"/>
            <a:ext cx="6934200"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t>Neighboring matrices can also be used for other operations such as edge detection. For instance, the Sobel operator uses two 3x3 neighboring matrices to detect vertical and horizontal edges in an image by computing gradients. These matrices have different weight distributions that emphasize changes in pixel intensity along the horizontal and vertical directions.</a:t>
            </a:r>
          </a:p>
          <a:p>
            <a:pPr marL="342900" indent="-342900" algn="just">
              <a:buFont typeface="Arial" panose="020B0604020202020204" pitchFamily="34" charset="0"/>
              <a:buChar char="•"/>
            </a:pPr>
            <a:r>
              <a:rPr lang="en-US" sz="2400" dirty="0"/>
              <a:t>Overall, neighboring matrices play a crucial role in image processing as they allow for localized analysis and manipulation of pixel values, enabling various image enhancement and feature extraction techniques.</a:t>
            </a:r>
          </a:p>
        </p:txBody>
      </p:sp>
      <p:pic>
        <p:nvPicPr>
          <p:cNvPr id="13" name="Picture 12"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36CBCEB7-CFCF-4AD3-8EA2-05D59ECBF94E}"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1371600" y="0"/>
            <a:ext cx="7772400" cy="762000"/>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Faculty Video</a:t>
            </a:r>
            <a:r>
              <a:rPr kumimoji="0" lang="en-US" sz="2800" b="0" i="0" u="none" strike="noStrike" kern="1200" cap="none" spc="0" normalizeH="0" noProof="0" dirty="0">
                <a:ln>
                  <a:noFill/>
                </a:ln>
                <a:solidFill>
                  <a:schemeClr val="dk1"/>
                </a:solidFill>
                <a:effectLst/>
                <a:uLnTx/>
                <a:uFillTx/>
                <a:latin typeface="Calibri (Body)"/>
                <a:ea typeface="+mn-ea"/>
                <a:cs typeface="+mn-cs"/>
              </a:rPr>
              <a:t> Links, </a:t>
            </a:r>
            <a:r>
              <a:rPr kumimoji="0" lang="en-US" sz="2800" b="0" i="0" u="none" strike="noStrike" kern="1200" cap="none" spc="0" normalizeH="0" noProof="0" dirty="0" err="1">
                <a:ln>
                  <a:noFill/>
                </a:ln>
                <a:solidFill>
                  <a:schemeClr val="dk1"/>
                </a:solidFill>
                <a:effectLst/>
                <a:uLnTx/>
                <a:uFillTx/>
                <a:latin typeface="Calibri (Body)"/>
                <a:ea typeface="+mn-ea"/>
                <a:cs typeface="+mn-cs"/>
              </a:rPr>
              <a:t>Youtube</a:t>
            </a:r>
            <a:r>
              <a:rPr kumimoji="0" lang="en-US" sz="2800" b="0" i="0" u="none" strike="noStrike" kern="1200" cap="none" spc="0" normalizeH="0" noProof="0" dirty="0">
                <a:ln>
                  <a:noFill/>
                </a:ln>
                <a:solidFill>
                  <a:schemeClr val="dk1"/>
                </a:solidFill>
                <a:effectLst/>
                <a:uLnTx/>
                <a:uFillTx/>
                <a:latin typeface="Calibri (Body)"/>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3"/>
              </a:rPr>
              <a:t>https://www.youtube.com/watch?v=Y_-HgmvF9Zc</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4"/>
              </a:rPr>
              <a:t>https://www.youtube.com/watch?v=MiSS_aEEf8w</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5"/>
              </a:rPr>
              <a:t>https://www.youtube.com/watch?v=F3ZvWQMyj4I</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6"/>
              </a:rPr>
              <a:t>https://www.youtube.com/watch?v=onWJQY5oFhs</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7"/>
              </a:rPr>
              <a:t>https://www.youtube.com/watch?v=ecu8kreTwYM</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dirty="0">
                <a:ln>
                  <a:noFill/>
                </a:ln>
                <a:solidFill>
                  <a:schemeClr val="tx1"/>
                </a:solidFill>
                <a:effectLst/>
                <a:uLnTx/>
                <a:uFillTx/>
                <a:latin typeface="Calibri (Body)"/>
                <a:ea typeface="+mn-ea"/>
                <a:cs typeface="+mn-cs"/>
                <a:hlinkClick r:id="rId8"/>
              </a:rPr>
              <a:t>https://www.youtube.com/watch?v=7ImSbCj8bRI</a:t>
            </a:r>
            <a:r>
              <a:rPr kumimoji="0" lang="en-IN" sz="2200" b="0" i="0" u="none" strike="noStrike" kern="1200" cap="none" spc="0" normalizeH="0" baseline="0" noProof="0" dirty="0">
                <a:ln>
                  <a:noFill/>
                </a:ln>
                <a:solidFill>
                  <a:schemeClr val="tx1"/>
                </a:solidFill>
                <a:effectLst/>
                <a:uLnTx/>
                <a:uFillTx/>
                <a:latin typeface="Calibri (Body)"/>
                <a:ea typeface="+mn-ea"/>
                <a:cs typeface="+mn-cs"/>
              </a:rPr>
              <a:t> </a:t>
            </a: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9"/>
              </a:rPr>
              <a:t>https://www.youtube.com/watch?v=yKFaHFwTg00</a:t>
            </a:r>
            <a:r>
              <a:rPr kumimoji="0" lang="en-IN" sz="2200" b="0" i="0" u="none" strike="noStrike" kern="1200" cap="none" spc="0" normalizeH="0" baseline="0" noProof="0">
                <a:ln>
                  <a:noFill/>
                </a:ln>
                <a:solidFill>
                  <a:schemeClr val="tx1"/>
                </a:solidFill>
                <a:effectLst/>
                <a:uLnTx/>
                <a:uFillTx/>
                <a:latin typeface="Calibri (Body)"/>
                <a:ea typeface="+mn-ea"/>
                <a:cs typeface="+mn-cs"/>
              </a:rPr>
              <a:t> </a:t>
            </a:r>
          </a:p>
        </p:txBody>
      </p:sp>
      <p:pic>
        <p:nvPicPr>
          <p:cNvPr id="9" name="Picture 8" descr="A black and red logo&#10;&#10;Description automatically generated"/>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Font typeface="Arial" panose="020B0604020202020204" pitchFamily="34" charset="0"/>
              <a:buNone/>
              <a:defRPr/>
            </a:pPr>
            <a:r>
              <a:rPr lang="en-US" sz="2400" dirty="0"/>
              <a:t>1) What is the first and foremost step in Image Processing?</a:t>
            </a:r>
          </a:p>
          <a:p>
            <a:pPr marL="457200" indent="-457200">
              <a:buFont typeface="Arial" panose="020B0604020202020204" pitchFamily="34" charset="0"/>
              <a:buAutoNum type="alphaLcPeriod"/>
              <a:defRPr/>
            </a:pPr>
            <a:r>
              <a:rPr lang="en-US" sz="2400" dirty="0"/>
              <a:t>Image Restoration</a:t>
            </a:r>
          </a:p>
          <a:p>
            <a:pPr marL="457200" indent="-457200">
              <a:buFont typeface="Arial" panose="020B0604020202020204" pitchFamily="34" charset="0"/>
              <a:buAutoNum type="alphaLcPeriod"/>
              <a:defRPr/>
            </a:pPr>
            <a:r>
              <a:rPr lang="en-US" sz="2400" dirty="0"/>
              <a:t>Image Enhancement</a:t>
            </a:r>
          </a:p>
          <a:p>
            <a:pPr marL="457200" indent="-457200">
              <a:buFont typeface="Arial" panose="020B0604020202020204" pitchFamily="34" charset="0"/>
              <a:buAutoNum type="alphaLcPeriod"/>
              <a:defRPr/>
            </a:pPr>
            <a:r>
              <a:rPr lang="en-US" sz="2400" dirty="0"/>
              <a:t>Image Acquisition</a:t>
            </a:r>
          </a:p>
          <a:p>
            <a:pPr marL="457200" indent="-457200">
              <a:buFont typeface="Arial" panose="020B0604020202020204" pitchFamily="34" charset="0"/>
              <a:buAutoNum type="alphaLcPeriod"/>
              <a:defRPr/>
            </a:pPr>
            <a:r>
              <a:rPr lang="en-US" sz="2400" dirty="0"/>
              <a:t>Segmentation</a:t>
            </a:r>
          </a:p>
          <a:p>
            <a:pPr marL="0" indent="0">
              <a:buNone/>
              <a:defRPr/>
            </a:pPr>
            <a:endParaRPr lang="en-US" sz="2400" dirty="0"/>
          </a:p>
          <a:p>
            <a:pPr marL="0" indent="0">
              <a:buFont typeface="Arial" panose="020B0604020202020204" pitchFamily="34" charset="0"/>
              <a:buNone/>
              <a:defRPr/>
            </a:pPr>
            <a:r>
              <a:rPr lang="en-US" sz="2400" dirty="0"/>
              <a:t>2) _____ is called matrix of each element…</a:t>
            </a:r>
          </a:p>
          <a:p>
            <a:pPr marL="0" indent="0">
              <a:buFont typeface="Arial" panose="020B0604020202020204" pitchFamily="34" charset="0"/>
              <a:buNone/>
              <a:defRPr/>
            </a:pPr>
            <a:r>
              <a:rPr lang="en-US" sz="2400" dirty="0"/>
              <a:t>a) pixels</a:t>
            </a:r>
          </a:p>
          <a:p>
            <a:pPr marL="0" indent="0">
              <a:buFont typeface="Arial" panose="020B0604020202020204" pitchFamily="34" charset="0"/>
              <a:buNone/>
              <a:defRPr/>
            </a:pPr>
            <a:r>
              <a:rPr lang="en-US" sz="2400" dirty="0"/>
              <a:t>b) value</a:t>
            </a:r>
          </a:p>
          <a:p>
            <a:pPr marL="0" indent="0">
              <a:buFont typeface="Arial" panose="020B0604020202020204" pitchFamily="34" charset="0"/>
              <a:buNone/>
              <a:defRPr/>
            </a:pPr>
            <a:r>
              <a:rPr lang="en-US" sz="2400" dirty="0"/>
              <a:t>c) coordinate</a:t>
            </a:r>
          </a:p>
          <a:p>
            <a:pPr marL="0" indent="0">
              <a:buFont typeface="Arial" panose="020B0604020202020204" pitchFamily="34" charset="0"/>
              <a:buNone/>
              <a:defRPr/>
            </a:pPr>
            <a:r>
              <a:rPr lang="en-US" sz="2400" dirty="0"/>
              <a:t>d) dots</a:t>
            </a:r>
          </a:p>
        </p:txBody>
      </p:sp>
      <p:sp>
        <p:nvSpPr>
          <p:cNvPr id="4" name="Date Placeholder 3"/>
          <p:cNvSpPr>
            <a:spLocks noGrp="1"/>
          </p:cNvSpPr>
          <p:nvPr>
            <p:ph type="dt" sz="half" idx="10"/>
          </p:nvPr>
        </p:nvSpPr>
        <p:spPr/>
        <p:txBody>
          <a:bodyPr/>
          <a:lstStyle/>
          <a:p>
            <a:fld id="{052973F9-2CEC-46A0-AD3B-4BD799F51BA6}"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1371600" y="0"/>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MCQ</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72000"/>
          </a:xfrm>
        </p:spPr>
        <p:txBody>
          <a:bodyPr>
            <a:normAutofit fontScale="92500" lnSpcReduction="20000"/>
          </a:bodyPr>
          <a:lstStyle/>
          <a:p>
            <a:pPr marL="0" indent="0" algn="just">
              <a:spcAft>
                <a:spcPts val="1200"/>
              </a:spcAft>
              <a:buNone/>
            </a:pPr>
            <a:r>
              <a:rPr lang="en-US" sz="2200" dirty="0"/>
              <a:t>3. Which of the following process helps in Image enhancement?</a:t>
            </a:r>
          </a:p>
          <a:p>
            <a:pPr marL="0" indent="0" algn="just">
              <a:spcAft>
                <a:spcPts val="1200"/>
              </a:spcAft>
              <a:buNone/>
            </a:pPr>
            <a:r>
              <a:rPr lang="en-US" sz="2200" dirty="0"/>
              <a:t>a) Digital Image Processing</a:t>
            </a:r>
          </a:p>
          <a:p>
            <a:pPr marL="0" indent="0" algn="just">
              <a:spcAft>
                <a:spcPts val="1200"/>
              </a:spcAft>
              <a:buNone/>
            </a:pPr>
            <a:r>
              <a:rPr lang="en-US" sz="2200" dirty="0"/>
              <a:t>b) Analog Image Processing</a:t>
            </a:r>
          </a:p>
          <a:p>
            <a:pPr marL="0" indent="0" algn="just">
              <a:spcAft>
                <a:spcPts val="1200"/>
              </a:spcAft>
              <a:buNone/>
            </a:pPr>
            <a:r>
              <a:rPr lang="en-US" sz="2200" dirty="0"/>
              <a:t>c) Both a and b</a:t>
            </a:r>
          </a:p>
          <a:p>
            <a:pPr marL="0" indent="0" algn="just">
              <a:spcAft>
                <a:spcPts val="1200"/>
              </a:spcAft>
              <a:buNone/>
            </a:pPr>
            <a:r>
              <a:rPr lang="en-US" sz="2200" dirty="0"/>
              <a:t>d) None of the above</a:t>
            </a:r>
          </a:p>
          <a:p>
            <a:pPr marL="0" indent="0" algn="just">
              <a:spcAft>
                <a:spcPts val="1200"/>
              </a:spcAft>
              <a:buNone/>
            </a:pPr>
            <a:r>
              <a:rPr lang="en-US" sz="2200" dirty="0"/>
              <a:t>4. Which of the following is an example of Digital Image Processing?</a:t>
            </a:r>
          </a:p>
          <a:p>
            <a:pPr marL="0" indent="0" algn="just">
              <a:spcAft>
                <a:spcPts val="1200"/>
              </a:spcAft>
              <a:buNone/>
            </a:pPr>
            <a:r>
              <a:rPr lang="en-US" sz="2200" dirty="0"/>
              <a:t>a) Computer Graphics</a:t>
            </a:r>
          </a:p>
          <a:p>
            <a:pPr marL="0" indent="0" algn="just">
              <a:spcAft>
                <a:spcPts val="1200"/>
              </a:spcAft>
              <a:buNone/>
            </a:pPr>
            <a:r>
              <a:rPr lang="en-US" sz="2200" dirty="0"/>
              <a:t>b) Pixels</a:t>
            </a:r>
          </a:p>
          <a:p>
            <a:pPr marL="0" indent="0" algn="just">
              <a:spcAft>
                <a:spcPts val="1200"/>
              </a:spcAft>
              <a:buNone/>
            </a:pPr>
            <a:r>
              <a:rPr lang="en-US" sz="2200" dirty="0"/>
              <a:t>c) Camera Mechanism</a:t>
            </a:r>
          </a:p>
          <a:p>
            <a:pPr marL="0" indent="0" algn="just">
              <a:spcAft>
                <a:spcPts val="1200"/>
              </a:spcAft>
              <a:buNone/>
            </a:pPr>
            <a:r>
              <a:rPr lang="en-US" sz="2200" dirty="0"/>
              <a:t>d) All of the mentioned</a:t>
            </a:r>
          </a:p>
        </p:txBody>
      </p:sp>
      <p:sp>
        <p:nvSpPr>
          <p:cNvPr id="4" name="Date Placeholder 3"/>
          <p:cNvSpPr>
            <a:spLocks noGrp="1"/>
          </p:cNvSpPr>
          <p:nvPr>
            <p:ph type="dt" sz="half" idx="10"/>
          </p:nvPr>
        </p:nvSpPr>
        <p:spPr/>
        <p:txBody>
          <a:bodyPr/>
          <a:lstStyle/>
          <a:p>
            <a:fld id="{7641354A-66E8-4375-A594-E22B05FA66BD}"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1371600" y="0"/>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MCQ</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20000"/>
          </a:bodyPr>
          <a:lstStyle/>
          <a:p>
            <a:pPr marL="0" indent="0" algn="just">
              <a:spcAft>
                <a:spcPts val="1200"/>
              </a:spcAft>
              <a:buNone/>
            </a:pPr>
            <a:r>
              <a:rPr lang="en-US" sz="2200" dirty="0"/>
              <a:t>5. What are the categories of digital image processing?</a:t>
            </a:r>
          </a:p>
          <a:p>
            <a:pPr marL="0" indent="0" algn="just">
              <a:spcAft>
                <a:spcPts val="1200"/>
              </a:spcAft>
              <a:buNone/>
            </a:pPr>
            <a:r>
              <a:rPr lang="en-US" sz="2200" dirty="0"/>
              <a:t>a) Image Enhancement</a:t>
            </a:r>
          </a:p>
          <a:p>
            <a:pPr marL="0" indent="0" algn="just">
              <a:spcAft>
                <a:spcPts val="1200"/>
              </a:spcAft>
              <a:buNone/>
            </a:pPr>
            <a:r>
              <a:rPr lang="en-US" sz="2200" dirty="0"/>
              <a:t>b) Image Classification and Analysis</a:t>
            </a:r>
          </a:p>
          <a:p>
            <a:pPr marL="0" indent="0" algn="just">
              <a:spcAft>
                <a:spcPts val="1200"/>
              </a:spcAft>
              <a:buNone/>
            </a:pPr>
            <a:r>
              <a:rPr lang="en-US" sz="2200" dirty="0"/>
              <a:t>c) Image Transformation</a:t>
            </a:r>
          </a:p>
          <a:p>
            <a:pPr marL="0" indent="0" algn="just">
              <a:spcAft>
                <a:spcPts val="1200"/>
              </a:spcAft>
              <a:buNone/>
            </a:pPr>
            <a:r>
              <a:rPr lang="en-US" sz="2200" dirty="0"/>
              <a:t>d) All of the mentioned</a:t>
            </a:r>
          </a:p>
          <a:p>
            <a:pPr marL="0" indent="0" algn="just">
              <a:spcAft>
                <a:spcPts val="1200"/>
              </a:spcAft>
              <a:buNone/>
            </a:pPr>
            <a:r>
              <a:rPr lang="en-US" sz="2200" dirty="0"/>
              <a:t>6. Which of the following is the first and foremost step in Image Processing?</a:t>
            </a:r>
          </a:p>
          <a:p>
            <a:pPr marL="0" indent="0" algn="just">
              <a:spcAft>
                <a:spcPts val="1200"/>
              </a:spcAft>
              <a:buNone/>
            </a:pPr>
            <a:r>
              <a:rPr lang="en-US" sz="2200" dirty="0"/>
              <a:t>a) Image acquisition</a:t>
            </a:r>
          </a:p>
          <a:p>
            <a:pPr marL="0" indent="0" algn="just">
              <a:spcAft>
                <a:spcPts val="1200"/>
              </a:spcAft>
              <a:buNone/>
            </a:pPr>
            <a:r>
              <a:rPr lang="en-US" sz="2200" dirty="0"/>
              <a:t>b) Segmentation</a:t>
            </a:r>
          </a:p>
          <a:p>
            <a:pPr marL="0" indent="0" algn="just">
              <a:spcAft>
                <a:spcPts val="1200"/>
              </a:spcAft>
              <a:buNone/>
            </a:pPr>
            <a:r>
              <a:rPr lang="en-US" sz="2200" dirty="0"/>
              <a:t>c) Image enhancement</a:t>
            </a:r>
          </a:p>
          <a:p>
            <a:pPr marL="0" indent="0" algn="just">
              <a:spcAft>
                <a:spcPts val="1200"/>
              </a:spcAft>
              <a:buNone/>
            </a:pPr>
            <a:r>
              <a:rPr lang="en-US" sz="2200" dirty="0"/>
              <a:t>d) Image restoration</a:t>
            </a:r>
          </a:p>
        </p:txBody>
      </p:sp>
      <p:sp>
        <p:nvSpPr>
          <p:cNvPr id="4" name="Date Placeholder 3"/>
          <p:cNvSpPr>
            <a:spLocks noGrp="1"/>
          </p:cNvSpPr>
          <p:nvPr>
            <p:ph type="dt" sz="half" idx="10"/>
          </p:nvPr>
        </p:nvSpPr>
        <p:spPr/>
        <p:txBody>
          <a:bodyPr/>
          <a:lstStyle/>
          <a:p>
            <a:fld id="{563EFAFF-55C5-4720-AD5B-34F4F80F615F}"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1371600" y="0"/>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MCQ</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1066800" y="1295400"/>
            <a:ext cx="8686800" cy="3785652"/>
          </a:xfrm>
          <a:prstGeom prst="rect">
            <a:avLst/>
          </a:prstGeom>
          <a:solidFill>
            <a:schemeClr val="bg1"/>
          </a:solidFill>
          <a:ln w="9525">
            <a:noFill/>
            <a:miter lim="800000"/>
          </a:ln>
          <a:effectLst/>
        </p:spPr>
        <p:txBody>
          <a:bodyPr>
            <a:spAutoFit/>
          </a:bodyPr>
          <a:lstStyle/>
          <a:p>
            <a:pPr marL="342900" indent="-342900">
              <a:buFont typeface="Arial" panose="020B0604020202020204" pitchFamily="34" charset="0"/>
              <a:buChar char="•"/>
            </a:pPr>
            <a:r>
              <a:rPr lang="en-US" sz="3000" dirty="0"/>
              <a:t>Computer Vision</a:t>
            </a:r>
          </a:p>
          <a:p>
            <a:pPr marL="342900" indent="-342900">
              <a:buFont typeface="Arial" panose="020B0604020202020204" pitchFamily="34" charset="0"/>
              <a:buChar char="•"/>
            </a:pPr>
            <a:r>
              <a:rPr lang="en-US" sz="3000" dirty="0"/>
              <a:t>Face detection</a:t>
            </a:r>
          </a:p>
          <a:p>
            <a:pPr marL="342900" indent="-342900">
              <a:buFont typeface="Arial" panose="020B0604020202020204" pitchFamily="34" charset="0"/>
              <a:buChar char="•"/>
            </a:pPr>
            <a:r>
              <a:rPr lang="en-US" sz="3000" dirty="0"/>
              <a:t>Microscope image processing </a:t>
            </a:r>
          </a:p>
          <a:p>
            <a:pPr marL="342900" indent="-342900">
              <a:buFont typeface="Arial" panose="020B0604020202020204" pitchFamily="34" charset="0"/>
              <a:buChar char="•"/>
            </a:pPr>
            <a:r>
              <a:rPr lang="en-US" sz="3000" dirty="0"/>
              <a:t>Agricultural application</a:t>
            </a:r>
          </a:p>
          <a:p>
            <a:pPr marL="342900" indent="-342900">
              <a:buFont typeface="Arial" panose="020B0604020202020204" pitchFamily="34" charset="0"/>
              <a:buChar char="•"/>
            </a:pPr>
            <a:r>
              <a:rPr lang="en-US" sz="3000" dirty="0"/>
              <a:t>Remote sensing</a:t>
            </a:r>
          </a:p>
          <a:p>
            <a:pPr marL="342900" indent="-342900">
              <a:buFont typeface="Arial" panose="020B0604020202020204" pitchFamily="34" charset="0"/>
              <a:buChar char="•"/>
            </a:pPr>
            <a:r>
              <a:rPr lang="en-US" sz="3000" dirty="0"/>
              <a:t>Medical imaging</a:t>
            </a:r>
          </a:p>
          <a:p>
            <a:pPr marL="342900" indent="-342900">
              <a:buFont typeface="Arial" panose="020B0604020202020204" pitchFamily="34" charset="0"/>
              <a:buChar char="•"/>
            </a:pPr>
            <a:r>
              <a:rPr lang="en-US" sz="3000" dirty="0"/>
              <a:t>Forensic studies</a:t>
            </a:r>
          </a:p>
          <a:p>
            <a:pPr marL="342900" indent="-342900">
              <a:buFont typeface="Arial" panose="020B0604020202020204" pitchFamily="34" charset="0"/>
              <a:buChar char="•"/>
            </a:pPr>
            <a:r>
              <a:rPr lang="en-US" sz="3000" dirty="0"/>
              <a:t>Graphics arts</a:t>
            </a:r>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5"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Applications </a:t>
            </a:r>
          </a:p>
        </p:txBody>
      </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t>6</a:t>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226C1825-B9B0-4398-AA4C-6022FEB3A4F9}" type="datetime1">
              <a:rPr lang="en-US" smtClean="0"/>
              <a:t>10/2/2024</a:t>
            </a:fld>
            <a:endParaRPr lang="en-US"/>
          </a:p>
        </p:txBody>
      </p:sp>
      <p:sp>
        <p:nvSpPr>
          <p:cNvPr id="4" name="Footer Placeholder 3"/>
          <p:cNvSpPr>
            <a:spLocks noGrp="1"/>
          </p:cNvSpPr>
          <p:nvPr>
            <p:ph type="ftr" sz="quarter" idx="11"/>
          </p:nvPr>
        </p:nvSpPr>
        <p:spPr>
          <a:xfrm>
            <a:off x="3124200" y="6356350"/>
            <a:ext cx="4045612" cy="365125"/>
          </a:xfrm>
        </p:spPr>
        <p:txBody>
          <a:bodyPr/>
          <a:lstStyle/>
          <a:p>
            <a:r>
              <a:rPr lang="en-US"/>
              <a:t>MINI JAIN    Image Processing and pattern recognition  ACSAI0522    Unit 1</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t>6</a:t>
            </a:fld>
            <a:endParaRPr lang="en-US"/>
          </a:p>
        </p:txBody>
      </p:sp>
      <p:pic>
        <p:nvPicPr>
          <p:cNvPr id="9" name="Picture 8"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7. Which of the following image processing approaches is the fastest, most accurate, and flexible?</a:t>
            </a:r>
          </a:p>
          <a:p>
            <a:pPr marL="0" indent="0">
              <a:buNone/>
            </a:pPr>
            <a:r>
              <a:rPr lang="en-US" sz="2200" dirty="0"/>
              <a:t>a) Photographic</a:t>
            </a:r>
          </a:p>
          <a:p>
            <a:pPr marL="0" indent="0">
              <a:buNone/>
            </a:pPr>
            <a:r>
              <a:rPr lang="en-US" sz="2200" dirty="0"/>
              <a:t>b) Electronic</a:t>
            </a:r>
          </a:p>
          <a:p>
            <a:pPr marL="0" indent="0">
              <a:buNone/>
            </a:pPr>
            <a:r>
              <a:rPr lang="en-US" sz="2200" dirty="0"/>
              <a:t>c) Digital</a:t>
            </a:r>
          </a:p>
          <a:p>
            <a:pPr marL="0" indent="0">
              <a:buNone/>
            </a:pPr>
            <a:r>
              <a:rPr lang="en-US" sz="2200" dirty="0"/>
              <a:t>d) Optical</a:t>
            </a:r>
          </a:p>
          <a:p>
            <a:pPr marL="0" indent="0">
              <a:buNone/>
            </a:pPr>
            <a:r>
              <a:rPr lang="en-US" sz="2200" dirty="0"/>
              <a:t>8. Image processing involves how many steps?</a:t>
            </a:r>
          </a:p>
          <a:p>
            <a:pPr marL="0" indent="0">
              <a:buNone/>
            </a:pPr>
            <a:r>
              <a:rPr lang="en-US" sz="2200" dirty="0"/>
              <a:t>a) 7</a:t>
            </a:r>
          </a:p>
          <a:p>
            <a:pPr marL="0" indent="0">
              <a:buNone/>
            </a:pPr>
            <a:r>
              <a:rPr lang="en-US" sz="2200" dirty="0"/>
              <a:t>b) 8</a:t>
            </a:r>
          </a:p>
          <a:p>
            <a:pPr marL="0" indent="0">
              <a:buNone/>
            </a:pPr>
            <a:r>
              <a:rPr lang="en-US" sz="2200" dirty="0"/>
              <a:t>c) 13</a:t>
            </a:r>
          </a:p>
          <a:p>
            <a:pPr marL="0" indent="0">
              <a:buNone/>
            </a:pPr>
            <a:r>
              <a:rPr lang="en-US" sz="2200" dirty="0"/>
              <a:t>d) 10</a:t>
            </a:r>
          </a:p>
        </p:txBody>
      </p:sp>
      <p:sp>
        <p:nvSpPr>
          <p:cNvPr id="4" name="Date Placeholder 3"/>
          <p:cNvSpPr>
            <a:spLocks noGrp="1"/>
          </p:cNvSpPr>
          <p:nvPr>
            <p:ph type="dt" sz="half" idx="10"/>
          </p:nvPr>
        </p:nvSpPr>
        <p:spPr/>
        <p:txBody>
          <a:bodyPr/>
          <a:lstStyle/>
          <a:p>
            <a:fld id="{CF693AE5-0B2B-44C4-8F74-1EB1C11F67FC}"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1371600" y="0"/>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MCQ</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457200" indent="-457200" algn="just">
              <a:buFont typeface="+mj-lt"/>
              <a:buAutoNum type="arabicPeriod"/>
            </a:pPr>
            <a:r>
              <a:rPr lang="en-US" sz="2400" dirty="0"/>
              <a:t>Explain about HSI color model?</a:t>
            </a:r>
          </a:p>
          <a:p>
            <a:pPr marL="457200" indent="-457200" algn="just">
              <a:buFont typeface="+mj-lt"/>
              <a:buAutoNum type="arabicPeriod"/>
            </a:pPr>
            <a:r>
              <a:rPr lang="en-US" sz="2400" dirty="0"/>
              <a:t>Discuss all the components of an image processing system.</a:t>
            </a:r>
          </a:p>
          <a:p>
            <a:pPr marL="457200" indent="-457200" algn="just">
              <a:buFont typeface="+mj-lt"/>
              <a:buAutoNum type="arabicPeriod"/>
            </a:pPr>
            <a:r>
              <a:rPr lang="en-US" sz="2400" dirty="0"/>
              <a:t>Define an image. List out and explain the various areas of applications of image processing. </a:t>
            </a:r>
          </a:p>
          <a:p>
            <a:pPr marL="457200" indent="-457200" algn="just">
              <a:buFont typeface="+mj-lt"/>
              <a:buAutoNum type="arabicPeriod"/>
            </a:pPr>
            <a:r>
              <a:rPr lang="en-US" sz="2400" dirty="0"/>
              <a:t>Explain about RGB color model in detail.</a:t>
            </a:r>
          </a:p>
        </p:txBody>
      </p:sp>
      <p:sp>
        <p:nvSpPr>
          <p:cNvPr id="4" name="Date Placeholder 3"/>
          <p:cNvSpPr>
            <a:spLocks noGrp="1"/>
          </p:cNvSpPr>
          <p:nvPr>
            <p:ph type="dt" sz="half" idx="10"/>
          </p:nvPr>
        </p:nvSpPr>
        <p:spPr/>
        <p:txBody>
          <a:bodyPr/>
          <a:lstStyle/>
          <a:p>
            <a:fld id="{ED8C6907-24E3-4A43-83B0-05DF10A9E791}"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1371600" y="-46653"/>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1" fontAlgn="auto" hangingPunct="1">
              <a:spcAft>
                <a:spcPts val="0"/>
              </a:spcAft>
              <a:defRPr/>
            </a:pPr>
            <a:r>
              <a:rPr lang="en-US" sz="3200"/>
              <a:t>Old Question Papers</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1. What do you mean by image processing system. Mention some of its Application.</a:t>
            </a:r>
          </a:p>
          <a:p>
            <a:pPr marL="0" indent="0">
              <a:buNone/>
            </a:pPr>
            <a:r>
              <a:rPr lang="en-US" sz="2200" dirty="0"/>
              <a:t>2. Explain basic image file format.</a:t>
            </a:r>
          </a:p>
          <a:p>
            <a:pPr marL="0" indent="0">
              <a:buNone/>
            </a:pPr>
            <a:r>
              <a:rPr lang="en-US" sz="2200" dirty="0"/>
              <a:t>3. Explain Geometric modeling and its type in detail.</a:t>
            </a:r>
          </a:p>
          <a:p>
            <a:pPr marL="0" indent="0">
              <a:buNone/>
            </a:pPr>
            <a:r>
              <a:rPr lang="en-US" sz="2200" dirty="0"/>
              <a:t>4. What do you mean by image digitization.</a:t>
            </a:r>
          </a:p>
          <a:p>
            <a:pPr marL="0" indent="0">
              <a:buNone/>
            </a:pPr>
            <a:r>
              <a:rPr lang="en-US" sz="2200" dirty="0"/>
              <a:t>5. Explain image representation </a:t>
            </a:r>
            <a:r>
              <a:rPr lang="en-US" sz="2200"/>
              <a:t>in detail.</a:t>
            </a:r>
            <a:endParaRPr lang="en-US" sz="2200" dirty="0"/>
          </a:p>
        </p:txBody>
      </p:sp>
      <p:sp>
        <p:nvSpPr>
          <p:cNvPr id="4" name="Date Placeholder 3"/>
          <p:cNvSpPr>
            <a:spLocks noGrp="1"/>
          </p:cNvSpPr>
          <p:nvPr>
            <p:ph type="dt" sz="half" idx="10"/>
          </p:nvPr>
        </p:nvSpPr>
        <p:spPr/>
        <p:txBody>
          <a:bodyPr/>
          <a:lstStyle/>
          <a:p>
            <a:fld id="{F141EE0A-8CA4-4283-93AF-36321AD972ED}"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1371600" y="-46653"/>
            <a:ext cx="7772400" cy="785794"/>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70AE90-8C37-4489-BD62-52D2DBF05DEC}" type="datetime1">
              <a:rPr lang="en-US" smtClean="0"/>
              <a:t>10/2/2024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dirty="0"/>
          </a:p>
        </p:txBody>
      </p:sp>
      <p:sp>
        <p:nvSpPr>
          <p:cNvPr id="7" name="Title 1"/>
          <p:cNvSpPr txBox="1"/>
          <p:nvPr/>
        </p:nvSpPr>
        <p:spPr>
          <a:xfrm>
            <a:off x="1371600" y="1"/>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10" name="Picture 9"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419600"/>
          </a:xfrm>
        </p:spPr>
        <p:txBody>
          <a:bodyPr>
            <a:normAutofit/>
          </a:bodyPr>
          <a:lstStyle/>
          <a:p>
            <a:pPr algn="just"/>
            <a:r>
              <a:rPr lang="en-US" sz="2400" dirty="0"/>
              <a:t>An image file format is a specific way in which image data is encoded and stored in a file. Different image file formats have different characteristics, such as the method of compression, color representation, support for transparency, and metadata storage.</a:t>
            </a:r>
            <a:endParaRPr lang="en-US" sz="2400" dirty="0">
              <a:solidFill>
                <a:srgbClr val="273239"/>
              </a:solidFill>
              <a:latin typeface="urw-din"/>
            </a:endParaRPr>
          </a:p>
        </p:txBody>
      </p:sp>
      <p:sp>
        <p:nvSpPr>
          <p:cNvPr id="4" name="Date Placeholder 3"/>
          <p:cNvSpPr>
            <a:spLocks noGrp="1"/>
          </p:cNvSpPr>
          <p:nvPr>
            <p:ph type="dt" sz="half" idx="10"/>
          </p:nvPr>
        </p:nvSpPr>
        <p:spPr/>
        <p:txBody>
          <a:bodyPr/>
          <a:lstStyle/>
          <a:p>
            <a:fld id="{53F03DCC-686E-4F53-A86C-E5BCF3EB1490}"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7" name="Title 1"/>
          <p:cNvSpPr txBox="1"/>
          <p:nvPr/>
        </p:nvSpPr>
        <p:spPr>
          <a:xfrm>
            <a:off x="1371600" y="-36946"/>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Image File Format</a:t>
            </a:r>
            <a:r>
              <a:rPr lang="en-US" sz="3000" dirty="0">
                <a:latin typeface="Calibri (Body)"/>
              </a:rPr>
              <a:t> (CO1)</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876800"/>
          </a:xfrm>
        </p:spPr>
        <p:txBody>
          <a:bodyPr>
            <a:normAutofit/>
          </a:bodyPr>
          <a:lstStyle/>
          <a:p>
            <a:pPr marL="0" indent="0" algn="just">
              <a:buNone/>
            </a:pPr>
            <a:r>
              <a:rPr lang="en-US" sz="2400" dirty="0"/>
              <a:t>Here are some commonly used image file formats</a:t>
            </a:r>
          </a:p>
          <a:p>
            <a:pPr algn="just"/>
            <a:r>
              <a:rPr lang="en-US" sz="2400" dirty="0"/>
              <a:t>JPEG/JPG (Joint Photographic Experts Group): JPEG is a widely used compressed image format that supports millions of colors. It is commonly used for photographs and complex images. JPEG files can achieve high compression ratios, but they are lossy, meaning that some image quality may be sacrificed to reduce file size.</a:t>
            </a:r>
          </a:p>
          <a:p>
            <a:pPr algn="just"/>
            <a:r>
              <a:rPr lang="en-US" sz="2600" dirty="0"/>
              <a:t>PNG (Portable Network Graphics): PNG is a lossless image format that supports transparency. It is often used for web graphics, icons, and images that require high-quality and lossless compression. PNG files support both RGB and grayscale color spaces.</a:t>
            </a:r>
            <a:endParaRPr lang="en-US" sz="2600" dirty="0">
              <a:latin typeface="Calibri(body)"/>
            </a:endParaRPr>
          </a:p>
        </p:txBody>
      </p:sp>
      <p:sp>
        <p:nvSpPr>
          <p:cNvPr id="4" name="Date Placeholder 3"/>
          <p:cNvSpPr>
            <a:spLocks noGrp="1"/>
          </p:cNvSpPr>
          <p:nvPr>
            <p:ph type="dt" sz="half" idx="10"/>
          </p:nvPr>
        </p:nvSpPr>
        <p:spPr/>
        <p:txBody>
          <a:bodyPr/>
          <a:lstStyle/>
          <a:p>
            <a:fld id="{8D119D81-76C3-4F57-8C34-E86072DB1BBD}" type="datetime1">
              <a:rPr lang="en-US" smtClean="0"/>
              <a:t>10/2/2024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7" name="Title 1"/>
          <p:cNvSpPr txBox="1"/>
          <p:nvPr/>
        </p:nvSpPr>
        <p:spPr>
          <a:xfrm>
            <a:off x="13716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Commonly used image File Format </a:t>
            </a:r>
          </a:p>
        </p:txBody>
      </p:sp>
      <p:sp>
        <p:nvSpPr>
          <p:cNvPr id="10" name="Footer Placeholder 4"/>
          <p:cNvSpPr>
            <a:spLocks noGrp="1"/>
          </p:cNvSpPr>
          <p:nvPr>
            <p:ph type="ftr" sz="quarter" idx="11"/>
          </p:nvPr>
        </p:nvSpPr>
        <p:spPr>
          <a:xfrm>
            <a:off x="2514600" y="6356350"/>
            <a:ext cx="5029200" cy="365125"/>
          </a:xfrm>
        </p:spPr>
        <p:txBody>
          <a:bodyPr/>
          <a:lstStyle/>
          <a:p>
            <a:r>
              <a:rPr lang="en-US"/>
              <a:t>MINI JAIN    Image Processing and pattern recognition  ACSAI0522    Unit 1</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7"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295400" y="0"/>
            <a:ext cx="7772400" cy="685799"/>
          </a:xfrm>
          <a:prstGeom prst="rect">
            <a:avLst/>
          </a:prstGeom>
          <a:solidFill>
            <a:srgbClr val="C0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Continued…</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6CC1E5A1-D4F5-4169-BAD6-518470F82C63}" type="datetime1">
              <a:rPr lang="en-US" smtClean="0"/>
              <a:t>10/2/2024</a:t>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MINI JAIN    Image Processing and pattern recognition  ACSAI0522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dirty="0"/>
          </a:p>
        </p:txBody>
      </p:sp>
      <p:sp>
        <p:nvSpPr>
          <p:cNvPr id="13" name="TextBox 12"/>
          <p:cNvSpPr txBox="1"/>
          <p:nvPr/>
        </p:nvSpPr>
        <p:spPr>
          <a:xfrm>
            <a:off x="304800" y="1143000"/>
            <a:ext cx="8610600" cy="5078313"/>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74151"/>
                </a:solidFill>
                <a:effectLst/>
                <a:latin typeface="Calibri (Body)"/>
              </a:rPr>
              <a:t>GIF (Graphics Interchange Format): GIF is a compressed image format that supports animation and transparency. It uses a limited color palette (up to 256 colors) and is commonly used for simple graphics, logos, and animations.</a:t>
            </a:r>
          </a:p>
          <a:p>
            <a:pPr marL="285750" indent="-285750">
              <a:buFont typeface="Arial" panose="020B0604020202020204" pitchFamily="34" charset="0"/>
              <a:buChar char="•"/>
            </a:pPr>
            <a:r>
              <a:rPr lang="en-US" sz="2400" b="0" i="0" dirty="0">
                <a:solidFill>
                  <a:srgbClr val="374151"/>
                </a:solidFill>
                <a:effectLst/>
                <a:latin typeface="Calibri (Body)"/>
              </a:rPr>
              <a:t>BMP (Bitmap): BMP is a basic raster image format that stores individual pixels as color values. It does not use compression, resulting in larger file sizes compared to other formats. BMP files can store images with various color depths and are commonly used in Windows environments.</a:t>
            </a:r>
            <a:endParaRPr lang="en-US" sz="2400" b="0" i="0" dirty="0">
              <a:solidFill>
                <a:srgbClr val="273239"/>
              </a:solidFill>
              <a:effectLst/>
              <a:latin typeface="Calibri (Body)"/>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latin typeface="Calibri (Body)"/>
            </a:endParaRPr>
          </a:p>
        </p:txBody>
      </p:sp>
      <p:pic>
        <p:nvPicPr>
          <p:cNvPr id="11" name="Picture 10"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6946"/>
            <a:ext cx="1371600" cy="970396"/>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4763</Words>
  <Application>Microsoft Office PowerPoint</Application>
  <PresentationFormat>On-screen Show (4:3)</PresentationFormat>
  <Paragraphs>700</Paragraphs>
  <Slides>63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63</vt:i4>
      </vt:variant>
    </vt:vector>
  </HeadingPairs>
  <TitlesOfParts>
    <vt:vector size="73" baseType="lpstr">
      <vt:lpstr>Arial</vt:lpstr>
      <vt:lpstr>Calibri (Body)</vt:lpstr>
      <vt:lpstr>Calibri Light</vt:lpstr>
      <vt:lpstr>Calibri(body)</vt:lpstr>
      <vt:lpstr>roboto</vt:lpstr>
      <vt:lpstr>Tahoma</vt:lpstr>
      <vt:lpstr>urw-din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Jugendra Thakur</cp:lastModifiedBy>
  <cp:revision>646</cp:revision>
  <dcterms:created xsi:type="dcterms:W3CDTF">2006-08-16T00:00:00Z</dcterms:created>
  <dcterms:modified xsi:type="dcterms:W3CDTF">2024-10-02T16:31:58Z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67EE71F7BF294FE986B71804C9556308</vt:lpwstr>
  </property>
  <property fmtid="{D5CDD505-2E9C-101B-9397-08002B2CF9AE}" pid="3" name="KSOProductBuildVer">
    <vt:lpwstr>1033-12.2.0.17562</vt:lpwstr>
  </property>
</Properties>
</file>