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3"/>
  </p:notesMasterIdLst>
  <p:handoutMasterIdLst>
    <p:handoutMasterId r:id="rId44"/>
  </p:handoutMasterIdLst>
  <p:sldIdLst>
    <p:sldId id="591" r:id="rId3"/>
    <p:sldId id="594" r:id="rId4"/>
    <p:sldId id="593" r:id="rId5"/>
    <p:sldId id="597" r:id="rId6"/>
    <p:sldId id="598" r:id="rId7"/>
    <p:sldId id="565" r:id="rId8"/>
    <p:sldId id="436" r:id="rId9"/>
    <p:sldId id="437" r:id="rId10"/>
    <p:sldId id="438" r:id="rId11"/>
    <p:sldId id="607" r:id="rId12"/>
    <p:sldId id="608" r:id="rId13"/>
    <p:sldId id="537" r:id="rId14"/>
    <p:sldId id="609" r:id="rId15"/>
    <p:sldId id="595" r:id="rId16"/>
    <p:sldId id="371" r:id="rId17"/>
    <p:sldId id="580" r:id="rId18"/>
    <p:sldId id="373" r:id="rId19"/>
    <p:sldId id="596" r:id="rId20"/>
    <p:sldId id="570" r:id="rId21"/>
    <p:sldId id="429" r:id="rId22"/>
    <p:sldId id="610" r:id="rId23"/>
    <p:sldId id="613" r:id="rId24"/>
    <p:sldId id="616" r:id="rId25"/>
    <p:sldId id="620" r:id="rId26"/>
    <p:sldId id="513" r:id="rId27"/>
    <p:sldId id="621" r:id="rId28"/>
    <p:sldId id="622" r:id="rId29"/>
    <p:sldId id="618" r:id="rId30"/>
    <p:sldId id="611" r:id="rId31"/>
    <p:sldId id="634" r:id="rId32"/>
    <p:sldId id="614" r:id="rId33"/>
    <p:sldId id="635" r:id="rId34"/>
    <p:sldId id="331" r:id="rId35"/>
    <p:sldId id="637" r:id="rId36"/>
    <p:sldId id="638" r:id="rId37"/>
    <p:sldId id="639" r:id="rId38"/>
    <p:sldId id="640" r:id="rId39"/>
    <p:sldId id="642" r:id="rId40"/>
    <p:sldId id="641" r:id="rId41"/>
    <p:sldId id="26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27" autoAdjust="0"/>
    <p:restoredTop sz="94660"/>
  </p:normalViewPr>
  <p:slideViewPr>
    <p:cSldViewPr showGuides="1">
      <p:cViewPr varScale="1">
        <p:scale>
          <a:sx n="82" d="100"/>
          <a:sy n="82" d="100"/>
        </p:scale>
        <p:origin x="1310" y="7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Body)"/>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latin typeface="Calibri (Body)"/>
              </a:rPr>
              <a:t>10/2/2024</a:t>
            </a:fld>
            <a:endParaRPr lang="en-US" dirty="0">
              <a:latin typeface="Calibri (Body)"/>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Body)"/>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latin typeface="Calibri (Body)"/>
              </a:rPr>
              <a:t>‹#›</a:t>
            </a:fld>
            <a:endParaRPr lang="en-US" dirty="0">
              <a:latin typeface="Calibri (Body)"/>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Body)"/>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Body)"/>
              </a:defRPr>
            </a:lvl1pPr>
          </a:lstStyle>
          <a:p>
            <a:fld id="{18407A98-9A18-4E47-AF94-789022A0201E}" type="datetimeFigureOut">
              <a:rPr lang="en-US" smtClean="0"/>
              <a:t>10/2/2024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Body)"/>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Body)"/>
              </a:defRPr>
            </a:lvl1pPr>
          </a:lstStyle>
          <a:p>
            <a:fld id="{1635F52E-BA8C-4FAB-BCFA-C67A14D9CE22}"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Body)"/>
        <a:ea typeface="+mn-ea"/>
        <a:cs typeface="+mn-cs"/>
      </a:defRPr>
    </a:lvl1pPr>
    <a:lvl2pPr marL="457200" algn="l" defTabSz="914400" rtl="0" eaLnBrk="1" latinLnBrk="0" hangingPunct="1">
      <a:defRPr sz="1200" kern="1200">
        <a:solidFill>
          <a:schemeClr val="tx1"/>
        </a:solidFill>
        <a:latin typeface="Calibri (Body)"/>
        <a:ea typeface="+mn-ea"/>
        <a:cs typeface="+mn-cs"/>
      </a:defRPr>
    </a:lvl2pPr>
    <a:lvl3pPr marL="914400" algn="l" defTabSz="914400" rtl="0" eaLnBrk="1" latinLnBrk="0" hangingPunct="1">
      <a:defRPr sz="1200" kern="1200">
        <a:solidFill>
          <a:schemeClr val="tx1"/>
        </a:solidFill>
        <a:latin typeface="Calibri (Body)"/>
        <a:ea typeface="+mn-ea"/>
        <a:cs typeface="+mn-cs"/>
      </a:defRPr>
    </a:lvl3pPr>
    <a:lvl4pPr marL="1371600" algn="l" defTabSz="914400" rtl="0" eaLnBrk="1" latinLnBrk="0" hangingPunct="1">
      <a:defRPr sz="1200" kern="1200">
        <a:solidFill>
          <a:schemeClr val="tx1"/>
        </a:solidFill>
        <a:latin typeface="Calibri (Body)"/>
        <a:ea typeface="+mn-ea"/>
        <a:cs typeface="+mn-cs"/>
      </a:defRPr>
    </a:lvl4pPr>
    <a:lvl5pPr marL="1828800" algn="l" defTabSz="914400" rtl="0" eaLnBrk="1" latinLnBrk="0" hangingPunct="1">
      <a:defRPr sz="1200" kern="1200">
        <a:solidFill>
          <a:schemeClr val="tx1"/>
        </a:solidFill>
        <a:latin typeface="Calibri (Body)"/>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miter lim="800000"/>
          </a:ln>
        </p:spPr>
        <p:txBody>
          <a:bodyPr/>
          <a:lstStyle/>
          <a:p>
            <a:fld id="{930AD30A-53BA-4460-9CB9-46B62B45E9F2}" type="slidenum">
              <a:rPr lang="en-US" altLang="en-US"/>
              <a:t>7</a:t>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miter lim="800000"/>
          </a:ln>
        </p:spPr>
        <p:txBody>
          <a:bodyPr/>
          <a:lstStyle/>
          <a:p>
            <a:fld id="{64E5231A-D499-4197-AD99-780BBCAFA1CD}" type="slidenum">
              <a:rPr lang="en-US" altLang="en-US"/>
              <a:t>8</a:t>
            </a:fld>
            <a:endParaRPr lang="en-US" altLang="en-US"/>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miter lim="800000"/>
          </a:ln>
        </p:spPr>
        <p:txBody>
          <a:bodyPr/>
          <a:lstStyle/>
          <a:p>
            <a:fld id="{534A5E66-9839-4440-9060-E7CC18C8CE9D}" type="slidenum">
              <a:rPr lang="en-US" altLang="en-US"/>
              <a:t>9</a:t>
            </a:fld>
            <a:endParaRPr lang="en-US" altLang="en-US"/>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4C10151-415C-461C-B6F8-6E53727CC758}" type="slidenum">
              <a:rPr lang="en-US"/>
              <a:t>12</a:t>
            </a:fld>
            <a:endParaRPr lang="en-US"/>
          </a:p>
        </p:txBody>
      </p:sp>
      <p:sp>
        <p:nvSpPr>
          <p:cNvPr id="957442" name="Rectangle 2"/>
          <p:cNvSpPr>
            <a:spLocks noGrp="1" noRot="1" noChangeAspect="1" noChangeArrowheads="1" noTextEdit="1"/>
          </p:cNvSpPr>
          <p:nvPr>
            <p:ph type="sldImg"/>
          </p:nvPr>
        </p:nvSpPr>
        <p:spPr/>
      </p:sp>
      <p:sp>
        <p:nvSpPr>
          <p:cNvPr id="957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4C10151-415C-461C-B6F8-6E53727CC758}" type="slidenum">
              <a:rPr lang="en-US"/>
              <a:t>13</a:t>
            </a:fld>
            <a:endParaRPr lang="en-US"/>
          </a:p>
        </p:txBody>
      </p:sp>
      <p:sp>
        <p:nvSpPr>
          <p:cNvPr id="957442" name="Rectangle 2"/>
          <p:cNvSpPr>
            <a:spLocks noGrp="1" noRot="1" noChangeAspect="1" noChangeArrowheads="1" noTextEdit="1"/>
          </p:cNvSpPr>
          <p:nvPr>
            <p:ph type="sldImg"/>
          </p:nvPr>
        </p:nvSpPr>
        <p:spPr/>
      </p:sp>
      <p:sp>
        <p:nvSpPr>
          <p:cNvPr id="957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p:sp>
      <p:sp>
        <p:nvSpPr>
          <p:cNvPr id="13312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p:sp>
      <p:sp>
        <p:nvSpPr>
          <p:cNvPr id="134147"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p:sp>
      <p:sp>
        <p:nvSpPr>
          <p:cNvPr id="135171"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fld id="{CB349FD0-1206-4707-A647-98196325497A}" type="slidenum">
              <a:rPr lang="en-US"/>
              <a:t>19</a:t>
            </a:fld>
            <a:endParaRPr lang="en-US"/>
          </a:p>
        </p:txBody>
      </p:sp>
      <p:sp>
        <p:nvSpPr>
          <p:cNvPr id="961538" name="Rectangle 2"/>
          <p:cNvSpPr>
            <a:spLocks noGrp="1" noRot="1" noChangeAspect="1" noChangeArrowheads="1" noTextEdit="1"/>
          </p:cNvSpPr>
          <p:nvPr>
            <p:ph type="sldImg"/>
          </p:nvPr>
        </p:nvSpPr>
        <p:spPr/>
      </p:sp>
      <p:sp>
        <p:nvSpPr>
          <p:cNvPr id="961539" name="Rectangle 3"/>
          <p:cNvSpPr>
            <a:spLocks noGrp="1" noChangeArrowheads="1"/>
          </p:cNvSpPr>
          <p:nvPr>
            <p:ph type="body" idx="1"/>
          </p:nvPr>
        </p:nvSpPr>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73D1D8-7F09-480B-AD9B-CDEC780F71B5}" type="datetime1">
              <a:rPr lang="en-US" smtClean="0"/>
              <a:t>10/2/2024</a:t>
            </a:fld>
            <a:endParaRPr lang="en-US"/>
          </a:p>
        </p:txBody>
      </p:sp>
      <p:sp>
        <p:nvSpPr>
          <p:cNvPr id="5" name="Footer Placeholder 4"/>
          <p:cNvSpPr>
            <a:spLocks noGrp="1"/>
          </p:cNvSpPr>
          <p:nvPr>
            <p:ph type="ftr" sz="quarter" idx="11"/>
          </p:nvPr>
        </p:nvSpPr>
        <p:spPr/>
        <p:txBody>
          <a:bodyPr/>
          <a:lstStyle/>
          <a:p>
            <a:r>
              <a:rPr lang="en-US"/>
              <a:t>MINI JAIN    Image Processing and pattern recognition  ACSAI0522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C50FD5-9393-41BA-BC0C-3374F4EFD9BD}" type="datetime1">
              <a:rPr lang="en-US" smtClean="0"/>
              <a:t>10/2/2024</a:t>
            </a:fld>
            <a:endParaRPr lang="en-US"/>
          </a:p>
        </p:txBody>
      </p:sp>
      <p:sp>
        <p:nvSpPr>
          <p:cNvPr id="5" name="Footer Placeholder 4"/>
          <p:cNvSpPr>
            <a:spLocks noGrp="1"/>
          </p:cNvSpPr>
          <p:nvPr>
            <p:ph type="ftr" sz="quarter" idx="11"/>
          </p:nvPr>
        </p:nvSpPr>
        <p:spPr/>
        <p:txBody>
          <a:bodyPr/>
          <a:lstStyle/>
          <a:p>
            <a:r>
              <a:rPr lang="en-US"/>
              <a:t>MINI JAIN    Image Processing and pattern recognition  ACSAI0522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3E62E-D2D0-425D-87A2-15CB8BB62CAB}" type="datetime1">
              <a:rPr lang="en-US" smtClean="0"/>
              <a:t>10/2/2024</a:t>
            </a:fld>
            <a:endParaRPr lang="en-US"/>
          </a:p>
        </p:txBody>
      </p:sp>
      <p:sp>
        <p:nvSpPr>
          <p:cNvPr id="5" name="Footer Placeholder 4"/>
          <p:cNvSpPr>
            <a:spLocks noGrp="1"/>
          </p:cNvSpPr>
          <p:nvPr>
            <p:ph type="ftr" sz="quarter" idx="11"/>
          </p:nvPr>
        </p:nvSpPr>
        <p:spPr/>
        <p:txBody>
          <a:bodyPr/>
          <a:lstStyle/>
          <a:p>
            <a:r>
              <a:rPr lang="en-US"/>
              <a:t>MINI JAIN    Image Processing and pattern recognition  ACSAI0522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81EA098-927D-4833-AA94-58CC57451C56}" type="datetime1">
              <a:rPr lang="en-US" smtClean="0"/>
              <a:t>10/2/2024</a:t>
            </a:fld>
            <a:endParaRPr lang="en-IN"/>
          </a:p>
        </p:txBody>
      </p:sp>
      <p:sp>
        <p:nvSpPr>
          <p:cNvPr id="5" name="Footer Placeholder 4"/>
          <p:cNvSpPr>
            <a:spLocks noGrp="1"/>
          </p:cNvSpPr>
          <p:nvPr>
            <p:ph type="ftr" sz="quarter" idx="11"/>
          </p:nvPr>
        </p:nvSpPr>
        <p:spPr/>
        <p:txBody>
          <a:bodyPr/>
          <a:lstStyle/>
          <a:p>
            <a:r>
              <a:rPr lang="en-US"/>
              <a:t>MINI JAIN    Image Processing and pattern recognition  ACSAI0522    Unit 2</a:t>
            </a:r>
            <a:endParaRPr lang="en-IN"/>
          </a:p>
        </p:txBody>
      </p:sp>
      <p:sp>
        <p:nvSpPr>
          <p:cNvPr id="6" name="Slide Number Placeholder 5"/>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90EBC3-BF73-46B4-9D65-04C5C828CC22}" type="datetime1">
              <a:rPr lang="en-US" smtClean="0"/>
              <a:t>10/2/2024</a:t>
            </a:fld>
            <a:endParaRPr lang="en-IN"/>
          </a:p>
        </p:txBody>
      </p:sp>
      <p:sp>
        <p:nvSpPr>
          <p:cNvPr id="5" name="Footer Placeholder 4"/>
          <p:cNvSpPr>
            <a:spLocks noGrp="1"/>
          </p:cNvSpPr>
          <p:nvPr>
            <p:ph type="ftr" sz="quarter" idx="11"/>
          </p:nvPr>
        </p:nvSpPr>
        <p:spPr/>
        <p:txBody>
          <a:bodyPr/>
          <a:lstStyle/>
          <a:p>
            <a:r>
              <a:rPr lang="en-US"/>
              <a:t>MINI JAIN    Image Processing and pattern recognition  ACSAI0522    Unit 2</a:t>
            </a:r>
            <a:endParaRPr lang="en-IN"/>
          </a:p>
        </p:txBody>
      </p:sp>
      <p:sp>
        <p:nvSpPr>
          <p:cNvPr id="6" name="Slide Number Placeholder 5"/>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0FB1E-32A5-4ADF-9021-EF4BDD07BDAE}" type="datetime1">
              <a:rPr lang="en-US" smtClean="0"/>
              <a:t>10/2/2024</a:t>
            </a:fld>
            <a:endParaRPr lang="en-IN"/>
          </a:p>
        </p:txBody>
      </p:sp>
      <p:sp>
        <p:nvSpPr>
          <p:cNvPr id="5" name="Footer Placeholder 4"/>
          <p:cNvSpPr>
            <a:spLocks noGrp="1"/>
          </p:cNvSpPr>
          <p:nvPr>
            <p:ph type="ftr" sz="quarter" idx="11"/>
          </p:nvPr>
        </p:nvSpPr>
        <p:spPr/>
        <p:txBody>
          <a:bodyPr/>
          <a:lstStyle/>
          <a:p>
            <a:r>
              <a:rPr lang="en-US"/>
              <a:t>MINI JAIN    Image Processing and pattern recognition  ACSAI0522    Unit 2</a:t>
            </a:r>
            <a:endParaRPr lang="en-IN"/>
          </a:p>
        </p:txBody>
      </p:sp>
      <p:sp>
        <p:nvSpPr>
          <p:cNvPr id="6" name="Slide Number Placeholder 5"/>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BA4EEF8-6198-4560-999A-AEEB1AC5CF47}" type="datetime1">
              <a:rPr lang="en-US" smtClean="0"/>
              <a:t>10/2/2024</a:t>
            </a:fld>
            <a:endParaRPr lang="en-IN"/>
          </a:p>
        </p:txBody>
      </p:sp>
      <p:sp>
        <p:nvSpPr>
          <p:cNvPr id="6" name="Footer Placeholder 5"/>
          <p:cNvSpPr>
            <a:spLocks noGrp="1"/>
          </p:cNvSpPr>
          <p:nvPr>
            <p:ph type="ftr" sz="quarter" idx="11"/>
          </p:nvPr>
        </p:nvSpPr>
        <p:spPr/>
        <p:txBody>
          <a:bodyPr/>
          <a:lstStyle/>
          <a:p>
            <a:r>
              <a:rPr lang="en-US"/>
              <a:t>MINI JAIN    Image Processing and pattern recognition  ACSAI0522    Unit 2</a:t>
            </a:r>
            <a:endParaRPr lang="en-IN"/>
          </a:p>
        </p:txBody>
      </p:sp>
      <p:sp>
        <p:nvSpPr>
          <p:cNvPr id="7" name="Slide Number Placeholder 6"/>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135318-0070-49F9-A918-412CFA4AF515}" type="datetime1">
              <a:rPr lang="en-US" smtClean="0"/>
              <a:t>10/2/2024</a:t>
            </a:fld>
            <a:endParaRPr lang="en-IN"/>
          </a:p>
        </p:txBody>
      </p:sp>
      <p:sp>
        <p:nvSpPr>
          <p:cNvPr id="8" name="Footer Placeholder 7"/>
          <p:cNvSpPr>
            <a:spLocks noGrp="1"/>
          </p:cNvSpPr>
          <p:nvPr>
            <p:ph type="ftr" sz="quarter" idx="11"/>
          </p:nvPr>
        </p:nvSpPr>
        <p:spPr/>
        <p:txBody>
          <a:bodyPr/>
          <a:lstStyle/>
          <a:p>
            <a:r>
              <a:rPr lang="en-US"/>
              <a:t>MINI JAIN    Image Processing and pattern recognition  ACSAI0522    Unit 2</a:t>
            </a:r>
            <a:endParaRPr lang="en-IN"/>
          </a:p>
        </p:txBody>
      </p:sp>
      <p:sp>
        <p:nvSpPr>
          <p:cNvPr id="9" name="Slide Number Placeholder 8"/>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ED609F7-43F0-46DC-AEB8-7E45635CBA67}" type="datetime1">
              <a:rPr lang="en-US" smtClean="0"/>
              <a:t>10/2/2024</a:t>
            </a:fld>
            <a:endParaRPr lang="en-IN"/>
          </a:p>
        </p:txBody>
      </p:sp>
      <p:sp>
        <p:nvSpPr>
          <p:cNvPr id="4" name="Footer Placeholder 3"/>
          <p:cNvSpPr>
            <a:spLocks noGrp="1"/>
          </p:cNvSpPr>
          <p:nvPr>
            <p:ph type="ftr" sz="quarter" idx="11"/>
          </p:nvPr>
        </p:nvSpPr>
        <p:spPr/>
        <p:txBody>
          <a:bodyPr/>
          <a:lstStyle/>
          <a:p>
            <a:r>
              <a:rPr lang="en-US"/>
              <a:t>MINI JAIN    Image Processing and pattern recognition  ACSAI0522    Unit 2</a:t>
            </a:r>
            <a:endParaRPr lang="en-IN"/>
          </a:p>
        </p:txBody>
      </p:sp>
      <p:sp>
        <p:nvSpPr>
          <p:cNvPr id="5" name="Slide Number Placeholder 4"/>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20088-23C8-4ABC-82CD-A882777CD146}" type="datetime1">
              <a:rPr lang="en-US" smtClean="0"/>
              <a:t>10/2/2024</a:t>
            </a:fld>
            <a:endParaRPr lang="en-IN"/>
          </a:p>
        </p:txBody>
      </p:sp>
      <p:sp>
        <p:nvSpPr>
          <p:cNvPr id="3" name="Footer Placeholder 2"/>
          <p:cNvSpPr>
            <a:spLocks noGrp="1"/>
          </p:cNvSpPr>
          <p:nvPr>
            <p:ph type="ftr" sz="quarter" idx="11"/>
          </p:nvPr>
        </p:nvSpPr>
        <p:spPr/>
        <p:txBody>
          <a:bodyPr/>
          <a:lstStyle/>
          <a:p>
            <a:r>
              <a:rPr lang="en-US"/>
              <a:t>MINI JAIN    Image Processing and pattern recognition  ACSAI0522    Unit 2</a:t>
            </a:r>
            <a:endParaRPr lang="en-IN"/>
          </a:p>
        </p:txBody>
      </p:sp>
      <p:sp>
        <p:nvSpPr>
          <p:cNvPr id="4" name="Slide Number Placeholder 3"/>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94B7C6-D21D-4B84-8485-8E0DCE476CE6}" type="datetime1">
              <a:rPr lang="en-US" smtClean="0"/>
              <a:t>10/2/2024</a:t>
            </a:fld>
            <a:endParaRPr lang="en-IN"/>
          </a:p>
        </p:txBody>
      </p:sp>
      <p:sp>
        <p:nvSpPr>
          <p:cNvPr id="6" name="Footer Placeholder 5"/>
          <p:cNvSpPr>
            <a:spLocks noGrp="1"/>
          </p:cNvSpPr>
          <p:nvPr>
            <p:ph type="ftr" sz="quarter" idx="11"/>
          </p:nvPr>
        </p:nvSpPr>
        <p:spPr/>
        <p:txBody>
          <a:bodyPr/>
          <a:lstStyle/>
          <a:p>
            <a:r>
              <a:rPr lang="en-US"/>
              <a:t>MINI JAIN    Image Processing and pattern recognition  ACSAI0522    Unit 2</a:t>
            </a:r>
            <a:endParaRPr lang="en-IN"/>
          </a:p>
        </p:txBody>
      </p:sp>
      <p:sp>
        <p:nvSpPr>
          <p:cNvPr id="7" name="Slide Number Placeholder 6"/>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600200"/>
            <a:ext cx="8229600" cy="1143000"/>
          </a:xfrm>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9715C-ED63-4140-B7FD-803D1E5C896A}" type="datetime1">
              <a:rPr lang="en-US" smtClean="0"/>
              <a:t>10/2/2024</a:t>
            </a:fld>
            <a:endParaRPr lang="en-US"/>
          </a:p>
        </p:txBody>
      </p:sp>
      <p:sp>
        <p:nvSpPr>
          <p:cNvPr id="5" name="Footer Placeholder 4"/>
          <p:cNvSpPr>
            <a:spLocks noGrp="1"/>
          </p:cNvSpPr>
          <p:nvPr>
            <p:ph type="ftr" sz="quarter" idx="11"/>
          </p:nvPr>
        </p:nvSpPr>
        <p:spPr/>
        <p:txBody>
          <a:bodyPr/>
          <a:lstStyle/>
          <a:p>
            <a:r>
              <a:rPr lang="en-US"/>
              <a:t>MINI JAIN    Image Processing and pattern recognition  ACSAI0522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AF409-DD36-47C1-BDE7-2F2DB8B1358F}" type="datetime1">
              <a:rPr lang="en-US" smtClean="0"/>
              <a:t>10/2/2024</a:t>
            </a:fld>
            <a:endParaRPr lang="en-IN"/>
          </a:p>
        </p:txBody>
      </p:sp>
      <p:sp>
        <p:nvSpPr>
          <p:cNvPr id="6" name="Footer Placeholder 5"/>
          <p:cNvSpPr>
            <a:spLocks noGrp="1"/>
          </p:cNvSpPr>
          <p:nvPr>
            <p:ph type="ftr" sz="quarter" idx="11"/>
          </p:nvPr>
        </p:nvSpPr>
        <p:spPr/>
        <p:txBody>
          <a:bodyPr/>
          <a:lstStyle/>
          <a:p>
            <a:r>
              <a:rPr lang="en-US"/>
              <a:t>MINI JAIN    Image Processing and pattern recognition  ACSAI0522    Unit 2</a:t>
            </a:r>
            <a:endParaRPr lang="en-IN"/>
          </a:p>
        </p:txBody>
      </p:sp>
      <p:sp>
        <p:nvSpPr>
          <p:cNvPr id="7" name="Slide Number Placeholder 6"/>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43E3B1-4B7D-4D72-AE73-F88A90DCAC7D}" type="datetime1">
              <a:rPr lang="en-US" smtClean="0"/>
              <a:t>10/2/2024</a:t>
            </a:fld>
            <a:endParaRPr lang="en-IN"/>
          </a:p>
        </p:txBody>
      </p:sp>
      <p:sp>
        <p:nvSpPr>
          <p:cNvPr id="5" name="Footer Placeholder 4"/>
          <p:cNvSpPr>
            <a:spLocks noGrp="1"/>
          </p:cNvSpPr>
          <p:nvPr>
            <p:ph type="ftr" sz="quarter" idx="11"/>
          </p:nvPr>
        </p:nvSpPr>
        <p:spPr/>
        <p:txBody>
          <a:bodyPr/>
          <a:lstStyle/>
          <a:p>
            <a:r>
              <a:rPr lang="en-US"/>
              <a:t>MINI JAIN    Image Processing and pattern recognition  ACSAI0522    Unit 2</a:t>
            </a:r>
            <a:endParaRPr lang="en-IN"/>
          </a:p>
        </p:txBody>
      </p:sp>
      <p:sp>
        <p:nvSpPr>
          <p:cNvPr id="6" name="Slide Number Placeholder 5"/>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39A27B-5459-4DFD-BC72-EF4F99DAA85D}" type="datetime1">
              <a:rPr lang="en-US" smtClean="0"/>
              <a:t>10/2/2024</a:t>
            </a:fld>
            <a:endParaRPr lang="en-IN"/>
          </a:p>
        </p:txBody>
      </p:sp>
      <p:sp>
        <p:nvSpPr>
          <p:cNvPr id="5" name="Footer Placeholder 4"/>
          <p:cNvSpPr>
            <a:spLocks noGrp="1"/>
          </p:cNvSpPr>
          <p:nvPr>
            <p:ph type="ftr" sz="quarter" idx="11"/>
          </p:nvPr>
        </p:nvSpPr>
        <p:spPr/>
        <p:txBody>
          <a:bodyPr/>
          <a:lstStyle/>
          <a:p>
            <a:r>
              <a:rPr lang="en-US"/>
              <a:t>MINI JAIN    Image Processing and pattern recognition  ACSAI0522    Unit 2</a:t>
            </a:r>
            <a:endParaRPr lang="en-IN"/>
          </a:p>
        </p:txBody>
      </p:sp>
      <p:sp>
        <p:nvSpPr>
          <p:cNvPr id="6" name="Slide Number Placeholder 5"/>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A092E8-7E9C-4CF2-9954-99B2899848D0}" type="datetime1">
              <a:rPr lang="en-US" smtClean="0"/>
              <a:t>10/2/2024</a:t>
            </a:fld>
            <a:endParaRPr lang="en-US"/>
          </a:p>
        </p:txBody>
      </p:sp>
      <p:sp>
        <p:nvSpPr>
          <p:cNvPr id="5" name="Footer Placeholder 4"/>
          <p:cNvSpPr>
            <a:spLocks noGrp="1"/>
          </p:cNvSpPr>
          <p:nvPr>
            <p:ph type="ftr" sz="quarter" idx="11"/>
          </p:nvPr>
        </p:nvSpPr>
        <p:spPr/>
        <p:txBody>
          <a:bodyPr/>
          <a:lstStyle/>
          <a:p>
            <a:r>
              <a:rPr lang="en-US"/>
              <a:t>MINI JAIN    Image Processing and pattern recognition  ACSAI0522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B3EEBC-428E-4574-AE59-38183D22F94D}" type="datetime1">
              <a:rPr lang="en-US" smtClean="0"/>
              <a:t>10/2/2024</a:t>
            </a:fld>
            <a:endParaRPr lang="en-US"/>
          </a:p>
        </p:txBody>
      </p:sp>
      <p:sp>
        <p:nvSpPr>
          <p:cNvPr id="6" name="Footer Placeholder 5"/>
          <p:cNvSpPr>
            <a:spLocks noGrp="1"/>
          </p:cNvSpPr>
          <p:nvPr>
            <p:ph type="ftr" sz="quarter" idx="11"/>
          </p:nvPr>
        </p:nvSpPr>
        <p:spPr/>
        <p:txBody>
          <a:bodyPr/>
          <a:lstStyle/>
          <a:p>
            <a:r>
              <a:rPr lang="en-US"/>
              <a:t>MINI JAIN    Image Processing and pattern recognition  ACSAI0522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AE4312-3531-474B-A475-A411A2CC0337}" type="datetime1">
              <a:rPr lang="en-US" smtClean="0"/>
              <a:t>10/2/2024</a:t>
            </a:fld>
            <a:endParaRPr lang="en-US"/>
          </a:p>
        </p:txBody>
      </p:sp>
      <p:sp>
        <p:nvSpPr>
          <p:cNvPr id="8" name="Footer Placeholder 7"/>
          <p:cNvSpPr>
            <a:spLocks noGrp="1"/>
          </p:cNvSpPr>
          <p:nvPr>
            <p:ph type="ftr" sz="quarter" idx="11"/>
          </p:nvPr>
        </p:nvSpPr>
        <p:spPr/>
        <p:txBody>
          <a:bodyPr/>
          <a:lstStyle/>
          <a:p>
            <a:r>
              <a:rPr lang="en-US"/>
              <a:t>MINI JAIN    Image Processing and pattern recognition  ACSAI0522    Unit 2</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233E75-57BA-4CAF-87B3-78226E30D8FD}" type="datetime1">
              <a:rPr lang="en-US" smtClean="0"/>
              <a:t>10/2/2024</a:t>
            </a:fld>
            <a:endParaRPr lang="en-US"/>
          </a:p>
        </p:txBody>
      </p:sp>
      <p:sp>
        <p:nvSpPr>
          <p:cNvPr id="4" name="Footer Placeholder 3"/>
          <p:cNvSpPr>
            <a:spLocks noGrp="1"/>
          </p:cNvSpPr>
          <p:nvPr>
            <p:ph type="ftr" sz="quarter" idx="11"/>
          </p:nvPr>
        </p:nvSpPr>
        <p:spPr/>
        <p:txBody>
          <a:bodyPr/>
          <a:lstStyle/>
          <a:p>
            <a:r>
              <a:rPr lang="en-US"/>
              <a:t>MINI JAIN    Image Processing and pattern recognition  ACSAI0522    Unit 2</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577"/>
            <a:ext cx="1295581" cy="93358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3F2F4-F6B0-46F9-B9FA-FEAD1ACBC6FC}" type="datetime1">
              <a:rPr lang="en-US" smtClean="0"/>
              <a:t>10/2/2024</a:t>
            </a:fld>
            <a:endParaRPr lang="en-US"/>
          </a:p>
        </p:txBody>
      </p:sp>
      <p:sp>
        <p:nvSpPr>
          <p:cNvPr id="3" name="Footer Placeholder 2"/>
          <p:cNvSpPr>
            <a:spLocks noGrp="1"/>
          </p:cNvSpPr>
          <p:nvPr>
            <p:ph type="ftr" sz="quarter" idx="11"/>
          </p:nvPr>
        </p:nvSpPr>
        <p:spPr/>
        <p:txBody>
          <a:bodyPr/>
          <a:lstStyle/>
          <a:p>
            <a:r>
              <a:rPr lang="en-US"/>
              <a:t>MINI JAIN    Image Processing and pattern recognition  ACSAI0522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1C89F9-B2AB-4560-AA3A-2FAD0F13E8DE}" type="datetime1">
              <a:rPr lang="en-US" smtClean="0"/>
              <a:t>10/2/2024</a:t>
            </a:fld>
            <a:endParaRPr lang="en-US"/>
          </a:p>
        </p:txBody>
      </p:sp>
      <p:sp>
        <p:nvSpPr>
          <p:cNvPr id="6" name="Footer Placeholder 5"/>
          <p:cNvSpPr>
            <a:spLocks noGrp="1"/>
          </p:cNvSpPr>
          <p:nvPr>
            <p:ph type="ftr" sz="quarter" idx="11"/>
          </p:nvPr>
        </p:nvSpPr>
        <p:spPr/>
        <p:txBody>
          <a:bodyPr/>
          <a:lstStyle/>
          <a:p>
            <a:r>
              <a:rPr lang="en-US"/>
              <a:t>MINI JAIN    Image Processing and pattern recognition  ACSAI0522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41C01D-420B-4A05-B073-F53E6DB2091B}" type="datetime1">
              <a:rPr lang="en-US" smtClean="0"/>
              <a:t>10/2/2024</a:t>
            </a:fld>
            <a:endParaRPr lang="en-US"/>
          </a:p>
        </p:txBody>
      </p:sp>
      <p:sp>
        <p:nvSpPr>
          <p:cNvPr id="6" name="Footer Placeholder 5"/>
          <p:cNvSpPr>
            <a:spLocks noGrp="1"/>
          </p:cNvSpPr>
          <p:nvPr>
            <p:ph type="ftr" sz="quarter" idx="11"/>
          </p:nvPr>
        </p:nvSpPr>
        <p:spPr/>
        <p:txBody>
          <a:bodyPr/>
          <a:lstStyle/>
          <a:p>
            <a:r>
              <a:rPr lang="en-US"/>
              <a:t>MINI JAIN    Image Processing and pattern recognition  ACSAI0522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Body)"/>
              </a:defRPr>
            </a:lvl1pPr>
          </a:lstStyle>
          <a:p>
            <a:fld id="{30B5CE01-DC1E-48EC-87E6-5AF4656AA351}" type="datetime1">
              <a:rPr lang="en-US" smtClean="0"/>
              <a:t>10/2/2024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Body)"/>
              </a:defRPr>
            </a:lvl1pPr>
          </a:lstStyle>
          <a:p>
            <a:r>
              <a:rPr lang="en-US"/>
              <a:t>MINI JAIN    Image Processing and pattern recognition  ACSAI0522    Unit 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libri (Body)"/>
              </a:defRPr>
            </a:lvl1pPr>
          </a:lstStyle>
          <a:p>
            <a:fld id="{B6F15528-21DE-4FAA-801E-634DDDAF4B2B}" type="slidenum">
              <a:rPr lang="en-US" smtClean="0"/>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21689" y="417198"/>
            <a:ext cx="1295581" cy="9335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algn="ctr" defTabSz="914400" rtl="0" eaLnBrk="1" latinLnBrk="0" hangingPunct="1">
        <a:spcBef>
          <a:spcPct val="0"/>
        </a:spcBef>
        <a:buNone/>
        <a:defRPr sz="4400" kern="1200">
          <a:solidFill>
            <a:schemeClr val="tx1"/>
          </a:solidFill>
          <a:latin typeface="Calibri (Body)"/>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libri (Body)"/>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libri (Body)"/>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libri (Body)"/>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Body)"/>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Body)"/>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Calibri (Body)"/>
              </a:defRPr>
            </a:lvl1pPr>
          </a:lstStyle>
          <a:p>
            <a:fld id="{2AC5A1BD-DFBF-4F3B-A604-946F2A50D413}" type="datetime1">
              <a:rPr lang="en-US" smtClean="0"/>
              <a:t>10/2/2024</a:t>
            </a:fld>
            <a:endParaRPr lang="en-IN"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Calibri (Body)"/>
              </a:defRPr>
            </a:lvl1pPr>
          </a:lstStyle>
          <a:p>
            <a:r>
              <a:rPr lang="en-US"/>
              <a:t>MINI JAIN    Image Processing and pattern recognition  ACSAI0522    Unit 2</a:t>
            </a:r>
            <a:endParaRPr lang="en-IN"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Calibri (Body)"/>
              </a:defRPr>
            </a:lvl1pPr>
          </a:lstStyle>
          <a:p>
            <a:fld id="{BF2990FC-BCBF-4433-A9B9-2F8250CCA9A9}" type="slidenum">
              <a:rPr lang="en-IN" smtClean="0"/>
              <a:t>‹#›</a:t>
            </a:fld>
            <a:endParaRPr lang="en-IN"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95581" cy="93358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Body)"/>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Body)"/>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Body)"/>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Body)"/>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Body)"/>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8" Type="http://schemas.openxmlformats.org/officeDocument/2006/relationships/hyperlink" Target="https://www.youtube.com/watch?v=7ImSbCj8bRI" TargetMode="External"/><Relationship Id="rId3" Type="http://schemas.openxmlformats.org/officeDocument/2006/relationships/hyperlink" Target="https://www.youtube.com/watch?v=Y_-HgmvF9Zc" TargetMode="External"/><Relationship Id="rId7" Type="http://schemas.openxmlformats.org/officeDocument/2006/relationships/hyperlink" Target="https://www.youtube.com/watch?v=ecu8kreTwYM" TargetMode="Externa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www.youtube.com/watch?v=onWJQY5oFhs" TargetMode="External"/><Relationship Id="rId5" Type="http://schemas.openxmlformats.org/officeDocument/2006/relationships/hyperlink" Target="https://www.youtube.com/watch?v=F3ZvWQMyj4I" TargetMode="External"/><Relationship Id="rId10" Type="http://schemas.openxmlformats.org/officeDocument/2006/relationships/image" Target="../media/image3.jpeg"/><Relationship Id="rId4" Type="http://schemas.openxmlformats.org/officeDocument/2006/relationships/hyperlink" Target="https://www.youtube.com/watch?v=MiSS_aEEf8w" TargetMode="External"/><Relationship Id="rId9" Type="http://schemas.openxmlformats.org/officeDocument/2006/relationships/hyperlink" Target="https://www.youtube.com/watch?v=yKFaHFwTg00"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05B8B0-FE96-43FA-953D-2783221C8BE9}"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a:t>
            </a:fld>
            <a:endParaRPr lang="en-US"/>
          </a:p>
        </p:txBody>
      </p:sp>
      <p:sp>
        <p:nvSpPr>
          <p:cNvPr id="7" name="Title 1"/>
          <p:cNvSpPr txBox="1"/>
          <p:nvPr/>
        </p:nvSpPr>
        <p:spPr>
          <a:xfrm>
            <a:off x="1371600" y="-46653"/>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latin typeface="Calibri (Body)"/>
              </a:rPr>
              <a:t>Enhancement</a:t>
            </a:r>
            <a:r>
              <a:rPr kumimoji="0" lang="en-US" sz="3000" b="0" i="0" u="none" strike="noStrike" kern="1200" cap="none" spc="0" normalizeH="0" baseline="0" noProof="0" dirty="0">
                <a:ln>
                  <a:noFill/>
                </a:ln>
                <a:solidFill>
                  <a:schemeClr val="dk1"/>
                </a:solidFill>
                <a:effectLst/>
                <a:uLnTx/>
                <a:uFillTx/>
                <a:latin typeface="Calibri (Body)"/>
              </a:rPr>
              <a:t> (CO2)</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2</a:t>
            </a:r>
            <a:endParaRPr lang="en-US" dirty="0"/>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
        <p:nvSpPr>
          <p:cNvPr id="8" name="Content Placeholder 2"/>
          <p:cNvSpPr>
            <a:spLocks noGrp="1"/>
          </p:cNvSpPr>
          <p:nvPr>
            <p:ph idx="1"/>
          </p:nvPr>
        </p:nvSpPr>
        <p:spPr>
          <a:xfrm>
            <a:off x="533400" y="1143000"/>
            <a:ext cx="8001000" cy="4876800"/>
          </a:xfrm>
        </p:spPr>
        <p:txBody>
          <a:bodyPr>
            <a:normAutofit fontScale="92500"/>
          </a:bodyPr>
          <a:lstStyle/>
          <a:p>
            <a:pPr algn="just"/>
            <a:r>
              <a:rPr lang="en-US" sz="2200" dirty="0"/>
              <a:t>Image enhancement refers to the process of highlighting certain information of an image, as well as weakening or removing any unnecessary information according to specific needs.</a:t>
            </a:r>
          </a:p>
          <a:p>
            <a:pPr algn="just"/>
            <a:r>
              <a:rPr lang="en-US" sz="2200" dirty="0"/>
              <a:t> For example, eliminating noise, revealing blurred details, and adjusting levels to highlight features of an image.</a:t>
            </a:r>
          </a:p>
          <a:p>
            <a:pPr algn="just"/>
            <a:r>
              <a:rPr lang="en-US" sz="2200" dirty="0"/>
              <a:t>Image enhancement techniques can be divided into two broad categories:</a:t>
            </a:r>
          </a:p>
          <a:p>
            <a:pPr lvl="1" algn="just"/>
            <a:r>
              <a:rPr lang="en-US" sz="2200" b="1" dirty="0"/>
              <a:t>Spatial domain</a:t>
            </a:r>
            <a:r>
              <a:rPr lang="en-US" sz="2200" dirty="0"/>
              <a:t> — enhancement the image space that divides an image into uniform pixels according to the spatial coordinates with a certain resolution. The spatial domain methods perform operations on pixels directly</a:t>
            </a:r>
          </a:p>
          <a:p>
            <a:pPr lvl="1" algn="just"/>
            <a:r>
              <a:rPr lang="en-US" sz="2200" b="1" dirty="0"/>
              <a:t>Frequency domain</a:t>
            </a:r>
            <a:r>
              <a:rPr lang="en-US" sz="2200" dirty="0"/>
              <a:t> — enhancement obtained by applying the </a:t>
            </a:r>
            <a:r>
              <a:rPr lang="en-US" sz="2200"/>
              <a:t>Fourier Transform </a:t>
            </a:r>
            <a:r>
              <a:rPr lang="en-US" sz="2200" dirty="0"/>
              <a:t>to the spatial domain. In the frequency domain, pixels are operated in groups as well as indirectly.</a:t>
            </a:r>
          </a:p>
          <a:p>
            <a:pPr marL="0" indent="0" algn="ctr">
              <a:buNone/>
            </a:pPr>
            <a:endParaRPr lang="en-US" dirty="0"/>
          </a:p>
        </p:txBody>
      </p:sp>
      <p:pic>
        <p:nvPicPr>
          <p:cNvPr id="11" name="Picture 10"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295401" cy="947268"/>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87948"/>
            <a:ext cx="8686800" cy="4419600"/>
          </a:xfrm>
        </p:spPr>
        <p:txBody>
          <a:bodyPr>
            <a:noAutofit/>
          </a:bodyPr>
          <a:lstStyle/>
          <a:p>
            <a:pPr algn="just"/>
            <a:r>
              <a:rPr lang="en-US" sz="2400" dirty="0"/>
              <a:t>Local contrast enhancement, also known as local contrast adjustment or local histogram equalization, is a technique used to enhance the contrast and details in specific regions of an image.</a:t>
            </a:r>
          </a:p>
          <a:p>
            <a:pPr algn="just"/>
            <a:r>
              <a:rPr lang="en-US" sz="2400" dirty="0"/>
              <a:t>Unlike global contrast enhancement techniques, which operate on the entire image, local contrast enhancement focuses on local neighborhoods or regions within the image.</a:t>
            </a:r>
          </a:p>
          <a:p>
            <a:pPr algn="just"/>
            <a:r>
              <a:rPr lang="en-US" sz="2400" dirty="0"/>
              <a:t>Local contrast enhancement techniques are particularly useful in scenarios where different regions of an image have varying levels of contrast or lighting conditions.</a:t>
            </a:r>
          </a:p>
          <a:p>
            <a:pPr algn="just"/>
            <a:r>
              <a:rPr lang="en-US" sz="2400" dirty="0"/>
              <a:t>By enhancing the contrast locally, details in both dark and bright regions can be preserved or brought out more effectively.</a:t>
            </a:r>
            <a:endParaRPr lang="en-IN" sz="2400" dirty="0"/>
          </a:p>
          <a:p>
            <a:pPr algn="just">
              <a:buNone/>
            </a:pPr>
            <a:endParaRPr lang="en-US" sz="2400" dirty="0">
              <a:solidFill>
                <a:srgbClr val="273239"/>
              </a:solidFill>
              <a:latin typeface="urw-din"/>
            </a:endParaRPr>
          </a:p>
        </p:txBody>
      </p:sp>
      <p:sp>
        <p:nvSpPr>
          <p:cNvPr id="4" name="Date Placeholder 3"/>
          <p:cNvSpPr>
            <a:spLocks noGrp="1"/>
          </p:cNvSpPr>
          <p:nvPr>
            <p:ph type="dt" sz="half" idx="10"/>
          </p:nvPr>
        </p:nvSpPr>
        <p:spPr/>
        <p:txBody>
          <a:bodyPr/>
          <a:lstStyle/>
          <a:p>
            <a:fld id="{2797328B-9D80-4E6C-8D17-B714739D19F2}"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10</a:t>
            </a:fld>
            <a:endParaRPr lang="en-US"/>
          </a:p>
        </p:txBody>
      </p:sp>
      <p:sp>
        <p:nvSpPr>
          <p:cNvPr id="7" name="Title 1"/>
          <p:cNvSpPr txBox="1"/>
          <p:nvPr/>
        </p:nvSpPr>
        <p:spPr>
          <a:xfrm>
            <a:off x="1371600" y="-46653"/>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ea typeface="+mn-lt"/>
                <a:cs typeface="+mn-lt"/>
              </a:rPr>
              <a:t>Local Contrast Enhancement</a:t>
            </a:r>
            <a:r>
              <a:rPr kumimoji="0" lang="en-US" sz="3000" b="0" i="0" u="none" strike="noStrike" kern="1200" cap="none" spc="0" normalizeH="0" baseline="0" noProof="0" dirty="0">
                <a:ln>
                  <a:noFill/>
                </a:ln>
                <a:solidFill>
                  <a:schemeClr val="dk1"/>
                </a:solidFill>
                <a:effectLst/>
                <a:uLnTx/>
                <a:uFillTx/>
                <a:latin typeface="Calibri (Body)"/>
              </a:rPr>
              <a:t> (CO2)</a:t>
            </a:r>
            <a:r>
              <a:rPr kumimoji="0" lang="en-US" sz="3000" b="0" i="0" u="none" strike="noStrike" kern="1200" cap="none" spc="0" normalizeH="0" noProof="0" dirty="0">
                <a:ln>
                  <a:noFill/>
                </a:ln>
                <a:solidFill>
                  <a:schemeClr val="dk1"/>
                </a:solidFill>
                <a:effectLst/>
                <a:uLnTx/>
                <a:uFillTx/>
                <a:latin typeface="Calibri (Body)"/>
              </a:rPr>
              <a:t> </a:t>
            </a:r>
            <a:endParaRPr lang="en-US" sz="3000" dirty="0">
              <a:ea typeface="+mn-lt"/>
              <a:cs typeface="+mn-lt"/>
            </a:endParaRPr>
          </a:p>
        </p:txBody>
      </p:sp>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2</a:t>
            </a:r>
            <a:endParaRPr lang="en-US" dirty="0"/>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295401" cy="94726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8001000" cy="4876800"/>
          </a:xfrm>
        </p:spPr>
        <p:txBody>
          <a:bodyPr>
            <a:normAutofit fontScale="92500" lnSpcReduction="20000"/>
          </a:bodyPr>
          <a:lstStyle/>
          <a:p>
            <a:pPr algn="just"/>
            <a:r>
              <a:rPr lang="en-US" sz="2400" dirty="0"/>
              <a:t>Divide the image into overlapping regions: Split the image into smaller regions or tiles. The size of the regions depends on the characteristics of the image and the desired level of detail enhancement.</a:t>
            </a:r>
          </a:p>
          <a:p>
            <a:pPr algn="just"/>
            <a:r>
              <a:rPr lang="en-US" sz="2400" dirty="0"/>
              <a:t>Calculate the histogram of each region: Compute the histogram for each region. The histogram represents the distribution of pixel intensities within a given region.</a:t>
            </a:r>
          </a:p>
          <a:p>
            <a:pPr algn="just"/>
            <a:r>
              <a:rPr lang="en-US" sz="2400" dirty="0"/>
              <a:t>Perform contrast enhancement on each region: Apply a contrast enhancement technique, such as histogram equalization or adaptive histogram equalization (AHE), to each region individually. This step adjusts the pixel intensities within each region to improve local contrast.</a:t>
            </a:r>
          </a:p>
          <a:p>
            <a:pPr algn="just"/>
            <a:r>
              <a:rPr lang="en-US" sz="2400" dirty="0"/>
              <a:t>Combine the enhanced regions: Reassemble the enhanced regions back into a complete image. Overlapping regions are merged or blended together to create a seamless transition between the enhanced regions.</a:t>
            </a:r>
            <a:endParaRPr lang="en-IN" sz="2400" dirty="0"/>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A0B2FF59-CAA0-493D-A7E2-49741666E003}"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11</a:t>
            </a:fld>
            <a:endParaRPr lang="en-US"/>
          </a:p>
        </p:txBody>
      </p:sp>
      <p:sp>
        <p:nvSpPr>
          <p:cNvPr id="7"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err="1">
                <a:ea typeface="+mn-lt"/>
                <a:cs typeface="+mn-lt"/>
              </a:rPr>
              <a:t>Contd</a:t>
            </a:r>
            <a:r>
              <a:rPr lang="en-US" sz="3000" dirty="0">
                <a:ea typeface="+mn-lt"/>
                <a:cs typeface="+mn-lt"/>
              </a:rPr>
              <a:t>… </a:t>
            </a:r>
          </a:p>
        </p:txBody>
      </p:sp>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2</a:t>
            </a:r>
            <a:endParaRPr lang="en-US" dirty="0"/>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295401" cy="94726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p:nvPr/>
        </p:nvSpPr>
        <p:spPr>
          <a:xfrm>
            <a:off x="1273428"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ea typeface="+mn-lt"/>
                <a:cs typeface="+mn-lt"/>
              </a:rPr>
              <a:t>Smoothing</a:t>
            </a:r>
            <a:r>
              <a:rPr kumimoji="0" lang="en-US" sz="3000" b="0" i="0" u="none" strike="noStrike" kern="1200" cap="none" spc="0" normalizeH="0" baseline="0" noProof="0" dirty="0">
                <a:ln>
                  <a:noFill/>
                </a:ln>
                <a:solidFill>
                  <a:schemeClr val="dk1"/>
                </a:solidFill>
                <a:effectLst/>
                <a:uLnTx/>
                <a:uFillTx/>
                <a:latin typeface="Calibri (Body)"/>
              </a:rPr>
              <a:t> (CO2)</a:t>
            </a:r>
            <a:r>
              <a:rPr kumimoji="0" lang="en-US" sz="3000" b="0" i="0" u="none" strike="noStrike" kern="1200" cap="none" spc="0" normalizeH="0" noProof="0" dirty="0">
                <a:ln>
                  <a:noFill/>
                </a:ln>
                <a:solidFill>
                  <a:schemeClr val="dk1"/>
                </a:solidFill>
                <a:effectLst/>
                <a:uLnTx/>
                <a:uFillTx/>
                <a:latin typeface="Calibri (Body)"/>
              </a:rPr>
              <a:t> </a:t>
            </a:r>
            <a:endParaRPr lang="en-US" sz="3000" dirty="0">
              <a:ea typeface="+mn-lt"/>
              <a:cs typeface="+mn-lt"/>
            </a:endParaRPr>
          </a:p>
        </p:txBody>
      </p:sp>
      <p:pic>
        <p:nvPicPr>
          <p:cNvPr id="15"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6" name="Date Placeholder 3"/>
          <p:cNvSpPr txBox="1"/>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7" name="Footer Placeholder 4"/>
          <p:cNvSpPr txBox="1"/>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8" name="Slide Number Placeholder 5"/>
          <p:cNvSpPr txBox="1"/>
          <p:nvPr/>
        </p:nvSpPr>
        <p:spPr>
          <a:xfrm>
            <a:off x="6553200" y="6248400"/>
            <a:ext cx="2133600" cy="365125"/>
          </a:xfrm>
          <a:prstGeom prst="rect">
            <a:avLst/>
          </a:prstGeom>
        </p:spPr>
        <p:txBody>
          <a:bodyPr anchor="ctr"/>
          <a:lstStyle/>
          <a:p>
            <a:pPr algn="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2" name="Date Placeholder 1"/>
          <p:cNvSpPr>
            <a:spLocks noGrp="1"/>
          </p:cNvSpPr>
          <p:nvPr>
            <p:ph type="dt" sz="half" idx="10"/>
          </p:nvPr>
        </p:nvSpPr>
        <p:spPr/>
        <p:txBody>
          <a:bodyPr/>
          <a:lstStyle/>
          <a:p>
            <a:fld id="{6B17306C-AA33-473C-B89D-5BBF31DE82F4}" type="datetime1">
              <a:rPr lang="en-US" smtClean="0"/>
              <a:t>10/2/2024</a:t>
            </a:fld>
            <a:endParaRPr lang="en-US" dirty="0"/>
          </a:p>
        </p:txBody>
      </p:sp>
      <p:sp>
        <p:nvSpPr>
          <p:cNvPr id="3" name="Footer Placeholder 2"/>
          <p:cNvSpPr>
            <a:spLocks noGrp="1"/>
          </p:cNvSpPr>
          <p:nvPr>
            <p:ph type="ftr" sz="quarter" idx="11"/>
          </p:nvPr>
        </p:nvSpPr>
        <p:spPr>
          <a:xfrm>
            <a:off x="1600200" y="6356350"/>
            <a:ext cx="6096000" cy="365125"/>
          </a:xfrm>
        </p:spPr>
        <p:txBody>
          <a:bodyPr/>
          <a:lstStyle/>
          <a:p>
            <a:r>
              <a:rPr lang="en-US"/>
              <a:t>MINI JAIN    Image Processing and pattern recognition  ACSAI0522    Unit 2</a:t>
            </a:r>
          </a:p>
        </p:txBody>
      </p:sp>
      <p:sp>
        <p:nvSpPr>
          <p:cNvPr id="4" name="Slide Number Placeholder 3"/>
          <p:cNvSpPr>
            <a:spLocks noGrp="1"/>
          </p:cNvSpPr>
          <p:nvPr>
            <p:ph type="sldNum" sz="quarter" idx="12"/>
          </p:nvPr>
        </p:nvSpPr>
        <p:spPr/>
        <p:txBody>
          <a:bodyPr/>
          <a:lstStyle/>
          <a:p>
            <a:fld id="{B6F15528-21DE-4FAA-801E-634DDDAF4B2B}" type="slidenum">
              <a:rPr lang="en-US" smtClean="0"/>
              <a:t>12</a:t>
            </a:fld>
            <a:endParaRPr lang="en-US" dirty="0"/>
          </a:p>
        </p:txBody>
      </p:sp>
      <p:sp>
        <p:nvSpPr>
          <p:cNvPr id="13" name="TextBox 12"/>
          <p:cNvSpPr txBox="1"/>
          <p:nvPr/>
        </p:nvSpPr>
        <p:spPr>
          <a:xfrm>
            <a:off x="914400" y="1143000"/>
            <a:ext cx="7467600" cy="4524315"/>
          </a:xfrm>
          <a:prstGeom prst="rect">
            <a:avLst/>
          </a:prstGeom>
          <a:noFill/>
        </p:spPr>
        <p:txBody>
          <a:bodyPr wrap="square">
            <a:spAutoFit/>
          </a:bodyPr>
          <a:lstStyle/>
          <a:p>
            <a:pPr algn="just"/>
            <a:r>
              <a:rPr lang="en-US" sz="2400" b="1" dirty="0">
                <a:cs typeface="Times New Roman" panose="02020603050405020304" pitchFamily="18" charset="0"/>
              </a:rPr>
              <a:t>Smoothing Spatial Filter:</a:t>
            </a:r>
            <a:r>
              <a:rPr lang="en-US" sz="2400" dirty="0">
                <a:cs typeface="Times New Roman" panose="02020603050405020304" pitchFamily="18" charset="0"/>
              </a:rPr>
              <a:t> Smoothing filter is used for blurring and noise reduction in the image. Blurring is pre-processing steps for removal of small details and Noise Reduction is accomplished by blurring.</a:t>
            </a:r>
          </a:p>
          <a:p>
            <a:pPr algn="just"/>
            <a:endParaRPr lang="en-US" sz="2400" dirty="0">
              <a:cs typeface="Times New Roman" panose="02020603050405020304" pitchFamily="18" charset="0"/>
            </a:endParaRPr>
          </a:p>
          <a:p>
            <a:pPr algn="just"/>
            <a:r>
              <a:rPr lang="en-US" sz="2400" b="1" dirty="0">
                <a:cs typeface="Times New Roman" panose="02020603050405020304" pitchFamily="18" charset="0"/>
              </a:rPr>
              <a:t>Types of Smoothing Spatial Filter:</a:t>
            </a:r>
          </a:p>
          <a:p>
            <a:pPr algn="just"/>
            <a:endParaRPr lang="en-US" sz="2400" b="1" dirty="0">
              <a:cs typeface="Times New Roman" panose="02020603050405020304" pitchFamily="18" charset="0"/>
            </a:endParaRPr>
          </a:p>
          <a:p>
            <a:pPr marL="342900" indent="-342900" algn="just">
              <a:buAutoNum type="arabicPeriod"/>
            </a:pPr>
            <a:r>
              <a:rPr lang="en-US" altLang="en-US" sz="2400" dirty="0">
                <a:cs typeface="Times New Roman" panose="02020603050405020304" pitchFamily="18" charset="0"/>
              </a:rPr>
              <a:t>Linear Filter (Mean Filter) </a:t>
            </a:r>
          </a:p>
          <a:p>
            <a:pPr marL="342900" indent="-342900" algn="just">
              <a:buAutoNum type="arabicPeriod"/>
            </a:pPr>
            <a:r>
              <a:rPr lang="en-US" altLang="en-US" sz="2400" dirty="0">
                <a:cs typeface="Times New Roman" panose="02020603050405020304" pitchFamily="18" charset="0"/>
              </a:rPr>
              <a:t>Order Statistics (Non-linear) filter </a:t>
            </a:r>
          </a:p>
          <a:p>
            <a:pPr algn="just"/>
            <a:endParaRPr lang="en-US" sz="1800" b="1" dirty="0">
              <a:cs typeface="Times New Roman" panose="02020603050405020304" pitchFamily="18" charset="0"/>
            </a:endParaRPr>
          </a:p>
          <a:p>
            <a:pPr algn="just"/>
            <a:endParaRPr lang="en-US" sz="1800" b="1" dirty="0">
              <a:cs typeface="Times New Roman" panose="02020603050405020304" pitchFamily="18" charset="0"/>
            </a:endParaRPr>
          </a:p>
          <a:p>
            <a:pPr algn="just"/>
            <a:endParaRPr lang="en-IN" sz="1800" dirty="0">
              <a:cs typeface="Times New Roman" panose="02020603050405020304" pitchFamily="18" charset="0"/>
            </a:endParaRPr>
          </a:p>
          <a:p>
            <a:endParaRPr lang="en-IN" dirty="0">
              <a:latin typeface="Calibri (Body)"/>
            </a:endParaRPr>
          </a:p>
        </p:txBody>
      </p:sp>
      <p:pic>
        <p:nvPicPr>
          <p:cNvPr id="11" name="Picture 10"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295401" cy="947268"/>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ea typeface="+mn-lt"/>
                <a:cs typeface="+mn-lt"/>
              </a:rPr>
              <a:t>Mean Filter</a:t>
            </a:r>
            <a:r>
              <a:rPr kumimoji="0" lang="en-US" sz="3000" b="0" i="0" u="none" strike="noStrike" kern="1200" cap="none" spc="0" normalizeH="0" baseline="0" noProof="0" dirty="0">
                <a:ln>
                  <a:noFill/>
                </a:ln>
                <a:solidFill>
                  <a:schemeClr val="dk1"/>
                </a:solidFill>
                <a:effectLst/>
                <a:uLnTx/>
                <a:uFillTx/>
                <a:latin typeface="Calibri (Body)"/>
              </a:rPr>
              <a:t> (CO2)</a:t>
            </a:r>
            <a:r>
              <a:rPr kumimoji="0" lang="en-US" sz="3000" b="0" i="0" u="none" strike="noStrike" kern="1200" cap="none" spc="0" normalizeH="0" noProof="0" dirty="0">
                <a:ln>
                  <a:noFill/>
                </a:ln>
                <a:solidFill>
                  <a:schemeClr val="dk1"/>
                </a:solidFill>
                <a:effectLst/>
                <a:uLnTx/>
                <a:uFillTx/>
                <a:latin typeface="Calibri (Body)"/>
              </a:rPr>
              <a:t> </a:t>
            </a:r>
            <a:endParaRPr lang="en-US" sz="3000" dirty="0">
              <a:ea typeface="+mn-lt"/>
              <a:cs typeface="+mn-lt"/>
            </a:endParaRPr>
          </a:p>
        </p:txBody>
      </p:sp>
      <p:pic>
        <p:nvPicPr>
          <p:cNvPr id="15"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6" name="Date Placeholder 3"/>
          <p:cNvSpPr txBox="1"/>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7" name="Footer Placeholder 4"/>
          <p:cNvSpPr txBox="1"/>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8" name="Slide Number Placeholder 5"/>
          <p:cNvSpPr txBox="1"/>
          <p:nvPr/>
        </p:nvSpPr>
        <p:spPr>
          <a:xfrm>
            <a:off x="6553200" y="6248400"/>
            <a:ext cx="2133600" cy="365125"/>
          </a:xfrm>
          <a:prstGeom prst="rect">
            <a:avLst/>
          </a:prstGeom>
        </p:spPr>
        <p:txBody>
          <a:bodyPr anchor="ctr"/>
          <a:lstStyle/>
          <a:p>
            <a:pPr algn="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2" name="Date Placeholder 1"/>
          <p:cNvSpPr>
            <a:spLocks noGrp="1"/>
          </p:cNvSpPr>
          <p:nvPr>
            <p:ph type="dt" sz="half" idx="10"/>
          </p:nvPr>
        </p:nvSpPr>
        <p:spPr/>
        <p:txBody>
          <a:bodyPr/>
          <a:lstStyle/>
          <a:p>
            <a:fld id="{4CF4A7E6-A126-47A2-B4F2-81B17B3C5E25}" type="datetime1">
              <a:rPr lang="en-US" smtClean="0"/>
              <a:t>10/2/2024</a:t>
            </a:fld>
            <a:endParaRPr lang="en-US" dirty="0"/>
          </a:p>
        </p:txBody>
      </p:sp>
      <p:sp>
        <p:nvSpPr>
          <p:cNvPr id="3" name="Footer Placeholder 2"/>
          <p:cNvSpPr>
            <a:spLocks noGrp="1"/>
          </p:cNvSpPr>
          <p:nvPr>
            <p:ph type="ftr" sz="quarter" idx="11"/>
          </p:nvPr>
        </p:nvSpPr>
        <p:spPr>
          <a:xfrm>
            <a:off x="1600200" y="6356350"/>
            <a:ext cx="6096000" cy="365125"/>
          </a:xfrm>
        </p:spPr>
        <p:txBody>
          <a:bodyPr/>
          <a:lstStyle/>
          <a:p>
            <a:r>
              <a:rPr lang="en-US"/>
              <a:t>MINI JAIN    Image Processing and pattern recognition  ACSAI0522    Unit 2</a:t>
            </a:r>
          </a:p>
        </p:txBody>
      </p:sp>
      <p:sp>
        <p:nvSpPr>
          <p:cNvPr id="4" name="Slide Number Placeholder 3"/>
          <p:cNvSpPr>
            <a:spLocks noGrp="1"/>
          </p:cNvSpPr>
          <p:nvPr>
            <p:ph type="sldNum" sz="quarter" idx="12"/>
          </p:nvPr>
        </p:nvSpPr>
        <p:spPr/>
        <p:txBody>
          <a:bodyPr/>
          <a:lstStyle/>
          <a:p>
            <a:fld id="{B6F15528-21DE-4FAA-801E-634DDDAF4B2B}" type="slidenum">
              <a:rPr lang="en-US" smtClean="0"/>
              <a:t>13</a:t>
            </a:fld>
            <a:endParaRPr lang="en-US" dirty="0"/>
          </a:p>
        </p:txBody>
      </p:sp>
      <p:sp>
        <p:nvSpPr>
          <p:cNvPr id="13" name="TextBox 12"/>
          <p:cNvSpPr txBox="1"/>
          <p:nvPr/>
        </p:nvSpPr>
        <p:spPr>
          <a:xfrm>
            <a:off x="914400" y="1143000"/>
            <a:ext cx="7543800" cy="5632311"/>
          </a:xfrm>
          <a:prstGeom prst="rect">
            <a:avLst/>
          </a:prstGeom>
          <a:noFill/>
        </p:spPr>
        <p:txBody>
          <a:bodyPr wrap="square">
            <a:spAutoFit/>
          </a:bodyPr>
          <a:lstStyle/>
          <a:p>
            <a:pPr algn="just" fontAlgn="base"/>
            <a:r>
              <a:rPr lang="en-US" sz="2400" dirty="0">
                <a:cs typeface="Times New Roman" panose="02020603050405020304" pitchFamily="18" charset="0"/>
              </a:rPr>
              <a:t>Linear spatial filter is simply the average of the pixels contained in the neighborhood of the filter mask. The idea is replacing the value of every pixel in an image by the average of the grey levels in the neighborhood define by the filter mask.</a:t>
            </a:r>
          </a:p>
          <a:p>
            <a:pPr algn="just" fontAlgn="base"/>
            <a:endParaRPr lang="en-US" sz="2400" b="1" dirty="0">
              <a:cs typeface="Times New Roman" panose="02020603050405020304" pitchFamily="18" charset="0"/>
            </a:endParaRPr>
          </a:p>
          <a:p>
            <a:pPr algn="just" fontAlgn="base"/>
            <a:r>
              <a:rPr lang="en-US" sz="2400" b="1" dirty="0">
                <a:cs typeface="Times New Roman" panose="02020603050405020304" pitchFamily="18" charset="0"/>
              </a:rPr>
              <a:t>Types of Mean filter:</a:t>
            </a:r>
            <a:endParaRPr lang="en-US" sz="2400" dirty="0">
              <a:cs typeface="Times New Roman" panose="02020603050405020304" pitchFamily="18" charset="0"/>
            </a:endParaRPr>
          </a:p>
          <a:p>
            <a:pPr algn="just" fontAlgn="base"/>
            <a:endParaRPr lang="en-US" sz="2400" b="1" dirty="0">
              <a:cs typeface="Times New Roman" panose="02020603050405020304" pitchFamily="18" charset="0"/>
            </a:endParaRPr>
          </a:p>
          <a:p>
            <a:pPr algn="just" fontAlgn="base"/>
            <a:r>
              <a:rPr lang="en-US" sz="2400" b="1" dirty="0">
                <a:cs typeface="Times New Roman" panose="02020603050405020304" pitchFamily="18" charset="0"/>
              </a:rPr>
              <a:t>(</a:t>
            </a:r>
            <a:r>
              <a:rPr lang="en-US" sz="2400" b="1" dirty="0" err="1">
                <a:cs typeface="Times New Roman" panose="02020603050405020304" pitchFamily="18" charset="0"/>
              </a:rPr>
              <a:t>i</a:t>
            </a:r>
            <a:r>
              <a:rPr lang="en-US" sz="2400" b="1" dirty="0">
                <a:cs typeface="Times New Roman" panose="02020603050405020304" pitchFamily="18" charset="0"/>
              </a:rPr>
              <a:t>) Averaging filter:</a:t>
            </a:r>
            <a:r>
              <a:rPr lang="en-US" sz="2400" dirty="0">
                <a:cs typeface="Times New Roman" panose="02020603050405020304" pitchFamily="18" charset="0"/>
              </a:rPr>
              <a:t> It is used in reduction of the detail in image. All coefficients are equal.</a:t>
            </a:r>
          </a:p>
          <a:p>
            <a:pPr algn="just" fontAlgn="base"/>
            <a:endParaRPr lang="en-US" sz="2400" b="1" dirty="0">
              <a:cs typeface="Times New Roman" panose="02020603050405020304" pitchFamily="18" charset="0"/>
            </a:endParaRPr>
          </a:p>
          <a:p>
            <a:pPr algn="just" fontAlgn="base"/>
            <a:r>
              <a:rPr lang="en-US" sz="2400" b="1" dirty="0">
                <a:cs typeface="Times New Roman" panose="02020603050405020304" pitchFamily="18" charset="0"/>
              </a:rPr>
              <a:t>(ii) Weighted averaging filter:</a:t>
            </a:r>
            <a:r>
              <a:rPr lang="en-US" sz="2400" dirty="0">
                <a:cs typeface="Times New Roman" panose="02020603050405020304" pitchFamily="18" charset="0"/>
              </a:rPr>
              <a:t> In this, pixels are multiplied by different coefficients. Center pixel is multiplied by a higher value than average filter.</a:t>
            </a:r>
            <a:endParaRPr lang="en-US" sz="2400" b="0" i="0" dirty="0">
              <a:effectLst/>
              <a:cs typeface="Times New Roman" panose="02020603050405020304" pitchFamily="18" charset="0"/>
            </a:endParaRPr>
          </a:p>
          <a:p>
            <a:endParaRPr lang="en-IN" sz="2400" dirty="0">
              <a:latin typeface="Calibri (Body)"/>
            </a:endParaRPr>
          </a:p>
        </p:txBody>
      </p:sp>
      <p:pic>
        <p:nvPicPr>
          <p:cNvPr id="11" name="Picture 10"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295401" cy="947268"/>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fontScale="92500" lnSpcReduction="20000"/>
          </a:bodyPr>
          <a:lstStyle/>
          <a:p>
            <a:pPr fontAlgn="base"/>
            <a:r>
              <a:rPr lang="en-US" sz="2000" dirty="0"/>
              <a:t>It is based on the ordering the pixels contained in the image area encompassed by the filter. It replaces the value of the center pixel with the value determined by the ranking result. Edges are better preserved in this filtering.</a:t>
            </a:r>
          </a:p>
          <a:p>
            <a:pPr fontAlgn="base"/>
            <a:endParaRPr lang="en-US" sz="2000" b="1" dirty="0"/>
          </a:p>
          <a:p>
            <a:pPr fontAlgn="base"/>
            <a:r>
              <a:rPr lang="en-US" sz="2000" b="1" dirty="0"/>
              <a:t>Types of Order statistics filter:</a:t>
            </a:r>
          </a:p>
          <a:p>
            <a:pPr fontAlgn="base"/>
            <a:endParaRPr lang="en-US" sz="2000" dirty="0"/>
          </a:p>
          <a:p>
            <a:pPr lvl="1" fontAlgn="base">
              <a:buFont typeface="+mj-lt"/>
              <a:buAutoNum type="arabicPeriod"/>
            </a:pPr>
            <a:r>
              <a:rPr lang="en-US" sz="2000" b="1" dirty="0"/>
              <a:t>(</a:t>
            </a:r>
            <a:r>
              <a:rPr lang="en-US" sz="2000" b="1" dirty="0" err="1"/>
              <a:t>i</a:t>
            </a:r>
            <a:r>
              <a:rPr lang="en-US" sz="2000" b="1" dirty="0"/>
              <a:t>) Minimum filter:</a:t>
            </a:r>
            <a:r>
              <a:rPr lang="en-US" sz="2000" dirty="0"/>
              <a:t> 0th percentile filter is the minimum filter. The value of the center is replaced by the smallest value in the window.</a:t>
            </a:r>
          </a:p>
          <a:p>
            <a:pPr lvl="1" fontAlgn="base">
              <a:buFont typeface="+mj-lt"/>
              <a:buAutoNum type="arabicPeriod"/>
            </a:pPr>
            <a:endParaRPr lang="en-US" sz="2000" dirty="0"/>
          </a:p>
          <a:p>
            <a:pPr lvl="1" fontAlgn="base">
              <a:buFont typeface="+mj-lt"/>
              <a:buAutoNum type="arabicPeriod"/>
            </a:pPr>
            <a:r>
              <a:rPr lang="en-US" sz="2000" b="1" dirty="0"/>
              <a:t>(ii) Maximum filter:</a:t>
            </a:r>
            <a:r>
              <a:rPr lang="en-US" sz="2000" dirty="0"/>
              <a:t> 100th percentile filter is the maximum filter. The value of the center is replaced by the largest value in the window.</a:t>
            </a:r>
          </a:p>
          <a:p>
            <a:pPr lvl="1" fontAlgn="base">
              <a:buFont typeface="+mj-lt"/>
              <a:buAutoNum type="arabicPeriod"/>
            </a:pPr>
            <a:endParaRPr lang="en-US" sz="2000" dirty="0"/>
          </a:p>
          <a:p>
            <a:pPr lvl="1" fontAlgn="base">
              <a:buFont typeface="+mj-lt"/>
              <a:buAutoNum type="arabicPeriod"/>
            </a:pPr>
            <a:r>
              <a:rPr lang="en-US" sz="2000" b="1" dirty="0"/>
              <a:t>(iii) Median filter:</a:t>
            </a:r>
            <a:r>
              <a:rPr lang="en-US" sz="2000" dirty="0"/>
              <a:t> Each pixel in the image is considered. First neighboring pixels are sorted and original values of the pixel is replaced by the median of the list.</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4810E2A7-56DB-4BCF-B8C6-03A778EEFCAF}"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14</a:t>
            </a:fld>
            <a:endParaRPr lang="en-US"/>
          </a:p>
        </p:txBody>
      </p:sp>
      <p:sp>
        <p:nvSpPr>
          <p:cNvPr id="7"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solidFill>
                  <a:schemeClr val="tx1"/>
                </a:solidFill>
                <a:latin typeface="urw-din"/>
              </a:rPr>
              <a:t>Order</a:t>
            </a:r>
            <a:r>
              <a:rPr lang="en-US" sz="2800" b="1" dirty="0">
                <a:solidFill>
                  <a:schemeClr val="tx1"/>
                </a:solidFill>
                <a:latin typeface="urw-din"/>
              </a:rPr>
              <a:t> </a:t>
            </a:r>
            <a:r>
              <a:rPr lang="en-US" sz="2800" dirty="0">
                <a:solidFill>
                  <a:schemeClr val="tx1"/>
                </a:solidFill>
                <a:latin typeface="urw-din"/>
              </a:rPr>
              <a:t>Statistics</a:t>
            </a:r>
            <a:r>
              <a:rPr lang="en-US" sz="2800" b="1" dirty="0">
                <a:solidFill>
                  <a:schemeClr val="tx1"/>
                </a:solidFill>
                <a:latin typeface="urw-din"/>
              </a:rPr>
              <a:t> </a:t>
            </a:r>
            <a:r>
              <a:rPr lang="en-US" sz="2800" dirty="0">
                <a:solidFill>
                  <a:schemeClr val="tx1"/>
                </a:solidFill>
                <a:latin typeface="urw-din"/>
              </a:rPr>
              <a:t>Filter</a:t>
            </a:r>
            <a:r>
              <a:rPr kumimoji="0" lang="en-US" sz="2800" b="0" i="0" u="none" strike="noStrike" kern="1200" cap="none" spc="0" normalizeH="0" baseline="0" noProof="0" dirty="0">
                <a:ln>
                  <a:noFill/>
                </a:ln>
                <a:solidFill>
                  <a:schemeClr val="dk1"/>
                </a:solidFill>
                <a:effectLst/>
                <a:uLnTx/>
                <a:uFillTx/>
                <a:latin typeface="Calibri (Body)"/>
              </a:rPr>
              <a:t> (CO2)</a:t>
            </a:r>
            <a:r>
              <a:rPr kumimoji="0" lang="en-US" sz="2800" b="0" i="0" u="none" strike="noStrike" kern="1200" cap="none" spc="0" normalizeH="0" noProof="0" dirty="0">
                <a:ln>
                  <a:noFill/>
                </a:ln>
                <a:solidFill>
                  <a:schemeClr val="dk1"/>
                </a:solidFill>
                <a:effectLst/>
                <a:uLnTx/>
                <a:uFillTx/>
                <a:latin typeface="Calibri (Body)"/>
              </a:rPr>
              <a:t>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2</a:t>
            </a:r>
            <a:endParaRPr lang="en-US" dirty="0"/>
          </a:p>
        </p:txBody>
      </p:sp>
      <p:pic>
        <p:nvPicPr>
          <p:cNvPr id="9" name="Picture 4"/>
          <p:cNvPicPr>
            <a:picLocks noChangeAspect="1" noChangeArrowheads="1"/>
          </p:cNvPicPr>
          <p:nvPr/>
        </p:nvPicPr>
        <p:blipFill>
          <a:blip r:embed="rId2"/>
          <a:srcRect/>
          <a:stretch>
            <a:fillRect/>
          </a:stretch>
        </p:blipFill>
        <p:spPr bwMode="auto">
          <a:xfrm>
            <a:off x="1" y="-17417"/>
            <a:ext cx="1295400" cy="933450"/>
          </a:xfrm>
          <a:prstGeom prst="rect">
            <a:avLst/>
          </a:prstGeom>
          <a:noFill/>
          <a:ln w="9525">
            <a:noFill/>
            <a:miter lim="800000"/>
            <a:headEnd/>
            <a:tailEnd/>
          </a:ln>
          <a:effectLst/>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295401" cy="94726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8229310" y="6248400"/>
            <a:ext cx="184731" cy="400110"/>
          </a:xfrm>
          <a:prstGeom prst="rect">
            <a:avLst/>
          </a:prstGeom>
          <a:noFill/>
          <a:ln w="9525">
            <a:noFill/>
            <a:miter lim="800000"/>
          </a:ln>
        </p:spPr>
        <p:txBody>
          <a:bodyPr wrap="none">
            <a:spAutoFit/>
          </a:bodyPr>
          <a:lstStyle/>
          <a:p>
            <a:pPr algn="ctr">
              <a:defRPr/>
            </a:pPr>
            <a:endParaRPr lang="en-US" altLang="en-US" sz="2000" b="0" i="0" dirty="0">
              <a:latin typeface="Calibri (Body)"/>
            </a:endParaRPr>
          </a:p>
        </p:txBody>
      </p:sp>
      <p:sp>
        <p:nvSpPr>
          <p:cNvPr id="929797" name="Rectangle 5"/>
          <p:cNvSpPr>
            <a:spLocks noChangeArrowheads="1"/>
          </p:cNvSpPr>
          <p:nvPr/>
        </p:nvSpPr>
        <p:spPr bwMode="auto">
          <a:xfrm>
            <a:off x="688839" y="1246417"/>
            <a:ext cx="7772400" cy="4651723"/>
          </a:xfrm>
          <a:prstGeom prst="rect">
            <a:avLst/>
          </a:prstGeom>
          <a:noFill/>
          <a:ln w="9525">
            <a:noFill/>
            <a:miter lim="800000"/>
          </a:ln>
          <a:effectLst/>
        </p:spPr>
        <p:txBody>
          <a:bodyPr wrap="square" anchor="ctr">
            <a:spAutoFit/>
          </a:bodyPr>
          <a:lstStyle/>
          <a:p>
            <a:pPr marL="342900" indent="-342900">
              <a:buFont typeface="Arial" panose="020B0604020202020204" pitchFamily="34" charset="0"/>
              <a:buChar char="•"/>
            </a:pPr>
            <a:r>
              <a:rPr lang="en-US" sz="2400" dirty="0"/>
              <a:t>Sharpening refers to the process of enhancing the clarity and definition of an image or object.</a:t>
            </a:r>
          </a:p>
          <a:p>
            <a:pPr marL="342900" indent="-342900">
              <a:buFont typeface="Arial" panose="020B0604020202020204" pitchFamily="34" charset="0"/>
              <a:buChar char="•"/>
            </a:pPr>
            <a:r>
              <a:rPr lang="en-US" sz="2400" dirty="0"/>
              <a:t>It is commonly used in photography, image editing, and graphics design to improve the sharpness and crispness of an image.</a:t>
            </a:r>
          </a:p>
          <a:p>
            <a:pPr marL="342900" indent="-342900">
              <a:buFont typeface="Arial" panose="020B0604020202020204" pitchFamily="34" charset="0"/>
              <a:buChar char="•"/>
            </a:pPr>
            <a:r>
              <a:rPr lang="en-US" sz="2400" dirty="0"/>
              <a:t>When an image is captured or processed, it may lose some sharpness due to various factors such as camera limitations, image compression, or blurring caused by motion or focus issues.</a:t>
            </a:r>
          </a:p>
          <a:p>
            <a:pPr marL="342900" indent="-342900">
              <a:buFont typeface="Arial" panose="020B0604020202020204" pitchFamily="34" charset="0"/>
              <a:buChar char="•"/>
            </a:pPr>
            <a:r>
              <a:rPr lang="en-US" sz="2400" dirty="0"/>
              <a:t>Sharpening techniques aim to counteract these effects and make the image appear clearer and more defined.</a:t>
            </a:r>
            <a:endParaRPr lang="en-IN" sz="2400" dirty="0"/>
          </a:p>
          <a:p>
            <a:pPr algn="just">
              <a:lnSpc>
                <a:spcPct val="150000"/>
              </a:lnSpc>
              <a:defRPr/>
            </a:pPr>
            <a:endParaRPr lang="en-US" sz="2400" b="0" i="0" dirty="0">
              <a:latin typeface="Calibri (Body)"/>
            </a:endParaRPr>
          </a:p>
        </p:txBody>
      </p:sp>
      <p:sp>
        <p:nvSpPr>
          <p:cNvPr id="13" name="Title 1"/>
          <p:cNvSpPr txBox="1"/>
          <p:nvPr/>
        </p:nvSpPr>
        <p:spPr>
          <a:xfrm>
            <a:off x="1371600" y="0"/>
            <a:ext cx="7772400" cy="685800"/>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lIns="91440" tIns="45720" rIns="91440" bIns="45720" anchor="t"/>
          <a:lstStyle/>
          <a:p>
            <a:pPr algn="ctr" eaLnBrk="0" hangingPunct="0">
              <a:defRPr/>
            </a:pPr>
            <a:r>
              <a:rPr lang="en-US" sz="3000" dirty="0">
                <a:ea typeface="+mn-lt"/>
                <a:cs typeface="+mn-lt"/>
              </a:rPr>
              <a:t>Sharpening</a:t>
            </a:r>
            <a:r>
              <a:rPr kumimoji="0" lang="en-US" sz="3000" b="0" i="0" u="none" strike="noStrike" kern="1200" cap="none" spc="0" normalizeH="0" baseline="0" noProof="0" dirty="0">
                <a:ln>
                  <a:noFill/>
                </a:ln>
                <a:solidFill>
                  <a:schemeClr val="dk1"/>
                </a:solidFill>
                <a:effectLst/>
                <a:uLnTx/>
                <a:uFillTx/>
                <a:latin typeface="Calibri (Body)"/>
              </a:rPr>
              <a:t> (CO2)</a:t>
            </a:r>
            <a:r>
              <a:rPr kumimoji="0" lang="en-US" sz="3000" b="0" i="0" u="none" strike="noStrike" kern="1200" cap="none" spc="0" normalizeH="0" noProof="0" dirty="0">
                <a:ln>
                  <a:noFill/>
                </a:ln>
                <a:solidFill>
                  <a:schemeClr val="dk1"/>
                </a:solidFill>
                <a:effectLst/>
                <a:uLnTx/>
                <a:uFillTx/>
                <a:latin typeface="Calibri (Body)"/>
              </a:rPr>
              <a:t> </a:t>
            </a:r>
            <a:endParaRPr lang="en-US" sz="3000" dirty="0">
              <a:ea typeface="+mn-lt"/>
              <a:cs typeface="+mn-lt"/>
            </a:endParaRPr>
          </a:p>
          <a:p>
            <a:pPr algn="ctr" eaLnBrk="0" hangingPunct="0">
              <a:defRPr/>
            </a:pPr>
            <a:endParaRPr lang="en-US" altLang="en-US" sz="1400" b="1" baseline="0" dirty="0">
              <a:solidFill>
                <a:schemeClr val="tx1"/>
              </a:solidFill>
              <a:latin typeface="Calibri (Body)"/>
            </a:endParaRPr>
          </a:p>
        </p:txBody>
      </p:sp>
      <p:pic>
        <p:nvPicPr>
          <p:cNvPr id="44039" name="Picture 2" descr="E:\NIET\Project\xLogo11.png.pagespeed.ic.pydHLuCQEZ.png"/>
          <p:cNvPicPr>
            <a:picLocks noChangeAspect="1" noChangeArrowheads="1"/>
          </p:cNvPicPr>
          <p:nvPr/>
        </p:nvPicPr>
        <p:blipFill>
          <a:blip r:embed="rId3"/>
          <a:srcRect/>
          <a:stretch>
            <a:fillRect/>
          </a:stretch>
        </p:blipFill>
        <p:spPr bwMode="auto">
          <a:xfrm>
            <a:off x="0" y="6614"/>
            <a:ext cx="1377678" cy="803537"/>
          </a:xfrm>
          <a:prstGeom prst="rect">
            <a:avLst/>
          </a:prstGeom>
          <a:noFill/>
          <a:ln w="9525">
            <a:noFill/>
            <a:miter lim="800000"/>
            <a:headEnd/>
            <a:tailEnd/>
          </a:ln>
        </p:spPr>
      </p:pic>
      <p:sp>
        <p:nvSpPr>
          <p:cNvPr id="11" name="Slide Number Placeholder 5"/>
          <p:cNvSpPr txBox="1"/>
          <p:nvPr/>
        </p:nvSpPr>
        <p:spPr>
          <a:xfrm>
            <a:off x="6553200" y="6248400"/>
            <a:ext cx="2133600" cy="365125"/>
          </a:xfrm>
          <a:prstGeom prst="rect">
            <a:avLst/>
          </a:prstGeom>
        </p:spPr>
        <p:txBody>
          <a:bodyPr anchor="ctr"/>
          <a:lstStyle/>
          <a:p>
            <a:pPr algn="r" fontAlgn="auto">
              <a:spcBef>
                <a:spcPts val="0"/>
              </a:spcBef>
              <a:spcAft>
                <a:spcPts val="0"/>
              </a:spcAft>
              <a:defRPr/>
            </a:pPr>
            <a:fld id="{2E4E9919-CC21-4F77-BEF7-84765CABD689}" type="slidenum">
              <a:rPr lang="en-US" sz="1200" b="0" i="0" baseline="0">
                <a:solidFill>
                  <a:schemeClr val="tx1">
                    <a:tint val="75000"/>
                  </a:schemeClr>
                </a:solidFill>
                <a:latin typeface="Calibri (Body)"/>
                <a:cs typeface="+mn-cs"/>
              </a:rPr>
              <a:t>15</a:t>
            </a:fld>
            <a:endParaRPr lang="en-US" sz="1200" b="0" i="0" baseline="0" dirty="0">
              <a:solidFill>
                <a:schemeClr val="tx1">
                  <a:tint val="75000"/>
                </a:schemeClr>
              </a:solidFill>
              <a:latin typeface="Calibri (Body)"/>
              <a:cs typeface="+mn-cs"/>
            </a:endParaRPr>
          </a:p>
        </p:txBody>
      </p:sp>
      <p:sp>
        <p:nvSpPr>
          <p:cNvPr id="2" name="Date Placeholder 1"/>
          <p:cNvSpPr>
            <a:spLocks noGrp="1"/>
          </p:cNvSpPr>
          <p:nvPr>
            <p:ph type="dt" sz="half" idx="10"/>
          </p:nvPr>
        </p:nvSpPr>
        <p:spPr/>
        <p:txBody>
          <a:bodyPr/>
          <a:lstStyle/>
          <a:p>
            <a:fld id="{830C611E-2A0C-46D4-9385-267BD2D5FA81}" type="datetime1">
              <a:rPr lang="en-US" smtClean="0"/>
              <a:t>10/2/2024</a:t>
            </a:fld>
            <a:endParaRPr lang="en-US"/>
          </a:p>
        </p:txBody>
      </p:sp>
      <p:sp>
        <p:nvSpPr>
          <p:cNvPr id="3" name="Footer Placeholder 2"/>
          <p:cNvSpPr>
            <a:spLocks noGrp="1"/>
          </p:cNvSpPr>
          <p:nvPr>
            <p:ph type="ftr" sz="quarter" idx="11"/>
          </p:nvPr>
        </p:nvSpPr>
        <p:spPr>
          <a:xfrm>
            <a:off x="2605292" y="6314276"/>
            <a:ext cx="5111476" cy="449271"/>
          </a:xfrm>
        </p:spPr>
        <p:txBody>
          <a:bodyPr/>
          <a:lstStyle/>
          <a:p>
            <a:r>
              <a:rPr lang="en-US"/>
              <a:t>MINI JAIN    Image Processing and pattern recognition  ACSAI0522    Unit 2</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15</a:t>
            </a:fld>
            <a:endParaRPr lang="en-US"/>
          </a:p>
        </p:txBody>
      </p:sp>
      <p:pic>
        <p:nvPicPr>
          <p:cNvPr id="10" name="Picture 9"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295401" cy="947268"/>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ChangeArrowheads="1"/>
          </p:cNvSpPr>
          <p:nvPr/>
        </p:nvSpPr>
        <p:spPr bwMode="gray">
          <a:xfrm>
            <a:off x="711200" y="0"/>
            <a:ext cx="31750" cy="1052513"/>
          </a:xfrm>
          <a:prstGeom prst="rect">
            <a:avLst/>
          </a:prstGeom>
          <a:solidFill>
            <a:schemeClr val="bg2"/>
          </a:solidFill>
          <a:ln w="9525">
            <a:noFill/>
            <a:miter lim="800000"/>
          </a:ln>
        </p:spPr>
        <p:txBody>
          <a:bodyPr wrap="none" anchor="ctr"/>
          <a:lstStyle/>
          <a:p>
            <a:pPr algn="ctr"/>
            <a:endParaRPr kumimoji="1" lang="en-US" altLang="en-US" sz="2400" b="0">
              <a:latin typeface="Tahoma" panose="020B0604030504040204" pitchFamily="34" charset="0"/>
            </a:endParaRPr>
          </a:p>
        </p:txBody>
      </p:sp>
      <p:sp>
        <p:nvSpPr>
          <p:cNvPr id="45059" name="Rectangle 9"/>
          <p:cNvSpPr>
            <a:spLocks noChangeArrowheads="1"/>
          </p:cNvSpPr>
          <p:nvPr/>
        </p:nvSpPr>
        <p:spPr bwMode="auto">
          <a:xfrm>
            <a:off x="228600" y="914400"/>
            <a:ext cx="8686800" cy="369332"/>
          </a:xfrm>
          <a:prstGeom prst="rect">
            <a:avLst/>
          </a:prstGeom>
          <a:solidFill>
            <a:schemeClr val="bg1"/>
          </a:solidFill>
          <a:ln w="9525">
            <a:noFill/>
            <a:miter lim="800000"/>
          </a:ln>
        </p:spPr>
        <p:txBody>
          <a:bodyPr>
            <a:spAutoFit/>
          </a:bodyPr>
          <a:lstStyle/>
          <a:p>
            <a:pPr algn="just"/>
            <a:endParaRPr lang="en-US" altLang="en-US" dirty="0">
              <a:latin typeface="Calibri (Body)"/>
            </a:endParaRPr>
          </a:p>
        </p:txBody>
      </p:sp>
      <p:pic>
        <p:nvPicPr>
          <p:cNvPr id="45063" name="Picture 2" descr="E:\NIET\Project\xLogo11.png.pagespeed.ic.pydHLuCQEZ.png"/>
          <p:cNvPicPr>
            <a:picLocks noChangeAspect="1" noChangeArrowheads="1"/>
          </p:cNvPicPr>
          <p:nvPr/>
        </p:nvPicPr>
        <p:blipFill>
          <a:blip r:embed="rId3"/>
          <a:srcRect/>
          <a:stretch>
            <a:fillRect/>
          </a:stretch>
        </p:blipFill>
        <p:spPr bwMode="auto">
          <a:xfrm>
            <a:off x="0" y="20638"/>
            <a:ext cx="1447800" cy="817562"/>
          </a:xfrm>
          <a:prstGeom prst="rect">
            <a:avLst/>
          </a:prstGeom>
          <a:noFill/>
          <a:ln w="9525">
            <a:noFill/>
            <a:miter lim="800000"/>
            <a:headEnd/>
            <a:tailEnd/>
          </a:ln>
        </p:spPr>
      </p:pic>
      <p:sp>
        <p:nvSpPr>
          <p:cNvPr id="12" name="Title 1"/>
          <p:cNvSpPr txBox="1"/>
          <p:nvPr/>
        </p:nvSpPr>
        <p:spPr>
          <a:xfrm>
            <a:off x="1371600" y="0"/>
            <a:ext cx="7772400" cy="685800"/>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lIns="91440" tIns="45720" rIns="91440" bIns="45720" anchor="t"/>
          <a:lstStyle/>
          <a:p>
            <a:pPr algn="ctr" eaLnBrk="0" hangingPunct="0">
              <a:defRPr/>
            </a:pPr>
            <a:r>
              <a:rPr lang="en-US" sz="3000" dirty="0">
                <a:ea typeface="+mn-lt"/>
                <a:cs typeface="+mn-lt"/>
              </a:rPr>
              <a:t>Sharpening</a:t>
            </a:r>
            <a:r>
              <a:rPr kumimoji="0" lang="en-US" sz="3000" b="0" i="0" u="none" strike="noStrike" kern="1200" cap="none" spc="0" normalizeH="0" baseline="0" noProof="0" dirty="0">
                <a:ln>
                  <a:noFill/>
                </a:ln>
                <a:solidFill>
                  <a:schemeClr val="dk1"/>
                </a:solidFill>
                <a:effectLst/>
                <a:uLnTx/>
                <a:uFillTx/>
                <a:latin typeface="Calibri (Body)"/>
              </a:rPr>
              <a:t> (CO2)</a:t>
            </a:r>
            <a:r>
              <a:rPr kumimoji="0" lang="en-US" sz="3000" b="0" i="0" u="none" strike="noStrike" kern="1200" cap="none" spc="0" normalizeH="0" noProof="0" dirty="0">
                <a:ln>
                  <a:noFill/>
                </a:ln>
                <a:solidFill>
                  <a:schemeClr val="dk1"/>
                </a:solidFill>
                <a:effectLst/>
                <a:uLnTx/>
                <a:uFillTx/>
                <a:latin typeface="Calibri (Body)"/>
              </a:rPr>
              <a:t> </a:t>
            </a:r>
            <a:r>
              <a:rPr lang="en-US" sz="3000" dirty="0">
                <a:ea typeface="+mn-lt"/>
                <a:cs typeface="+mn-lt"/>
              </a:rPr>
              <a:t> </a:t>
            </a:r>
          </a:p>
          <a:p>
            <a:pPr algn="ctr" eaLnBrk="0" hangingPunct="0">
              <a:defRPr/>
            </a:pPr>
            <a:endParaRPr lang="en-US" altLang="en-US" sz="3000" dirty="0">
              <a:ea typeface="+mn-lt"/>
              <a:cs typeface="+mn-lt"/>
            </a:endParaRPr>
          </a:p>
        </p:txBody>
      </p:sp>
      <p:sp>
        <p:nvSpPr>
          <p:cNvPr id="2" name="Date Placeholder 1"/>
          <p:cNvSpPr>
            <a:spLocks noGrp="1"/>
          </p:cNvSpPr>
          <p:nvPr>
            <p:ph type="dt" sz="half" idx="10"/>
          </p:nvPr>
        </p:nvSpPr>
        <p:spPr/>
        <p:txBody>
          <a:bodyPr/>
          <a:lstStyle/>
          <a:p>
            <a:fld id="{CE77C9D5-173E-4EE1-BE05-D6C8FBE9CF01}" type="datetime1">
              <a:rPr lang="en-US" smtClean="0"/>
              <a:t>10/2/2024</a:t>
            </a:fld>
            <a:endParaRPr lang="en-US"/>
          </a:p>
        </p:txBody>
      </p:sp>
      <p:sp>
        <p:nvSpPr>
          <p:cNvPr id="3" name="Footer Placeholder 2"/>
          <p:cNvSpPr>
            <a:spLocks noGrp="1"/>
          </p:cNvSpPr>
          <p:nvPr>
            <p:ph type="ftr" sz="quarter" idx="11"/>
          </p:nvPr>
        </p:nvSpPr>
        <p:spPr>
          <a:xfrm>
            <a:off x="2577243" y="6328301"/>
            <a:ext cx="4816960" cy="449272"/>
          </a:xfrm>
        </p:spPr>
        <p:txBody>
          <a:bodyPr/>
          <a:lstStyle/>
          <a:p>
            <a:r>
              <a:rPr lang="en-US"/>
              <a:t>MINI JAIN    Image Processing and pattern recognition  ACSAI0522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16</a:t>
            </a:fld>
            <a:endParaRPr lang="en-US"/>
          </a:p>
        </p:txBody>
      </p:sp>
      <p:sp>
        <p:nvSpPr>
          <p:cNvPr id="6" name="TextBox 5"/>
          <p:cNvSpPr txBox="1"/>
          <p:nvPr/>
        </p:nvSpPr>
        <p:spPr>
          <a:xfrm>
            <a:off x="1219200" y="1190659"/>
            <a:ext cx="7086600" cy="4339650"/>
          </a:xfrm>
          <a:prstGeom prst="rect">
            <a:avLst/>
          </a:prstGeom>
          <a:noFill/>
        </p:spPr>
        <p:txBody>
          <a:bodyPr wrap="square">
            <a:spAutoFit/>
          </a:bodyPr>
          <a:lstStyle/>
          <a:p>
            <a:pPr marL="342900" indent="-342900">
              <a:buFont typeface="Arial" panose="020B0604020202020204" pitchFamily="34" charset="0"/>
              <a:buChar char="•"/>
            </a:pPr>
            <a:r>
              <a:rPr lang="en-US" sz="2300" dirty="0"/>
              <a:t>When sharpening an image, it's important to strike a balance between enhancing details and avoiding the introduction of artifacts or noise.</a:t>
            </a:r>
          </a:p>
          <a:p>
            <a:pPr marL="342900" indent="-342900">
              <a:buFont typeface="Arial" panose="020B0604020202020204" pitchFamily="34" charset="0"/>
              <a:buChar char="•"/>
            </a:pPr>
            <a:r>
              <a:rPr lang="en-US" sz="2300" dirty="0"/>
              <a:t>Over-sharpening can lead to unnatural-looking results, halos around edges, or an increase in noise.</a:t>
            </a:r>
          </a:p>
          <a:p>
            <a:pPr marL="342900" indent="-342900">
              <a:buFont typeface="Arial" panose="020B0604020202020204" pitchFamily="34" charset="0"/>
              <a:buChar char="•"/>
            </a:pPr>
            <a:r>
              <a:rPr lang="en-US" sz="2300" dirty="0"/>
              <a:t>It's worth noting that sharpening cannot fully restore the quality of a severely blurred or out-of-focus image. </a:t>
            </a:r>
          </a:p>
          <a:p>
            <a:pPr marL="342900" indent="-342900">
              <a:buFont typeface="Arial" panose="020B0604020202020204" pitchFamily="34" charset="0"/>
              <a:buChar char="•"/>
            </a:pPr>
            <a:r>
              <a:rPr lang="en-US" sz="2300" dirty="0"/>
              <a:t>It is most effective when applied to images that have minor blurring or loss of sharpness.</a:t>
            </a:r>
            <a:endParaRPr lang="en-IN" sz="2300" b="1" dirty="0"/>
          </a:p>
          <a:p>
            <a:pPr marL="342900" indent="-342900">
              <a:buFont typeface="Arial" panose="020B0604020202020204" pitchFamily="34" charset="0"/>
              <a:buChar char="•"/>
            </a:pPr>
            <a:r>
              <a:rPr lang="en-US" sz="2300" dirty="0"/>
              <a:t>Overall, sharpening is a valuable technique in image editing that can greatly improve the visual impact and clarity of photographs and digital images.</a:t>
            </a:r>
            <a:endParaRPr lang="en-US" sz="2300" b="1" dirty="0"/>
          </a:p>
        </p:txBody>
      </p:sp>
      <p:pic>
        <p:nvPicPr>
          <p:cNvPr id="10" name="Picture 9"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295401" cy="947268"/>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5" name="Picture 2" descr="E:\NIET\Project\xLogo11.png.pagespeed.ic.pydHLuCQEZ.png"/>
          <p:cNvPicPr>
            <a:picLocks noChangeAspect="1" noChangeArrowheads="1"/>
          </p:cNvPicPr>
          <p:nvPr/>
        </p:nvPicPr>
        <p:blipFill>
          <a:blip r:embed="rId3"/>
          <a:srcRect/>
          <a:stretch>
            <a:fillRect/>
          </a:stretch>
        </p:blipFill>
        <p:spPr bwMode="auto">
          <a:xfrm>
            <a:off x="0" y="20638"/>
            <a:ext cx="1447800" cy="817562"/>
          </a:xfrm>
          <a:prstGeom prst="rect">
            <a:avLst/>
          </a:prstGeom>
          <a:noFill/>
          <a:ln w="9525">
            <a:noFill/>
            <a:miter lim="800000"/>
            <a:headEnd/>
            <a:tailEnd/>
          </a:ln>
        </p:spPr>
      </p:pic>
      <p:sp>
        <p:nvSpPr>
          <p:cNvPr id="8" name="Slide Number Placeholder 5"/>
          <p:cNvSpPr txBox="1"/>
          <p:nvPr/>
        </p:nvSpPr>
        <p:spPr>
          <a:xfrm>
            <a:off x="6553200" y="6248400"/>
            <a:ext cx="2133600" cy="365125"/>
          </a:xfrm>
          <a:prstGeom prst="rect">
            <a:avLst/>
          </a:prstGeom>
        </p:spPr>
        <p:txBody>
          <a:bodyPr anchor="ctr"/>
          <a:lstStyle/>
          <a:p>
            <a:pPr algn="r" fontAlgn="auto">
              <a:spcBef>
                <a:spcPts val="0"/>
              </a:spcBef>
              <a:spcAft>
                <a:spcPts val="0"/>
              </a:spcAft>
              <a:defRPr/>
            </a:pPr>
            <a:fld id="{F21FD221-8214-4680-A7DF-826DA35DB39C}" type="slidenum">
              <a:rPr lang="en-US" sz="1200" b="0" i="0" baseline="0">
                <a:solidFill>
                  <a:schemeClr val="tx1">
                    <a:tint val="75000"/>
                  </a:schemeClr>
                </a:solidFill>
                <a:latin typeface="Calibri (Body)"/>
                <a:cs typeface="+mn-cs"/>
              </a:rPr>
              <a:t>17</a:t>
            </a:fld>
            <a:endParaRPr lang="en-US" sz="1200" b="0" i="0" baseline="0" dirty="0">
              <a:solidFill>
                <a:schemeClr val="tx1">
                  <a:tint val="75000"/>
                </a:schemeClr>
              </a:solidFill>
              <a:latin typeface="Calibri (Body)"/>
              <a:cs typeface="+mn-cs"/>
            </a:endParaRPr>
          </a:p>
        </p:txBody>
      </p:sp>
      <p:sp>
        <p:nvSpPr>
          <p:cNvPr id="9" name="Title 1"/>
          <p:cNvSpPr txBox="1"/>
          <p:nvPr/>
        </p:nvSpPr>
        <p:spPr>
          <a:xfrm>
            <a:off x="1371600" y="0"/>
            <a:ext cx="7772400" cy="685800"/>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lIns="91440" tIns="45720" rIns="91440" bIns="45720" anchor="t"/>
          <a:lstStyle/>
          <a:p>
            <a:pPr algn="ctr" eaLnBrk="0" hangingPunct="0">
              <a:defRPr/>
            </a:pPr>
            <a:r>
              <a:rPr lang="en-US" altLang="en-US" sz="3000" baseline="0" dirty="0">
                <a:solidFill>
                  <a:schemeClr val="tx1"/>
                </a:solidFill>
                <a:latin typeface="Calibri (Body)"/>
              </a:rPr>
              <a:t>Common Sharpening Techniques</a:t>
            </a:r>
          </a:p>
        </p:txBody>
      </p:sp>
      <p:sp>
        <p:nvSpPr>
          <p:cNvPr id="2" name="Date Placeholder 1"/>
          <p:cNvSpPr>
            <a:spLocks noGrp="1"/>
          </p:cNvSpPr>
          <p:nvPr>
            <p:ph type="dt" sz="half" idx="10"/>
          </p:nvPr>
        </p:nvSpPr>
        <p:spPr/>
        <p:txBody>
          <a:bodyPr/>
          <a:lstStyle/>
          <a:p>
            <a:fld id="{CFBA3FD2-F764-4852-9B41-546384FA7CA4}" type="datetime1">
              <a:rPr lang="en-US" smtClean="0"/>
              <a:t>10/2/2024</a:t>
            </a:fld>
            <a:endParaRPr lang="en-US"/>
          </a:p>
        </p:txBody>
      </p:sp>
      <p:sp>
        <p:nvSpPr>
          <p:cNvPr id="3" name="Footer Placeholder 2"/>
          <p:cNvSpPr>
            <a:spLocks noGrp="1"/>
          </p:cNvSpPr>
          <p:nvPr>
            <p:ph type="ftr" sz="quarter" idx="11"/>
          </p:nvPr>
        </p:nvSpPr>
        <p:spPr>
          <a:xfrm>
            <a:off x="3124200" y="6356350"/>
            <a:ext cx="4550495" cy="365125"/>
          </a:xfrm>
        </p:spPr>
        <p:txBody>
          <a:bodyPr/>
          <a:lstStyle/>
          <a:p>
            <a:r>
              <a:rPr lang="en-US"/>
              <a:t>MINI JAIN    Image Processing and pattern recognition  ACSAI0522    Unit 2</a:t>
            </a:r>
            <a:endParaRPr lang="en-US" dirty="0"/>
          </a:p>
        </p:txBody>
      </p:sp>
      <p:sp>
        <p:nvSpPr>
          <p:cNvPr id="5" name="TextBox 4"/>
          <p:cNvSpPr txBox="1"/>
          <p:nvPr/>
        </p:nvSpPr>
        <p:spPr>
          <a:xfrm>
            <a:off x="1371600" y="1289467"/>
            <a:ext cx="6934200" cy="4524315"/>
          </a:xfrm>
          <a:prstGeom prst="rect">
            <a:avLst/>
          </a:prstGeom>
          <a:noFill/>
        </p:spPr>
        <p:txBody>
          <a:bodyPr wrap="square">
            <a:spAutoFit/>
          </a:bodyPr>
          <a:lstStyle/>
          <a:p>
            <a:pPr marL="285750" indent="-285750" algn="just">
              <a:buFont typeface="Arial" panose="020B0604020202020204" pitchFamily="34" charset="0"/>
              <a:buChar char="•"/>
            </a:pPr>
            <a:r>
              <a:rPr lang="en-US" dirty="0"/>
              <a:t>Unsharp Mask: This technique involves creating a blurred copy of the original image and subtracting it from the original to enhance edge contrast. It selectively sharpens edges while preserving smoother areas.</a:t>
            </a:r>
          </a:p>
          <a:p>
            <a:pPr marL="285750" indent="-285750" algn="just">
              <a:buFont typeface="Arial" panose="020B0604020202020204" pitchFamily="34" charset="0"/>
              <a:buChar char="•"/>
            </a:pPr>
            <a:r>
              <a:rPr lang="en-US" dirty="0"/>
              <a:t>High Pass Filter: The high pass filter method accentuates the high-frequency details in an image by subtracting a blurred version of the image from the original. It enhances the edges and fine details, producing a sharpening effect.</a:t>
            </a:r>
          </a:p>
          <a:p>
            <a:pPr marL="285750" indent="-285750" algn="just">
              <a:buFont typeface="Arial" panose="020B0604020202020204" pitchFamily="34" charset="0"/>
              <a:buChar char="•"/>
            </a:pPr>
            <a:r>
              <a:rPr lang="en-US" dirty="0"/>
              <a:t>Smart Sharpen: Smart Sharpen is a feature available in some advanced image editing software. It uses algorithms to analyze the image and selectively sharpen areas based on their content and structure, minimizing the introduction of noise and artifacts.</a:t>
            </a:r>
          </a:p>
          <a:p>
            <a:pPr marL="285750" indent="-285750" algn="just">
              <a:buFont typeface="Arial" panose="020B0604020202020204" pitchFamily="34" charset="0"/>
              <a:buChar char="•"/>
            </a:pPr>
            <a:r>
              <a:rPr lang="en-US" dirty="0"/>
              <a:t>Sharpening Tools: Many image editing software offer dedicated sharpening tools with adjustable parameters such as radius, amount, and threshold. These tools allow users to manually control the sharpening effect to achieve the desired result.</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t>17</a:t>
            </a:fld>
            <a:endParaRPr lang="en-US"/>
          </a:p>
        </p:txBody>
      </p:sp>
      <p:pic>
        <p:nvPicPr>
          <p:cNvPr id="10" name="Picture 9"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295401" cy="947268"/>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72969D-4E5D-4213-92D6-A17468064D9E}"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18</a:t>
            </a:fld>
            <a:endParaRPr lang="en-US"/>
          </a:p>
        </p:txBody>
      </p:sp>
      <p:sp>
        <p:nvSpPr>
          <p:cNvPr id="7"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ea typeface="+mn-lt"/>
                <a:cs typeface="+mn-lt"/>
              </a:rPr>
              <a:t>Example of Sharpening</a:t>
            </a:r>
          </a:p>
        </p:txBody>
      </p:sp>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2</a:t>
            </a:r>
            <a:endParaRPr lang="en-US" dirty="0"/>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2"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7701" y="2316734"/>
            <a:ext cx="8001000" cy="2656332"/>
          </a:xfrm>
        </p:spPr>
      </p:pic>
      <p:pic>
        <p:nvPicPr>
          <p:cNvPr id="8" name="Picture 7"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295401" cy="947268"/>
          </a:xfrm>
          <a:prstGeom prst="rect">
            <a:avLst/>
          </a:prstGeom>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371600" y="2"/>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x-none" sz="3000" dirty="0">
                <a:ea typeface="+mn-lt"/>
                <a:cs typeface="+mn-lt"/>
              </a:rPr>
              <a:t>Spatial Convolution</a:t>
            </a:r>
            <a:r>
              <a:rPr kumimoji="0" lang="en-US" sz="3000" b="0" i="0" u="none" strike="noStrike" kern="1200" cap="none" spc="0" normalizeH="0" baseline="0" noProof="0" dirty="0">
                <a:ln>
                  <a:noFill/>
                </a:ln>
                <a:solidFill>
                  <a:schemeClr val="dk1"/>
                </a:solidFill>
                <a:effectLst/>
                <a:uLnTx/>
                <a:uFillTx/>
                <a:latin typeface="Calibri (Body)"/>
              </a:rPr>
              <a:t> (CO2)</a:t>
            </a:r>
            <a:r>
              <a:rPr kumimoji="0" lang="en-US" sz="3000" b="0" i="0" u="none" strike="noStrike" kern="1200" cap="none" spc="0" normalizeH="0" noProof="0" dirty="0">
                <a:ln>
                  <a:noFill/>
                </a:ln>
                <a:solidFill>
                  <a:schemeClr val="dk1"/>
                </a:solidFill>
                <a:effectLst/>
                <a:uLnTx/>
                <a:uFillTx/>
                <a:latin typeface="Calibri (Body)"/>
              </a:rPr>
              <a:t> </a:t>
            </a:r>
            <a:endParaRPr lang="en-US" altLang="x-none" sz="3000" dirty="0">
              <a:ea typeface="+mn-lt"/>
              <a:cs typeface="+mn-lt"/>
            </a:endParaRPr>
          </a:p>
        </p:txBody>
      </p:sp>
      <p:pic>
        <p:nvPicPr>
          <p:cNvPr id="14" name="Picture 2" descr="E:\NIET\Project\xLogo11.png.pagespeed.ic.pydHLuCQEZ.png"/>
          <p:cNvPicPr>
            <a:picLocks noChangeAspect="1" noChangeArrowheads="1"/>
          </p:cNvPicPr>
          <p:nvPr/>
        </p:nvPicPr>
        <p:blipFill>
          <a:blip r:embed="rId3"/>
          <a:srcRect/>
          <a:stretch>
            <a:fillRect/>
          </a:stretch>
        </p:blipFill>
        <p:spPr bwMode="auto">
          <a:xfrm>
            <a:off x="0" y="1"/>
            <a:ext cx="1447800" cy="817163"/>
          </a:xfrm>
          <a:prstGeom prst="rect">
            <a:avLst/>
          </a:prstGeom>
          <a:noFill/>
        </p:spPr>
      </p:pic>
      <p:sp>
        <p:nvSpPr>
          <p:cNvPr id="9"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Calibri (Body)"/>
                <a:ea typeface="+mn-ea"/>
                <a:cs typeface="+mn-cs"/>
              </a:rPr>
              <a:t>19</a:t>
            </a:fld>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2" name="Date Placeholder 1"/>
          <p:cNvSpPr>
            <a:spLocks noGrp="1"/>
          </p:cNvSpPr>
          <p:nvPr>
            <p:ph type="dt" sz="half" idx="10"/>
          </p:nvPr>
        </p:nvSpPr>
        <p:spPr/>
        <p:txBody>
          <a:bodyPr/>
          <a:lstStyle/>
          <a:p>
            <a:fld id="{F79D0EC4-9E0C-474E-8996-FB8AD5C032D4}" type="datetime1">
              <a:rPr lang="en-US" smtClean="0"/>
              <a:t>10/2/2024</a:t>
            </a:fld>
            <a:endParaRPr lang="en-US"/>
          </a:p>
        </p:txBody>
      </p:sp>
      <p:sp>
        <p:nvSpPr>
          <p:cNvPr id="3" name="Footer Placeholder 2"/>
          <p:cNvSpPr>
            <a:spLocks noGrp="1"/>
          </p:cNvSpPr>
          <p:nvPr>
            <p:ph type="ftr" sz="quarter" idx="11"/>
          </p:nvPr>
        </p:nvSpPr>
        <p:spPr>
          <a:xfrm>
            <a:off x="3124200" y="6356350"/>
            <a:ext cx="4774887" cy="365125"/>
          </a:xfrm>
        </p:spPr>
        <p:txBody>
          <a:bodyPr/>
          <a:lstStyle/>
          <a:p>
            <a:r>
              <a:rPr lang="en-US"/>
              <a:t>MINI JAIN    Image Processing and pattern recognition  ACSAI0522    Unit 2</a:t>
            </a:r>
            <a:endParaRPr lang="en-US" dirty="0"/>
          </a:p>
        </p:txBody>
      </p:sp>
      <p:sp>
        <p:nvSpPr>
          <p:cNvPr id="5" name="TextBox 4"/>
          <p:cNvSpPr txBox="1"/>
          <p:nvPr/>
        </p:nvSpPr>
        <p:spPr>
          <a:xfrm>
            <a:off x="1371600" y="1014347"/>
            <a:ext cx="6781800" cy="5632311"/>
          </a:xfrm>
          <a:prstGeom prst="rect">
            <a:avLst/>
          </a:prstGeom>
          <a:noFill/>
        </p:spPr>
        <p:txBody>
          <a:bodyPr wrap="square">
            <a:spAutoFit/>
          </a:bodyPr>
          <a:lstStyle/>
          <a:p>
            <a:pPr marL="342900" indent="-342900">
              <a:buFont typeface="Arial" panose="020B0604020202020204" pitchFamily="34" charset="0"/>
              <a:buChar char="•"/>
            </a:pPr>
            <a:r>
              <a:rPr lang="en-US" sz="2400" dirty="0"/>
              <a:t>Spatial convolution is a fundamental operation in the field of computer vision and image processing. </a:t>
            </a:r>
          </a:p>
          <a:p>
            <a:pPr marL="342900" indent="-342900">
              <a:buFont typeface="Arial" panose="020B0604020202020204" pitchFamily="34" charset="0"/>
              <a:buChar char="•"/>
            </a:pPr>
            <a:r>
              <a:rPr lang="en-US" sz="2400" dirty="0"/>
              <a:t>It is a mathematical operation that involves applying a filter or kernel to an input image to produce an output image.</a:t>
            </a:r>
          </a:p>
          <a:p>
            <a:pPr marL="342900" indent="-342900">
              <a:buFont typeface="Arial" panose="020B0604020202020204" pitchFamily="34" charset="0"/>
              <a:buChar char="•"/>
            </a:pPr>
            <a:r>
              <a:rPr lang="en-US" sz="2400" dirty="0"/>
              <a:t>Convolutional neural networks (CNNs) extensively use spatial convolution as a building block for extracting features from images.</a:t>
            </a:r>
          </a:p>
          <a:p>
            <a:pPr marL="342900" indent="-342900">
              <a:buFont typeface="Arial" panose="020B0604020202020204" pitchFamily="34" charset="0"/>
              <a:buChar char="•"/>
            </a:pPr>
            <a:r>
              <a:rPr lang="en-US" sz="2400" dirty="0"/>
              <a:t>Spatial convolution has several important properties that make it useful in computer vision tasks. It enables the network to capture local patterns and structures in an image, such as edges, corners, or textures.</a:t>
            </a:r>
          </a:p>
          <a:p>
            <a:endParaRPr lang="en-US" sz="2400" dirty="0"/>
          </a:p>
          <a:p>
            <a:endParaRPr lang="en-IN" sz="2400" dirty="0"/>
          </a:p>
        </p:txBody>
      </p:sp>
      <p:sp>
        <p:nvSpPr>
          <p:cNvPr id="6" name="Slide Number Placeholder 5"/>
          <p:cNvSpPr>
            <a:spLocks noGrp="1"/>
          </p:cNvSpPr>
          <p:nvPr>
            <p:ph type="sldNum" sz="quarter" idx="12"/>
          </p:nvPr>
        </p:nvSpPr>
        <p:spPr/>
        <p:txBody>
          <a:bodyPr/>
          <a:lstStyle/>
          <a:p>
            <a:fld id="{B6F15528-21DE-4FAA-801E-634DDDAF4B2B}" type="slidenum">
              <a:rPr lang="en-US" smtClean="0"/>
              <a:t>19</a:t>
            </a:fld>
            <a:endParaRPr lang="en-US"/>
          </a:p>
        </p:txBody>
      </p:sp>
      <p:pic>
        <p:nvPicPr>
          <p:cNvPr id="10" name="Picture 9"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295401" cy="947268"/>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lnSpcReduction="10000"/>
          </a:bodyPr>
          <a:lstStyle/>
          <a:p>
            <a:pPr algn="just"/>
            <a:r>
              <a:rPr lang="en-US" sz="2400" dirty="0"/>
              <a:t>A indicated previously, the term spatial domain refers to the aggregate of pixels composing an image.</a:t>
            </a:r>
          </a:p>
          <a:p>
            <a:pPr algn="just"/>
            <a:r>
              <a:rPr lang="en-US" sz="2400" dirty="0"/>
              <a:t>Spatial Domain methods are procedures that operate directly on these pixels.</a:t>
            </a:r>
          </a:p>
          <a:p>
            <a:pPr algn="just"/>
            <a:r>
              <a:rPr lang="en-US" sz="2400" dirty="0"/>
              <a:t>Spatial domain processes will be denoted by the expression:</a:t>
            </a:r>
          </a:p>
          <a:p>
            <a:pPr algn="just"/>
            <a:r>
              <a:rPr lang="en-US" sz="2400" dirty="0"/>
              <a:t>The concept is to map every pixel onto a new image with a predefined transformation function.</a:t>
            </a:r>
          </a:p>
          <a:p>
            <a:pPr algn="just"/>
            <a:r>
              <a:rPr lang="en-US" sz="2400" dirty="0"/>
              <a:t>g(x, y) = T(f(x, y))</a:t>
            </a:r>
          </a:p>
          <a:p>
            <a:pPr lvl="1" algn="just"/>
            <a:r>
              <a:rPr lang="en-US" sz="2400" dirty="0"/>
              <a:t>g (x, y) is the output image</a:t>
            </a:r>
          </a:p>
          <a:p>
            <a:pPr lvl="1" algn="just"/>
            <a:r>
              <a:rPr lang="en-US" sz="2400" dirty="0"/>
              <a:t>T is an operator that can operate on a set of input</a:t>
            </a:r>
          </a:p>
          <a:p>
            <a:pPr lvl="1" algn="just"/>
            <a:r>
              <a:rPr lang="en-US" sz="2400" dirty="0"/>
              <a:t>f (x, y) is the input image</a:t>
            </a:r>
            <a:r>
              <a:rPr lang="en-US" sz="1600" dirty="0"/>
              <a:t>.</a:t>
            </a:r>
            <a:endParaRPr lang="en-US" sz="2400" dirty="0"/>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463FDFE8-A8DC-404E-A811-3B0F724D381B}"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2</a:t>
            </a:fld>
            <a:endParaRPr lang="en-US"/>
          </a:p>
        </p:txBody>
      </p:sp>
      <p:sp>
        <p:nvSpPr>
          <p:cNvPr id="7"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Spatial Domain Method</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2</a:t>
            </a:r>
            <a:endParaRPr lang="en-US" dirty="0"/>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295401" cy="94726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7" name="Rectangle 16"/>
          <p:cNvSpPr/>
          <p:nvPr/>
        </p:nvSpPr>
        <p:spPr>
          <a:xfrm>
            <a:off x="1143000" y="1524000"/>
            <a:ext cx="7086600" cy="461665"/>
          </a:xfrm>
          <a:prstGeom prst="rect">
            <a:avLst/>
          </a:prstGeom>
        </p:spPr>
        <p:txBody>
          <a:bodyPr wrap="square">
            <a:spAutoFit/>
          </a:bodyPr>
          <a:lstStyle/>
          <a:p>
            <a:pPr algn="just"/>
            <a:endParaRPr lang="en-US" sz="2400" dirty="0">
              <a:latin typeface="Calibri (Body)"/>
            </a:endParaRPr>
          </a:p>
        </p:txBody>
      </p:sp>
      <p:sp>
        <p:nvSpPr>
          <p:cNvPr id="14"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5" name="Footer Placeholder 4"/>
          <p:cNvSpPr txBox="1"/>
          <p:nvPr/>
        </p:nvSpPr>
        <p:spPr>
          <a:xfrm>
            <a:off x="2514600" y="61722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6"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8"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err="1">
                <a:ea typeface="+mn-lt"/>
                <a:cs typeface="+mn-lt"/>
              </a:rPr>
              <a:t>Contd</a:t>
            </a:r>
            <a:r>
              <a:rPr lang="en-US" sz="3000" dirty="0">
                <a:ea typeface="+mn-lt"/>
                <a:cs typeface="+mn-lt"/>
              </a:rPr>
              <a:t>…</a:t>
            </a:r>
          </a:p>
        </p:txBody>
      </p:sp>
      <p:sp>
        <p:nvSpPr>
          <p:cNvPr id="2" name="Date Placeholder 1"/>
          <p:cNvSpPr>
            <a:spLocks noGrp="1"/>
          </p:cNvSpPr>
          <p:nvPr>
            <p:ph type="dt" sz="half" idx="10"/>
          </p:nvPr>
        </p:nvSpPr>
        <p:spPr/>
        <p:txBody>
          <a:bodyPr/>
          <a:lstStyle/>
          <a:p>
            <a:fld id="{DBB39687-B25A-4247-A2D5-E7685FAFC8A8}" type="datetime1">
              <a:rPr lang="en-US" smtClean="0"/>
              <a:t>10/2/2024</a:t>
            </a:fld>
            <a:endParaRPr lang="en-US"/>
          </a:p>
        </p:txBody>
      </p:sp>
      <p:sp>
        <p:nvSpPr>
          <p:cNvPr id="3" name="Footer Placeholder 2"/>
          <p:cNvSpPr>
            <a:spLocks noGrp="1"/>
          </p:cNvSpPr>
          <p:nvPr>
            <p:ph type="ftr" sz="quarter" idx="11"/>
          </p:nvPr>
        </p:nvSpPr>
        <p:spPr>
          <a:xfrm>
            <a:off x="1447800" y="6356350"/>
            <a:ext cx="6629400" cy="365125"/>
          </a:xfrm>
        </p:spPr>
        <p:txBody>
          <a:bodyPr/>
          <a:lstStyle/>
          <a:p>
            <a:r>
              <a:rPr lang="en-US"/>
              <a:t>MINI JAIN    Image Processing and pattern recognition  ACSAI0522    Unit 2</a:t>
            </a:r>
          </a:p>
        </p:txBody>
      </p:sp>
      <p:sp>
        <p:nvSpPr>
          <p:cNvPr id="5" name="Slide Number Placeholder 4"/>
          <p:cNvSpPr>
            <a:spLocks noGrp="1"/>
          </p:cNvSpPr>
          <p:nvPr>
            <p:ph type="sldNum" sz="quarter" idx="12"/>
          </p:nvPr>
        </p:nvSpPr>
        <p:spPr/>
        <p:txBody>
          <a:bodyPr/>
          <a:lstStyle/>
          <a:p>
            <a:fld id="{B6F15528-21DE-4FAA-801E-634DDDAF4B2B}" type="slidenum">
              <a:rPr lang="en-US" smtClean="0"/>
              <a:t>20</a:t>
            </a:fld>
            <a:endParaRPr lang="en-US"/>
          </a:p>
        </p:txBody>
      </p:sp>
      <p:sp>
        <p:nvSpPr>
          <p:cNvPr id="19" name="TextBox 18"/>
          <p:cNvSpPr txBox="1"/>
          <p:nvPr/>
        </p:nvSpPr>
        <p:spPr>
          <a:xfrm>
            <a:off x="381000" y="990600"/>
            <a:ext cx="8305800" cy="5262979"/>
          </a:xfrm>
          <a:prstGeom prst="rect">
            <a:avLst/>
          </a:prstGeom>
          <a:noFill/>
        </p:spPr>
        <p:txBody>
          <a:bodyPr wrap="square">
            <a:spAutoFit/>
          </a:bodyPr>
          <a:lstStyle/>
          <a:p>
            <a:pPr marL="285750" indent="-285750" algn="just">
              <a:buFont typeface="Arial" panose="020B0604020202020204" pitchFamily="34" charset="0"/>
              <a:buChar char="•"/>
            </a:pPr>
            <a:r>
              <a:rPr lang="en-US" sz="2400" dirty="0"/>
              <a:t>By stacking multiple convolutional layers, CNNs can learn increasingly complex and abstract features.</a:t>
            </a:r>
          </a:p>
          <a:p>
            <a:pPr marL="285750" indent="-285750" algn="just">
              <a:buFont typeface="Arial" panose="020B0604020202020204" pitchFamily="34" charset="0"/>
              <a:buChar char="•"/>
            </a:pPr>
            <a:r>
              <a:rPr lang="en-US" sz="2400" dirty="0"/>
              <a:t>Additionally, convolutional layers are typically followed by non-linear activation functions, such as </a:t>
            </a:r>
            <a:r>
              <a:rPr lang="en-US" sz="2400" dirty="0" err="1"/>
              <a:t>ReLU</a:t>
            </a:r>
            <a:r>
              <a:rPr lang="en-US" sz="2400" dirty="0"/>
              <a:t>, to introduce non-linearity into the network.</a:t>
            </a:r>
          </a:p>
          <a:p>
            <a:pPr marL="285750" indent="-285750" algn="just">
              <a:buFont typeface="Arial" panose="020B0604020202020204" pitchFamily="34" charset="0"/>
              <a:buChar char="•"/>
            </a:pPr>
            <a:r>
              <a:rPr lang="en-US" sz="2400" dirty="0"/>
              <a:t>In spatial convolution, a small matrix called a kernel or filter is applied to each pixel of the input image. The kernel slides over the entire image, and at each position, the element-wise multiplication between the kernel and the corresponding pixels of the image is computed. </a:t>
            </a:r>
          </a:p>
          <a:p>
            <a:pPr marL="285750" indent="-285750" algn="just">
              <a:buFont typeface="Arial" panose="020B0604020202020204" pitchFamily="34" charset="0"/>
              <a:buChar char="•"/>
            </a:pPr>
            <a:r>
              <a:rPr lang="en-US" sz="2400" dirty="0"/>
              <a:t>The resulting values are summed up to produce a single value, which becomes the corresponding pixel in the output image. This process is repeated for every pixel in the image, resulting in a transformed image.</a:t>
            </a:r>
          </a:p>
        </p:txBody>
      </p:sp>
      <p:pic>
        <p:nvPicPr>
          <p:cNvPr id="12" name="Picture 1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295401" cy="947268"/>
          </a:xfrm>
          <a:prstGeom prst="rect">
            <a:avLst/>
          </a:prstGeom>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7" name="Rectangle 16"/>
          <p:cNvSpPr/>
          <p:nvPr/>
        </p:nvSpPr>
        <p:spPr>
          <a:xfrm>
            <a:off x="1143000" y="1524000"/>
            <a:ext cx="7086600" cy="461665"/>
          </a:xfrm>
          <a:prstGeom prst="rect">
            <a:avLst/>
          </a:prstGeom>
        </p:spPr>
        <p:txBody>
          <a:bodyPr wrap="square">
            <a:spAutoFit/>
          </a:bodyPr>
          <a:lstStyle/>
          <a:p>
            <a:pPr algn="just"/>
            <a:endParaRPr lang="en-US" sz="2400" dirty="0">
              <a:latin typeface="Calibri (Body)"/>
            </a:endParaRPr>
          </a:p>
        </p:txBody>
      </p:sp>
      <p:sp>
        <p:nvSpPr>
          <p:cNvPr id="14"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5" name="Footer Placeholder 4"/>
          <p:cNvSpPr txBox="1"/>
          <p:nvPr/>
        </p:nvSpPr>
        <p:spPr>
          <a:xfrm>
            <a:off x="2514600" y="61722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6"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8" name="Title 1"/>
          <p:cNvSpPr txBox="1"/>
          <p:nvPr/>
        </p:nvSpPr>
        <p:spPr>
          <a:xfrm>
            <a:off x="1371600" y="-55418"/>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err="1">
                <a:ea typeface="+mn-lt"/>
                <a:cs typeface="+mn-lt"/>
              </a:rPr>
              <a:t>Contd</a:t>
            </a:r>
            <a:r>
              <a:rPr lang="en-US" sz="3000" dirty="0">
                <a:ea typeface="+mn-lt"/>
                <a:cs typeface="+mn-lt"/>
              </a:rPr>
              <a:t>…</a:t>
            </a:r>
          </a:p>
        </p:txBody>
      </p:sp>
      <p:sp>
        <p:nvSpPr>
          <p:cNvPr id="2" name="Date Placeholder 1"/>
          <p:cNvSpPr>
            <a:spLocks noGrp="1"/>
          </p:cNvSpPr>
          <p:nvPr>
            <p:ph type="dt" sz="half" idx="10"/>
          </p:nvPr>
        </p:nvSpPr>
        <p:spPr/>
        <p:txBody>
          <a:bodyPr/>
          <a:lstStyle/>
          <a:p>
            <a:fld id="{B10D2E31-76DC-4352-8F89-49B16E5C99DC}" type="datetime1">
              <a:rPr lang="en-US" smtClean="0"/>
              <a:t>10/2/2024</a:t>
            </a:fld>
            <a:endParaRPr lang="en-US"/>
          </a:p>
        </p:txBody>
      </p:sp>
      <p:sp>
        <p:nvSpPr>
          <p:cNvPr id="3" name="Footer Placeholder 2"/>
          <p:cNvSpPr>
            <a:spLocks noGrp="1"/>
          </p:cNvSpPr>
          <p:nvPr>
            <p:ph type="ftr" sz="quarter" idx="11"/>
          </p:nvPr>
        </p:nvSpPr>
        <p:spPr>
          <a:xfrm>
            <a:off x="1447800" y="6356350"/>
            <a:ext cx="6629400" cy="365125"/>
          </a:xfrm>
        </p:spPr>
        <p:txBody>
          <a:bodyPr/>
          <a:lstStyle/>
          <a:p>
            <a:r>
              <a:rPr lang="en-US"/>
              <a:t>MINI JAIN    Image Processing and pattern recognition  ACSAI0522    Unit 2</a:t>
            </a:r>
          </a:p>
        </p:txBody>
      </p:sp>
      <p:sp>
        <p:nvSpPr>
          <p:cNvPr id="5" name="Slide Number Placeholder 4"/>
          <p:cNvSpPr>
            <a:spLocks noGrp="1"/>
          </p:cNvSpPr>
          <p:nvPr>
            <p:ph type="sldNum" sz="quarter" idx="12"/>
          </p:nvPr>
        </p:nvSpPr>
        <p:spPr/>
        <p:txBody>
          <a:bodyPr/>
          <a:lstStyle/>
          <a:p>
            <a:fld id="{B6F15528-21DE-4FAA-801E-634DDDAF4B2B}" type="slidenum">
              <a:rPr lang="en-US" smtClean="0"/>
              <a:t>21</a:t>
            </a:fld>
            <a:endParaRPr lang="en-US"/>
          </a:p>
        </p:txBody>
      </p:sp>
      <p:sp>
        <p:nvSpPr>
          <p:cNvPr id="19" name="TextBox 18"/>
          <p:cNvSpPr txBox="1"/>
          <p:nvPr/>
        </p:nvSpPr>
        <p:spPr>
          <a:xfrm>
            <a:off x="457200" y="1242928"/>
            <a:ext cx="8610600" cy="3785652"/>
          </a:xfrm>
          <a:prstGeom prst="rect">
            <a:avLst/>
          </a:prstGeom>
          <a:noFill/>
        </p:spPr>
        <p:txBody>
          <a:bodyPr wrap="square">
            <a:spAutoFit/>
          </a:bodyPr>
          <a:lstStyle/>
          <a:p>
            <a:pPr marL="285750" indent="-285750" algn="just">
              <a:buFont typeface="Arial" panose="020B0604020202020204" pitchFamily="34" charset="0"/>
              <a:buChar char="•"/>
            </a:pPr>
            <a:r>
              <a:rPr lang="en-US" sz="2400" dirty="0"/>
              <a:t>The size of the kernel determines the receptive field, which is the local region of the input image that affects the computation of a particular output pixel. </a:t>
            </a:r>
          </a:p>
          <a:p>
            <a:pPr marL="285750" indent="-285750" algn="just">
              <a:buFont typeface="Arial" panose="020B0604020202020204" pitchFamily="34" charset="0"/>
              <a:buChar char="•"/>
            </a:pPr>
            <a:r>
              <a:rPr lang="en-US" sz="2400" dirty="0"/>
              <a:t>The values within the kernel are usually learned during the training process of a CNN, where they are optimized to extract meaningful features from the input image.</a:t>
            </a:r>
          </a:p>
          <a:p>
            <a:pPr marL="285750" indent="-285750" algn="just">
              <a:buFont typeface="Arial" panose="020B0604020202020204" pitchFamily="34" charset="0"/>
              <a:buChar char="•"/>
            </a:pPr>
            <a:r>
              <a:rPr lang="en-US" sz="2400" dirty="0"/>
              <a:t>Overall, spatial convolution plays a crucial role in enabling CNNs to automatically learn and extract relevant features from images, making it a fundamental operation in modern computer vision applications.</a:t>
            </a:r>
            <a:endParaRPr lang="en-IN" sz="2400" dirty="0"/>
          </a:p>
        </p:txBody>
      </p:sp>
      <p:pic>
        <p:nvPicPr>
          <p:cNvPr id="12" name="Picture 1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295401" cy="947268"/>
          </a:xfrm>
          <a:prstGeom prst="rect">
            <a:avLst/>
          </a:prstGeom>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Calibri (Body)"/>
            </a:endParaRPr>
          </a:p>
          <a:p>
            <a:pPr algn="ctr">
              <a:spcBef>
                <a:spcPct val="0"/>
              </a:spcBef>
              <a:defRPr/>
            </a:pPr>
            <a:r>
              <a:rPr lang="en-US" sz="3000" dirty="0">
                <a:ea typeface="+mn-lt"/>
                <a:cs typeface="+mn-lt"/>
              </a:rPr>
              <a:t>Example of spatial convolution </a:t>
            </a:r>
          </a:p>
          <a:p>
            <a:pPr algn="ctr">
              <a:spcBef>
                <a:spcPct val="0"/>
              </a:spcBef>
              <a:defRPr/>
            </a:pPr>
            <a:endParaRPr lang="en-US" sz="3000" dirty="0">
              <a:ea typeface="+mn-lt"/>
              <a:cs typeface="+mn-lt"/>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C49A716B-015A-46DF-856A-052D9E3A9CE1}"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2</a:t>
            </a:r>
          </a:p>
        </p:txBody>
      </p:sp>
      <p:sp>
        <p:nvSpPr>
          <p:cNvPr id="5" name="Slide Number Placeholder 4"/>
          <p:cNvSpPr>
            <a:spLocks noGrp="1"/>
          </p:cNvSpPr>
          <p:nvPr>
            <p:ph type="sldNum" sz="quarter" idx="12"/>
          </p:nvPr>
        </p:nvSpPr>
        <p:spPr/>
        <p:txBody>
          <a:bodyPr/>
          <a:lstStyle/>
          <a:p>
            <a:fld id="{B6F15528-21DE-4FAA-801E-634DDDAF4B2B}" type="slidenum">
              <a:rPr lang="en-US" smtClean="0"/>
              <a:t>22</a:t>
            </a:fld>
            <a:endParaRPr lang="en-US"/>
          </a:p>
        </p:txBody>
      </p:sp>
      <p:pic>
        <p:nvPicPr>
          <p:cNvPr id="3"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6914" y="1524000"/>
            <a:ext cx="6123571" cy="4351338"/>
          </a:xfrm>
        </p:spPr>
      </p:pic>
      <p:pic>
        <p:nvPicPr>
          <p:cNvPr id="13" name="Picture 1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95401" cy="947268"/>
          </a:xfrm>
          <a:prstGeom prst="rect">
            <a:avLst/>
          </a:prstGeom>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Calibri (Body)"/>
              </a:rPr>
              <a:t>Gaussian</a:t>
            </a:r>
            <a:r>
              <a:rPr lang="en-US" sz="3200" b="1" dirty="0">
                <a:latin typeface="Calibri (Body)"/>
              </a:rPr>
              <a:t> </a:t>
            </a:r>
            <a:r>
              <a:rPr lang="en-US" sz="3200" dirty="0">
                <a:latin typeface="Calibri (Body)"/>
              </a:rPr>
              <a:t>Smoothing</a:t>
            </a:r>
            <a:r>
              <a:rPr kumimoji="0" lang="en-US" sz="3200" b="0" i="0" u="none" strike="noStrike" kern="1200" cap="none" spc="0" normalizeH="0" baseline="0" noProof="0" dirty="0">
                <a:ln>
                  <a:noFill/>
                </a:ln>
                <a:solidFill>
                  <a:schemeClr val="dk1"/>
                </a:solidFill>
                <a:effectLst/>
                <a:uLnTx/>
                <a:uFillTx/>
                <a:latin typeface="Calibri (Body)"/>
              </a:rPr>
              <a:t> (CO2)</a:t>
            </a:r>
            <a:r>
              <a:rPr kumimoji="0" lang="en-US" sz="3200" b="0" i="0" u="none" strike="noStrike" kern="1200" cap="none" spc="0" normalizeH="0" noProof="0" dirty="0">
                <a:ln>
                  <a:noFill/>
                </a:ln>
                <a:solidFill>
                  <a:schemeClr val="dk1"/>
                </a:solidFill>
                <a:effectLst/>
                <a:uLnTx/>
                <a:uFillTx/>
                <a:latin typeface="Calibri (Body)"/>
              </a:rPr>
              <a:t> </a:t>
            </a:r>
            <a:endParaRPr lang="en-US" sz="3200" b="1" dirty="0">
              <a:latin typeface="Calibri (Body)"/>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1EDACCC1-31A1-4E81-85AC-ABBF80FFD0CF}"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2</a:t>
            </a:r>
          </a:p>
        </p:txBody>
      </p:sp>
      <p:sp>
        <p:nvSpPr>
          <p:cNvPr id="5" name="Slide Number Placeholder 4"/>
          <p:cNvSpPr>
            <a:spLocks noGrp="1"/>
          </p:cNvSpPr>
          <p:nvPr>
            <p:ph type="sldNum" sz="quarter" idx="12"/>
          </p:nvPr>
        </p:nvSpPr>
        <p:spPr/>
        <p:txBody>
          <a:bodyPr/>
          <a:lstStyle/>
          <a:p>
            <a:fld id="{B6F15528-21DE-4FAA-801E-634DDDAF4B2B}" type="slidenum">
              <a:rPr lang="en-US" smtClean="0"/>
              <a:t>23</a:t>
            </a:fld>
            <a:endParaRPr lang="en-US"/>
          </a:p>
        </p:txBody>
      </p:sp>
      <p:sp>
        <p:nvSpPr>
          <p:cNvPr id="13" name="TextBox 12"/>
          <p:cNvSpPr txBox="1"/>
          <p:nvPr/>
        </p:nvSpPr>
        <p:spPr>
          <a:xfrm>
            <a:off x="457200" y="890153"/>
            <a:ext cx="8382000" cy="5759718"/>
          </a:xfrm>
          <a:prstGeom prst="rect">
            <a:avLst/>
          </a:prstGeom>
          <a:noFill/>
        </p:spPr>
        <p:txBody>
          <a:bodyPr wrap="square">
            <a:spAutoFit/>
          </a:bodyPr>
          <a:lstStyle/>
          <a:p>
            <a:pPr marL="285750" indent="-285750" algn="just">
              <a:buFont typeface="Arial" panose="020B0604020202020204" pitchFamily="34" charset="0"/>
              <a:buChar char="•"/>
            </a:pPr>
            <a:r>
              <a:rPr lang="en-US" sz="2400" dirty="0"/>
              <a:t>Gaussian smoothing, also known as Gaussian blur, is a technique used in image processing and signal processing to reduce noise and remove high-frequency detail from an image or signal. </a:t>
            </a:r>
          </a:p>
          <a:p>
            <a:pPr marL="285750" indent="-285750" algn="just">
              <a:buFont typeface="Arial" panose="020B0604020202020204" pitchFamily="34" charset="0"/>
              <a:buChar char="•"/>
            </a:pPr>
            <a:r>
              <a:rPr lang="en-US" sz="2400" dirty="0"/>
              <a:t>It involves applying a Gaussian filter to the image or signal, which has the effect of averaging the values of neighboring pixels or samples.</a:t>
            </a:r>
          </a:p>
          <a:p>
            <a:pPr marL="285750" indent="-285750" algn="just">
              <a:buFont typeface="Arial" panose="020B0604020202020204" pitchFamily="34" charset="0"/>
              <a:buChar char="•"/>
            </a:pPr>
            <a:r>
              <a:rPr lang="en-US" sz="2400" dirty="0"/>
              <a:t>The Gaussian filter is a convolutional filter that uses a Gaussian distribution as its kernel.</a:t>
            </a:r>
          </a:p>
          <a:p>
            <a:pPr marL="285750" indent="-285750" algn="just">
              <a:buFont typeface="Arial" panose="020B0604020202020204" pitchFamily="34" charset="0"/>
              <a:buChar char="•"/>
            </a:pPr>
            <a:r>
              <a:rPr lang="en-US" sz="2400" dirty="0"/>
              <a:t>The Gaussian distribution is a bell-shaped curve that is characterized by its mean and standard deviation. </a:t>
            </a:r>
          </a:p>
          <a:p>
            <a:pPr marL="285750" indent="-285750" algn="just">
              <a:buFont typeface="Arial" panose="020B0604020202020204" pitchFamily="34" charset="0"/>
              <a:buChar char="•"/>
            </a:pPr>
            <a:r>
              <a:rPr lang="en-US" sz="2400" dirty="0"/>
              <a:t>The standard deviation determines the width of the curve, which in turn affects the amount of smoothing applied to the image or signal.</a:t>
            </a:r>
            <a:endParaRPr lang="en-IN" sz="2400" dirty="0"/>
          </a:p>
          <a:p>
            <a:pPr algn="just">
              <a:lnSpc>
                <a:spcPct val="150000"/>
              </a:lnSpc>
              <a:spcAft>
                <a:spcPts val="1200"/>
              </a:spcAft>
            </a:pPr>
            <a:endParaRPr lang="en-US" sz="2400" dirty="0">
              <a:latin typeface="Calibri (Body)"/>
            </a:endParaRPr>
          </a:p>
        </p:txBody>
      </p:sp>
      <p:pic>
        <p:nvPicPr>
          <p:cNvPr id="15" name="Picture 14"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95401" cy="947268"/>
          </a:xfrm>
          <a:prstGeom prst="rect">
            <a:avLst/>
          </a:prstGeom>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err="1">
                <a:latin typeface="Calibri (Body)"/>
              </a:rPr>
              <a:t>Contd</a:t>
            </a:r>
            <a:r>
              <a:rPr lang="en-US" sz="3200" dirty="0">
                <a:latin typeface="Calibri (Body)"/>
              </a:rPr>
              <a:t>…</a:t>
            </a: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9B58B4D5-C255-4CF5-90AE-4347B4759AF8}"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2</a:t>
            </a:r>
          </a:p>
        </p:txBody>
      </p:sp>
      <p:sp>
        <p:nvSpPr>
          <p:cNvPr id="5" name="Slide Number Placeholder 4"/>
          <p:cNvSpPr>
            <a:spLocks noGrp="1"/>
          </p:cNvSpPr>
          <p:nvPr>
            <p:ph type="sldNum" sz="quarter" idx="12"/>
          </p:nvPr>
        </p:nvSpPr>
        <p:spPr/>
        <p:txBody>
          <a:bodyPr/>
          <a:lstStyle/>
          <a:p>
            <a:fld id="{B6F15528-21DE-4FAA-801E-634DDDAF4B2B}" type="slidenum">
              <a:rPr lang="en-US" smtClean="0"/>
              <a:t>24</a:t>
            </a:fld>
            <a:endParaRPr lang="en-US"/>
          </a:p>
        </p:txBody>
      </p:sp>
      <p:sp>
        <p:nvSpPr>
          <p:cNvPr id="6" name="TextBox 5"/>
          <p:cNvSpPr txBox="1"/>
          <p:nvPr/>
        </p:nvSpPr>
        <p:spPr>
          <a:xfrm>
            <a:off x="1104900" y="1371600"/>
            <a:ext cx="7467600" cy="4154984"/>
          </a:xfrm>
          <a:prstGeom prst="rect">
            <a:avLst/>
          </a:prstGeom>
          <a:noFill/>
        </p:spPr>
        <p:txBody>
          <a:bodyPr wrap="square">
            <a:spAutoFit/>
          </a:bodyPr>
          <a:lstStyle/>
          <a:p>
            <a:pPr marL="285750" indent="-285750" algn="just">
              <a:buFont typeface="Arial" panose="020B0604020202020204" pitchFamily="34" charset="0"/>
              <a:buChar char="•"/>
            </a:pPr>
            <a:r>
              <a:rPr lang="en-US" sz="2400" dirty="0"/>
              <a:t>To apply Gaussian smoothing, the filter is convolved with the image or signal by sliding it over each pixel or sample and calculating the weighted average of the neighboring values.</a:t>
            </a:r>
          </a:p>
          <a:p>
            <a:pPr marL="285750" indent="-285750" algn="just">
              <a:buFont typeface="Arial" panose="020B0604020202020204" pitchFamily="34" charset="0"/>
              <a:buChar char="•"/>
            </a:pPr>
            <a:r>
              <a:rPr lang="en-US" sz="2400" dirty="0"/>
              <a:t>The weights are determined by the values of the Gaussian distribution at each position within the filter.</a:t>
            </a:r>
          </a:p>
          <a:p>
            <a:pPr marL="285750" indent="-285750" algn="just">
              <a:buFont typeface="Arial" panose="020B0604020202020204" pitchFamily="34" charset="0"/>
              <a:buChar char="•"/>
            </a:pPr>
            <a:r>
              <a:rPr lang="en-US" sz="2400" dirty="0"/>
              <a:t>The main advantage of Gaussian smoothing is its ability to reduce noise while preserving the overall structure and edges of the image or signal. </a:t>
            </a:r>
          </a:p>
          <a:p>
            <a:pPr marL="285750" indent="-285750" algn="just">
              <a:buFont typeface="Arial" panose="020B0604020202020204" pitchFamily="34" charset="0"/>
              <a:buChar char="•"/>
            </a:pPr>
            <a:r>
              <a:rPr lang="en-US" sz="2400" dirty="0"/>
              <a:t>The Gaussian distribution has a natural blurring effect, which makes it suitable for smoothing applications. </a:t>
            </a:r>
          </a:p>
        </p:txBody>
      </p:sp>
      <p:pic>
        <p:nvPicPr>
          <p:cNvPr id="13" name="Picture 12"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95401" cy="947268"/>
          </a:xfrm>
          <a:prstGeom prst="rect">
            <a:avLst/>
          </a:prstGeom>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15502"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err="1">
                <a:ea typeface="+mn-lt"/>
                <a:cs typeface="+mn-lt"/>
              </a:rPr>
              <a:t>Contd</a:t>
            </a:r>
            <a:r>
              <a:rPr lang="en-US" sz="3000" dirty="0">
                <a:ea typeface="+mn-lt"/>
                <a:cs typeface="+mn-lt"/>
              </a:rPr>
              <a:t>…</a:t>
            </a:r>
          </a:p>
        </p:txBody>
      </p:sp>
      <p:sp>
        <p:nvSpPr>
          <p:cNvPr id="2" name="Date Placeholder 1"/>
          <p:cNvSpPr>
            <a:spLocks noGrp="1"/>
          </p:cNvSpPr>
          <p:nvPr>
            <p:ph type="dt" sz="half" idx="10"/>
          </p:nvPr>
        </p:nvSpPr>
        <p:spPr/>
        <p:txBody>
          <a:bodyPr/>
          <a:lstStyle/>
          <a:p>
            <a:fld id="{C9364076-869C-4794-A095-3E005407C537}"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2</a:t>
            </a:r>
          </a:p>
        </p:txBody>
      </p:sp>
      <p:sp>
        <p:nvSpPr>
          <p:cNvPr id="5" name="Slide Number Placeholder 4"/>
          <p:cNvSpPr>
            <a:spLocks noGrp="1"/>
          </p:cNvSpPr>
          <p:nvPr>
            <p:ph type="sldNum" sz="quarter" idx="12"/>
          </p:nvPr>
        </p:nvSpPr>
        <p:spPr/>
        <p:txBody>
          <a:bodyPr/>
          <a:lstStyle/>
          <a:p>
            <a:fld id="{B6F15528-21DE-4FAA-801E-634DDDAF4B2B}" type="slidenum">
              <a:rPr lang="en-US" smtClean="0"/>
              <a:t>25</a:t>
            </a:fld>
            <a:endParaRPr lang="en-US"/>
          </a:p>
        </p:txBody>
      </p:sp>
      <p:sp>
        <p:nvSpPr>
          <p:cNvPr id="6" name="TextBox 5"/>
          <p:cNvSpPr txBox="1"/>
          <p:nvPr/>
        </p:nvSpPr>
        <p:spPr>
          <a:xfrm>
            <a:off x="1315502" y="1295400"/>
            <a:ext cx="6781800" cy="4154984"/>
          </a:xfrm>
          <a:prstGeom prst="rect">
            <a:avLst/>
          </a:prstGeom>
          <a:noFill/>
        </p:spPr>
        <p:txBody>
          <a:bodyPr wrap="square">
            <a:spAutoFit/>
          </a:bodyPr>
          <a:lstStyle/>
          <a:p>
            <a:pPr marL="285750" indent="-285750" algn="just">
              <a:buFont typeface="Arial" panose="020B0604020202020204" pitchFamily="34" charset="0"/>
              <a:buChar char="•"/>
            </a:pPr>
            <a:r>
              <a:rPr lang="en-US" sz="2400" dirty="0"/>
              <a:t>The Gaussian filter is separable, which means it can be applied in a more efficient manner by convolving the image or signal with a 1D filter in each dimension.</a:t>
            </a:r>
          </a:p>
          <a:p>
            <a:pPr marL="285750" indent="-285750" algn="just">
              <a:buFont typeface="Arial" panose="020B0604020202020204" pitchFamily="34" charset="0"/>
              <a:buChar char="•"/>
            </a:pPr>
            <a:r>
              <a:rPr lang="en-US" sz="2400" dirty="0"/>
              <a:t>Gaussian smoothing is widely used in various applications, such as image denoising, image resizing, edge detection, and computer vision tasks.</a:t>
            </a:r>
          </a:p>
          <a:p>
            <a:pPr marL="285750" indent="-285750" algn="just">
              <a:buFont typeface="Arial" panose="020B0604020202020204" pitchFamily="34" charset="0"/>
              <a:buChar char="•"/>
            </a:pPr>
            <a:r>
              <a:rPr lang="en-US" sz="2400" dirty="0"/>
              <a:t>It helps to remove noise and unwanted details while preserving important features, resulting in improved image quality or signal analysis.</a:t>
            </a:r>
            <a:endParaRPr lang="en-IN" sz="2400" dirty="0"/>
          </a:p>
        </p:txBody>
      </p:sp>
      <p:pic>
        <p:nvPicPr>
          <p:cNvPr id="11" name="Picture 10"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95401" cy="947268"/>
          </a:xfrm>
          <a:prstGeom prst="rect">
            <a:avLst/>
          </a:prstGeom>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ea typeface="+mn-lt"/>
                <a:cs typeface="+mn-lt"/>
              </a:rPr>
              <a:t>Example of Gaussian Smoothing</a:t>
            </a:r>
          </a:p>
        </p:txBody>
      </p:sp>
      <p:sp>
        <p:nvSpPr>
          <p:cNvPr id="2" name="Date Placeholder 1"/>
          <p:cNvSpPr>
            <a:spLocks noGrp="1"/>
          </p:cNvSpPr>
          <p:nvPr>
            <p:ph type="dt" sz="half" idx="10"/>
          </p:nvPr>
        </p:nvSpPr>
        <p:spPr/>
        <p:txBody>
          <a:bodyPr/>
          <a:lstStyle/>
          <a:p>
            <a:fld id="{415602C3-5E63-43D6-BDDB-DDCDD0AD9AF6}"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2</a:t>
            </a:r>
          </a:p>
        </p:txBody>
      </p:sp>
      <p:sp>
        <p:nvSpPr>
          <p:cNvPr id="5" name="Slide Number Placeholder 4"/>
          <p:cNvSpPr>
            <a:spLocks noGrp="1"/>
          </p:cNvSpPr>
          <p:nvPr>
            <p:ph type="sldNum" sz="quarter" idx="12"/>
          </p:nvPr>
        </p:nvSpPr>
        <p:spPr/>
        <p:txBody>
          <a:bodyPr/>
          <a:lstStyle/>
          <a:p>
            <a:fld id="{B6F15528-21DE-4FAA-801E-634DDDAF4B2B}" type="slidenum">
              <a:rPr lang="en-US" smtClean="0"/>
              <a:t>26</a:t>
            </a:fld>
            <a:endParaRPr lang="en-US"/>
          </a:p>
        </p:txBody>
      </p:sp>
      <p:pic>
        <p:nvPicPr>
          <p:cNvPr id="3"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0844" y="1636712"/>
            <a:ext cx="7735712" cy="4351338"/>
          </a:xfrm>
        </p:spPr>
      </p:pic>
      <p:pic>
        <p:nvPicPr>
          <p:cNvPr id="11" name="Picture 10"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95401" cy="947268"/>
          </a:xfrm>
          <a:prstGeom prst="rect">
            <a:avLst/>
          </a:prstGeom>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Difference of Gaussians (</a:t>
            </a:r>
            <a:r>
              <a:rPr lang="en-IN" sz="3000" dirty="0" err="1"/>
              <a:t>DoG</a:t>
            </a:r>
            <a:r>
              <a:rPr lang="en-IN" sz="3000" dirty="0"/>
              <a:t>)</a:t>
            </a:r>
            <a:r>
              <a:rPr kumimoji="0" lang="en-US" sz="3000" b="0" i="0" u="none" strike="noStrike" kern="1200" cap="none" spc="0" normalizeH="0" baseline="0" noProof="0" dirty="0">
                <a:ln>
                  <a:noFill/>
                </a:ln>
                <a:solidFill>
                  <a:schemeClr val="dk1"/>
                </a:solidFill>
                <a:effectLst/>
                <a:uLnTx/>
                <a:uFillTx/>
                <a:latin typeface="Calibri (Body)"/>
              </a:rPr>
              <a:t> (CO2)</a:t>
            </a:r>
            <a:r>
              <a:rPr kumimoji="0" lang="en-US" sz="3000" b="0" i="0" u="none" strike="noStrike" kern="1200" cap="none" spc="0" normalizeH="0" noProof="0" dirty="0">
                <a:ln>
                  <a:noFill/>
                </a:ln>
                <a:solidFill>
                  <a:schemeClr val="dk1"/>
                </a:solidFill>
                <a:effectLst/>
                <a:uLnTx/>
                <a:uFillTx/>
                <a:latin typeface="Calibri (Body)"/>
              </a:rPr>
              <a:t> </a:t>
            </a:r>
            <a:endParaRPr lang="en-US" sz="3000" dirty="0">
              <a:ea typeface="+mn-lt"/>
              <a:cs typeface="+mn-lt"/>
            </a:endParaRPr>
          </a:p>
        </p:txBody>
      </p:sp>
      <p:sp>
        <p:nvSpPr>
          <p:cNvPr id="2" name="Date Placeholder 1"/>
          <p:cNvSpPr>
            <a:spLocks noGrp="1"/>
          </p:cNvSpPr>
          <p:nvPr>
            <p:ph type="dt" sz="half" idx="10"/>
          </p:nvPr>
        </p:nvSpPr>
        <p:spPr/>
        <p:txBody>
          <a:bodyPr/>
          <a:lstStyle/>
          <a:p>
            <a:fld id="{EF8B246F-8BCF-4FC3-8489-3CEB16E24220}"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2</a:t>
            </a:r>
          </a:p>
        </p:txBody>
      </p:sp>
      <p:sp>
        <p:nvSpPr>
          <p:cNvPr id="5" name="Slide Number Placeholder 4"/>
          <p:cNvSpPr>
            <a:spLocks noGrp="1"/>
          </p:cNvSpPr>
          <p:nvPr>
            <p:ph type="sldNum" sz="quarter" idx="12"/>
          </p:nvPr>
        </p:nvSpPr>
        <p:spPr/>
        <p:txBody>
          <a:bodyPr/>
          <a:lstStyle/>
          <a:p>
            <a:fld id="{B6F15528-21DE-4FAA-801E-634DDDAF4B2B}" type="slidenum">
              <a:rPr lang="en-US" smtClean="0"/>
              <a:t>27</a:t>
            </a:fld>
            <a:endParaRPr lang="en-US"/>
          </a:p>
        </p:txBody>
      </p:sp>
      <p:sp>
        <p:nvSpPr>
          <p:cNvPr id="6" name="TextBox 5"/>
          <p:cNvSpPr txBox="1"/>
          <p:nvPr/>
        </p:nvSpPr>
        <p:spPr>
          <a:xfrm>
            <a:off x="1371600" y="1152847"/>
            <a:ext cx="6858000" cy="5262979"/>
          </a:xfrm>
          <a:prstGeom prst="rect">
            <a:avLst/>
          </a:prstGeom>
          <a:noFill/>
        </p:spPr>
        <p:txBody>
          <a:bodyPr wrap="square">
            <a:spAutoFit/>
          </a:bodyPr>
          <a:lstStyle/>
          <a:p>
            <a:pPr marL="285750" indent="-285750" algn="just">
              <a:buFont typeface="Arial" panose="020B0604020202020204" pitchFamily="34" charset="0"/>
              <a:buChar char="•"/>
            </a:pPr>
            <a:r>
              <a:rPr lang="en-US" sz="2400" dirty="0"/>
              <a:t>In image processing, </a:t>
            </a:r>
            <a:r>
              <a:rPr lang="en-US" sz="2400" dirty="0" err="1"/>
              <a:t>DoG</a:t>
            </a:r>
            <a:r>
              <a:rPr lang="en-US" sz="2400" dirty="0"/>
              <a:t> stands for "Difference of Gaussians." It is a technique used for feature detection and image enhancement.</a:t>
            </a:r>
          </a:p>
          <a:p>
            <a:pPr marL="285750" indent="-285750" algn="just">
              <a:buFont typeface="Arial" panose="020B0604020202020204" pitchFamily="34" charset="0"/>
              <a:buChar char="•"/>
            </a:pPr>
            <a:r>
              <a:rPr lang="en-US" sz="2400" dirty="0"/>
              <a:t>The </a:t>
            </a:r>
            <a:r>
              <a:rPr lang="en-US" sz="2400" dirty="0" err="1"/>
              <a:t>DoG</a:t>
            </a:r>
            <a:r>
              <a:rPr lang="en-US" sz="2400" dirty="0"/>
              <a:t> method involves subtracting two Gaussian-blurred versions of an image to enhance edges and other significant features.</a:t>
            </a:r>
          </a:p>
          <a:p>
            <a:pPr marL="285750" indent="-285750" algn="just">
              <a:buFont typeface="Arial" panose="020B0604020202020204" pitchFamily="34" charset="0"/>
              <a:buChar char="•"/>
            </a:pPr>
            <a:r>
              <a:rPr lang="en-US" sz="2400" dirty="0"/>
              <a:t>The </a:t>
            </a:r>
            <a:r>
              <a:rPr lang="en-US" sz="2400" dirty="0" err="1"/>
              <a:t>DoG</a:t>
            </a:r>
            <a:r>
              <a:rPr lang="en-US" sz="2400" dirty="0"/>
              <a:t> method is a fundamental technique in computer vision and has been widely used in various applications, such as image segmentation, object detection, and image analysis.</a:t>
            </a:r>
          </a:p>
          <a:p>
            <a:pPr marL="285750" indent="-285750" algn="just">
              <a:buFont typeface="Arial" panose="020B0604020202020204" pitchFamily="34" charset="0"/>
              <a:buChar char="•"/>
            </a:pPr>
            <a:r>
              <a:rPr lang="en-US" sz="2400" dirty="0"/>
              <a:t>It provides a way to highlight image features by emphasizing changes in pixel intensities, making it useful for tasks that require edge detection or feature extraction.</a:t>
            </a:r>
            <a:endParaRPr lang="en-IN" sz="2400" dirty="0"/>
          </a:p>
        </p:txBody>
      </p:sp>
      <p:pic>
        <p:nvPicPr>
          <p:cNvPr id="11" name="Picture 10"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95401" cy="947268"/>
          </a:xfrm>
          <a:prstGeom prst="rect">
            <a:avLst/>
          </a:prstGeom>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t>Steps for applying </a:t>
            </a:r>
            <a:r>
              <a:rPr lang="en-IN" sz="3000" dirty="0" err="1"/>
              <a:t>DoG</a:t>
            </a:r>
            <a:endParaRPr lang="en-US" sz="3000" b="1" dirty="0">
              <a:latin typeface="Calibri (Body)"/>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2FE6E572-3095-4CF3-A986-C32A8D168064}"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2</a:t>
            </a:r>
          </a:p>
        </p:txBody>
      </p:sp>
      <p:sp>
        <p:nvSpPr>
          <p:cNvPr id="5" name="Slide Number Placeholder 4"/>
          <p:cNvSpPr>
            <a:spLocks noGrp="1"/>
          </p:cNvSpPr>
          <p:nvPr>
            <p:ph type="sldNum" sz="quarter" idx="12"/>
          </p:nvPr>
        </p:nvSpPr>
        <p:spPr/>
        <p:txBody>
          <a:bodyPr/>
          <a:lstStyle/>
          <a:p>
            <a:fld id="{B6F15528-21DE-4FAA-801E-634DDDAF4B2B}" type="slidenum">
              <a:rPr lang="en-US" smtClean="0"/>
              <a:t>28</a:t>
            </a:fld>
            <a:endParaRPr lang="en-US"/>
          </a:p>
        </p:txBody>
      </p:sp>
      <p:sp>
        <p:nvSpPr>
          <p:cNvPr id="13" name="TextBox 12"/>
          <p:cNvSpPr txBox="1"/>
          <p:nvPr/>
        </p:nvSpPr>
        <p:spPr>
          <a:xfrm>
            <a:off x="304800" y="1295400"/>
            <a:ext cx="8382000" cy="6001643"/>
          </a:xfrm>
          <a:prstGeom prst="rect">
            <a:avLst/>
          </a:prstGeom>
          <a:noFill/>
        </p:spPr>
        <p:txBody>
          <a:bodyPr wrap="square">
            <a:spAutoFit/>
          </a:bodyPr>
          <a:lstStyle/>
          <a:p>
            <a:pPr marL="285750" indent="-285750" algn="just">
              <a:buFont typeface="Arial" panose="020B0604020202020204" pitchFamily="34" charset="0"/>
              <a:buChar char="•"/>
            </a:pPr>
            <a:r>
              <a:rPr lang="en-US" sz="2400" dirty="0"/>
              <a:t>Gaussian blurring: The original image is convolved with Gaussian filters of different scales. Gaussian filters are used to reduce noise and smooth the image. Multiple scales of Gaussian blurring are applied to capture features at different levels of detail.</a:t>
            </a:r>
          </a:p>
          <a:p>
            <a:pPr marL="285750" indent="-285750" algn="just">
              <a:buFont typeface="Arial" panose="020B0604020202020204" pitchFamily="34" charset="0"/>
              <a:buChar char="•"/>
            </a:pPr>
            <a:r>
              <a:rPr lang="en-US" sz="2400" dirty="0"/>
              <a:t>Difference calculation: The blurred images obtained from different scales are subtracted from each other to obtain the </a:t>
            </a:r>
            <a:r>
              <a:rPr lang="en-US" sz="2400" dirty="0" err="1"/>
              <a:t>DoG</a:t>
            </a:r>
            <a:r>
              <a:rPr lang="en-US" sz="2400" dirty="0"/>
              <a:t> image. The purpose of this subtraction is to emphasize edges and other features present in the image.</a:t>
            </a:r>
          </a:p>
          <a:p>
            <a:pPr marL="285750" indent="-285750" algn="just">
              <a:buFont typeface="Arial" panose="020B0604020202020204" pitchFamily="34" charset="0"/>
              <a:buChar char="•"/>
            </a:pPr>
            <a:r>
              <a:rPr lang="en-US" sz="2400" dirty="0"/>
              <a:t>Feature detection: The resulting </a:t>
            </a:r>
            <a:r>
              <a:rPr lang="en-US" sz="2400" dirty="0" err="1"/>
              <a:t>DoG</a:t>
            </a:r>
            <a:r>
              <a:rPr lang="en-US" sz="2400" dirty="0"/>
              <a:t> image is often used for feature detection. Local extrema (maxima and minima) in the </a:t>
            </a:r>
            <a:r>
              <a:rPr lang="en-US" sz="2400" dirty="0" err="1"/>
              <a:t>DoG</a:t>
            </a:r>
            <a:r>
              <a:rPr lang="en-US" sz="2400" dirty="0"/>
              <a:t> image are identified as potential key points or interest points in the original image. These points can then be used for tasks like object recognition, image matching, or image alignment</a:t>
            </a:r>
            <a:endParaRPr lang="en-IN" sz="2400" dirty="0"/>
          </a:p>
          <a:p>
            <a:pPr marL="285750" indent="-285750" algn="just">
              <a:buFont typeface="Arial" panose="020B0604020202020204" pitchFamily="34" charset="0"/>
              <a:buChar char="•"/>
            </a:pPr>
            <a:endParaRPr lang="en-IN" sz="2400" dirty="0">
              <a:latin typeface="Calibri (Body)"/>
            </a:endParaRPr>
          </a:p>
        </p:txBody>
      </p:sp>
      <p:pic>
        <p:nvPicPr>
          <p:cNvPr id="15" name="Picture 14"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95401" cy="947268"/>
          </a:xfrm>
          <a:prstGeom prst="rect">
            <a:avLst/>
          </a:prstGeom>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46653"/>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latin typeface="Calibri (Body)"/>
              </a:rPr>
              <a:t>Example of </a:t>
            </a:r>
            <a:r>
              <a:rPr lang="en-US" sz="3200" b="1" dirty="0" err="1">
                <a:latin typeface="Calibri (Body)"/>
              </a:rPr>
              <a:t>DoG</a:t>
            </a:r>
            <a:endParaRPr lang="en-US" sz="3200" b="1" dirty="0">
              <a:latin typeface="Calibri (Body)"/>
            </a:endParaRPr>
          </a:p>
        </p:txBody>
      </p:sp>
      <p:sp>
        <p:nvSpPr>
          <p:cNvPr id="2" name="Date Placeholder 1"/>
          <p:cNvSpPr>
            <a:spLocks noGrp="1"/>
          </p:cNvSpPr>
          <p:nvPr>
            <p:ph type="dt" sz="half" idx="10"/>
          </p:nvPr>
        </p:nvSpPr>
        <p:spPr/>
        <p:txBody>
          <a:bodyPr/>
          <a:lstStyle/>
          <a:p>
            <a:fld id="{5F2862A6-B123-4BA3-A016-D3D0099BD1B6}"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2</a:t>
            </a:r>
          </a:p>
        </p:txBody>
      </p:sp>
      <p:sp>
        <p:nvSpPr>
          <p:cNvPr id="5" name="Slide Number Placeholder 4"/>
          <p:cNvSpPr>
            <a:spLocks noGrp="1"/>
          </p:cNvSpPr>
          <p:nvPr>
            <p:ph type="sldNum" sz="quarter" idx="12"/>
          </p:nvPr>
        </p:nvSpPr>
        <p:spPr/>
        <p:txBody>
          <a:bodyPr/>
          <a:lstStyle/>
          <a:p>
            <a:fld id="{B6F15528-21DE-4FAA-801E-634DDDAF4B2B}" type="slidenum">
              <a:rPr lang="en-US" smtClean="0"/>
              <a:t>29</a:t>
            </a:fld>
            <a:endParaRPr lang="en-US"/>
          </a:p>
        </p:txBody>
      </p:sp>
      <p:pic>
        <p:nvPicPr>
          <p:cNvPr id="3"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3900" y="1741238"/>
            <a:ext cx="7696200" cy="3144720"/>
          </a:xfrm>
        </p:spPr>
      </p:pic>
      <p:pic>
        <p:nvPicPr>
          <p:cNvPr id="11" name="Picture 10"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95401" cy="947268"/>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5029200" cy="4876800"/>
          </a:xfrm>
        </p:spPr>
        <p:txBody>
          <a:bodyPr>
            <a:normAutofit fontScale="92500"/>
          </a:bodyPr>
          <a:lstStyle/>
          <a:p>
            <a:pPr algn="just"/>
            <a:r>
              <a:rPr lang="en-US" sz="2400" dirty="0"/>
              <a:t>The simplest of T, is when the neighborhood of size 1X1 (that is a form single pixel). </a:t>
            </a:r>
          </a:p>
          <a:p>
            <a:pPr algn="just"/>
            <a:r>
              <a:rPr lang="en-US" sz="2400" dirty="0"/>
              <a:t>In this case, g depends only on the value of f at (</a:t>
            </a:r>
            <a:r>
              <a:rPr lang="en-US" sz="2400" dirty="0" err="1"/>
              <a:t>x,y</a:t>
            </a:r>
            <a:r>
              <a:rPr lang="en-US" sz="2400" dirty="0"/>
              <a:t>).and T becomes a grey-level (also called intensity or mapping) transformation function of the form:</a:t>
            </a:r>
          </a:p>
          <a:p>
            <a:pPr algn="just">
              <a:buNone/>
            </a:pPr>
            <a:r>
              <a:rPr lang="en-US" sz="2400" dirty="0"/>
              <a:t>			S = T (r)</a:t>
            </a:r>
          </a:p>
          <a:p>
            <a:pPr algn="just">
              <a:buNone/>
            </a:pPr>
            <a:r>
              <a:rPr lang="en-US" sz="2400" dirty="0"/>
              <a:t>	Where, for simplicity in notation, r and s are variables denoting, respectively, the grey level of f(</a:t>
            </a:r>
            <a:r>
              <a:rPr lang="en-US" sz="2400" dirty="0" err="1"/>
              <a:t>x,y</a:t>
            </a:r>
            <a:r>
              <a:rPr lang="en-US" sz="2400" dirty="0"/>
              <a:t>) and g(</a:t>
            </a:r>
            <a:r>
              <a:rPr lang="en-US" sz="2400" dirty="0" err="1"/>
              <a:t>x,y</a:t>
            </a:r>
            <a:r>
              <a:rPr lang="en-US" sz="2400" dirty="0"/>
              <a:t>) at any point (</a:t>
            </a:r>
            <a:r>
              <a:rPr lang="en-US" sz="2400" dirty="0" err="1"/>
              <a:t>x,y</a:t>
            </a:r>
            <a:r>
              <a:rPr lang="en-US" sz="2400" dirty="0"/>
              <a:t>)</a:t>
            </a:r>
          </a:p>
          <a:p>
            <a:pPr algn="just">
              <a:buNone/>
            </a:pPr>
            <a:endParaRPr lang="en-US" sz="2400" dirty="0">
              <a:solidFill>
                <a:schemeClr val="dk1"/>
              </a:solidFill>
            </a:endParaRPr>
          </a:p>
        </p:txBody>
      </p:sp>
      <p:sp>
        <p:nvSpPr>
          <p:cNvPr id="4" name="Date Placeholder 3"/>
          <p:cNvSpPr>
            <a:spLocks noGrp="1"/>
          </p:cNvSpPr>
          <p:nvPr>
            <p:ph type="dt" sz="half" idx="10"/>
          </p:nvPr>
        </p:nvSpPr>
        <p:spPr/>
        <p:txBody>
          <a:bodyPr/>
          <a:lstStyle/>
          <a:p>
            <a:fld id="{CFE2B875-8464-4BF2-928C-BC744C2D007A}"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a:t>
            </a:fld>
            <a:endParaRPr lang="en-US"/>
          </a:p>
        </p:txBody>
      </p:sp>
      <p:sp>
        <p:nvSpPr>
          <p:cNvPr id="7"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latin typeface="Calibri (Body)"/>
              </a:rPr>
              <a:t>Transformation(T)</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2</a:t>
            </a:r>
            <a:endParaRPr lang="en-US" dirty="0"/>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2" name="Picture 2" descr="log transformation3"/>
          <p:cNvPicPr>
            <a:picLocks noChangeAspect="1" noChangeArrowheads="1"/>
          </p:cNvPicPr>
          <p:nvPr/>
        </p:nvPicPr>
        <p:blipFill>
          <a:blip r:embed="rId3"/>
          <a:srcRect/>
          <a:stretch>
            <a:fillRect/>
          </a:stretch>
        </p:blipFill>
        <p:spPr bwMode="auto">
          <a:xfrm>
            <a:off x="5638801" y="1934497"/>
            <a:ext cx="3505200" cy="3200400"/>
          </a:xfrm>
          <a:prstGeom prst="rect">
            <a:avLst/>
          </a:prstGeom>
          <a:noFill/>
        </p:spPr>
      </p:pic>
      <p:pic>
        <p:nvPicPr>
          <p:cNvPr id="11" name="Picture 10"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295401" cy="94726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46653"/>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t>Laplacian of Gaussian (</a:t>
            </a:r>
            <a:r>
              <a:rPr lang="en-IN" sz="3000" dirty="0" err="1"/>
              <a:t>LoG</a:t>
            </a:r>
            <a:r>
              <a:rPr lang="en-IN" sz="3000" dirty="0"/>
              <a:t>)</a:t>
            </a:r>
            <a:r>
              <a:rPr kumimoji="0" lang="en-US" sz="3000" b="0" i="0" u="none" strike="noStrike" kern="1200" cap="none" spc="0" normalizeH="0" baseline="0" noProof="0" dirty="0">
                <a:ln>
                  <a:noFill/>
                </a:ln>
                <a:solidFill>
                  <a:schemeClr val="dk1"/>
                </a:solidFill>
                <a:effectLst/>
                <a:uLnTx/>
                <a:uFillTx/>
                <a:latin typeface="Calibri (Body)"/>
              </a:rPr>
              <a:t> (CO2)</a:t>
            </a:r>
            <a:endParaRPr lang="en-US" sz="3000" b="1" dirty="0">
              <a:latin typeface="Calibri (Body)"/>
            </a:endParaRPr>
          </a:p>
        </p:txBody>
      </p:sp>
      <p:sp>
        <p:nvSpPr>
          <p:cNvPr id="2" name="Date Placeholder 1"/>
          <p:cNvSpPr>
            <a:spLocks noGrp="1"/>
          </p:cNvSpPr>
          <p:nvPr>
            <p:ph type="dt" sz="half" idx="10"/>
          </p:nvPr>
        </p:nvSpPr>
        <p:spPr/>
        <p:txBody>
          <a:bodyPr/>
          <a:lstStyle/>
          <a:p>
            <a:fld id="{AC1AD178-D1EE-45AF-B546-044812A59CA0}"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2</a:t>
            </a:r>
          </a:p>
        </p:txBody>
      </p:sp>
      <p:sp>
        <p:nvSpPr>
          <p:cNvPr id="5" name="Slide Number Placeholder 4"/>
          <p:cNvSpPr>
            <a:spLocks noGrp="1"/>
          </p:cNvSpPr>
          <p:nvPr>
            <p:ph type="sldNum" sz="quarter" idx="12"/>
          </p:nvPr>
        </p:nvSpPr>
        <p:spPr/>
        <p:txBody>
          <a:bodyPr/>
          <a:lstStyle/>
          <a:p>
            <a:fld id="{B6F15528-21DE-4FAA-801E-634DDDAF4B2B}" type="slidenum">
              <a:rPr lang="en-US" smtClean="0"/>
              <a:t>30</a:t>
            </a:fld>
            <a:endParaRPr lang="en-US"/>
          </a:p>
        </p:txBody>
      </p:sp>
      <p:sp>
        <p:nvSpPr>
          <p:cNvPr id="7" name="Content Placeholder 6"/>
          <p:cNvSpPr>
            <a:spLocks noGrp="1"/>
          </p:cNvSpPr>
          <p:nvPr>
            <p:ph idx="1"/>
          </p:nvPr>
        </p:nvSpPr>
        <p:spPr/>
        <p:txBody>
          <a:bodyPr>
            <a:normAutofit fontScale="77500" lnSpcReduction="20000"/>
          </a:bodyPr>
          <a:lstStyle/>
          <a:p>
            <a:r>
              <a:rPr lang="en-US" dirty="0"/>
              <a:t>In image processing, </a:t>
            </a:r>
            <a:r>
              <a:rPr lang="en-US" dirty="0" err="1"/>
              <a:t>LoG</a:t>
            </a:r>
            <a:r>
              <a:rPr lang="en-US" dirty="0"/>
              <a:t> stands for Laplacian of Gaussian.</a:t>
            </a:r>
          </a:p>
          <a:p>
            <a:r>
              <a:rPr lang="en-US" dirty="0"/>
              <a:t>It is a common technique used for edge detection and image enhancement.</a:t>
            </a:r>
          </a:p>
          <a:p>
            <a:r>
              <a:rPr lang="en-US" dirty="0"/>
              <a:t>The Laplacian of Gaussian combines two mathematical operations: the Laplacian operator and the Gaussian blur.</a:t>
            </a:r>
          </a:p>
          <a:p>
            <a:r>
              <a:rPr lang="en-US" dirty="0"/>
              <a:t>The Laplacian operator is a second-order derivative operator that detects rapid changes in intensity, typically indicating the presence of edges or boundaries in an image.</a:t>
            </a:r>
          </a:p>
          <a:p>
            <a:r>
              <a:rPr lang="en-US" dirty="0"/>
              <a:t>The Gaussian blur is a smoothing filter that reduces noise and removes fine details from an image.</a:t>
            </a:r>
            <a:endParaRPr lang="en-IN" dirty="0"/>
          </a:p>
        </p:txBody>
      </p:sp>
      <p:pic>
        <p:nvPicPr>
          <p:cNvPr id="11" name="Picture 10"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95401" cy="947268"/>
          </a:xfrm>
          <a:prstGeom prst="rect">
            <a:avLst/>
          </a:prstGeom>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dirty="0">
              <a:latin typeface="Calibri (Body)"/>
            </a:endParaRPr>
          </a:p>
          <a:p>
            <a:pPr algn="ctr"/>
            <a:r>
              <a:rPr lang="en-US" sz="2800" dirty="0" err="1">
                <a:latin typeface="Calibri (Body)"/>
              </a:rPr>
              <a:t>Contd</a:t>
            </a:r>
            <a:r>
              <a:rPr lang="en-US" sz="2800" dirty="0">
                <a:latin typeface="Calibri (Body)"/>
              </a:rPr>
              <a:t>…</a:t>
            </a:r>
            <a:endParaRPr lang="en-US" sz="3200" dirty="0">
              <a:latin typeface="Calibri (Body)"/>
            </a:endParaRPr>
          </a:p>
          <a:p>
            <a:pPr algn="ctr"/>
            <a:endParaRPr lang="en-US" sz="32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1EF2535B-5B23-4538-8935-A841A32B7459}"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2</a:t>
            </a:r>
          </a:p>
        </p:txBody>
      </p:sp>
      <p:sp>
        <p:nvSpPr>
          <p:cNvPr id="5" name="Slide Number Placeholder 4"/>
          <p:cNvSpPr>
            <a:spLocks noGrp="1"/>
          </p:cNvSpPr>
          <p:nvPr>
            <p:ph type="sldNum" sz="quarter" idx="12"/>
          </p:nvPr>
        </p:nvSpPr>
        <p:spPr/>
        <p:txBody>
          <a:bodyPr/>
          <a:lstStyle/>
          <a:p>
            <a:fld id="{B6F15528-21DE-4FAA-801E-634DDDAF4B2B}" type="slidenum">
              <a:rPr lang="en-US" smtClean="0"/>
              <a:t>31</a:t>
            </a:fld>
            <a:endParaRPr lang="en-US"/>
          </a:p>
        </p:txBody>
      </p:sp>
      <p:sp>
        <p:nvSpPr>
          <p:cNvPr id="13" name="TextBox 12"/>
          <p:cNvSpPr txBox="1"/>
          <p:nvPr/>
        </p:nvSpPr>
        <p:spPr>
          <a:xfrm>
            <a:off x="715719" y="1328436"/>
            <a:ext cx="8153400" cy="3785652"/>
          </a:xfrm>
          <a:prstGeom prst="rect">
            <a:avLst/>
          </a:prstGeom>
          <a:noFill/>
        </p:spPr>
        <p:txBody>
          <a:bodyPr wrap="square">
            <a:spAutoFit/>
          </a:bodyPr>
          <a:lstStyle/>
          <a:p>
            <a:pPr marL="285750" indent="-285750">
              <a:buFont typeface="Arial" panose="020B0604020202020204" pitchFamily="34" charset="0"/>
              <a:buChar char="•"/>
            </a:pPr>
            <a:r>
              <a:rPr lang="en-US" sz="2400" dirty="0"/>
              <a:t>The Laplacian of Gaussian operator is often implemented as a convolution operation, where a kernel based on the desired scale and the properties of the Gaussian filter is applied to the image.</a:t>
            </a:r>
          </a:p>
          <a:p>
            <a:pPr marL="285750" indent="-285750">
              <a:buFont typeface="Arial" panose="020B0604020202020204" pitchFamily="34" charset="0"/>
              <a:buChar char="•"/>
            </a:pPr>
            <a:r>
              <a:rPr lang="en-US" sz="2400" dirty="0"/>
              <a:t>The </a:t>
            </a:r>
            <a:r>
              <a:rPr lang="en-US" sz="2400" dirty="0" err="1"/>
              <a:t>LoG</a:t>
            </a:r>
            <a:r>
              <a:rPr lang="en-US" sz="2400" dirty="0"/>
              <a:t> operator is widely used in computer vision, image analysis, and feature extraction tasks due to its ability to detect edges at different scales.</a:t>
            </a:r>
          </a:p>
          <a:p>
            <a:pPr marL="285750" indent="-285750">
              <a:buFont typeface="Arial" panose="020B0604020202020204" pitchFamily="34" charset="0"/>
              <a:buChar char="•"/>
            </a:pPr>
            <a:r>
              <a:rPr lang="en-US" sz="2400" dirty="0"/>
              <a:t>It can be employed for applications such as image segmentation, object recognition, and feature matching.</a:t>
            </a:r>
            <a:endParaRPr lang="en-IN" sz="2400" dirty="0"/>
          </a:p>
          <a:p>
            <a:pPr marL="285750" indent="-285750" algn="just">
              <a:buFont typeface="Arial" panose="020B0604020202020204" pitchFamily="34" charset="0"/>
              <a:buChar char="•"/>
            </a:pPr>
            <a:endParaRPr lang="en-IN" sz="2400" dirty="0">
              <a:latin typeface="Calibri (Body)"/>
            </a:endParaRPr>
          </a:p>
        </p:txBody>
      </p:sp>
      <p:pic>
        <p:nvPicPr>
          <p:cNvPr id="15" name="Picture 14"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95401" cy="947268"/>
          </a:xfrm>
          <a:prstGeom prst="rect">
            <a:avLst/>
          </a:prstGeom>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p>
          <a:p>
            <a:pPr algn="ctr"/>
            <a:r>
              <a:rPr lang="en-IN" sz="3000" dirty="0"/>
              <a:t>Example of Laplacian of Gaussian </a:t>
            </a:r>
            <a:endParaRPr lang="en-US" sz="3000" b="1" dirty="0"/>
          </a:p>
          <a:p>
            <a:pPr algn="ctr"/>
            <a:endParaRPr lang="en-US" sz="3000" b="1" dirty="0"/>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DD0294CF-DEB6-46F0-A784-8F4F4A387BFD}"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2</a:t>
            </a:r>
          </a:p>
        </p:txBody>
      </p:sp>
      <p:sp>
        <p:nvSpPr>
          <p:cNvPr id="5" name="Slide Number Placeholder 4"/>
          <p:cNvSpPr>
            <a:spLocks noGrp="1"/>
          </p:cNvSpPr>
          <p:nvPr>
            <p:ph type="sldNum" sz="quarter" idx="12"/>
          </p:nvPr>
        </p:nvSpPr>
        <p:spPr/>
        <p:txBody>
          <a:bodyPr/>
          <a:lstStyle/>
          <a:p>
            <a:fld id="{B6F15528-21DE-4FAA-801E-634DDDAF4B2B}" type="slidenum">
              <a:rPr lang="en-US" smtClean="0"/>
              <a:t>32</a:t>
            </a:fld>
            <a:endParaRPr lang="en-US"/>
          </a:p>
        </p:txBody>
      </p:sp>
      <p:sp>
        <p:nvSpPr>
          <p:cNvPr id="3" name="Rectangle 2"/>
          <p:cNvSpPr/>
          <p:nvPr/>
        </p:nvSpPr>
        <p:spPr>
          <a:xfrm>
            <a:off x="457200" y="16002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6" name="Rectangle 5"/>
          <p:cNvSpPr/>
          <p:nvPr/>
        </p:nvSpPr>
        <p:spPr>
          <a:xfrm>
            <a:off x="609600" y="1752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pic>
        <p:nvPicPr>
          <p:cNvPr id="7"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123" y="1924278"/>
            <a:ext cx="8707754" cy="3196997"/>
          </a:xfrm>
        </p:spPr>
      </p:pic>
      <p:pic>
        <p:nvPicPr>
          <p:cNvPr id="13" name="Picture 1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95401" cy="947268"/>
          </a:xfrm>
          <a:prstGeom prst="rect">
            <a:avLst/>
          </a:prstGeom>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2B66D2-B186-40B6-8D23-0C9A453600DC}"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33</a:t>
            </a:fld>
            <a:endParaRPr lang="en-US"/>
          </a:p>
        </p:txBody>
      </p:sp>
      <p:sp>
        <p:nvSpPr>
          <p:cNvPr id="7" name="Title 1"/>
          <p:cNvSpPr txBox="1"/>
          <p:nvPr/>
        </p:nvSpPr>
        <p:spPr>
          <a:xfrm>
            <a:off x="1371600" y="0"/>
            <a:ext cx="7772400" cy="762000"/>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a:ln>
                  <a:noFill/>
                </a:ln>
                <a:solidFill>
                  <a:schemeClr val="dk1"/>
                </a:solidFill>
                <a:effectLst/>
                <a:uLnTx/>
                <a:uFillTx/>
                <a:latin typeface="Calibri (Body)"/>
                <a:ea typeface="+mn-ea"/>
                <a:cs typeface="+mn-cs"/>
              </a:rPr>
              <a:t>Faculty Video</a:t>
            </a:r>
            <a:r>
              <a:rPr kumimoji="0" lang="en-US" sz="2800" b="0" i="0" u="none" strike="noStrike" kern="1200" cap="none" spc="0" normalizeH="0" noProof="0" dirty="0">
                <a:ln>
                  <a:noFill/>
                </a:ln>
                <a:solidFill>
                  <a:schemeClr val="dk1"/>
                </a:solidFill>
                <a:effectLst/>
                <a:uLnTx/>
                <a:uFillTx/>
                <a:latin typeface="Calibri (Body)"/>
                <a:ea typeface="+mn-ea"/>
                <a:cs typeface="+mn-cs"/>
              </a:rPr>
              <a:t> Links, </a:t>
            </a:r>
            <a:r>
              <a:rPr kumimoji="0" lang="en-US" sz="2800" b="0" i="0" u="none" strike="noStrike" kern="1200" cap="none" spc="0" normalizeH="0" noProof="0" dirty="0" err="1">
                <a:ln>
                  <a:noFill/>
                </a:ln>
                <a:solidFill>
                  <a:schemeClr val="dk1"/>
                </a:solidFill>
                <a:effectLst/>
                <a:uLnTx/>
                <a:uFillTx/>
                <a:latin typeface="Calibri (Body)"/>
                <a:ea typeface="+mn-ea"/>
                <a:cs typeface="+mn-cs"/>
              </a:rPr>
              <a:t>Youtube</a:t>
            </a:r>
            <a:r>
              <a:rPr kumimoji="0" lang="en-US" sz="2800" b="0" i="0" u="none" strike="noStrike" kern="1200" cap="none" spc="0" normalizeH="0" noProof="0" dirty="0">
                <a:ln>
                  <a:noFill/>
                </a:ln>
                <a:solidFill>
                  <a:schemeClr val="dk1"/>
                </a:solidFill>
                <a:effectLst/>
                <a:uLnTx/>
                <a:uFillTx/>
                <a:latin typeface="Calibri (Body)"/>
                <a:ea typeface="+mn-ea"/>
                <a:cs typeface="+mn-cs"/>
              </a:rPr>
              <a:t> &amp; NPTEL Video Links and Online Courses Details  </a:t>
            </a:r>
            <a:endParaRPr kumimoji="0" lang="en-US" sz="2800" b="0" i="0" u="none" strike="noStrike" kern="1200" cap="none" spc="0" normalizeH="0" baseline="0" noProof="0" dirty="0">
              <a:ln>
                <a:noFill/>
              </a:ln>
              <a:solidFill>
                <a:schemeClr val="dk1"/>
              </a:solidFill>
              <a:effectLst/>
              <a:uLnTx/>
              <a:uFillTx/>
              <a:latin typeface="Calibri (Body)"/>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2</a:t>
            </a:r>
            <a:endParaRPr lang="en-US" dirty="0"/>
          </a:p>
        </p:txBody>
      </p:sp>
      <p:sp>
        <p:nvSpPr>
          <p:cNvPr id="11" name="Content Placeholder 9"/>
          <p:cNvSpPr txBox="1"/>
          <p:nvPr/>
        </p:nvSpPr>
        <p:spPr>
          <a:xfrm>
            <a:off x="457200" y="1066800"/>
            <a:ext cx="8229600" cy="5059363"/>
          </a:xfrm>
          <a:prstGeom prst="rect">
            <a:avLst/>
          </a:prstGeom>
        </p:spPr>
        <p:txBody>
          <a:bodyPr vert="horz" lIns="91440" tIns="45720" rIns="91440" bIns="45720" rtlCol="0">
            <a:normAutofit lnSpcReduction="10000"/>
          </a:bodyPr>
          <a:lstStyle/>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dirty="0">
                <a:ln>
                  <a:noFill/>
                </a:ln>
                <a:solidFill>
                  <a:schemeClr val="tx1"/>
                </a:solidFill>
                <a:effectLst/>
                <a:uLnTx/>
                <a:uFillTx/>
                <a:latin typeface="Calibri (Body)"/>
                <a:ea typeface="+mn-ea"/>
                <a:cs typeface="+mn-cs"/>
                <a:hlinkClick r:id="rId3"/>
              </a:rPr>
              <a:t>https://www.youtube.com/watch?v=Y_-HgmvF9Zc</a:t>
            </a:r>
            <a:r>
              <a:rPr kumimoji="0" lang="en-IN" sz="2200" b="0" i="0" u="none" strike="noStrike" kern="1200" cap="none" spc="0" normalizeH="0" baseline="0" noProof="0" dirty="0">
                <a:ln>
                  <a:noFill/>
                </a:ln>
                <a:solidFill>
                  <a:schemeClr val="tx1"/>
                </a:solidFill>
                <a:effectLst/>
                <a:uLnTx/>
                <a:uFillTx/>
                <a:latin typeface="Calibri (Body)"/>
                <a:ea typeface="+mn-ea"/>
                <a:cs typeface="+mn-cs"/>
              </a:rPr>
              <a:t> </a:t>
            </a: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dirty="0">
                <a:ln>
                  <a:noFill/>
                </a:ln>
                <a:solidFill>
                  <a:schemeClr val="tx1"/>
                </a:solidFill>
                <a:effectLst/>
                <a:uLnTx/>
                <a:uFillTx/>
                <a:latin typeface="Calibri (Body)"/>
                <a:ea typeface="+mn-ea"/>
                <a:cs typeface="+mn-cs"/>
                <a:hlinkClick r:id="rId4"/>
              </a:rPr>
              <a:t>https://www.youtube.com/watch?v=MiSS_aEEf8w</a:t>
            </a:r>
            <a:r>
              <a:rPr kumimoji="0" lang="en-IN" sz="2200" b="0" i="0" u="none" strike="noStrike" kern="1200" cap="none" spc="0" normalizeH="0" baseline="0" noProof="0" dirty="0">
                <a:ln>
                  <a:noFill/>
                </a:ln>
                <a:solidFill>
                  <a:schemeClr val="tx1"/>
                </a:solidFill>
                <a:effectLst/>
                <a:uLnTx/>
                <a:uFillTx/>
                <a:latin typeface="Calibri (Body)"/>
                <a:ea typeface="+mn-ea"/>
                <a:cs typeface="+mn-cs"/>
              </a:rPr>
              <a:t> </a:t>
            </a: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dirty="0">
                <a:ln>
                  <a:noFill/>
                </a:ln>
                <a:solidFill>
                  <a:schemeClr val="tx1"/>
                </a:solidFill>
                <a:effectLst/>
                <a:uLnTx/>
                <a:uFillTx/>
                <a:latin typeface="Calibri (Body)"/>
                <a:ea typeface="+mn-ea"/>
                <a:cs typeface="+mn-cs"/>
                <a:hlinkClick r:id="rId5"/>
              </a:rPr>
              <a:t>https://www.youtube.com/watch?v=F3ZvWQMyj4I</a:t>
            </a:r>
            <a:r>
              <a:rPr kumimoji="0" lang="en-IN" sz="2200" b="0" i="0" u="none" strike="noStrike" kern="1200" cap="none" spc="0" normalizeH="0" baseline="0" noProof="0" dirty="0">
                <a:ln>
                  <a:noFill/>
                </a:ln>
                <a:solidFill>
                  <a:schemeClr val="tx1"/>
                </a:solidFill>
                <a:effectLst/>
                <a:uLnTx/>
                <a:uFillTx/>
                <a:latin typeface="Calibri (Body)"/>
                <a:ea typeface="+mn-ea"/>
                <a:cs typeface="+mn-cs"/>
              </a:rPr>
              <a:t> </a:t>
            </a: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dirty="0">
                <a:ln>
                  <a:noFill/>
                </a:ln>
                <a:solidFill>
                  <a:schemeClr val="tx1"/>
                </a:solidFill>
                <a:effectLst/>
                <a:uLnTx/>
                <a:uFillTx/>
                <a:latin typeface="Calibri (Body)"/>
                <a:ea typeface="+mn-ea"/>
                <a:cs typeface="+mn-cs"/>
                <a:hlinkClick r:id="rId6"/>
              </a:rPr>
              <a:t>https://www.youtube.com/watch?v=onWJQY5oFhs</a:t>
            </a:r>
            <a:r>
              <a:rPr kumimoji="0" lang="en-IN" sz="2200" b="0" i="0" u="none" strike="noStrike" kern="1200" cap="none" spc="0" normalizeH="0" baseline="0" noProof="0" dirty="0">
                <a:ln>
                  <a:noFill/>
                </a:ln>
                <a:solidFill>
                  <a:schemeClr val="tx1"/>
                </a:solidFill>
                <a:effectLst/>
                <a:uLnTx/>
                <a:uFillTx/>
                <a:latin typeface="Calibri (Body)"/>
                <a:ea typeface="+mn-ea"/>
                <a:cs typeface="+mn-cs"/>
              </a:rPr>
              <a:t> </a:t>
            </a: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dirty="0">
                <a:ln>
                  <a:noFill/>
                </a:ln>
                <a:solidFill>
                  <a:schemeClr val="tx1"/>
                </a:solidFill>
                <a:effectLst/>
                <a:uLnTx/>
                <a:uFillTx/>
                <a:latin typeface="Calibri (Body)"/>
                <a:ea typeface="+mn-ea"/>
                <a:cs typeface="+mn-cs"/>
                <a:hlinkClick r:id="rId7"/>
              </a:rPr>
              <a:t>https://www.youtube.com/watch?v=ecu8kreTwYM</a:t>
            </a:r>
            <a:r>
              <a:rPr kumimoji="0" lang="en-IN" sz="2200" b="0" i="0" u="none" strike="noStrike" kern="1200" cap="none" spc="0" normalizeH="0" baseline="0" noProof="0" dirty="0">
                <a:ln>
                  <a:noFill/>
                </a:ln>
                <a:solidFill>
                  <a:schemeClr val="tx1"/>
                </a:solidFill>
                <a:effectLst/>
                <a:uLnTx/>
                <a:uFillTx/>
                <a:latin typeface="Calibri (Body)"/>
                <a:ea typeface="+mn-ea"/>
                <a:cs typeface="+mn-cs"/>
              </a:rPr>
              <a:t> </a:t>
            </a: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dirty="0">
                <a:ln>
                  <a:noFill/>
                </a:ln>
                <a:solidFill>
                  <a:schemeClr val="tx1"/>
                </a:solidFill>
                <a:effectLst/>
                <a:uLnTx/>
                <a:uFillTx/>
                <a:latin typeface="Calibri (Body)"/>
                <a:ea typeface="+mn-ea"/>
                <a:cs typeface="+mn-cs"/>
                <a:hlinkClick r:id="rId8"/>
              </a:rPr>
              <a:t>https://www.youtube.com/watch?v=7ImSbCj8bRI</a:t>
            </a:r>
            <a:r>
              <a:rPr kumimoji="0" lang="en-IN" sz="2200" b="0" i="0" u="none" strike="noStrike" kern="1200" cap="none" spc="0" normalizeH="0" baseline="0" noProof="0" dirty="0">
                <a:ln>
                  <a:noFill/>
                </a:ln>
                <a:solidFill>
                  <a:schemeClr val="tx1"/>
                </a:solidFill>
                <a:effectLst/>
                <a:uLnTx/>
                <a:uFillTx/>
                <a:latin typeface="Calibri (Body)"/>
                <a:ea typeface="+mn-ea"/>
                <a:cs typeface="+mn-cs"/>
              </a:rPr>
              <a:t> </a:t>
            </a: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dirty="0">
                <a:ln>
                  <a:noFill/>
                </a:ln>
                <a:solidFill>
                  <a:schemeClr val="tx1"/>
                </a:solidFill>
                <a:effectLst/>
                <a:uLnTx/>
                <a:uFillTx/>
                <a:latin typeface="Calibri (Body)"/>
                <a:ea typeface="+mn-ea"/>
                <a:cs typeface="+mn-cs"/>
                <a:hlinkClick r:id="rId9"/>
              </a:rPr>
              <a:t>https://www.youtube.com/watch?v=yKFaHFwTg00</a:t>
            </a:r>
            <a:r>
              <a:rPr kumimoji="0" lang="en-IN" sz="2200" b="0" i="0" u="none" strike="noStrike" kern="1200" cap="none" spc="0" normalizeH="0" baseline="0" noProof="0" dirty="0">
                <a:ln>
                  <a:noFill/>
                </a:ln>
                <a:solidFill>
                  <a:schemeClr val="tx1"/>
                </a:solidFill>
                <a:effectLst/>
                <a:uLnTx/>
                <a:uFillTx/>
                <a:latin typeface="Calibri (Body)"/>
                <a:ea typeface="+mn-ea"/>
                <a:cs typeface="+mn-cs"/>
              </a:rPr>
              <a:t> </a:t>
            </a: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endParaRPr kumimoji="0" lang="en-IN" sz="2200" b="0" i="0" u="none" strike="noStrike" kern="1200" cap="none" spc="0" normalizeH="0" baseline="0" noProof="0" dirty="0">
              <a:ln>
                <a:noFill/>
              </a:ln>
              <a:solidFill>
                <a:schemeClr val="tx1"/>
              </a:solidFill>
              <a:effectLst/>
              <a:uLnTx/>
              <a:uFillTx/>
              <a:latin typeface="Calibri (Body)"/>
              <a:ea typeface="+mn-ea"/>
              <a:cs typeface="+mn-cs"/>
            </a:endParaRPr>
          </a:p>
        </p:txBody>
      </p:sp>
      <p:pic>
        <p:nvPicPr>
          <p:cNvPr id="9" name="Picture 8" descr="A black and red logo&#10;&#10;Description automatically generated"/>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0"/>
            <a:ext cx="1295401" cy="947268"/>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B8F2E8-28F0-45C2-B915-A8CDF7AD81AE}"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34</a:t>
            </a:fld>
            <a:endParaRPr lang="en-US"/>
          </a:p>
        </p:txBody>
      </p:sp>
      <p:sp>
        <p:nvSpPr>
          <p:cNvPr id="7" name="Title 1"/>
          <p:cNvSpPr txBox="1"/>
          <p:nvPr/>
        </p:nvSpPr>
        <p:spPr>
          <a:xfrm>
            <a:off x="1371600" y="0"/>
            <a:ext cx="7772400" cy="762000"/>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a:ln>
                  <a:noFill/>
                </a:ln>
                <a:solidFill>
                  <a:schemeClr val="dk1"/>
                </a:solidFill>
                <a:effectLst/>
                <a:uLnTx/>
                <a:uFillTx/>
                <a:latin typeface="Calibri (Body)"/>
                <a:ea typeface="+mn-ea"/>
                <a:cs typeface="+mn-cs"/>
              </a:rPr>
              <a:t>MCQ</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2</a:t>
            </a:r>
            <a:endParaRPr lang="en-US" dirty="0"/>
          </a:p>
        </p:txBody>
      </p:sp>
      <p:sp>
        <p:nvSpPr>
          <p:cNvPr id="11" name="Content Placeholder 9"/>
          <p:cNvSpPr txBox="1"/>
          <p:nvPr/>
        </p:nvSpPr>
        <p:spPr>
          <a:xfrm>
            <a:off x="457200" y="1066800"/>
            <a:ext cx="8229600" cy="5059363"/>
          </a:xfrm>
          <a:prstGeom prst="rect">
            <a:avLst/>
          </a:prstGeom>
        </p:spPr>
        <p:txBody>
          <a:bodyPr vert="horz" lIns="91440" tIns="45720" rIns="91440" bIns="45720" rtlCol="0">
            <a:normAutofit/>
          </a:bodyPr>
          <a:lstStyle/>
          <a:p>
            <a:pPr marL="0" indent="0">
              <a:buFont typeface="Arial" panose="020B0604020202020204" pitchFamily="34" charset="0"/>
              <a:buNone/>
              <a:defRPr/>
            </a:pPr>
            <a:r>
              <a:rPr lang="en-US" sz="2400" i="0" dirty="0">
                <a:solidFill>
                  <a:srgbClr val="212529"/>
                </a:solidFill>
                <a:effectLst/>
                <a:latin typeface="Quicksand"/>
              </a:rPr>
              <a:t>1)  </a:t>
            </a:r>
            <a:r>
              <a:rPr lang="en-US" sz="2400" dirty="0"/>
              <a:t>What is the first and foremost step in Image Processing?</a:t>
            </a:r>
          </a:p>
          <a:p>
            <a:pPr marL="457200" indent="-457200">
              <a:buFont typeface="Arial" panose="020B0604020202020204" pitchFamily="34" charset="0"/>
              <a:buAutoNum type="alphaLcPeriod"/>
              <a:defRPr/>
            </a:pPr>
            <a:r>
              <a:rPr lang="en-US" sz="2400" dirty="0"/>
              <a:t>Image Restoration</a:t>
            </a:r>
          </a:p>
          <a:p>
            <a:pPr marL="457200" indent="-457200">
              <a:buFont typeface="Arial" panose="020B0604020202020204" pitchFamily="34" charset="0"/>
              <a:buAutoNum type="alphaLcPeriod"/>
              <a:defRPr/>
            </a:pPr>
            <a:r>
              <a:rPr lang="en-US" sz="2400" dirty="0"/>
              <a:t>Image Enhancement</a:t>
            </a:r>
          </a:p>
          <a:p>
            <a:pPr marL="457200" indent="-457200">
              <a:buFont typeface="Arial" panose="020B0604020202020204" pitchFamily="34" charset="0"/>
              <a:buAutoNum type="alphaLcPeriod"/>
              <a:defRPr/>
            </a:pPr>
            <a:r>
              <a:rPr lang="en-US" sz="2400" dirty="0"/>
              <a:t>Image Acquisition</a:t>
            </a:r>
          </a:p>
          <a:p>
            <a:pPr marL="457200" indent="-457200">
              <a:buFont typeface="Arial" panose="020B0604020202020204" pitchFamily="34" charset="0"/>
              <a:buAutoNum type="alphaLcPeriod"/>
              <a:defRPr/>
            </a:pPr>
            <a:r>
              <a:rPr lang="en-US" sz="2400" dirty="0"/>
              <a:t>Segmentation</a:t>
            </a:r>
          </a:p>
          <a:p>
            <a:pPr marL="514350" indent="-514350">
              <a:buFont typeface="Arial" panose="020B0604020202020204" pitchFamily="34" charset="0"/>
              <a:buAutoNum type="arabicParenR" startAt="2"/>
              <a:defRPr/>
            </a:pPr>
            <a:r>
              <a:rPr lang="en-US" sz="2400" dirty="0"/>
              <a:t>G In which step of processing, the images are subdivided successively into smaller regions?</a:t>
            </a:r>
          </a:p>
          <a:p>
            <a:pPr marL="514350" indent="-514350">
              <a:buAutoNum type="alphaLcParenR"/>
              <a:defRPr/>
            </a:pPr>
            <a:r>
              <a:rPr lang="en-US" sz="2400" dirty="0"/>
              <a:t>Image enhancement</a:t>
            </a:r>
          </a:p>
          <a:p>
            <a:pPr marL="514350" indent="-514350">
              <a:buAutoNum type="alphaLcParenR"/>
              <a:defRPr/>
            </a:pPr>
            <a:r>
              <a:rPr lang="en-US" sz="2400" dirty="0"/>
              <a:t>Image acquisition </a:t>
            </a:r>
          </a:p>
          <a:p>
            <a:pPr marL="514350" indent="-514350">
              <a:buAutoNum type="alphaLcParenR"/>
              <a:defRPr/>
            </a:pPr>
            <a:r>
              <a:rPr lang="en-US" sz="2400" dirty="0"/>
              <a:t>Segmentation</a:t>
            </a:r>
          </a:p>
          <a:p>
            <a:pPr marL="514350" indent="-514350">
              <a:buAutoNum type="alphaLcParenR"/>
              <a:defRPr/>
            </a:pPr>
            <a:r>
              <a:rPr lang="en-US" sz="2400" dirty="0"/>
              <a:t>Wavelets</a:t>
            </a:r>
          </a:p>
          <a:p>
            <a:pPr algn="l"/>
            <a:endParaRPr lang="en-US" sz="2400" b="1" i="0" dirty="0">
              <a:solidFill>
                <a:srgbClr val="212529"/>
              </a:solidFill>
              <a:effectLst/>
              <a:latin typeface="Quicksand"/>
            </a:endParaRPr>
          </a:p>
        </p:txBody>
      </p:sp>
      <p:pic>
        <p:nvPicPr>
          <p:cNvPr id="9" name="Picture 8"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95401" cy="947268"/>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6ADBC9-286C-4C6A-9A73-AD380FD61D7C}"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35</a:t>
            </a:fld>
            <a:endParaRPr lang="en-US"/>
          </a:p>
        </p:txBody>
      </p:sp>
      <p:sp>
        <p:nvSpPr>
          <p:cNvPr id="7" name="Title 1"/>
          <p:cNvSpPr txBox="1"/>
          <p:nvPr/>
        </p:nvSpPr>
        <p:spPr>
          <a:xfrm>
            <a:off x="1371600" y="0"/>
            <a:ext cx="7772400" cy="762000"/>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a:ln>
                  <a:noFill/>
                </a:ln>
                <a:solidFill>
                  <a:schemeClr val="dk1"/>
                </a:solidFill>
                <a:effectLst/>
                <a:uLnTx/>
                <a:uFillTx/>
                <a:latin typeface="Calibri (Body)"/>
                <a:ea typeface="+mn-ea"/>
                <a:cs typeface="+mn-cs"/>
              </a:rPr>
              <a:t>MCQ</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2</a:t>
            </a:r>
            <a:endParaRPr lang="en-US" dirty="0"/>
          </a:p>
        </p:txBody>
      </p:sp>
      <p:sp>
        <p:nvSpPr>
          <p:cNvPr id="11" name="Content Placeholder 9"/>
          <p:cNvSpPr txBox="1"/>
          <p:nvPr/>
        </p:nvSpPr>
        <p:spPr>
          <a:xfrm>
            <a:off x="457200" y="1066800"/>
            <a:ext cx="8229600" cy="5059363"/>
          </a:xfrm>
          <a:prstGeom prst="rect">
            <a:avLst/>
          </a:prstGeom>
        </p:spPr>
        <p:txBody>
          <a:bodyPr vert="horz" lIns="91440" tIns="45720" rIns="91440" bIns="45720" rtlCol="0">
            <a:normAutofit/>
          </a:bodyPr>
          <a:lstStyle/>
          <a:p>
            <a:pPr marL="0" indent="0">
              <a:buFont typeface="Arial" panose="020B0604020202020204" pitchFamily="34" charset="0"/>
              <a:buNone/>
              <a:defRPr/>
            </a:pPr>
            <a:r>
              <a:rPr lang="en-US" sz="2400" dirty="0"/>
              <a:t>3) Among the following image processing techniques which is fast, precise and flexible.</a:t>
            </a:r>
            <a:br>
              <a:rPr lang="en-US" sz="2400" dirty="0"/>
            </a:br>
            <a:r>
              <a:rPr lang="en-US" sz="2400" dirty="0"/>
              <a:t>a) Optical</a:t>
            </a:r>
            <a:br>
              <a:rPr lang="en-US" sz="2400" dirty="0"/>
            </a:br>
            <a:r>
              <a:rPr lang="en-US" sz="2400" dirty="0"/>
              <a:t>b) Digital</a:t>
            </a:r>
            <a:br>
              <a:rPr lang="en-US" sz="2400" dirty="0"/>
            </a:br>
            <a:r>
              <a:rPr lang="en-US" sz="2400" dirty="0"/>
              <a:t>c) Electronic</a:t>
            </a:r>
            <a:br>
              <a:rPr lang="en-US" sz="2400" dirty="0"/>
            </a:br>
            <a:r>
              <a:rPr lang="en-US" sz="2400" dirty="0"/>
              <a:t>d) Photographic</a:t>
            </a:r>
          </a:p>
          <a:p>
            <a:pPr marL="0" indent="0">
              <a:buFont typeface="Arial" panose="020B0604020202020204" pitchFamily="34" charset="0"/>
              <a:buNone/>
              <a:defRPr/>
            </a:pPr>
            <a:r>
              <a:rPr lang="en-US" sz="2400" dirty="0"/>
              <a:t>4) _____ is called matrix of each element…</a:t>
            </a:r>
          </a:p>
          <a:p>
            <a:pPr marL="0" indent="0">
              <a:buFont typeface="Arial" panose="020B0604020202020204" pitchFamily="34" charset="0"/>
              <a:buNone/>
              <a:defRPr/>
            </a:pPr>
            <a:r>
              <a:rPr lang="en-US" sz="2400" dirty="0"/>
              <a:t>a) pixels</a:t>
            </a:r>
          </a:p>
          <a:p>
            <a:pPr marL="0" indent="0">
              <a:buFont typeface="Arial" panose="020B0604020202020204" pitchFamily="34" charset="0"/>
              <a:buNone/>
              <a:defRPr/>
            </a:pPr>
            <a:r>
              <a:rPr lang="en-US" sz="2400" dirty="0"/>
              <a:t>b) value</a:t>
            </a:r>
          </a:p>
          <a:p>
            <a:pPr marL="0" indent="0">
              <a:buFont typeface="Arial" panose="020B0604020202020204" pitchFamily="34" charset="0"/>
              <a:buNone/>
              <a:defRPr/>
            </a:pPr>
            <a:r>
              <a:rPr lang="en-US" sz="2400" dirty="0"/>
              <a:t>c) coordinate</a:t>
            </a:r>
          </a:p>
          <a:p>
            <a:pPr marL="0" indent="0">
              <a:buFont typeface="Arial" panose="020B0604020202020204" pitchFamily="34" charset="0"/>
              <a:buNone/>
              <a:defRPr/>
            </a:pPr>
            <a:r>
              <a:rPr lang="en-US" sz="2400" dirty="0"/>
              <a:t>d) dots</a:t>
            </a:r>
          </a:p>
          <a:p>
            <a:pPr marL="0" indent="0">
              <a:buFont typeface="Arial" panose="020B0604020202020204" pitchFamily="34" charset="0"/>
              <a:buNone/>
              <a:defRPr/>
            </a:pPr>
            <a:endParaRPr lang="en-US" sz="2400" b="1" i="0" dirty="0">
              <a:solidFill>
                <a:srgbClr val="212529"/>
              </a:solidFill>
              <a:effectLst/>
              <a:latin typeface="Quicksand"/>
            </a:endParaRPr>
          </a:p>
        </p:txBody>
      </p:sp>
      <p:pic>
        <p:nvPicPr>
          <p:cNvPr id="9" name="Picture 8"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95401" cy="947268"/>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197AD1-1949-4669-A8D0-923D3436FEDE}"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36</a:t>
            </a:fld>
            <a:endParaRPr lang="en-US"/>
          </a:p>
        </p:txBody>
      </p:sp>
      <p:sp>
        <p:nvSpPr>
          <p:cNvPr id="7" name="Title 1"/>
          <p:cNvSpPr txBox="1"/>
          <p:nvPr/>
        </p:nvSpPr>
        <p:spPr>
          <a:xfrm>
            <a:off x="1371600" y="0"/>
            <a:ext cx="7772400" cy="762000"/>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a:ln>
                  <a:noFill/>
                </a:ln>
                <a:solidFill>
                  <a:schemeClr val="dk1"/>
                </a:solidFill>
                <a:effectLst/>
                <a:uLnTx/>
                <a:uFillTx/>
                <a:latin typeface="Calibri (Body)"/>
                <a:ea typeface="+mn-ea"/>
                <a:cs typeface="+mn-cs"/>
              </a:rPr>
              <a:t>MCQ</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2</a:t>
            </a:r>
            <a:endParaRPr lang="en-US" dirty="0"/>
          </a:p>
        </p:txBody>
      </p:sp>
      <p:sp>
        <p:nvSpPr>
          <p:cNvPr id="11" name="Content Placeholder 9"/>
          <p:cNvSpPr txBox="1"/>
          <p:nvPr/>
        </p:nvSpPr>
        <p:spPr>
          <a:xfrm>
            <a:off x="457200" y="1066800"/>
            <a:ext cx="8229600" cy="5059363"/>
          </a:xfrm>
          <a:prstGeom prst="rect">
            <a:avLst/>
          </a:prstGeom>
        </p:spPr>
        <p:txBody>
          <a:bodyPr vert="horz" lIns="91440" tIns="45720" rIns="91440" bIns="45720" rtlCol="0">
            <a:normAutofit/>
          </a:bodyPr>
          <a:lstStyle/>
          <a:p>
            <a:pPr marL="0" indent="0">
              <a:buFont typeface="Arial" panose="020B0604020202020204" pitchFamily="34" charset="0"/>
              <a:buNone/>
              <a:defRPr/>
            </a:pPr>
            <a:r>
              <a:rPr lang="en-US" sz="2400" dirty="0"/>
              <a:t>5) The origin of the digital image lies at</a:t>
            </a:r>
            <a:br>
              <a:rPr lang="en-US" sz="2400" dirty="0"/>
            </a:br>
            <a:r>
              <a:rPr lang="en-US" sz="2400" dirty="0"/>
              <a:t>a) Right bottom</a:t>
            </a:r>
            <a:br>
              <a:rPr lang="en-US" sz="2400" dirty="0"/>
            </a:br>
            <a:r>
              <a:rPr lang="en-US" sz="2400" dirty="0"/>
              <a:t>b) Top right corner</a:t>
            </a:r>
            <a:br>
              <a:rPr lang="en-US" sz="2400" dirty="0"/>
            </a:br>
            <a:r>
              <a:rPr lang="en-US" sz="2400" dirty="0"/>
              <a:t>c) Top left corner</a:t>
            </a:r>
            <a:br>
              <a:rPr lang="en-US" sz="2400" dirty="0"/>
            </a:br>
            <a:r>
              <a:rPr lang="en-US" sz="2400" dirty="0"/>
              <a:t>d) Left bottom</a:t>
            </a:r>
          </a:p>
          <a:p>
            <a:pPr marL="0" indent="0">
              <a:buFont typeface="Arial" panose="020B0604020202020204" pitchFamily="34" charset="0"/>
              <a:buNone/>
              <a:defRPr/>
            </a:pPr>
            <a:endParaRPr lang="en-US" sz="2400" dirty="0"/>
          </a:p>
          <a:p>
            <a:pPr marL="0" indent="0">
              <a:buFont typeface="Arial" panose="020B0604020202020204" pitchFamily="34" charset="0"/>
              <a:buNone/>
              <a:defRPr/>
            </a:pPr>
            <a:r>
              <a:rPr lang="en-US" sz="2400" dirty="0"/>
              <a:t>6) Low pass filters promotes</a:t>
            </a:r>
          </a:p>
          <a:p>
            <a:pPr marL="0" indent="0">
              <a:buFont typeface="Arial" panose="020B0604020202020204" pitchFamily="34" charset="0"/>
              <a:buNone/>
              <a:defRPr/>
            </a:pPr>
            <a:r>
              <a:rPr lang="en-US" sz="2400" dirty="0"/>
              <a:t>a) Low intensity Components</a:t>
            </a:r>
          </a:p>
          <a:p>
            <a:pPr>
              <a:defRPr/>
            </a:pPr>
            <a:r>
              <a:rPr lang="en-US" sz="2400" dirty="0"/>
              <a:t>b) mid intensity Components</a:t>
            </a:r>
          </a:p>
          <a:p>
            <a:pPr>
              <a:defRPr/>
            </a:pPr>
            <a:r>
              <a:rPr lang="en-US" sz="2400" dirty="0"/>
              <a:t>c) High intensity Components</a:t>
            </a:r>
          </a:p>
          <a:p>
            <a:pPr marL="0" indent="0">
              <a:buFont typeface="Arial" panose="020B0604020202020204" pitchFamily="34" charset="0"/>
              <a:buNone/>
              <a:defRPr/>
            </a:pPr>
            <a:r>
              <a:rPr lang="en-US" sz="2400" dirty="0"/>
              <a:t>d) All components</a:t>
            </a:r>
          </a:p>
          <a:p>
            <a:pPr marL="0" indent="0">
              <a:buFont typeface="Arial" panose="020B0604020202020204" pitchFamily="34" charset="0"/>
              <a:buNone/>
              <a:defRPr/>
            </a:pPr>
            <a:endParaRPr lang="en-US" sz="2400" b="1" i="0" dirty="0">
              <a:solidFill>
                <a:srgbClr val="212529"/>
              </a:solidFill>
              <a:effectLst/>
              <a:latin typeface="Quicksand"/>
            </a:endParaRPr>
          </a:p>
        </p:txBody>
      </p:sp>
      <p:pic>
        <p:nvPicPr>
          <p:cNvPr id="9" name="Picture 8"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95401" cy="947268"/>
          </a:xfrm>
          <a:prstGeom prst="rect">
            <a:avLst/>
          </a:prstGeom>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48DA33-AD26-4323-864F-B20637DA29A7}"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37</a:t>
            </a:fld>
            <a:endParaRPr lang="en-US"/>
          </a:p>
        </p:txBody>
      </p:sp>
      <p:sp>
        <p:nvSpPr>
          <p:cNvPr id="7" name="Title 1"/>
          <p:cNvSpPr txBox="1"/>
          <p:nvPr/>
        </p:nvSpPr>
        <p:spPr>
          <a:xfrm>
            <a:off x="1371600" y="0"/>
            <a:ext cx="7772400" cy="762000"/>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a:ln>
                  <a:noFill/>
                </a:ln>
                <a:solidFill>
                  <a:schemeClr val="dk1"/>
                </a:solidFill>
                <a:effectLst/>
                <a:uLnTx/>
                <a:uFillTx/>
                <a:latin typeface="Calibri (Body)"/>
                <a:ea typeface="+mn-ea"/>
                <a:cs typeface="+mn-cs"/>
              </a:rPr>
              <a:t>MCQ</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2</a:t>
            </a:r>
            <a:endParaRPr lang="en-US" dirty="0"/>
          </a:p>
        </p:txBody>
      </p:sp>
      <p:sp>
        <p:nvSpPr>
          <p:cNvPr id="11" name="Content Placeholder 9"/>
          <p:cNvSpPr txBox="1"/>
          <p:nvPr/>
        </p:nvSpPr>
        <p:spPr>
          <a:xfrm>
            <a:off x="457200" y="1066800"/>
            <a:ext cx="8229600" cy="5059363"/>
          </a:xfrm>
          <a:prstGeom prst="rect">
            <a:avLst/>
          </a:prstGeom>
        </p:spPr>
        <p:txBody>
          <a:bodyPr vert="horz" lIns="91440" tIns="45720" rIns="91440" bIns="45720" rtlCol="0">
            <a:normAutofit/>
          </a:bodyPr>
          <a:lstStyle/>
          <a:p>
            <a:pPr marL="0" indent="0">
              <a:buFont typeface="Arial" panose="020B0604020202020204" pitchFamily="34" charset="0"/>
              <a:buNone/>
              <a:defRPr/>
            </a:pPr>
            <a:r>
              <a:rPr lang="en-US" sz="2400" dirty="0"/>
              <a:t>7) Process involved in linear spatial filtering is</a:t>
            </a:r>
            <a:br>
              <a:rPr lang="en-US" sz="2400" dirty="0"/>
            </a:br>
            <a:r>
              <a:rPr lang="en-US" sz="2400" dirty="0"/>
              <a:t>a) correlation</a:t>
            </a:r>
            <a:br>
              <a:rPr lang="en-US" sz="2400" dirty="0"/>
            </a:br>
            <a:r>
              <a:rPr lang="en-US" sz="2400" dirty="0"/>
              <a:t>b) convolution</a:t>
            </a:r>
            <a:br>
              <a:rPr lang="en-US" sz="2400" dirty="0"/>
            </a:br>
            <a:r>
              <a:rPr lang="en-US" sz="2400" dirty="0"/>
              <a:t>c) histogram equalization</a:t>
            </a:r>
            <a:br>
              <a:rPr lang="en-US" sz="2400" dirty="0"/>
            </a:br>
            <a:r>
              <a:rPr lang="en-US" sz="2400" dirty="0"/>
              <a:t>d) Both A and B </a:t>
            </a:r>
          </a:p>
          <a:p>
            <a:pPr marL="0" indent="0">
              <a:buFont typeface="Arial" panose="020B0604020202020204" pitchFamily="34" charset="0"/>
              <a:buNone/>
              <a:defRPr/>
            </a:pPr>
            <a:endParaRPr lang="en-US" sz="2400" dirty="0"/>
          </a:p>
          <a:p>
            <a:pPr marL="0" indent="0">
              <a:buFont typeface="Arial" panose="020B0604020202020204" pitchFamily="34" charset="0"/>
              <a:buNone/>
              <a:defRPr/>
            </a:pPr>
            <a:r>
              <a:rPr lang="en-US" sz="2400" dirty="0"/>
              <a:t>8) Sum of all components in normalized histogram is equal to</a:t>
            </a:r>
          </a:p>
          <a:p>
            <a:pPr marL="0" indent="0">
              <a:buFont typeface="Arial" panose="020B0604020202020204" pitchFamily="34" charset="0"/>
              <a:buNone/>
              <a:defRPr/>
            </a:pPr>
            <a:r>
              <a:rPr lang="en-US" sz="2400" dirty="0"/>
              <a:t>a) 100</a:t>
            </a:r>
          </a:p>
          <a:p>
            <a:pPr>
              <a:defRPr/>
            </a:pPr>
            <a:r>
              <a:rPr lang="en-US" sz="2400" dirty="0"/>
              <a:t>b) 2</a:t>
            </a:r>
          </a:p>
          <a:p>
            <a:pPr>
              <a:defRPr/>
            </a:pPr>
            <a:r>
              <a:rPr lang="en-US" sz="2400" dirty="0"/>
              <a:t>c) 0</a:t>
            </a:r>
          </a:p>
          <a:p>
            <a:pPr marL="0" indent="0">
              <a:buFont typeface="Arial" panose="020B0604020202020204" pitchFamily="34" charset="0"/>
              <a:buNone/>
              <a:defRPr/>
            </a:pPr>
            <a:r>
              <a:rPr lang="en-US" sz="2400" dirty="0"/>
              <a:t>d) 1</a:t>
            </a:r>
          </a:p>
          <a:p>
            <a:pPr marL="0" indent="0">
              <a:buFont typeface="Arial" panose="020B0604020202020204" pitchFamily="34" charset="0"/>
              <a:buNone/>
              <a:defRPr/>
            </a:pPr>
            <a:endParaRPr lang="en-US" sz="2400" b="1" i="0" dirty="0">
              <a:solidFill>
                <a:srgbClr val="212529"/>
              </a:solidFill>
              <a:effectLst/>
              <a:latin typeface="Quicksand"/>
            </a:endParaRPr>
          </a:p>
        </p:txBody>
      </p:sp>
      <p:pic>
        <p:nvPicPr>
          <p:cNvPr id="9" name="Picture 8"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95401" cy="947268"/>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E81F23-C9DC-4B03-BFC6-57068DB98E40}"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38</a:t>
            </a:fld>
            <a:endParaRPr lang="en-US"/>
          </a:p>
        </p:txBody>
      </p:sp>
      <p:sp>
        <p:nvSpPr>
          <p:cNvPr id="7" name="Title 1"/>
          <p:cNvSpPr txBox="1"/>
          <p:nvPr/>
        </p:nvSpPr>
        <p:spPr>
          <a:xfrm>
            <a:off x="1371600" y="0"/>
            <a:ext cx="7772400" cy="762000"/>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2800" dirty="0">
                <a:latin typeface="Calibri (Body)"/>
              </a:rPr>
              <a:t>Old Question Papers</a:t>
            </a:r>
            <a:endParaRPr kumimoji="0" lang="en-US" sz="2800" b="0" i="0" u="none" strike="noStrike" kern="1200" cap="none" spc="0" normalizeH="0" baseline="0" noProof="0" dirty="0">
              <a:ln>
                <a:noFill/>
              </a:ln>
              <a:solidFill>
                <a:schemeClr val="dk1"/>
              </a:solidFill>
              <a:effectLst/>
              <a:uLnTx/>
              <a:uFillTx/>
              <a:latin typeface="Calibri (Body)"/>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24683"/>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2</a:t>
            </a:r>
            <a:endParaRPr lang="en-US" dirty="0"/>
          </a:p>
        </p:txBody>
      </p:sp>
      <p:sp>
        <p:nvSpPr>
          <p:cNvPr id="11" name="Content Placeholder 9"/>
          <p:cNvSpPr txBox="1"/>
          <p:nvPr/>
        </p:nvSpPr>
        <p:spPr>
          <a:xfrm>
            <a:off x="457200" y="1066800"/>
            <a:ext cx="8229600" cy="5059363"/>
          </a:xfrm>
          <a:prstGeom prst="rect">
            <a:avLst/>
          </a:prstGeom>
        </p:spPr>
        <p:txBody>
          <a:bodyPr vert="horz" lIns="91440" tIns="45720" rIns="91440" bIns="45720" rtlCol="0">
            <a:normAutofit/>
          </a:bodyPr>
          <a:lstStyle/>
          <a:p>
            <a:pPr marL="114300" marR="0" lvl="0" indent="-342900" algn="just" defTabSz="914400" rtl="0" eaLnBrk="1" fontAlgn="auto" latinLnBrk="0" hangingPunct="1">
              <a:lnSpc>
                <a:spcPct val="90000"/>
              </a:lnSpc>
              <a:spcBef>
                <a:spcPts val="0"/>
              </a:spcBef>
              <a:spcAft>
                <a:spcPts val="1000"/>
              </a:spcAft>
              <a:buClrTx/>
              <a:buSzTx/>
              <a:buFont typeface="Arial" panose="020B0604020202020204" pitchFamily="34" charset="0"/>
              <a:buChar char="•"/>
              <a:defRPr/>
            </a:pPr>
            <a:r>
              <a:rPr kumimoji="0" lang="en-US" sz="2400" b="0" i="0" u="none" strike="noStrike" kern="50" cap="none" spc="0" normalizeH="0" baseline="0" noProof="0" dirty="0">
                <a:ln>
                  <a:noFill/>
                </a:ln>
                <a:solidFill>
                  <a:srgbClr val="00000A"/>
                </a:solidFill>
                <a:effectLst/>
                <a:uLnTx/>
                <a:uFillTx/>
                <a:latin typeface="Calibri" panose="020F0502020204030204"/>
                <a:ea typeface="Droid Sans Fallback"/>
                <a:cs typeface="Times New Roman" panose="02020603050405020304" pitchFamily="18" charset="0"/>
              </a:rPr>
              <a:t> Explain Fast Fourier Transform (FFT) in detail.</a:t>
            </a:r>
          </a:p>
          <a:p>
            <a:pPr marL="114300" marR="0" lvl="0" indent="-342900" algn="just" defTabSz="914400" rtl="0" eaLnBrk="1" fontAlgn="auto" latinLnBrk="0" hangingPunct="1">
              <a:lnSpc>
                <a:spcPct val="90000"/>
              </a:lnSpc>
              <a:spcBef>
                <a:spcPts val="0"/>
              </a:spcBef>
              <a:spcAft>
                <a:spcPts val="1000"/>
              </a:spcAft>
              <a:buClrTx/>
              <a:buSzTx/>
              <a:buFont typeface="Arial" panose="020B0604020202020204" pitchFamily="34" charset="0"/>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are the linear and non-linear smoothing filters in   spatial domain?</a:t>
            </a:r>
          </a:p>
          <a:p>
            <a:pPr marL="114300" marR="0" lvl="0" indent="-342900" algn="just" defTabSz="914400" rtl="0" eaLnBrk="1" fontAlgn="auto" latinLnBrk="0" hangingPunct="1">
              <a:lnSpc>
                <a:spcPct val="90000"/>
              </a:lnSpc>
              <a:spcBef>
                <a:spcPts val="0"/>
              </a:spcBef>
              <a:spcAft>
                <a:spcPts val="1000"/>
              </a:spcAft>
              <a:buClrTx/>
              <a:buSzTx/>
              <a:buFont typeface="Arial" panose="020B0604020202020204" pitchFamily="34" charset="0"/>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Explain edge detection and edge linking. Also write the difference between edge detection and edge linking.</a:t>
            </a:r>
          </a:p>
          <a:p>
            <a:pPr marL="114300" marR="0" lvl="0" indent="-342900" algn="just" defTabSz="914400" rtl="0" eaLnBrk="1" fontAlgn="auto" latinLnBrk="0" hangingPunct="1">
              <a:lnSpc>
                <a:spcPct val="90000"/>
              </a:lnSpc>
              <a:spcBef>
                <a:spcPts val="0"/>
              </a:spcBef>
              <a:spcAft>
                <a:spcPts val="1000"/>
              </a:spcAft>
              <a:buClrTx/>
              <a:buSzTx/>
              <a:buFont typeface="Arial" panose="020B0604020202020204" pitchFamily="34" charset="0"/>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is image restoration? Explain in detail the image restoration in presence of noise only.</a:t>
            </a:r>
          </a:p>
          <a:p>
            <a:pPr marL="114300" marR="0" lvl="0" indent="-342900" algn="just" defTabSz="914400" rtl="0" eaLnBrk="1" fontAlgn="auto" latinLnBrk="0" hangingPunct="1">
              <a:lnSpc>
                <a:spcPct val="90000"/>
              </a:lnSpc>
              <a:spcBef>
                <a:spcPts val="0"/>
              </a:spcBef>
              <a:spcAft>
                <a:spcPts val="1000"/>
              </a:spcAft>
              <a:buClrTx/>
              <a:buSzTx/>
              <a:buFont typeface="Arial" panose="020B0604020202020204" pitchFamily="34" charset="0"/>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Difference between Spatial Domain and Frequency Domain.</a:t>
            </a:r>
          </a:p>
          <a:p>
            <a:pPr marL="114300" marR="0" lvl="0" indent="-342900" algn="just" defTabSz="914400" rtl="0" eaLnBrk="1" fontAlgn="auto" latinLnBrk="0" hangingPunct="1">
              <a:lnSpc>
                <a:spcPct val="90000"/>
              </a:lnSpc>
              <a:spcBef>
                <a:spcPts val="0"/>
              </a:spcBef>
              <a:spcAft>
                <a:spcPts val="1000"/>
              </a:spcAft>
              <a:buClrTx/>
              <a:buSzTx/>
              <a:buFont typeface="Arial" panose="020B0604020202020204" pitchFamily="34" charset="0"/>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Explain Homomorphic filtering.</a:t>
            </a:r>
          </a:p>
          <a:p>
            <a:pPr marL="0" indent="0" algn="just">
              <a:buFont typeface="Arial" panose="020B0604020202020204" pitchFamily="34" charset="0"/>
              <a:buNone/>
              <a:defRPr/>
            </a:pPr>
            <a:endParaRPr lang="en-US" sz="2400" b="1" i="0" dirty="0">
              <a:solidFill>
                <a:srgbClr val="212529"/>
              </a:solidFill>
              <a:effectLst/>
              <a:latin typeface="Quicksand"/>
            </a:endParaRPr>
          </a:p>
        </p:txBody>
      </p:sp>
      <p:pic>
        <p:nvPicPr>
          <p:cNvPr id="9" name="Picture 8"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95401" cy="947268"/>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37BFBF-0592-4B9E-959D-3DD16E260EF0}"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39</a:t>
            </a:fld>
            <a:endParaRPr lang="en-US"/>
          </a:p>
        </p:txBody>
      </p:sp>
      <p:sp>
        <p:nvSpPr>
          <p:cNvPr id="7" name="Title 1"/>
          <p:cNvSpPr txBox="1"/>
          <p:nvPr/>
        </p:nvSpPr>
        <p:spPr>
          <a:xfrm>
            <a:off x="1371600" y="0"/>
            <a:ext cx="7772400" cy="762000"/>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2800" dirty="0">
                <a:latin typeface="Calibri (Body)"/>
              </a:rPr>
              <a:t>Assignment</a:t>
            </a:r>
            <a:endParaRPr kumimoji="0" lang="en-US" sz="2800" b="0" i="0" u="none" strike="noStrike" kern="1200" cap="none" spc="0" normalizeH="0" baseline="0" noProof="0" dirty="0">
              <a:ln>
                <a:noFill/>
              </a:ln>
              <a:solidFill>
                <a:schemeClr val="dk1"/>
              </a:solidFill>
              <a:effectLst/>
              <a:uLnTx/>
              <a:uFillTx/>
              <a:latin typeface="Calibri (Body)"/>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2</a:t>
            </a:r>
            <a:endParaRPr lang="en-US" dirty="0"/>
          </a:p>
        </p:txBody>
      </p:sp>
      <p:sp>
        <p:nvSpPr>
          <p:cNvPr id="11" name="Content Placeholder 9"/>
          <p:cNvSpPr txBox="1"/>
          <p:nvPr/>
        </p:nvSpPr>
        <p:spPr>
          <a:xfrm>
            <a:off x="457200" y="1066800"/>
            <a:ext cx="8229600" cy="5059363"/>
          </a:xfrm>
          <a:prstGeom prst="rect">
            <a:avLst/>
          </a:prstGeom>
        </p:spPr>
        <p:txBody>
          <a:bodyPr vert="horz" lIns="91440" tIns="45720" rIns="91440" bIns="45720" rtlCol="0">
            <a:normAutofit/>
          </a:bodyPr>
          <a:lstStyle/>
          <a:p>
            <a:pPr marL="0" indent="0">
              <a:buFont typeface="Arial" panose="020B0604020202020204" pitchFamily="34" charset="0"/>
              <a:buNone/>
              <a:defRPr/>
            </a:pPr>
            <a:r>
              <a:rPr lang="en-US" sz="2400" dirty="0">
                <a:solidFill>
                  <a:srgbClr val="212529"/>
                </a:solidFill>
                <a:latin typeface="Quicksand"/>
              </a:rPr>
              <a:t>1. What do you mean by image Enhancement. Define its types in detail.</a:t>
            </a:r>
          </a:p>
          <a:p>
            <a:pPr marL="0" indent="0">
              <a:buFont typeface="Arial" panose="020B0604020202020204" pitchFamily="34" charset="0"/>
              <a:buNone/>
              <a:defRPr/>
            </a:pPr>
            <a:r>
              <a:rPr lang="en-US" sz="2400" i="0" dirty="0">
                <a:solidFill>
                  <a:srgbClr val="212529"/>
                </a:solidFill>
                <a:effectLst/>
                <a:latin typeface="Quicksand"/>
              </a:rPr>
              <a:t>2. Explain Histogram specification in detail.</a:t>
            </a:r>
          </a:p>
          <a:p>
            <a:pPr marL="0" indent="0">
              <a:buFont typeface="Arial" panose="020B0604020202020204" pitchFamily="34" charset="0"/>
              <a:buNone/>
              <a:defRPr/>
            </a:pPr>
            <a:r>
              <a:rPr lang="en-US" sz="2400" dirty="0">
                <a:solidFill>
                  <a:srgbClr val="212529"/>
                </a:solidFill>
                <a:latin typeface="Quicksand"/>
              </a:rPr>
              <a:t>3. Explain smoothing and its types.</a:t>
            </a:r>
          </a:p>
          <a:p>
            <a:pPr marL="0" indent="0">
              <a:buFont typeface="Arial" panose="020B0604020202020204" pitchFamily="34" charset="0"/>
              <a:buNone/>
              <a:defRPr/>
            </a:pPr>
            <a:r>
              <a:rPr lang="en-US" sz="2400" dirty="0">
                <a:solidFill>
                  <a:srgbClr val="212529"/>
                </a:solidFill>
                <a:latin typeface="Quicksand"/>
              </a:rPr>
              <a:t>4. What is linear and order statistic filtering.</a:t>
            </a:r>
          </a:p>
          <a:p>
            <a:pPr marL="0" indent="0">
              <a:buFont typeface="Arial" panose="020B0604020202020204" pitchFamily="34" charset="0"/>
              <a:buNone/>
              <a:defRPr/>
            </a:pPr>
            <a:r>
              <a:rPr lang="en-US" sz="2400" dirty="0">
                <a:solidFill>
                  <a:srgbClr val="212529"/>
                </a:solidFill>
                <a:latin typeface="Quicksand"/>
              </a:rPr>
              <a:t>5. What do you mean by spatial convolution.</a:t>
            </a:r>
          </a:p>
          <a:p>
            <a:pPr marL="0" indent="0">
              <a:buFont typeface="Arial" panose="020B0604020202020204" pitchFamily="34" charset="0"/>
              <a:buNone/>
              <a:defRPr/>
            </a:pPr>
            <a:r>
              <a:rPr lang="en-US" sz="2400" dirty="0">
                <a:solidFill>
                  <a:srgbClr val="212529"/>
                </a:solidFill>
                <a:latin typeface="Quicksand"/>
              </a:rPr>
              <a:t>6. Explain </a:t>
            </a:r>
            <a:r>
              <a:rPr lang="en-US" sz="2400" dirty="0" err="1">
                <a:solidFill>
                  <a:srgbClr val="212529"/>
                </a:solidFill>
                <a:latin typeface="Quicksand"/>
              </a:rPr>
              <a:t>DoG</a:t>
            </a:r>
            <a:r>
              <a:rPr lang="en-US" sz="2400" dirty="0">
                <a:solidFill>
                  <a:srgbClr val="212529"/>
                </a:solidFill>
                <a:latin typeface="Quicksand"/>
              </a:rPr>
              <a:t> and </a:t>
            </a:r>
            <a:r>
              <a:rPr lang="en-US" sz="2400" dirty="0" err="1">
                <a:solidFill>
                  <a:srgbClr val="212529"/>
                </a:solidFill>
                <a:latin typeface="Quicksand"/>
              </a:rPr>
              <a:t>LoG</a:t>
            </a:r>
            <a:r>
              <a:rPr lang="en-US" sz="2400" dirty="0">
                <a:solidFill>
                  <a:srgbClr val="212529"/>
                </a:solidFill>
                <a:latin typeface="Quicksand"/>
              </a:rPr>
              <a:t> in detail/</a:t>
            </a:r>
          </a:p>
          <a:p>
            <a:pPr marL="0" indent="0">
              <a:buFont typeface="Arial" panose="020B0604020202020204" pitchFamily="34" charset="0"/>
              <a:buNone/>
              <a:defRPr/>
            </a:pPr>
            <a:endParaRPr lang="en-US" sz="2400" i="0" dirty="0">
              <a:solidFill>
                <a:srgbClr val="212529"/>
              </a:solidFill>
              <a:effectLst/>
              <a:latin typeface="Quicksand"/>
            </a:endParaRPr>
          </a:p>
        </p:txBody>
      </p:sp>
      <p:pic>
        <p:nvPicPr>
          <p:cNvPr id="9" name="Picture 8"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95401" cy="947268"/>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5410200" cy="4876800"/>
          </a:xfrm>
        </p:spPr>
        <p:txBody>
          <a:bodyPr>
            <a:normAutofit/>
          </a:bodyPr>
          <a:lstStyle/>
          <a:p>
            <a:pPr algn="just"/>
            <a:r>
              <a:rPr lang="en-US" sz="2400" b="1" u="sng" dirty="0"/>
              <a:t>Contrast Stretching</a:t>
            </a:r>
            <a:r>
              <a:rPr lang="en-US" sz="2400" dirty="0"/>
              <a:t>:</a:t>
            </a:r>
          </a:p>
          <a:p>
            <a:pPr algn="just">
              <a:buNone/>
            </a:pPr>
            <a:r>
              <a:rPr lang="en-US" sz="2400" dirty="0"/>
              <a:t>	If T(r) has the form as shown in the figure below, the effect of applying the transformation to every pixel of f to generate the corresponding pixels in g would:</a:t>
            </a:r>
          </a:p>
          <a:p>
            <a:pPr algn="just">
              <a:buNone/>
            </a:pPr>
            <a:r>
              <a:rPr lang="en-US" sz="2400" dirty="0"/>
              <a:t>	Produce higher contrast than the original image, by:</a:t>
            </a:r>
          </a:p>
          <a:p>
            <a:pPr lvl="1" algn="just"/>
            <a:r>
              <a:rPr lang="en-US" sz="2400" dirty="0"/>
              <a:t>Darkening the levels below m in the original image</a:t>
            </a:r>
          </a:p>
          <a:p>
            <a:pPr lvl="1" algn="just"/>
            <a:r>
              <a:rPr lang="en-US" sz="2400" dirty="0"/>
              <a:t>Brightening the levels above m in the original image.</a:t>
            </a:r>
          </a:p>
          <a:p>
            <a:pPr algn="just"/>
            <a:endParaRPr lang="en-US" sz="2200" dirty="0">
              <a:latin typeface="Calibri(body)"/>
            </a:endParaRPr>
          </a:p>
        </p:txBody>
      </p:sp>
      <p:sp>
        <p:nvSpPr>
          <p:cNvPr id="4" name="Date Placeholder 3"/>
          <p:cNvSpPr>
            <a:spLocks noGrp="1"/>
          </p:cNvSpPr>
          <p:nvPr>
            <p:ph type="dt" sz="half" idx="10"/>
          </p:nvPr>
        </p:nvSpPr>
        <p:spPr/>
        <p:txBody>
          <a:bodyPr/>
          <a:lstStyle/>
          <a:p>
            <a:fld id="{6A82B14E-4390-4CBA-AF38-CCDB3D6C83E2}"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a:t>
            </a:fld>
            <a:endParaRPr lang="en-US"/>
          </a:p>
        </p:txBody>
      </p:sp>
      <p:sp>
        <p:nvSpPr>
          <p:cNvPr id="7" name="Title 1"/>
          <p:cNvSpPr txBox="1"/>
          <p:nvPr/>
        </p:nvSpPr>
        <p:spPr>
          <a:xfrm>
            <a:off x="1371600" y="-65314"/>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effectLst/>
                <a:uLnTx/>
                <a:uFillTx/>
                <a:latin typeface="Calibri (Body)"/>
              </a:rPr>
              <a:t>Contrast Stretching</a:t>
            </a:r>
            <a:r>
              <a:rPr kumimoji="0" lang="en-US" sz="3000" b="0" i="0" u="none" strike="noStrike" kern="1200" cap="none" spc="0" normalizeH="0" baseline="0" noProof="0" dirty="0">
                <a:ln>
                  <a:noFill/>
                </a:ln>
                <a:solidFill>
                  <a:schemeClr val="dk1"/>
                </a:solidFill>
                <a:effectLst/>
                <a:uLnTx/>
                <a:uFillTx/>
                <a:latin typeface="Calibri (Body)"/>
              </a:rPr>
              <a:t> (CO2)</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2</a:t>
            </a:r>
            <a:endParaRPr lang="en-US" dirty="0"/>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2" name="Picture 4" descr="2: Gray level transformation functions for contrast stretch. | Download  Scientific Diagram"/>
          <p:cNvPicPr>
            <a:picLocks noChangeAspect="1" noChangeArrowheads="1"/>
          </p:cNvPicPr>
          <p:nvPr/>
        </p:nvPicPr>
        <p:blipFill>
          <a:blip r:embed="rId3"/>
          <a:srcRect/>
          <a:stretch>
            <a:fillRect/>
          </a:stretch>
        </p:blipFill>
        <p:spPr bwMode="auto">
          <a:xfrm>
            <a:off x="5943600" y="1981200"/>
            <a:ext cx="2833990" cy="2895600"/>
          </a:xfrm>
          <a:prstGeom prst="rect">
            <a:avLst/>
          </a:prstGeom>
          <a:noFill/>
        </p:spPr>
      </p:pic>
      <p:pic>
        <p:nvPicPr>
          <p:cNvPr id="11" name="Picture 10"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295401" cy="94726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F8D194-676C-432F-81E3-53AD10F02F74}"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40</a:t>
            </a:fld>
            <a:endParaRPr lang="en-US"/>
          </a:p>
        </p:txBody>
      </p:sp>
      <p:sp>
        <p:nvSpPr>
          <p:cNvPr id="7" name="Title 1"/>
          <p:cNvSpPr txBox="1"/>
          <p:nvPr/>
        </p:nvSpPr>
        <p:spPr>
          <a:xfrm>
            <a:off x="1371600" y="1"/>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ea typeface="+mn-ea"/>
                <a:cs typeface="+mn-cs"/>
              </a:rPr>
              <a:t>Summary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p:cNvSpPr>
            <a:spLocks noGrp="1"/>
          </p:cNvSpPr>
          <p:nvPr>
            <p:ph idx="1"/>
          </p:nvPr>
        </p:nvSpPr>
        <p:spPr>
          <a:xfrm>
            <a:off x="533400" y="1143000"/>
            <a:ext cx="8229600" cy="5000644"/>
          </a:xfrm>
        </p:spPr>
        <p:txBody>
          <a:bodyPr>
            <a:normAutofit/>
          </a:bodyPr>
          <a:lstStyle/>
          <a:p>
            <a:pPr marL="342900" indent="-342900" algn="just" eaLnBrk="1" hangingPunct="1">
              <a:buFont typeface="Wingdings" panose="05000000000000000000" pitchFamily="2" charset="2"/>
              <a:buChar char="§"/>
              <a:defRPr/>
            </a:pPr>
            <a:r>
              <a:rPr lang="en-US" sz="2000" dirty="0">
                <a:latin typeface="+mn-lt"/>
              </a:rPr>
              <a:t>Image processing is a method to perform some operations on an image, in order to get an enhanced image or to extract some useful information from it.</a:t>
            </a:r>
          </a:p>
          <a:p>
            <a:pPr marL="342900" indent="-342900">
              <a:buFont typeface="Wingdings" panose="05000000000000000000" pitchFamily="2" charset="2"/>
              <a:buChar char="§"/>
              <a:defRPr/>
            </a:pPr>
            <a:r>
              <a:rPr lang="en-US" sz="2000" dirty="0">
                <a:latin typeface="+mn-lt"/>
              </a:rPr>
              <a:t>Image processing basically includes the following three steps:</a:t>
            </a:r>
          </a:p>
          <a:p>
            <a:pPr marL="514350" indent="-514350">
              <a:buFont typeface="+mj-lt"/>
              <a:buAutoNum type="romanLcPeriod"/>
              <a:defRPr/>
            </a:pPr>
            <a:r>
              <a:rPr lang="en-US" sz="2000" dirty="0">
                <a:latin typeface="+mn-lt"/>
                <a:cs typeface="Arial" panose="020B0604020202020204" pitchFamily="34" charset="0"/>
              </a:rPr>
              <a:t>Importing the image via image acquisition tools;</a:t>
            </a:r>
          </a:p>
          <a:p>
            <a:pPr marL="514350" indent="-514350">
              <a:buFont typeface="+mj-lt"/>
              <a:buAutoNum type="romanLcPeriod"/>
              <a:defRPr/>
            </a:pPr>
            <a:r>
              <a:rPr lang="en-US" sz="2000" dirty="0">
                <a:latin typeface="+mn-lt"/>
                <a:cs typeface="Arial" panose="020B0604020202020204" pitchFamily="34" charset="0"/>
              </a:rPr>
              <a:t>Analyzing and manipulating the image;</a:t>
            </a:r>
          </a:p>
          <a:p>
            <a:pPr marL="514350" indent="-514350">
              <a:buFont typeface="+mj-lt"/>
              <a:buAutoNum type="romanLcPeriod"/>
              <a:defRPr/>
            </a:pPr>
            <a:r>
              <a:rPr lang="en-US" sz="2000" dirty="0">
                <a:latin typeface="+mn-lt"/>
                <a:cs typeface="Arial" panose="020B0604020202020204" pitchFamily="34" charset="0"/>
              </a:rPr>
              <a:t>Output in which result can be altered image or report that is based on image analysis.</a:t>
            </a:r>
          </a:p>
          <a:p>
            <a:pPr marL="0" indent="0" algn="just">
              <a:buNone/>
            </a:pPr>
            <a:endParaRPr lang="en-US" sz="2200" dirty="0">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2</a:t>
            </a:r>
            <a:endParaRPr lang="en-US" dirty="0"/>
          </a:p>
        </p:txBody>
      </p:sp>
      <p:pic>
        <p:nvPicPr>
          <p:cNvPr id="11" name="Picture 10"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95401" cy="947268"/>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algn="just">
              <a:buNone/>
            </a:pPr>
            <a:r>
              <a:rPr lang="en-US" sz="2200" dirty="0">
                <a:latin typeface="Calibri(body)"/>
              </a:rPr>
              <a:t>	</a:t>
            </a:r>
            <a:r>
              <a:rPr lang="en-US" sz="2400" dirty="0"/>
              <a:t>So. Contrast Stretching is a simple image enhancement technique that improves the contrast in an image by 'stretching’ the range of intensity values it contains to span a desired range of values. Typically, it uses a linear function.</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E4B95881-D45C-4ADC-AC7D-114A4F629ADB}"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a:t>
            </a:fld>
            <a:endParaRPr lang="en-US"/>
          </a:p>
        </p:txBody>
      </p:sp>
      <p:sp>
        <p:nvSpPr>
          <p:cNvPr id="7"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err="1">
                <a:ea typeface="+mn-lt"/>
                <a:cs typeface="+mn-lt"/>
              </a:rPr>
              <a:t>Contd</a:t>
            </a:r>
            <a:r>
              <a:rPr lang="en-US" sz="3000" dirty="0">
                <a:ea typeface="+mn-lt"/>
                <a:cs typeface="+mn-lt"/>
              </a:rPr>
              <a:t>…</a:t>
            </a:r>
            <a:endParaRPr lang="en-US" dirty="0"/>
          </a:p>
        </p:txBody>
      </p:sp>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2</a:t>
            </a:r>
            <a:endParaRPr lang="en-US" dirty="0"/>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295401" cy="94726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3" name="Footer Placeholder 4"/>
          <p:cNvSpPr txBox="1"/>
          <p:nvPr/>
        </p:nvSpPr>
        <p:spPr>
          <a:xfrm>
            <a:off x="1447800" y="6172200"/>
            <a:ext cx="6705600" cy="609600"/>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1"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ea typeface="+mn-lt"/>
                <a:cs typeface="+mn-lt"/>
              </a:rPr>
              <a:t>Histogram</a:t>
            </a:r>
            <a:r>
              <a:rPr lang="en-IN" sz="3000" b="1" dirty="0">
                <a:latin typeface="Calibri (Body)"/>
                <a:ea typeface="+mn-lt"/>
                <a:cs typeface="+mn-lt"/>
              </a:rPr>
              <a:t> </a:t>
            </a:r>
            <a:r>
              <a:rPr lang="en-IN" sz="3000" dirty="0">
                <a:latin typeface="Calibri (Body)"/>
                <a:ea typeface="+mn-lt"/>
                <a:cs typeface="+mn-lt"/>
              </a:rPr>
              <a:t>Specification</a:t>
            </a:r>
            <a:r>
              <a:rPr kumimoji="0" lang="en-US" sz="3200" b="0" i="0" u="none" strike="noStrike" kern="1200" cap="none" spc="0" normalizeH="0" baseline="0" noProof="0" dirty="0">
                <a:ln>
                  <a:noFill/>
                </a:ln>
                <a:solidFill>
                  <a:schemeClr val="dk1"/>
                </a:solidFill>
                <a:effectLst/>
                <a:uLnTx/>
                <a:uFillTx/>
                <a:latin typeface="Calibri (Body)"/>
              </a:rPr>
              <a:t> (CO2)</a:t>
            </a:r>
            <a:r>
              <a:rPr kumimoji="0" lang="en-US" sz="3200" b="0" i="0" u="none" strike="noStrike" kern="1200" cap="none" spc="0" normalizeH="0" noProof="0" dirty="0">
                <a:ln>
                  <a:noFill/>
                </a:ln>
                <a:solidFill>
                  <a:schemeClr val="dk1"/>
                </a:solidFill>
                <a:effectLst/>
                <a:uLnTx/>
                <a:uFillTx/>
                <a:latin typeface="Calibri (Body)"/>
              </a:rPr>
              <a:t> </a:t>
            </a:r>
            <a:endParaRPr lang="en-US" sz="3200" b="1" dirty="0">
              <a:latin typeface="Calibri (Body)"/>
            </a:endParaRPr>
          </a:p>
        </p:txBody>
      </p:sp>
      <p:sp>
        <p:nvSpPr>
          <p:cNvPr id="15" name="Rectangle 14"/>
          <p:cNvSpPr/>
          <p:nvPr/>
        </p:nvSpPr>
        <p:spPr>
          <a:xfrm>
            <a:off x="762000" y="5029200"/>
            <a:ext cx="7620000" cy="4572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sz="2400" dirty="0">
              <a:solidFill>
                <a:srgbClr val="7030A0"/>
              </a:solidFill>
              <a:latin typeface="Calibri (Body)"/>
            </a:endParaRPr>
          </a:p>
        </p:txBody>
      </p:sp>
      <p:sp>
        <p:nvSpPr>
          <p:cNvPr id="2" name="Date Placeholder 1"/>
          <p:cNvSpPr>
            <a:spLocks noGrp="1"/>
          </p:cNvSpPr>
          <p:nvPr>
            <p:ph type="dt" sz="half" idx="10"/>
          </p:nvPr>
        </p:nvSpPr>
        <p:spPr/>
        <p:txBody>
          <a:bodyPr/>
          <a:lstStyle/>
          <a:p>
            <a:fld id="{DF34B4FD-3803-4129-BABB-DDEE4493ADD2}" type="datetime1">
              <a:rPr lang="en-US" smtClean="0"/>
              <a:t>10/2/2024</a:t>
            </a:fld>
            <a:endParaRPr lang="en-US" dirty="0"/>
          </a:p>
        </p:txBody>
      </p:sp>
      <p:sp>
        <p:nvSpPr>
          <p:cNvPr id="4" name="Footer Placeholder 3"/>
          <p:cNvSpPr>
            <a:spLocks noGrp="1"/>
          </p:cNvSpPr>
          <p:nvPr>
            <p:ph type="ftr" sz="quarter" idx="11"/>
          </p:nvPr>
        </p:nvSpPr>
        <p:spPr>
          <a:xfrm>
            <a:off x="1447800" y="6356350"/>
            <a:ext cx="6858000" cy="365125"/>
          </a:xfrm>
        </p:spPr>
        <p:txBody>
          <a:bodyPr/>
          <a:lstStyle/>
          <a:p>
            <a:r>
              <a:rPr lang="en-US"/>
              <a:t>MINI JAIN    Image Processing and pattern recognition  ACSAI0522    Unit 2</a:t>
            </a:r>
          </a:p>
        </p:txBody>
      </p:sp>
      <p:sp>
        <p:nvSpPr>
          <p:cNvPr id="5" name="Slide Number Placeholder 4"/>
          <p:cNvSpPr>
            <a:spLocks noGrp="1"/>
          </p:cNvSpPr>
          <p:nvPr>
            <p:ph type="sldNum" sz="quarter" idx="12"/>
          </p:nvPr>
        </p:nvSpPr>
        <p:spPr>
          <a:xfrm>
            <a:off x="6477000" y="6356350"/>
            <a:ext cx="2133600" cy="365125"/>
          </a:xfrm>
        </p:spPr>
        <p:txBody>
          <a:bodyPr/>
          <a:lstStyle/>
          <a:p>
            <a:fld id="{B6F15528-21DE-4FAA-801E-634DDDAF4B2B}" type="slidenum">
              <a:rPr lang="en-US" smtClean="0"/>
              <a:t>6</a:t>
            </a:fld>
            <a:endParaRPr lang="en-US"/>
          </a:p>
        </p:txBody>
      </p:sp>
      <p:sp>
        <p:nvSpPr>
          <p:cNvPr id="9" name="Content Placeholder 8"/>
          <p:cNvSpPr>
            <a:spLocks noGrp="1"/>
          </p:cNvSpPr>
          <p:nvPr>
            <p:ph idx="1"/>
          </p:nvPr>
        </p:nvSpPr>
        <p:spPr>
          <a:xfrm>
            <a:off x="685800" y="1066800"/>
            <a:ext cx="8229600" cy="4525963"/>
          </a:xfrm>
        </p:spPr>
        <p:txBody>
          <a:bodyPr>
            <a:normAutofit lnSpcReduction="10000"/>
          </a:bodyPr>
          <a:lstStyle/>
          <a:p>
            <a:pPr marL="285750" indent="-285750" algn="just">
              <a:buFont typeface="Arial" panose="020B0604020202020204" pitchFamily="34" charset="0"/>
              <a:buChar char="•"/>
            </a:pPr>
            <a:r>
              <a:rPr lang="en-IN" sz="2400" dirty="0">
                <a:ea typeface="Times New Roman" panose="02020603050405020304" pitchFamily="18" charset="0"/>
                <a:cs typeface="Times New Roman" panose="02020603050405020304" pitchFamily="18" charset="0"/>
              </a:rPr>
              <a:t>Histogram Equalization is an automated technique to improve the contrast of the image. </a:t>
            </a:r>
          </a:p>
          <a:p>
            <a:pPr marL="285750" indent="-285750" algn="just">
              <a:buFont typeface="Arial" panose="020B0604020202020204" pitchFamily="34" charset="0"/>
              <a:buChar char="•"/>
            </a:pPr>
            <a:r>
              <a:rPr lang="en-IN" sz="2400" dirty="0">
                <a:ea typeface="Times New Roman" panose="02020603050405020304" pitchFamily="18" charset="0"/>
                <a:cs typeface="Times New Roman" panose="02020603050405020304" pitchFamily="18" charset="0"/>
              </a:rPr>
              <a:t>Histogram equalization does not require any parameters or thresholds. </a:t>
            </a:r>
          </a:p>
          <a:p>
            <a:pPr marL="285750" indent="-285750" algn="just">
              <a:buFont typeface="Arial" panose="020B0604020202020204" pitchFamily="34" charset="0"/>
              <a:buChar char="•"/>
            </a:pPr>
            <a:r>
              <a:rPr lang="en-IN" sz="2400" dirty="0">
                <a:ea typeface="Times New Roman" panose="02020603050405020304" pitchFamily="18" charset="0"/>
                <a:cs typeface="Times New Roman" panose="02020603050405020304" pitchFamily="18" charset="0"/>
              </a:rPr>
              <a:t>The only information it makes use of is the histogram of the input image. </a:t>
            </a:r>
          </a:p>
          <a:p>
            <a:pPr marL="285750" indent="-285750" algn="just">
              <a:buFont typeface="Arial" panose="020B0604020202020204" pitchFamily="34" charset="0"/>
              <a:buChar char="•"/>
            </a:pPr>
            <a:r>
              <a:rPr lang="en-IN" sz="2400" dirty="0">
                <a:ea typeface="Times New Roman" panose="02020603050405020304" pitchFamily="18" charset="0"/>
                <a:cs typeface="Times New Roman" panose="02020603050405020304" pitchFamily="18" charset="0"/>
              </a:rPr>
              <a:t>The basic idea behind histogram equalization is to produce an output image with a constant histogram. </a:t>
            </a:r>
          </a:p>
          <a:p>
            <a:pPr marL="285750" indent="-285750" algn="just">
              <a:buFont typeface="Arial" panose="020B0604020202020204" pitchFamily="34" charset="0"/>
              <a:buChar char="•"/>
            </a:pPr>
            <a:r>
              <a:rPr lang="en-IN" sz="2400" dirty="0">
                <a:ea typeface="Times New Roman" panose="02020603050405020304" pitchFamily="18" charset="0"/>
                <a:cs typeface="Times New Roman" panose="02020603050405020304" pitchFamily="18" charset="0"/>
              </a:rPr>
              <a:t>The probability density function of the pixel intensities in the output image is 1. </a:t>
            </a:r>
            <a:endParaRPr lang="en-US" sz="2400" dirty="0">
              <a:cs typeface="Times New Roman" panose="02020603050405020304" pitchFamily="18" charset="0"/>
            </a:endParaRPr>
          </a:p>
          <a:p>
            <a:pPr marL="285750" indent="-285750" algn="just">
              <a:buFont typeface="Arial" panose="020B0604020202020204" pitchFamily="34" charset="0"/>
              <a:buChar char="•"/>
            </a:pPr>
            <a:r>
              <a:rPr lang="en-IN" sz="2400" dirty="0">
                <a:cs typeface="Times New Roman" panose="02020603050405020304" pitchFamily="18" charset="0"/>
              </a:rPr>
              <a:t>All intensity values (</a:t>
            </a:r>
            <a:r>
              <a:rPr lang="en-IN" sz="2400" dirty="0" err="1">
                <a:cs typeface="Times New Roman" panose="02020603050405020304" pitchFamily="18" charset="0"/>
              </a:rPr>
              <a:t>gray</a:t>
            </a:r>
            <a:r>
              <a:rPr lang="en-IN" sz="2400" dirty="0">
                <a:cs typeface="Times New Roman" panose="02020603050405020304" pitchFamily="18" charset="0"/>
              </a:rPr>
              <a:t> shades) get an equal representation in the image.</a:t>
            </a:r>
          </a:p>
          <a:p>
            <a:pPr marL="0" indent="0">
              <a:buNone/>
            </a:pPr>
            <a:endParaRPr lang="en-US" sz="2400" dirty="0"/>
          </a:p>
          <a:p>
            <a:endParaRPr lang="en-IN" dirty="0"/>
          </a:p>
        </p:txBody>
      </p:sp>
      <p:pic>
        <p:nvPicPr>
          <p:cNvPr id="16" name="Picture 15"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295401" cy="947268"/>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5" name="Text Box 4"/>
          <p:cNvSpPr txBox="1">
            <a:spLocks noChangeArrowheads="1"/>
          </p:cNvSpPr>
          <p:nvPr/>
        </p:nvSpPr>
        <p:spPr bwMode="auto">
          <a:xfrm>
            <a:off x="8229600" y="6400800"/>
            <a:ext cx="184150" cy="366713"/>
          </a:xfrm>
          <a:prstGeom prst="rect">
            <a:avLst/>
          </a:prstGeom>
          <a:noFill/>
          <a:ln w="9525">
            <a:noFill/>
            <a:miter lim="800000"/>
          </a:ln>
          <a:effectLst/>
        </p:spPr>
        <p:txBody>
          <a:bodyPr wrap="none">
            <a:spAutoFit/>
          </a:bodyPr>
          <a:lstStyle/>
          <a:p>
            <a:endParaRPr lang="en-US" altLang="en-US" sz="1800" dirty="0">
              <a:latin typeface="Calibri (Body)"/>
            </a:endParaRPr>
          </a:p>
        </p:txBody>
      </p:sp>
      <p:sp>
        <p:nvSpPr>
          <p:cNvPr id="943109" name="Rectangle 5"/>
          <p:cNvSpPr>
            <a:spLocks noChangeArrowheads="1"/>
          </p:cNvSpPr>
          <p:nvPr/>
        </p:nvSpPr>
        <p:spPr bwMode="auto">
          <a:xfrm>
            <a:off x="304800" y="1219200"/>
            <a:ext cx="8229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defRPr/>
            </a:pPr>
            <a:r>
              <a:rPr lang="en-IN" sz="2000" dirty="0">
                <a:latin typeface="Verdana" panose="020B0604030504040204" pitchFamily="34" charset="0"/>
                <a:ea typeface="Times New Roman" panose="02020603050405020304" pitchFamily="18" charset="0"/>
                <a:cs typeface="Times New Roman" panose="02020603050405020304" pitchFamily="18" charset="0"/>
              </a:rPr>
              <a:t>    We use the following notation:     </a:t>
            </a:r>
            <a:endParaRPr lang="en-IN" sz="3200" dirty="0">
              <a:effectLst/>
              <a:latin typeface="Calibri" panose="020F0502020204030204" charset="0"/>
              <a:ea typeface="Calibri" panose="020F0502020204030204"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err="1">
                <a:ea typeface="+mn-lt"/>
                <a:cs typeface="+mn-lt"/>
              </a:rPr>
              <a:t>Contd</a:t>
            </a:r>
            <a:r>
              <a:rPr lang="en-US" sz="3000" dirty="0">
                <a:ea typeface="+mn-lt"/>
                <a:cs typeface="+mn-lt"/>
              </a:rPr>
              <a:t>…</a:t>
            </a:r>
          </a:p>
        </p:txBody>
      </p:sp>
      <p:sp>
        <p:nvSpPr>
          <p:cNvPr id="15"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Calibri (Body)"/>
                <a:ea typeface="+mn-ea"/>
                <a:cs typeface="+mn-cs"/>
              </a:rPr>
              <a:t>7</a:t>
            </a:fld>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2" name="Date Placeholder 1"/>
          <p:cNvSpPr>
            <a:spLocks noGrp="1"/>
          </p:cNvSpPr>
          <p:nvPr>
            <p:ph type="dt" sz="half" idx="10"/>
          </p:nvPr>
        </p:nvSpPr>
        <p:spPr/>
        <p:txBody>
          <a:bodyPr/>
          <a:lstStyle/>
          <a:p>
            <a:fld id="{B094E021-BDC0-4CA1-BD08-D310974712AC}" type="datetime1">
              <a:rPr lang="en-US" smtClean="0"/>
              <a:t>10/2/2024</a:t>
            </a:fld>
            <a:endParaRPr lang="en-US"/>
          </a:p>
        </p:txBody>
      </p:sp>
      <p:sp>
        <p:nvSpPr>
          <p:cNvPr id="3" name="Footer Placeholder 2"/>
          <p:cNvSpPr>
            <a:spLocks noGrp="1"/>
          </p:cNvSpPr>
          <p:nvPr>
            <p:ph type="ftr" sz="quarter" idx="11"/>
          </p:nvPr>
        </p:nvSpPr>
        <p:spPr>
          <a:xfrm>
            <a:off x="3124200" y="6356350"/>
            <a:ext cx="4592569" cy="421223"/>
          </a:xfrm>
        </p:spPr>
        <p:txBody>
          <a:bodyPr/>
          <a:lstStyle/>
          <a:p>
            <a:r>
              <a:rPr lang="en-US"/>
              <a:t>MINI JAIN    Image Processing and pattern recognition  ACSAI0522    Unit 2</a:t>
            </a:r>
            <a:endParaRPr lang="en-US" dirty="0"/>
          </a:p>
        </p:txBody>
      </p:sp>
      <p:pic>
        <p:nvPicPr>
          <p:cNvPr id="4" name="Picture 3" descr="https://nptel.ac.in/content/storage2/courses/106105032/images/m2l5eq-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159398"/>
            <a:ext cx="914400" cy="5263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nvGraphicFramePr>
        <p:xfrm>
          <a:off x="762000" y="1774058"/>
          <a:ext cx="8077200" cy="4191000"/>
        </p:xfrm>
        <a:graphic>
          <a:graphicData uri="http://schemas.openxmlformats.org/drawingml/2006/table">
            <a:tbl>
              <a:tblPr firstRow="1" firstCol="1" bandRow="1">
                <a:tableStyleId>{5C22544A-7EE6-4342-B048-85BDC9FD1C3A}</a:tableStyleId>
              </a:tblPr>
              <a:tblGrid>
                <a:gridCol w="1373124">
                  <a:extLst>
                    <a:ext uri="{9D8B030D-6E8A-4147-A177-3AD203B41FA5}">
                      <a16:colId xmlns:a16="http://schemas.microsoft.com/office/drawing/2014/main" val="20000"/>
                    </a:ext>
                  </a:extLst>
                </a:gridCol>
                <a:gridCol w="6704076">
                  <a:extLst>
                    <a:ext uri="{9D8B030D-6E8A-4147-A177-3AD203B41FA5}">
                      <a16:colId xmlns:a16="http://schemas.microsoft.com/office/drawing/2014/main" val="20001"/>
                    </a:ext>
                  </a:extLst>
                </a:gridCol>
              </a:tblGrid>
              <a:tr h="838200">
                <a:tc>
                  <a:txBody>
                    <a:bodyPr/>
                    <a:lstStyle/>
                    <a:p>
                      <a:pPr algn="ctr">
                        <a:lnSpc>
                          <a:spcPct val="107000"/>
                        </a:lnSpc>
                        <a:spcAft>
                          <a:spcPts val="0"/>
                        </a:spcAft>
                      </a:pPr>
                      <a:r>
                        <a:rPr lang="en-US" sz="1800" dirty="0">
                          <a:effectLst/>
                          <a:latin typeface="Times New Roman" panose="02020603050405020304" pitchFamily="18" charset="0"/>
                          <a:ea typeface="+mn-ea"/>
                          <a:cs typeface="Times New Roman" panose="02020603050405020304" pitchFamily="18" charset="0"/>
                        </a:rPr>
                        <a:t>g</a:t>
                      </a:r>
                      <a:endParaRPr lang="en-IN" sz="1800" dirty="0">
                        <a:effectLst/>
                        <a:latin typeface="Times New Roman" panose="02020603050405020304" pitchFamily="18" charset="0"/>
                        <a:ea typeface="Calibri" panose="020F0502020204030204" charset="0"/>
                        <a:cs typeface="Times New Roman" panose="02020603050405020304" pitchFamily="18" charset="0"/>
                      </a:endParaRPr>
                    </a:p>
                  </a:txBody>
                  <a:tcPr marL="57150" marR="57150" marT="57150" marB="5715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variable representing the intensities in the given input image.</a:t>
                      </a:r>
                      <a:endParaRPr lang="en-IN" sz="1800" dirty="0">
                        <a:effectLst/>
                        <a:latin typeface="Times New Roman" panose="02020603050405020304" pitchFamily="18" charset="0"/>
                        <a:ea typeface="Calibri" panose="020F050202020403020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10000"/>
                  </a:ext>
                </a:extLst>
              </a:tr>
              <a:tr h="838200">
                <a:tc>
                  <a:txBody>
                    <a:bodyPr/>
                    <a:lstStyle/>
                    <a:p>
                      <a:pPr algn="ctr">
                        <a:lnSpc>
                          <a:spcPct val="107000"/>
                        </a:lnSpc>
                        <a:spcAft>
                          <a:spcPts val="0"/>
                        </a:spcAft>
                      </a:pPr>
                      <a:r>
                        <a:rPr lang="en-US" sz="1800" dirty="0">
                          <a:effectLst/>
                          <a:latin typeface="Times New Roman" panose="02020603050405020304" pitchFamily="18" charset="0"/>
                          <a:ea typeface="+mn-ea"/>
                          <a:cs typeface="Times New Roman" panose="02020603050405020304" pitchFamily="18" charset="0"/>
                        </a:rPr>
                        <a:t>e</a:t>
                      </a:r>
                      <a:endParaRPr lang="en-IN" sz="1800" dirty="0">
                        <a:effectLst/>
                        <a:latin typeface="Times New Roman" panose="02020603050405020304" pitchFamily="18" charset="0"/>
                        <a:ea typeface="Calibri" panose="020F0502020204030204" charset="0"/>
                        <a:cs typeface="Times New Roman" panose="02020603050405020304" pitchFamily="18" charset="0"/>
                      </a:endParaRPr>
                    </a:p>
                  </a:txBody>
                  <a:tcPr marL="57150" marR="57150" marT="57150" marB="5715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variable representing the intensities in the output image which would have an equalized histogram</a:t>
                      </a:r>
                      <a:endParaRPr lang="en-IN" sz="1800" dirty="0">
                        <a:effectLst/>
                        <a:latin typeface="Times New Roman" panose="02020603050405020304" pitchFamily="18" charset="0"/>
                        <a:ea typeface="Calibri" panose="020F050202020403020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10001"/>
                  </a:ext>
                </a:extLst>
              </a:tr>
              <a:tr h="838200">
                <a:tc>
                  <a:txBody>
                    <a:bodyPr/>
                    <a:lstStyle/>
                    <a:p>
                      <a:pPr algn="ctr">
                        <a:lnSpc>
                          <a:spcPct val="107000"/>
                        </a:lnSpc>
                        <a:spcAft>
                          <a:spcPts val="0"/>
                        </a:spcAft>
                      </a:pPr>
                      <a:r>
                        <a:rPr lang="en-IN" sz="1800" dirty="0" err="1">
                          <a:effectLst/>
                          <a:latin typeface="Times New Roman" panose="02020603050405020304" pitchFamily="18" charset="0"/>
                          <a:cs typeface="Times New Roman" panose="02020603050405020304" pitchFamily="18" charset="0"/>
                        </a:rPr>
                        <a:t>pg</a:t>
                      </a:r>
                      <a:endParaRPr lang="en-IN" sz="1800" dirty="0">
                        <a:effectLst/>
                        <a:latin typeface="Times New Roman" panose="02020603050405020304" pitchFamily="18" charset="0"/>
                        <a:ea typeface="Calibri" panose="020F0502020204030204" charset="0"/>
                        <a:cs typeface="Times New Roman" panose="02020603050405020304" pitchFamily="18" charset="0"/>
                      </a:endParaRPr>
                    </a:p>
                  </a:txBody>
                  <a:tcPr marL="57150" marR="57150" marT="57150" marB="5715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represents the probability density function of the pixel intensities g in the given image.</a:t>
                      </a:r>
                      <a:endParaRPr lang="en-IN" sz="1800" dirty="0">
                        <a:effectLst/>
                        <a:latin typeface="Times New Roman" panose="02020603050405020304" pitchFamily="18" charset="0"/>
                        <a:ea typeface="Calibri" panose="020F050202020403020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10002"/>
                  </a:ext>
                </a:extLst>
              </a:tr>
              <a:tr h="838200">
                <a:tc>
                  <a:txBody>
                    <a:bodyPr/>
                    <a:lstStyle/>
                    <a:p>
                      <a:pPr algn="ctr">
                        <a:lnSpc>
                          <a:spcPct val="107000"/>
                        </a:lnSpc>
                        <a:spcAft>
                          <a:spcPts val="0"/>
                        </a:spcAft>
                      </a:pPr>
                      <a:r>
                        <a:rPr lang="en-IN" sz="1800" dirty="0" err="1">
                          <a:effectLst/>
                          <a:latin typeface="Times New Roman" panose="02020603050405020304" pitchFamily="18" charset="0"/>
                          <a:cs typeface="Times New Roman" panose="02020603050405020304" pitchFamily="18" charset="0"/>
                        </a:rPr>
                        <a:t>pe</a:t>
                      </a:r>
                      <a:endParaRPr lang="en-IN" sz="1800" dirty="0">
                        <a:effectLst/>
                        <a:latin typeface="Times New Roman" panose="02020603050405020304" pitchFamily="18" charset="0"/>
                        <a:ea typeface="Calibri" panose="020F0502020204030204" charset="0"/>
                        <a:cs typeface="Times New Roman" panose="02020603050405020304" pitchFamily="18" charset="0"/>
                      </a:endParaRPr>
                    </a:p>
                  </a:txBody>
                  <a:tcPr marL="57150" marR="57150" marT="57150" marB="5715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represents the probability density function of the pixel intensities e in the output image</a:t>
                      </a:r>
                      <a:endParaRPr lang="en-IN" sz="1800" dirty="0">
                        <a:effectLst/>
                        <a:latin typeface="Times New Roman" panose="02020603050405020304" pitchFamily="18" charset="0"/>
                        <a:ea typeface="Calibri" panose="020F050202020403020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10003"/>
                  </a:ext>
                </a:extLst>
              </a:tr>
              <a:tr h="838200">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H</a:t>
                      </a:r>
                      <a:endParaRPr lang="en-IN" sz="1800" dirty="0">
                        <a:effectLst/>
                        <a:latin typeface="Times New Roman" panose="02020603050405020304" pitchFamily="18" charset="0"/>
                        <a:ea typeface="Calibri" panose="020F0502020204030204" charset="0"/>
                        <a:cs typeface="Times New Roman" panose="02020603050405020304" pitchFamily="18" charset="0"/>
                      </a:endParaRPr>
                    </a:p>
                  </a:txBody>
                  <a:tcPr marL="57150" marR="57150" marT="57150" marB="5715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represents a histogram based mapping function from input intensities g to output intensities e. i.e.  </a:t>
                      </a:r>
                      <a:endParaRPr lang="en-IN" sz="1800" dirty="0">
                        <a:effectLst/>
                        <a:latin typeface="Times New Roman" panose="02020603050405020304" pitchFamily="18" charset="0"/>
                        <a:ea typeface="Calibri" panose="020F050202020403020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t>7</a:t>
            </a:fld>
            <a:endParaRPr lang="en-US"/>
          </a:p>
        </p:txBody>
      </p:sp>
      <p:pic>
        <p:nvPicPr>
          <p:cNvPr id="12" name="Picture 11" descr="A black and red logo&#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36946"/>
            <a:ext cx="1295401" cy="947268"/>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1"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t>Overview of the histogram specification process</a:t>
            </a:r>
            <a:r>
              <a:rPr lang="en-US" sz="3000" dirty="0">
                <a:ea typeface="+mn-lt"/>
                <a:cs typeface="+mn-lt"/>
              </a:rPr>
              <a:t> </a:t>
            </a:r>
          </a:p>
        </p:txBody>
      </p:sp>
      <p:sp>
        <p:nvSpPr>
          <p:cNvPr id="2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Calibri (Body)"/>
                <a:ea typeface="+mn-ea"/>
                <a:cs typeface="+mn-cs"/>
              </a:rPr>
              <a:t>8</a:t>
            </a:fld>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3" name="Date Placeholder 2"/>
          <p:cNvSpPr>
            <a:spLocks noGrp="1"/>
          </p:cNvSpPr>
          <p:nvPr>
            <p:ph type="dt" sz="half" idx="10"/>
          </p:nvPr>
        </p:nvSpPr>
        <p:spPr/>
        <p:txBody>
          <a:bodyPr/>
          <a:lstStyle/>
          <a:p>
            <a:fld id="{191441D3-73F0-4DB4-B67E-923D6B734370}" type="datetime1">
              <a:rPr lang="en-US" smtClean="0"/>
              <a:t>10/2/2024</a:t>
            </a:fld>
            <a:endParaRPr lang="en-US"/>
          </a:p>
        </p:txBody>
      </p:sp>
      <p:sp>
        <p:nvSpPr>
          <p:cNvPr id="4" name="Footer Placeholder 3"/>
          <p:cNvSpPr>
            <a:spLocks noGrp="1"/>
          </p:cNvSpPr>
          <p:nvPr>
            <p:ph type="ftr" sz="quarter" idx="11"/>
          </p:nvPr>
        </p:nvSpPr>
        <p:spPr>
          <a:xfrm>
            <a:off x="3124200" y="6356350"/>
            <a:ext cx="4676716" cy="365125"/>
          </a:xfrm>
        </p:spPr>
        <p:txBody>
          <a:bodyPr/>
          <a:lstStyle/>
          <a:p>
            <a:r>
              <a:rPr lang="en-US"/>
              <a:t>MINI JAIN    Image Processing and pattern recognition  ACSAI0522    Unit 2</a:t>
            </a:r>
            <a:endParaRPr lang="en-US" dirty="0"/>
          </a:p>
        </p:txBody>
      </p:sp>
      <p:sp>
        <p:nvSpPr>
          <p:cNvPr id="6" name="TextBox 5"/>
          <p:cNvSpPr txBox="1"/>
          <p:nvPr/>
        </p:nvSpPr>
        <p:spPr>
          <a:xfrm>
            <a:off x="990600" y="1091783"/>
            <a:ext cx="7315200" cy="4893647"/>
          </a:xfrm>
          <a:prstGeom prst="rect">
            <a:avLst/>
          </a:prstGeom>
          <a:noFill/>
        </p:spPr>
        <p:txBody>
          <a:bodyPr wrap="square">
            <a:spAutoFit/>
          </a:bodyPr>
          <a:lstStyle/>
          <a:p>
            <a:pPr marL="285750" indent="-285750" algn="just">
              <a:buFont typeface="Arial" panose="020B0604020202020204" pitchFamily="34" charset="0"/>
              <a:buChar char="•"/>
            </a:pPr>
            <a:r>
              <a:rPr lang="en-US" sz="2400" dirty="0"/>
              <a:t>Compute the cumulative distribution function (CDF): Calculate the CDF of the input image's histogram. The CDF represents the accumulated probability of each intensity value in the image.</a:t>
            </a:r>
          </a:p>
          <a:p>
            <a:pPr marL="285750" indent="-285750" algn="just">
              <a:buFont typeface="Arial" panose="020B0604020202020204" pitchFamily="34" charset="0"/>
              <a:buChar char="•"/>
            </a:pPr>
            <a:r>
              <a:rPr lang="en-US" sz="2400" dirty="0"/>
              <a:t>Compute the desired cumulative distribution function (CDF): Calculate the CDF of the desired histogram or the target image's histogram. The desired CDF represents the desired distribution of intensity values.</a:t>
            </a:r>
          </a:p>
          <a:p>
            <a:pPr marL="285750" indent="-285750" algn="just">
              <a:buFont typeface="Arial" panose="020B0604020202020204" pitchFamily="34" charset="0"/>
              <a:buChar char="•"/>
            </a:pPr>
            <a:r>
              <a:rPr lang="en-US" sz="2400" dirty="0"/>
              <a:t>Compute the mapping function: Establish a mapping function between the input image's CDF and the desired CDF. This mapping function transforms the intensities of the input image to match the desired histogram.</a:t>
            </a:r>
            <a:endParaRPr lang="en-IN"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t>8</a:t>
            </a:fld>
            <a:endParaRPr lang="en-US"/>
          </a:p>
        </p:txBody>
      </p:sp>
      <p:pic>
        <p:nvPicPr>
          <p:cNvPr id="9" name="Picture 8"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295401" cy="947268"/>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 name="Rectangle 9"/>
          <p:cNvSpPr>
            <a:spLocks noChangeArrowheads="1"/>
          </p:cNvSpPr>
          <p:nvPr/>
        </p:nvSpPr>
        <p:spPr bwMode="auto">
          <a:xfrm>
            <a:off x="228600" y="1143000"/>
            <a:ext cx="8686800" cy="3785652"/>
          </a:xfrm>
          <a:prstGeom prst="rect">
            <a:avLst/>
          </a:prstGeom>
          <a:solidFill>
            <a:schemeClr val="bg1"/>
          </a:solidFill>
          <a:ln w="9525">
            <a:noFill/>
            <a:miter lim="800000"/>
          </a:ln>
          <a:effectLst/>
        </p:spPr>
        <p:txBody>
          <a:bodyPr wrap="square">
            <a:spAutoFit/>
          </a:bodyPr>
          <a:lstStyle/>
          <a:p>
            <a:pPr marL="571500" indent="-571500" algn="just">
              <a:buFont typeface="Arial" panose="020B0604020202020204" pitchFamily="34" charset="0"/>
              <a:buChar char="•"/>
            </a:pPr>
            <a:r>
              <a:rPr lang="en-US" sz="2400" dirty="0"/>
              <a:t>Apply the mapping function: Apply the mapping function to each pixel in the input image. This function assigns new intensity values to each pixel based on the desired histogram.</a:t>
            </a:r>
            <a:endParaRPr lang="en-US" sz="2400" b="1" dirty="0"/>
          </a:p>
          <a:p>
            <a:pPr marL="571500" indent="-571500" algn="just">
              <a:buFont typeface="Arial" panose="020B0604020202020204" pitchFamily="34" charset="0"/>
              <a:buChar char="•"/>
            </a:pPr>
            <a:r>
              <a:rPr lang="en-US" sz="2400" dirty="0"/>
              <a:t>Adjust intensity values: If necessary, clip or scale the intensity values to ensure they fall within the valid range (e.g., 0-255 for an 8-bit image).</a:t>
            </a:r>
          </a:p>
          <a:p>
            <a:pPr algn="just"/>
            <a:r>
              <a:rPr lang="en-US" sz="2400" b="1" dirty="0"/>
              <a:t>        Example of histogram specification:</a:t>
            </a:r>
          </a:p>
          <a:p>
            <a:pPr algn="just"/>
            <a:r>
              <a:rPr lang="en-US" sz="2400" b="1" dirty="0"/>
              <a:t>        </a:t>
            </a:r>
          </a:p>
          <a:p>
            <a:pPr algn="just"/>
            <a:endParaRPr lang="en-US" sz="2400" b="1" dirty="0"/>
          </a:p>
          <a:p>
            <a:pPr algn="just"/>
            <a:endParaRPr lang="en-US" sz="2400" b="1" dirty="0"/>
          </a:p>
        </p:txBody>
      </p:sp>
      <p:pic>
        <p:nvPicPr>
          <p:cNvPr id="14"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5"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err="1">
                <a:ea typeface="+mn-lt"/>
                <a:cs typeface="+mn-lt"/>
              </a:rPr>
              <a:t>Contd</a:t>
            </a:r>
            <a:r>
              <a:rPr lang="en-US" sz="3000" dirty="0">
                <a:ea typeface="+mn-lt"/>
                <a:cs typeface="+mn-lt"/>
              </a:rPr>
              <a:t>… </a:t>
            </a:r>
          </a:p>
        </p:txBody>
      </p:sp>
      <p:sp>
        <p:nvSpPr>
          <p:cNvPr id="2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Calibri (Body)"/>
                <a:ea typeface="+mn-ea"/>
                <a:cs typeface="+mn-cs"/>
              </a:rPr>
              <a:t>9</a:t>
            </a:fld>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3" name="Date Placeholder 2"/>
          <p:cNvSpPr>
            <a:spLocks noGrp="1"/>
          </p:cNvSpPr>
          <p:nvPr>
            <p:ph type="dt" sz="half" idx="10"/>
          </p:nvPr>
        </p:nvSpPr>
        <p:spPr/>
        <p:txBody>
          <a:bodyPr/>
          <a:lstStyle/>
          <a:p>
            <a:fld id="{1D391234-2F5E-442E-8905-15AA4A913494}" type="datetime1">
              <a:rPr lang="en-US" smtClean="0"/>
              <a:t>10/2/2024</a:t>
            </a:fld>
            <a:endParaRPr lang="en-US"/>
          </a:p>
        </p:txBody>
      </p:sp>
      <p:pic>
        <p:nvPicPr>
          <p:cNvPr id="7" name="Content Placeholder 3"/>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a:xfrm>
            <a:off x="1855386" y="3733799"/>
            <a:ext cx="5433228" cy="2438401"/>
          </a:xfrm>
          <a:prstGeom prst="rect">
            <a:avLst/>
          </a:prstGeom>
        </p:spPr>
      </p:pic>
      <p:sp>
        <p:nvSpPr>
          <p:cNvPr id="5" name="Footer Placeholder 4"/>
          <p:cNvSpPr>
            <a:spLocks noGrp="1"/>
          </p:cNvSpPr>
          <p:nvPr>
            <p:ph type="ftr" sz="quarter" idx="11"/>
          </p:nvPr>
        </p:nvSpPr>
        <p:spPr/>
        <p:txBody>
          <a:bodyPr/>
          <a:lstStyle/>
          <a:p>
            <a:r>
              <a:rPr lang="en-US"/>
              <a:t>MINI JAIN    Image Processing and pattern recognition  ACSAI0522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a:t>
            </a:fld>
            <a:endParaRPr lang="en-US"/>
          </a:p>
        </p:txBody>
      </p:sp>
      <p:pic>
        <p:nvPicPr>
          <p:cNvPr id="10" name="Picture 9" descr="A black and red logo&#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36946"/>
            <a:ext cx="1295401" cy="947268"/>
          </a:xfrm>
          <a:prstGeom prst="rect">
            <a:avLst/>
          </a:prstGeom>
        </p:spPr>
      </p:pic>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3822</Words>
  <Application>Microsoft Office PowerPoint</Application>
  <PresentationFormat>On-screen Show (4:3)</PresentationFormat>
  <Paragraphs>391</Paragraphs>
  <Slides>40</Slides>
  <Notes>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40</vt:i4>
      </vt:variant>
    </vt:vector>
  </HeadingPairs>
  <TitlesOfParts>
    <vt:vector size="53" baseType="lpstr">
      <vt:lpstr>Arial</vt:lpstr>
      <vt:lpstr>Calibri</vt:lpstr>
      <vt:lpstr>Calibri (Body)</vt:lpstr>
      <vt:lpstr>Calibri Light</vt:lpstr>
      <vt:lpstr>Calibri(body)</vt:lpstr>
      <vt:lpstr>Quicksand</vt:lpstr>
      <vt:lpstr>Tahoma</vt:lpstr>
      <vt:lpstr>Times New Roman</vt:lpstr>
      <vt:lpstr>urw-din</vt:lpstr>
      <vt:lpstr>Verdana</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Jugendra Thakur</cp:lastModifiedBy>
  <cp:revision>643</cp:revision>
  <dcterms:created xsi:type="dcterms:W3CDTF">2006-08-16T00:00:00Z</dcterms:created>
  <dcterms:modified xsi:type="dcterms:W3CDTF">2024-10-02T16:33:04Z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67EE71F7BF294FE986B71804C9556308</vt:lpwstr>
  </property>
  <property fmtid="{D5CDD505-2E9C-101B-9397-08002B2CF9AE}" pid="3" name="KSOProductBuildVer">
    <vt:lpwstr>1033-12.2.0.17562</vt:lpwstr>
  </property>
</Properties>
</file>