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y="5143500" cx="9144000"/>
  <p:notesSz cx="6858000" cy="9144000"/>
  <p:embeddedFontLst>
    <p:embeddedFont>
      <p:font typeface="Raleway"/>
      <p:regular r:id="rId57"/>
      <p:bold r:id="rId58"/>
      <p:italic r:id="rId59"/>
      <p:boldItalic r:id="rId60"/>
    </p:embeddedFont>
    <p:embeddedFont>
      <p:font typeface="Roboto"/>
      <p:regular r:id="rId61"/>
      <p:bold r:id="rId62"/>
      <p:italic r:id="rId63"/>
      <p:boldItalic r:id="rId64"/>
    </p:embeddedFont>
    <p:embeddedFont>
      <p:font typeface="Lato"/>
      <p:regular r:id="rId65"/>
      <p:bold r:id="rId66"/>
      <p:italic r:id="rId67"/>
      <p:boldItalic r:id="rId68"/>
    </p:embeddedFont>
    <p:embeddedFont>
      <p:font typeface="Helvetica Neue"/>
      <p:regular r:id="rId69"/>
      <p:bold r:id="rId70"/>
      <p:italic r:id="rId71"/>
      <p:boldItalic r:id="rId7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54001C-5806-4ED2-92BF-F9AC438C9FE0}">
  <a:tblStyle styleId="{4D54001C-5806-4ED2-92BF-F9AC438C9F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CB66B18-0FC0-41DB-A253-202B57569D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FC0B5E4-AA93-46F3-98A2-F7B9C7E1A5AE}" styleName="Table_2"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 b="off" i="off"/>
      <a:tcStyle>
        <a:fill>
          <a:solidFill>
            <a:srgbClr val="E3E5E8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2" Type="http://schemas.openxmlformats.org/officeDocument/2006/relationships/font" Target="fonts/HelveticaNeue-boldItalic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HelveticaNeue-italic.fntdata"/><Relationship Id="rId70" Type="http://schemas.openxmlformats.org/officeDocument/2006/relationships/font" Target="fonts/HelveticaNeue-bold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oboto-bold.fntdata"/><Relationship Id="rId61" Type="http://schemas.openxmlformats.org/officeDocument/2006/relationships/font" Target="fonts/Roboto-regular.fntdata"/><Relationship Id="rId20" Type="http://schemas.openxmlformats.org/officeDocument/2006/relationships/slide" Target="slides/slide14.xml"/><Relationship Id="rId64" Type="http://schemas.openxmlformats.org/officeDocument/2006/relationships/font" Target="fonts/Roboto-boldItalic.fntdata"/><Relationship Id="rId63" Type="http://schemas.openxmlformats.org/officeDocument/2006/relationships/font" Target="fonts/Roboto-italic.fntdata"/><Relationship Id="rId22" Type="http://schemas.openxmlformats.org/officeDocument/2006/relationships/slide" Target="slides/slide16.xml"/><Relationship Id="rId66" Type="http://schemas.openxmlformats.org/officeDocument/2006/relationships/font" Target="fonts/Lato-bold.fntdata"/><Relationship Id="rId21" Type="http://schemas.openxmlformats.org/officeDocument/2006/relationships/slide" Target="slides/slide15.xml"/><Relationship Id="rId65" Type="http://schemas.openxmlformats.org/officeDocument/2006/relationships/font" Target="fonts/Lato-regular.fntdata"/><Relationship Id="rId24" Type="http://schemas.openxmlformats.org/officeDocument/2006/relationships/slide" Target="slides/slide18.xml"/><Relationship Id="rId68" Type="http://schemas.openxmlformats.org/officeDocument/2006/relationships/font" Target="fonts/Lato-boldItalic.fntdata"/><Relationship Id="rId23" Type="http://schemas.openxmlformats.org/officeDocument/2006/relationships/slide" Target="slides/slide17.xml"/><Relationship Id="rId67" Type="http://schemas.openxmlformats.org/officeDocument/2006/relationships/font" Target="fonts/Lato-italic.fntdata"/><Relationship Id="rId60" Type="http://schemas.openxmlformats.org/officeDocument/2006/relationships/font" Target="fonts/Raleway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HelveticaNeue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Raleway-regular.fntdata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Raleway-italic.fntdata"/><Relationship Id="rId14" Type="http://schemas.openxmlformats.org/officeDocument/2006/relationships/slide" Target="slides/slide8.xml"/><Relationship Id="rId58" Type="http://schemas.openxmlformats.org/officeDocument/2006/relationships/font" Target="fonts/Raleway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be097fdf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be097fdf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aa177c9c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aa177c9c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be097fdfb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be097fdfb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cb569f67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cb569f67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cb569f67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cb569f67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be097fdf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be097fdf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cb569f679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cb569f679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cb569f679_1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cb569f679_1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cb569f679_1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cb569f679_1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cb569f679_1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cb569f679_1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d735bfae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d735bfae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be097fdf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2be097fdf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cb569f679_1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2cb569f679_1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be097fdfb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2be097fdfb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cb569f679_1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cb569f679_1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be097fdf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2be097fdf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be097fdfb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2be097fdf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be097fdfb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be097fdf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be097fdfb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2be097fdfb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be097fdf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2be097fdf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be097fdfb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2be097fdfb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d735bfae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d735bfae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2cb569f679_1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2cb569f679_1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2cb569f679_1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2cb569f679_1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cb569f679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2cb569f679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cb569f679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cb569f679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2cb569f679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2cb569f679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2cb569f679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2cb569f679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2cb569f679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2cb569f679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2cb569f679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2cb569f679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2cb569f679_1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2cb569f679_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2cb569f679_1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2cb569f679_1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d735bfae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d735bfae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2cb569f679_1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2cb569f679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2cb569f679_1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2cb569f679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cb569f679_1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2cb569f679_1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2cb569f679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2cb569f679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2cb569f679_1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2cb569f679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2cb569f679_1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2cb569f679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2cb569f679_1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2cb569f679_1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2d735bfae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2d735bfae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2aa177c9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2aa177c9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2d63410d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2d63410d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d735bfae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d735bfae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2cb569f679_1_2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12cb569f679_1_2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d735bfa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d735bfa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be097fdf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be097fdf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be097fdf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be097fdf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be097fdfb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be097fdfb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9" name="Google Shape;6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_AND_BODY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6" name="Google Shape;16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729450" y="782338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29450" y="1612100"/>
            <a:ext cx="7688700" cy="29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" name="Google Shape;2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7" name="Google Shape;3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4" name="Google Shape;4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1" name="Google Shape;5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8" name="Google Shape;5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1" name="Google Shape;61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1.png"/><Relationship Id="rId4" Type="http://schemas.openxmlformats.org/officeDocument/2006/relationships/image" Target="../media/image2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cargolk.rzd.ru/catalogs/systems" TargetMode="External"/><Relationship Id="rId4" Type="http://schemas.openxmlformats.org/officeDocument/2006/relationships/hyperlink" Target="https://studref.com/557345/tehnika/tehnologiya_i_upravlenie_rabotoy_stantsiy_i_uzlov" TargetMode="External"/><Relationship Id="rId5" Type="http://schemas.openxmlformats.org/officeDocument/2006/relationships/hyperlink" Target="https://studbooks.net/2455347/tehnika/organizatsiya_raboty_sortirovochnoy_stantsii" TargetMode="External"/><Relationship Id="rId6" Type="http://schemas.openxmlformats.org/officeDocument/2006/relationships/hyperlink" Target="https://ru.wikipedia.org/wiki/%D0%95%D0%B4%D0%B8%D0%BD%D0%B0%D1%8F_%D1%81%D0%B5%D1%82%D0%B5%D0%B2%D0%B0%D1%8F_%D1%80%D0%B0%D0%B7%D0%BC%D0%B5%D1%82%D0%BA%D0%B0" TargetMode="External"/><Relationship Id="rId7" Type="http://schemas.openxmlformats.org/officeDocument/2006/relationships/hyperlink" Target="https://base.garant.ru/186420/#friends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github.com/sawa25/hakatonRZD/blob/main/op34_time_calc.ipynb" TargetMode="External"/><Relationship Id="rId4" Type="http://schemas.openxmlformats.org/officeDocument/2006/relationships/hyperlink" Target="https://github.com/sawa25/hakatonRZD/blob/main/op34_firstbase.ipynb" TargetMode="External"/><Relationship Id="rId5" Type="http://schemas.openxmlformats.org/officeDocument/2006/relationships/hyperlink" Target="https://github.com/sawa25/hakatonRZD/blob/main/op34_time_calc.ipynb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0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31.png"/><Relationship Id="rId7" Type="http://schemas.openxmlformats.org/officeDocument/2006/relationships/image" Target="../media/image33.png"/><Relationship Id="rId8" Type="http://schemas.openxmlformats.org/officeDocument/2006/relationships/image" Target="../media/image3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ctrTitle"/>
          </p:nvPr>
        </p:nvSpPr>
        <p:spPr>
          <a:xfrm>
            <a:off x="4649650" y="662275"/>
            <a:ext cx="40905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Кейс анализа </a:t>
            </a:r>
            <a:br>
              <a:rPr lang="en-GB"/>
            </a:br>
            <a:r>
              <a:rPr lang="en-GB"/>
              <a:t>станционных </a:t>
            </a:r>
            <a:br>
              <a:rPr lang="en-GB"/>
            </a:br>
            <a:r>
              <a:rPr lang="en-GB"/>
              <a:t>операций с </a:t>
            </a:r>
            <a:br>
              <a:rPr lang="en-GB"/>
            </a:br>
            <a:r>
              <a:rPr lang="en-GB"/>
              <a:t>ж/д вагонами</a:t>
            </a:r>
            <a:endParaRPr/>
          </a:p>
        </p:txBody>
      </p:sp>
      <p:sp>
        <p:nvSpPr>
          <p:cNvPr id="86" name="Google Shape;86;p14"/>
          <p:cNvSpPr txBox="1"/>
          <p:nvPr>
            <p:ph idx="1" type="subTitle"/>
          </p:nvPr>
        </p:nvSpPr>
        <p:spPr>
          <a:xfrm>
            <a:off x="4700576" y="4355950"/>
            <a:ext cx="38424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Аван Бувонита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21/05/2022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668" y="563751"/>
            <a:ext cx="3363527" cy="4384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729450" y="782338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Тестирование гипотезы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729450" y="1612100"/>
            <a:ext cx="7688700" cy="29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62549" lvl="0" marL="269999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Проверка цепочек операций обработки вагонов на станции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62549" lvl="0" marL="269999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Разработка конвертера для формирования статистического набора данных по времени обработки вновь отправляемых вагонов.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62549" lvl="0" marL="269999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Статистический анализ времени обработки вновь отправляемых вагонов по одной станции.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62549" lvl="0" marL="269999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Сравнительный статистический анализ времени обработки по нескольким станциям.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62549" lvl="0" marL="269999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Презентация результатов статистического анализа.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62549" lvl="0" marL="269999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Разработка простейшей модели  предсказания времени обработки вновь отправляемых вагонов.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62549" lvl="0" marL="269999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Презентация результатов моделирования.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729450" y="782338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Выявленные пропуски в базе данных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729450" y="1612100"/>
            <a:ext cx="3254400" cy="30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Данная тепловая карта показывает пропуски в данных. Как видим из всех столбцов у нас без пропусков только 2 и еще 2 еще имеют пропуски меньше 0.5%. В остальных столбцах пропуски достигают до 95%.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Согласно комментария ментора - в основном пропуски связаны с неполным переносом данных из таблицы с операциями по поездам. 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950" y="1317538"/>
            <a:ext cx="4689712" cy="3521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729450" y="782338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Общее количество операций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729450" y="1431650"/>
            <a:ext cx="2571600" cy="32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Данные включают операции с ж/д вагонами за июль 2020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Заметна несбалансированность набора. За период данных отправлено дополнительно 230 тыс вагонов (здесь возможно 3 операция не попала в график ?).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Операции перемещения по путям занимают значительную долю по количеству и длительности(времени после момента начала этой операций до момента начала следующей).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3725" y="1479788"/>
            <a:ext cx="5538150" cy="328863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0" name="Google Shape;160;p25"/>
          <p:cNvGraphicFramePr/>
          <p:nvPr/>
        </p:nvGraphicFramePr>
        <p:xfrm>
          <a:off x="5529425" y="1051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{4D54001C-5806-4ED2-92BF-F9AC438C9FE0}</a:tableStyleId>
              </a:tblPr>
              <a:tblGrid>
                <a:gridCol w="1823175"/>
                <a:gridCol w="796375"/>
              </a:tblGrid>
              <a:tr h="35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Исключения из состава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597 тыс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Разгрузки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374 тыс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Погрузки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730 тыс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Подача на ПП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695 тыс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Уборка с ПП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343 тыс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Включения в состав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828 тыс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61" name="Google Shape;161;p25"/>
          <p:cNvCxnSpPr/>
          <p:nvPr/>
        </p:nvCxnSpPr>
        <p:spPr>
          <a:xfrm flipH="1" rot="10800000">
            <a:off x="3961075" y="1744200"/>
            <a:ext cx="128100" cy="5418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729450" y="782338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Количество записей по операциям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621050" y="3970975"/>
            <a:ext cx="62664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Данные в наборе распределены неравномерно. Есть странные пропуски по дням, например Аномальный провал в количестве данных в период с 18.00 20.07.2020 по 18.00 21.07.2020. В результате - нелогичное поведение вагона (разрывы в цепочках обработки).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625" y="1343313"/>
            <a:ext cx="4259200" cy="260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950" y="679875"/>
            <a:ext cx="1490200" cy="411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729450" y="782338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Нарушение логики нумерации вагонов. 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729450" y="1612100"/>
            <a:ext cx="7688700" cy="29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Найдено 44 вагона, у которых по одному car_number значится 2 разных собственника adm. 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При выборочной проверке нескольких вагонов, поведение одного (№58680059)  показалось странным, т.к. примерно в одно и то же время находился в разных станциях. В ходе дальнейшей проверки выяснилось, что  это 2 соседние станции, в 10 км друг от друга. Этот вагон реально уехал из одной, через 30 минут засветился на другой и еще через 40 минут вернулся в исходную точку.   Описанный случай является не отлавливаемым выбросом для ежедневного формирования прогноза количества вновь отправленных поездов.  Если такие выбросы значимы - необходимо повышать частоту уточнения прогнозов.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727650" y="624688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Анализ графов обслуживания </a:t>
            </a:r>
            <a:br>
              <a:rPr lang="en-GB"/>
            </a:br>
            <a:r>
              <a:rPr lang="en-GB"/>
              <a:t>вагонов на станции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66"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729450" y="1612100"/>
            <a:ext cx="7688700" cy="29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99085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Цепочки обработки вагона однотипны и стабильны. Их можно выделить. На станциях, которые встречаются чаще, просто увеличивается количество повторов одинаковых цепочек.  Можно предположить что все вагоны того же типа будут обрабатываться по сходной цепочке.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085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Можно подтвердить гипотезу о том, что специалист может выявить шаблоны движения вагонов в ходе выгрузки-погрузки без выезда на место.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085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 обработке вагона для его нового отправления могут занять значительное время операции не связанные с выгрузкой (2Х) и/или погрузкой (1Х). Это в первую очередь 80,81 операции - подача/уборка вагона на/с подъездных путей. Для прогнозирования времени обработки вагона они могут иметь решающее значение.   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085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Время обработки одного вагона может быть меньше 24 часов (например, в случае небольшой дистанции пробега вагона с грузом). Такие обработки могут создавать сложности при формировании ежедневного прогноза отправки на ближайшие 36-48 часов.  Необходимо будет формировать прогноз чаще, например каждые 12 часов - если это необходимо.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Подробности приведены в приложении.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6475" y="543125"/>
            <a:ext cx="3246675" cy="101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0122" y="3970704"/>
            <a:ext cx="719300" cy="111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1103" y="3970704"/>
            <a:ext cx="586692" cy="111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23136" y="4013500"/>
            <a:ext cx="1223564" cy="10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527313" y="644400"/>
            <a:ext cx="7948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Анализ цепочек вновь отправленных вагонов (MVP)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502825" y="1179600"/>
            <a:ext cx="7767600" cy="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Из 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представленных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данных сформирована простая таблица (MVP) вида: 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2" name="Google Shape;192;p29"/>
          <p:cNvGraphicFramePr/>
          <p:nvPr/>
        </p:nvGraphicFramePr>
        <p:xfrm>
          <a:off x="502838" y="156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{4D54001C-5806-4ED2-92BF-F9AC438C9FE0}</a:tableStyleId>
              </a:tblPr>
              <a:tblGrid>
                <a:gridCol w="1619250"/>
                <a:gridCol w="6378475"/>
              </a:tblGrid>
              <a:tr h="242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highlight>
                            <a:srgbClr val="FFFFFF"/>
                          </a:highlight>
                        </a:rPr>
                        <a:t>operation_st_esr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highlight>
                            <a:srgbClr val="FFFFFF"/>
                          </a:highlight>
                        </a:rPr>
                        <a:t>уник номер станции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43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highlight>
                            <a:srgbClr val="FFFFFF"/>
                          </a:highlight>
                        </a:rPr>
                        <a:t>car_number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highlight>
                            <a:srgbClr val="FFFFFF"/>
                          </a:highlight>
                        </a:rPr>
                        <a:t>уник номер вагона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92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highlight>
                            <a:srgbClr val="FFFFFF"/>
                          </a:highlight>
                        </a:rPr>
                        <a:t>start3_date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highlight>
                            <a:srgbClr val="FFFFFF"/>
                          </a:highlight>
                        </a:rPr>
                        <a:t>дата/время начала операции исключения вагона из ж/д состава 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40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highlight>
                            <a:srgbClr val="FFFFFF"/>
                          </a:highlight>
                        </a:rPr>
                        <a:t>end4_date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highlight>
                            <a:srgbClr val="FFFFFF"/>
                          </a:highlight>
                        </a:rPr>
                        <a:t>дата/время начала операции включения вагона в ж/д состав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99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highlight>
                            <a:srgbClr val="FFFFFF"/>
                          </a:highlight>
                        </a:rPr>
                        <a:t>1Xduration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highlight>
                            <a:srgbClr val="FFFFFF"/>
                          </a:highlight>
                        </a:rPr>
                        <a:t>[ч], длительность погрузки, обязательно включая операцию 1Х и часть операций подачи-уборки вагона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40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highlight>
                            <a:srgbClr val="FFFFFF"/>
                          </a:highlight>
                        </a:rPr>
                        <a:t>2Xduration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highlight>
                            <a:srgbClr val="FFFFFF"/>
                          </a:highlight>
                        </a:rPr>
                        <a:t>[ч], длительность разгрузки аналогично для операций  2Х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40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highlight>
                            <a:srgbClr val="FFFFFF"/>
                          </a:highlight>
                        </a:rPr>
                        <a:t>duration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highlight>
                            <a:srgbClr val="FFFFFF"/>
                          </a:highlight>
                        </a:rPr>
                        <a:t>длительность между 3 и 4 операциями=сумма 1Х+2Х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502825" y="4209225"/>
            <a:ext cx="7767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Таблица может быть использована для анализа статистики длительностей разгрузки - погрузки. Для прогнозирования нужны дополнительные признаки (тип вагона, характер груза, масса груза,...). 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729450" y="782338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Анализ операций по типам</a:t>
            </a:r>
            <a:endParaRPr/>
          </a:p>
        </p:txBody>
      </p:sp>
      <p:pic>
        <p:nvPicPr>
          <p:cNvPr id="199" name="Google Shape;199;p3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50" y="1384039"/>
            <a:ext cx="4196424" cy="259477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383125" y="4269450"/>
            <a:ext cx="86217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Данные в полном наборе распределены равномерно и особых отличий по типу не заметно. Заметны длинные хвосты распределений длительности операций по типам.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8874" y="1317538"/>
            <a:ext cx="4007322" cy="2647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727650" y="624688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Выборочный анализ обслуживания вагонов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66"/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729450" y="1612100"/>
            <a:ext cx="7688700" cy="29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Первоначально был сформирован выборочный набор для анализа по 4м станциям: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 основе предоставленных данных могут быть сформированы записи по операциям новой отправки вагонов в одной строке. Статистический анализ и последующая реализация ML задачи лучше производятся на таких строках.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Необходимо согласовать формат представления таких записей ( включение отдельных столбцов по операциям движения вагона по станции (80,81)и прочим операциям.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Вызывают опасения возможность ежедневного планирования при наличии операций новой отправки длительностью менее 24 часов.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Различия в средней длительности обслуживания вагона заметны, однако не понятно - общая ли это тенденция или индивидуальные особенности станций.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Детали приведены в Приложении.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1725" y="3896825"/>
            <a:ext cx="3258850" cy="11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727650" y="624688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Анализ обслуживания вагонов на полном наборе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66"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729450" y="1612100"/>
            <a:ext cx="7688700" cy="29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Формирование записей по операциям новой отправки вагонов в одной строке занимает на полном наборе значительное время (порядка 10 часов). Это связано с проверками цепочек операций с вагонами на станции на интерпретируемом языке.  Возможно это время удастся сократить при переходе на SQL или к векторым операциям pandas.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Операции обработки длительностью менее 24 часов составляют существенную часть набора. Вызывают опасения возможность ежедневного планирования при наличии операций новой отправки длительностью менее 24 часов.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Все операции характеризуются длинными хвостами распределения.  При разработке решения надо понять и принять решение по обрубанию хвостов распределений.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Возможно, тенденция стабильная на уровне одной станции и необходимо будет разработать простые модели по количеству станций.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Подробности в приложении.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8425" y="3996200"/>
            <a:ext cx="2633376" cy="94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729450" y="782338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Цели и задачи исследования</a:t>
            </a:r>
            <a:endParaRPr/>
          </a:p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729450" y="1612100"/>
            <a:ext cx="7688700" cy="29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Для управления железнодорожным движением необходимо ежедневно прогнозировать поток вновь отправленных вагонов (включенных в состав к отправлению со станции) на ближайшие 36-48 часов.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Необходимо проверить предположение о возможности построения прогностической модели количества вновь отправленных (разгруженных и/или погруженных) вагонов на основании статистических данных без проведения интервью на месте.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Необходимо ответить на вопрос, возможно ли по имеющимся статданным, сделать прогноз включения в поезда вновь отправленных вагонов на период 36 часов, данным методом (просчитывая «судьбы» вагонов по техпроцессам).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729450" y="782338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Таблица прогнозирования времени обработки </a:t>
            </a:r>
            <a:endParaRPr/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5675575" y="1389525"/>
            <a:ext cx="3018300" cy="31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Таблица предполагается состоящей из двух частей: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68275" lvl="0" marL="179999" rtl="0" algn="l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Коды и признаки из исходной таблицы (состав надо уточнить)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68275" lvl="0" marL="179999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Укрупненная цепочка анализа времени подачи-разгрузки- погрузки-уборки вагона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ML задача будет относиться к типу обычных регрессий (или классификаций)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9938"/>
            <a:ext cx="5319933" cy="2691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729450" y="782338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Подтверждение гипотез</a:t>
            </a:r>
            <a:endParaRPr/>
          </a:p>
        </p:txBody>
      </p:sp>
      <p:graphicFrame>
        <p:nvGraphicFramePr>
          <p:cNvPr id="228" name="Google Shape;228;p34"/>
          <p:cNvGraphicFramePr/>
          <p:nvPr/>
        </p:nvGraphicFramePr>
        <p:xfrm>
          <a:off x="672325" y="155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{4D54001C-5806-4ED2-92BF-F9AC438C9FE0}</a:tableStyleId>
              </a:tblPr>
              <a:tblGrid>
                <a:gridCol w="5233450"/>
                <a:gridCol w="2380950"/>
              </a:tblGrid>
              <a:tr h="884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1"/>
                          </a:solidFill>
                        </a:rPr>
                        <a:t>Цепочки операций на станциях стабильны и могут быть изучены без выезда и проведения интервью на месте.  Длительность операции может варьироваться в пределах, которые необходимо определить. 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Подтверждено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52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1"/>
                          </a:solidFill>
                        </a:rPr>
                        <a:t>Предоставленные данные могут быть преобразованы к формату записей о длительности времени обработки вновь отправляемых вагонов.  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Подтверждено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52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1"/>
                          </a:solidFill>
                        </a:rPr>
                        <a:t>Такие записи могут быть использованы в качестве входных данных для задачи машинного обучения с учителем.  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Подтверждено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52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1"/>
                          </a:solidFill>
                        </a:rPr>
                        <a:t>Такие записи могут быть использованы в качестве входных данных для задачи машинного обучения с учителем.  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Не хватило времени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4935050" y="920325"/>
            <a:ext cx="3804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Приложения</a:t>
            </a:r>
            <a:endParaRPr/>
          </a:p>
        </p:txBody>
      </p:sp>
      <p:pic>
        <p:nvPicPr>
          <p:cNvPr id="234" name="Google Shape;2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668" y="563751"/>
            <a:ext cx="3363527" cy="4384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727650" y="2171688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Анализ графов обслуживания на станции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727650" y="545838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Пример анализа </a:t>
            </a:r>
            <a:br>
              <a:rPr lang="en-GB"/>
            </a:br>
            <a:r>
              <a:rPr lang="en-GB"/>
              <a:t>случайной пары</a:t>
            </a:r>
            <a:endParaRPr/>
          </a:p>
        </p:txBody>
      </p:sp>
      <p:sp>
        <p:nvSpPr>
          <p:cNvPr id="245" name="Google Shape;245;p37"/>
          <p:cNvSpPr txBox="1"/>
          <p:nvPr>
            <p:ph idx="1" type="body"/>
          </p:nvPr>
        </p:nvSpPr>
        <p:spPr>
          <a:xfrm>
            <a:off x="729450" y="1612100"/>
            <a:ext cx="2995200" cy="29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Для анализа использован ноутбук XXX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таблице перечислены даты и номера операций. В каждой строке начальная операция -&gt; следующая за ней операция -&gt; разница в часах между ними.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таблице встречается код операции NaN. Пропуск в поле operation_st_esr почти всегда идет в цепочках после операции 4 за короткое время, а после nan через продолжительное время идет операция 3. Вероятнее всего nan означает конец жизненного цикла вагона на станции (например, отправление поезда со станции).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3575" y="72763"/>
            <a:ext cx="5310349" cy="499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/>
          <p:nvPr>
            <p:ph type="title"/>
          </p:nvPr>
        </p:nvSpPr>
        <p:spPr>
          <a:xfrm>
            <a:off x="729450" y="782338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Анализ пар </a:t>
            </a:r>
            <a:br>
              <a:rPr lang="en-GB"/>
            </a:br>
            <a:r>
              <a:rPr lang="en-GB"/>
              <a:t>“станция-вагон”</a:t>
            </a:r>
            <a:endParaRPr/>
          </a:p>
        </p:txBody>
      </p:sp>
      <p:sp>
        <p:nvSpPr>
          <p:cNvPr id="252" name="Google Shape;252;p38"/>
          <p:cNvSpPr txBox="1"/>
          <p:nvPr>
            <p:ph idx="1" type="body"/>
          </p:nvPr>
        </p:nvSpPr>
        <p:spPr>
          <a:xfrm>
            <a:off x="729450" y="1773625"/>
            <a:ext cx="3477900" cy="19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Подавляющее большинство встречается менее 10 раз.  Для дальнейшего анализа будут использованы самые популярные пары.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9200" y="246713"/>
            <a:ext cx="4299675" cy="352116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4" name="Google Shape;254;p38"/>
          <p:cNvGraphicFramePr/>
          <p:nvPr/>
        </p:nvGraphicFramePr>
        <p:xfrm>
          <a:off x="244825" y="39308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{6CB66B18-0FC0-41DB-A253-202B57569D2A}</a:tableStyleId>
              </a:tblPr>
              <a:tblGrid>
                <a:gridCol w="851425"/>
                <a:gridCol w="665200"/>
                <a:gridCol w="346050"/>
                <a:gridCol w="665200"/>
                <a:gridCol w="346050"/>
                <a:gridCol w="581125"/>
                <a:gridCol w="346050"/>
                <a:gridCol w="497775"/>
                <a:gridCol w="346050"/>
                <a:gridCol w="413675"/>
                <a:gridCol w="346050"/>
                <a:gridCol w="346050"/>
                <a:gridCol w="346050"/>
                <a:gridCol w="346050"/>
                <a:gridCol w="346050"/>
                <a:gridCol w="346050"/>
                <a:gridCol w="346050"/>
                <a:gridCol w="413675"/>
                <a:gridCol w="346050"/>
                <a:gridCol w="413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Кол-во операций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Частота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196511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163086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11512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2192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729450" y="782338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Вагон № 55864821</a:t>
            </a:r>
            <a:br>
              <a:rPr lang="en-GB" sz="2400">
                <a:solidFill>
                  <a:srgbClr val="000000"/>
                </a:solidFill>
              </a:rPr>
            </a:br>
            <a:r>
              <a:rPr lang="en-GB" sz="2400">
                <a:solidFill>
                  <a:srgbClr val="000000"/>
                </a:solidFill>
              </a:rPr>
              <a:t>станция № 925701.0</a:t>
            </a:r>
            <a:endParaRPr sz="2400"/>
          </a:p>
        </p:txBody>
      </p:sp>
      <p:sp>
        <p:nvSpPr>
          <p:cNvPr id="260" name="Google Shape;260;p39"/>
          <p:cNvSpPr txBox="1"/>
          <p:nvPr>
            <p:ph idx="1" type="body"/>
          </p:nvPr>
        </p:nvSpPr>
        <p:spPr>
          <a:xfrm>
            <a:off x="729450" y="1970700"/>
            <a:ext cx="3793200" cy="26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3.0 ИСКЛЮЧЕНИE ВАГОНА ИЗ ПОЕЗДА           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4.0 ВКЛЮЧЕНИE ВАГОНА В ПОЕЗД              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80.0  ПОДАЧА ВАГОНА НА ПП                  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81.0 УБОРКА ВАГОНА С ПП                    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18.0 ПОГРУЗКА БЕЗ ЗАЧЕТА В ПОГРУЗКУ        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19.0 ПОГРУЗКА БЕЗ ЗАЧЕТА В ПОГРУЗКУ НА ПП  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21.0 ВЫГРУЗКА НА ПП                        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-1.0 UNKNOWN</a:t>
            </a:r>
            <a:endParaRPr/>
          </a:p>
        </p:txBody>
      </p:sp>
      <p:pic>
        <p:nvPicPr>
          <p:cNvPr id="261" name="Google Shape;2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2946" y="90455"/>
            <a:ext cx="3216725" cy="49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>
            <p:ph type="title"/>
          </p:nvPr>
        </p:nvSpPr>
        <p:spPr>
          <a:xfrm>
            <a:off x="729450" y="782338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Вагон № 55864821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станция № 926206.0</a:t>
            </a:r>
            <a:endParaRPr/>
          </a:p>
        </p:txBody>
      </p:sp>
      <p:sp>
        <p:nvSpPr>
          <p:cNvPr id="267" name="Google Shape;267;p40"/>
          <p:cNvSpPr txBox="1"/>
          <p:nvPr>
            <p:ph idx="1" type="body"/>
          </p:nvPr>
        </p:nvSpPr>
        <p:spPr>
          <a:xfrm>
            <a:off x="729450" y="1822900"/>
            <a:ext cx="3842700" cy="27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Расшифровка операций: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3.0 ИСКЛЮЧЕНИE ВАГОНА ИЗ ПОЕЗДА           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4.0 ВКЛЮЧЕНИE ВАГОНА В ПОЕЗД              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11.0 ПОГРУЗКА НА ПП                        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80.0  ПОДАЧА ВАГОНА НА ПП                  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81.0 УБОРКА ВАГОНА С ПП                    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-1.0 UNKNOWN</a:t>
            </a:r>
            <a:endParaRPr/>
          </a:p>
        </p:txBody>
      </p:sp>
      <p:pic>
        <p:nvPicPr>
          <p:cNvPr id="268" name="Google Shape;2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5179" y="112155"/>
            <a:ext cx="2582425" cy="491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/>
          <p:nvPr>
            <p:ph type="title"/>
          </p:nvPr>
        </p:nvSpPr>
        <p:spPr>
          <a:xfrm>
            <a:off x="729450" y="782338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Вагон № 55514384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станция № 925701</a:t>
            </a:r>
            <a:endParaRPr/>
          </a:p>
        </p:txBody>
      </p:sp>
      <p:sp>
        <p:nvSpPr>
          <p:cNvPr id="274" name="Google Shape;274;p41"/>
          <p:cNvSpPr txBox="1"/>
          <p:nvPr>
            <p:ph idx="1" type="body"/>
          </p:nvPr>
        </p:nvSpPr>
        <p:spPr>
          <a:xfrm>
            <a:off x="729450" y="1822900"/>
            <a:ext cx="2965500" cy="27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Количество повторов 66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3.0 ИСКЛЮЧЕНИE ВАГОНА ИЗ ПОЕЗДА          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4.0 ВКЛЮЧЕНИE ВАГОНА В ПОЕЗД             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80.0  ПОДАЧА ВАГОНА НА ПП                 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81.0 УБОРКА ВАГОНА С ПП                   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18.0 ПОГРУЗКА БЕЗ ЗАЧЕТА В ПОГРУЗКУ       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19.0 ПОГРУЗКА БЕЗ ЗАЧЕТА В ПОГРУЗКУ НА ПП 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21.0 ВЫГРУЗКА НА ПП                       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-1.0 UNKNOWN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828" y="380253"/>
            <a:ext cx="5282524" cy="438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/>
          <p:nvPr>
            <p:ph type="title"/>
          </p:nvPr>
        </p:nvSpPr>
        <p:spPr>
          <a:xfrm>
            <a:off x="729450" y="782338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Вагон № 30027791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станция № 903204</a:t>
            </a:r>
            <a:endParaRPr/>
          </a:p>
        </p:txBody>
      </p:sp>
      <p:sp>
        <p:nvSpPr>
          <p:cNvPr id="281" name="Google Shape;281;p42"/>
          <p:cNvSpPr txBox="1"/>
          <p:nvPr>
            <p:ph idx="1" type="body"/>
          </p:nvPr>
        </p:nvSpPr>
        <p:spPr>
          <a:xfrm>
            <a:off x="4572000" y="626750"/>
            <a:ext cx="3842700" cy="29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3.0 ИСКЛЮЧЕНИE ВАГОНА ИЗ ПОЕЗДА          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4.0 ВКЛЮЧЕНИE ВАГОНА В ПОЕЗД             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80.0  ПОДАЧА ВАГОНА НА ПП                 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81.0 УБОРКА ВАГОНА С ПП                   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19.0 ПОГРУЗКА БЕЗ ЗАЧЕТА В ПОГРУЗКУ НА ПП 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-1.0 UNKNOWN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940950"/>
            <a:ext cx="615315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729450" y="782338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Ход исследования</a:t>
            </a:r>
            <a:endParaRPr/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729450" y="1612100"/>
            <a:ext cx="7688700" cy="29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Проведен ознакомительный анализ данных. Выявлены пропуски и разрывы цепочек, дублирования данных.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Построены графы по нескольким парам станция-вагон. Графы имеют устойчивую структуру, возможно эта структура будет повторяться для всех вагонов одного типа на данной станции.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Построено MVP таблицы для анализа длительности цепочки операций вновь отправленного вагона (исключение → подача →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разгрузка →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 по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грузка →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уборка →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включение).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Проанализированы выборочные 4 станции и затем весь набор цепочек формирования вновь отправленных вагонов. 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3"/>
          <p:cNvSpPr txBox="1"/>
          <p:nvPr>
            <p:ph type="title"/>
          </p:nvPr>
        </p:nvSpPr>
        <p:spPr>
          <a:xfrm>
            <a:off x="727650" y="624688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Анализ графов обслуживания </a:t>
            </a:r>
            <a:br>
              <a:rPr lang="en-GB"/>
            </a:br>
            <a:r>
              <a:rPr lang="en-GB"/>
              <a:t>вагонов на станции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66"/>
          </a:p>
        </p:txBody>
      </p:sp>
      <p:sp>
        <p:nvSpPr>
          <p:cNvPr id="288" name="Google Shape;288;p43"/>
          <p:cNvSpPr txBox="1"/>
          <p:nvPr>
            <p:ph idx="1" type="body"/>
          </p:nvPr>
        </p:nvSpPr>
        <p:spPr>
          <a:xfrm>
            <a:off x="729450" y="1612100"/>
            <a:ext cx="7688700" cy="29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99085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Цепочки обработки вагона однотипны и стабильны. Их можно выделить. На станциях, которые встречаются чаще, просто увеличивается количество повторов одинаковых цепочек.  Можно предположить что все вагоны того же типа будут обрабатываться по сходной цепочке.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085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Можно подтвердить гипотезу о том, что специалист может выявить шаблоны движения вагонов в ходе выгрузки-погрузки без выезда на место.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085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 обработке вагона для его нового отправления могут занять значительное время операции не связанные с выгрузкой (2Х) и/или погрузкой (1Х). Это в первую очередь 80,81 операции - подача/уборка вагона на/с подъездных путей. Для прогнозирования времени обработки вагона они могут иметь решающее значение.   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085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Время обработки одного вагона может быть меньше 24 часов (например, в случае небольшой дистанции пробега вагона с грузом). Такие обработки могут создавать сложности при формировании ежедневного прогноза отправки на ближайшие 36-48 часов.  Необходимо будет формировать прогноз чаще, например каждые 12 часов - если это необходимо.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Подробности приведены в приложении _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6475" y="543125"/>
            <a:ext cx="3246675" cy="10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>
            <p:ph type="title"/>
          </p:nvPr>
        </p:nvSpPr>
        <p:spPr>
          <a:xfrm>
            <a:off x="727650" y="2171688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Выборочный а</a:t>
            </a:r>
            <a:r>
              <a:rPr lang="en-GB"/>
              <a:t>нализ 4х станций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/>
          <p:nvPr>
            <p:ph type="title"/>
          </p:nvPr>
        </p:nvSpPr>
        <p:spPr>
          <a:xfrm>
            <a:off x="729450" y="782338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MVP таблицы анализа длительности</a:t>
            </a:r>
            <a:endParaRPr/>
          </a:p>
        </p:txBody>
      </p:sp>
      <p:sp>
        <p:nvSpPr>
          <p:cNvPr id="300" name="Google Shape;300;p45"/>
          <p:cNvSpPr txBox="1"/>
          <p:nvPr>
            <p:ph idx="1" type="body"/>
          </p:nvPr>
        </p:nvSpPr>
        <p:spPr>
          <a:xfrm>
            <a:off x="5074525" y="2713525"/>
            <a:ext cx="36558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102">
                <a:latin typeface="Arial"/>
                <a:ea typeface="Arial"/>
                <a:cs typeface="Arial"/>
                <a:sym typeface="Arial"/>
              </a:rPr>
              <a:t>Формирование таблицы занимает длительное время - порядка 10 часов.  Для формирования требуются сложные логические проверки цепочек операций с вагонам, реализованные в интерпретируемом коде. </a:t>
            </a:r>
            <a:endParaRPr sz="110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-GB" sz="1102">
                <a:latin typeface="Arial"/>
                <a:ea typeface="Arial"/>
                <a:cs typeface="Arial"/>
                <a:sym typeface="Arial"/>
              </a:rPr>
              <a:t>Ограниченный набор данных сформирован для 4х станций, выделенных по разной интенсивности новой отправки вагонов. </a:t>
            </a:r>
            <a:endParaRPr sz="1102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490475"/>
            <a:ext cx="5818801" cy="1156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2" name="Google Shape;302;p45"/>
          <p:cNvGraphicFramePr/>
          <p:nvPr/>
        </p:nvGraphicFramePr>
        <p:xfrm>
          <a:off x="729450" y="281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{4D54001C-5806-4ED2-92BF-F9AC438C9FE0}</a:tableStyleId>
              </a:tblPr>
              <a:tblGrid>
                <a:gridCol w="1184725"/>
                <a:gridCol w="3044050"/>
              </a:tblGrid>
              <a:tr h="24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№ станции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Кол-во цепочек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245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Pts val="1018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accent1"/>
                          </a:solidFill>
                        </a:rPr>
                        <a:t>967600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Pts val="1018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accent1"/>
                          </a:solidFill>
                        </a:rPr>
                        <a:t>19332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45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Pts val="1018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accent1"/>
                          </a:solidFill>
                        </a:rPr>
                        <a:t>946801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Pts val="1018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accent1"/>
                          </a:solidFill>
                        </a:rPr>
                        <a:t>2003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45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Pts val="1018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accent1"/>
                          </a:solidFill>
                        </a:rPr>
                        <a:t>943803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Pts val="1018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accent1"/>
                          </a:solidFill>
                        </a:rPr>
                        <a:t>116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45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Pts val="1018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accent1"/>
                          </a:solidFill>
                        </a:rPr>
                        <a:t>954102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Pts val="1018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accent1"/>
                          </a:solidFill>
                        </a:rPr>
                        <a:t>111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 txBox="1"/>
          <p:nvPr>
            <p:ph type="title"/>
          </p:nvPr>
        </p:nvSpPr>
        <p:spPr>
          <a:xfrm>
            <a:off x="729450" y="782338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Репрезентативность выборки</a:t>
            </a:r>
            <a:endParaRPr/>
          </a:p>
        </p:txBody>
      </p:sp>
      <p:sp>
        <p:nvSpPr>
          <p:cNvPr id="308" name="Google Shape;308;p46"/>
          <p:cNvSpPr txBox="1"/>
          <p:nvPr>
            <p:ph idx="1" type="body"/>
          </p:nvPr>
        </p:nvSpPr>
        <p:spPr>
          <a:xfrm>
            <a:off x="729450" y="1612100"/>
            <a:ext cx="3764100" cy="29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Пробная выборка не совсем сбалансирована. В нее попали станции в основном с разгрузкой (подача, разгрузка,уборка). </a:t>
            </a:r>
            <a:endParaRPr/>
          </a:p>
        </p:txBody>
      </p:sp>
      <p:pic>
        <p:nvPicPr>
          <p:cNvPr id="309" name="Google Shape;309;p4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950" y="1469938"/>
            <a:ext cx="4345650" cy="2687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 txBox="1"/>
          <p:nvPr>
            <p:ph type="title"/>
          </p:nvPr>
        </p:nvSpPr>
        <p:spPr>
          <a:xfrm>
            <a:off x="729450" y="782338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Общая длительность операций новой отправки</a:t>
            </a:r>
            <a:endParaRPr/>
          </a:p>
        </p:txBody>
      </p:sp>
      <p:sp>
        <p:nvSpPr>
          <p:cNvPr id="315" name="Google Shape;315;p47"/>
          <p:cNvSpPr txBox="1"/>
          <p:nvPr>
            <p:ph idx="1" type="body"/>
          </p:nvPr>
        </p:nvSpPr>
        <p:spPr>
          <a:xfrm>
            <a:off x="538950" y="4045325"/>
            <a:ext cx="76887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Заметна общая тенденция снижения средней длительности операции новой отправки с ростом 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интенсивности грузооборота. Однако вагон может находиться на станции очень долго - выбросы могут быть значительны. 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413913"/>
            <a:ext cx="6973301" cy="2422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8"/>
          <p:cNvSpPr txBox="1"/>
          <p:nvPr>
            <p:ph type="title"/>
          </p:nvPr>
        </p:nvSpPr>
        <p:spPr>
          <a:xfrm>
            <a:off x="729450" y="782338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Длительность операций “освобождения” вагона</a:t>
            </a:r>
            <a:endParaRPr/>
          </a:p>
        </p:txBody>
      </p:sp>
      <p:sp>
        <p:nvSpPr>
          <p:cNvPr id="322" name="Google Shape;322;p48"/>
          <p:cNvSpPr txBox="1"/>
          <p:nvPr>
            <p:ph idx="1" type="body"/>
          </p:nvPr>
        </p:nvSpPr>
        <p:spPr>
          <a:xfrm>
            <a:off x="673425" y="1634525"/>
            <a:ext cx="2901300" cy="29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Анализируются только операции освобождения (подача, разгрузка, уборка) загруженного вагона (N=167751). Вагон вновь отправлен со станции пустым. 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525" y="1393738"/>
            <a:ext cx="5232991" cy="3521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/>
          <p:nvPr>
            <p:ph type="title"/>
          </p:nvPr>
        </p:nvSpPr>
        <p:spPr>
          <a:xfrm>
            <a:off x="729450" y="782338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Длительность операций “заполнения” вагона</a:t>
            </a:r>
            <a:endParaRPr/>
          </a:p>
        </p:txBody>
      </p:sp>
      <p:sp>
        <p:nvSpPr>
          <p:cNvPr id="329" name="Google Shape;329;p49"/>
          <p:cNvSpPr txBox="1"/>
          <p:nvPr>
            <p:ph idx="1" type="body"/>
          </p:nvPr>
        </p:nvSpPr>
        <p:spPr>
          <a:xfrm>
            <a:off x="727650" y="1634525"/>
            <a:ext cx="2443500" cy="29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В данном случае анализируются только операции “заполнения” (подача, погрузка, уборка) пустого вагона. N=13194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3550" y="1317538"/>
            <a:ext cx="5265494" cy="3521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0"/>
          <p:cNvSpPr txBox="1"/>
          <p:nvPr>
            <p:ph type="title"/>
          </p:nvPr>
        </p:nvSpPr>
        <p:spPr>
          <a:xfrm>
            <a:off x="729450" y="782338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Длительность разгрузки-погрузки вагонов</a:t>
            </a:r>
            <a:endParaRPr/>
          </a:p>
        </p:txBody>
      </p:sp>
      <p:sp>
        <p:nvSpPr>
          <p:cNvPr id="336" name="Google Shape;336;p50"/>
          <p:cNvSpPr txBox="1"/>
          <p:nvPr>
            <p:ph idx="1" type="body"/>
          </p:nvPr>
        </p:nvSpPr>
        <p:spPr>
          <a:xfrm>
            <a:off x="729450" y="1612100"/>
            <a:ext cx="2878800" cy="29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В выборке анализируются только операции (N=13113), связанные с разгрузкой и последующей погрузкой вновь отправляемых вагонов.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8250" y="1317538"/>
            <a:ext cx="5230952" cy="3519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title"/>
          </p:nvPr>
        </p:nvSpPr>
        <p:spPr>
          <a:xfrm>
            <a:off x="727650" y="624688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Выборочный а</a:t>
            </a:r>
            <a:r>
              <a:rPr lang="en-GB"/>
              <a:t>нализ обслуживания вагонов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66"/>
          </a:p>
        </p:txBody>
      </p:sp>
      <p:sp>
        <p:nvSpPr>
          <p:cNvPr id="343" name="Google Shape;343;p51"/>
          <p:cNvSpPr txBox="1"/>
          <p:nvPr>
            <p:ph idx="1" type="body"/>
          </p:nvPr>
        </p:nvSpPr>
        <p:spPr>
          <a:xfrm>
            <a:off x="729450" y="1612100"/>
            <a:ext cx="7688700" cy="29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 основе предоставленных данных могут быть сформированы записи по операциям новой отправки вагонов в одной строке. Статистический анализ и последующая реализация ML задачи лучше производятся на таких строках.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Необходимо согласовать формат представления таких записей ( включение отдельных столбцов по операциям движения вагона по станции (80,81)и прочим операциям.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Вызывают опасения возможность ежедневного планирования при наличии операций новой отправки длительностью менее 24 часов.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Различия в средней длительности обслуживания вагона заметны, однако не понятно - общая ли это тенденция или индивидуальные особенности станций.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2"/>
          <p:cNvSpPr txBox="1"/>
          <p:nvPr>
            <p:ph type="title"/>
          </p:nvPr>
        </p:nvSpPr>
        <p:spPr>
          <a:xfrm>
            <a:off x="727650" y="2171688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</a:t>
            </a:r>
            <a:r>
              <a:rPr lang="en-GB"/>
              <a:t>Анализ на полном наборе станции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729450" y="782338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Результаты исследования</a:t>
            </a:r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729450" y="1612100"/>
            <a:ext cx="7688700" cy="29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Выявлены существенные пропуски в данных и дублирования владельцев вагона.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Выявлены повторяющиеся графы.  Предположение о возможности построения прогностической модели без выезда на место подтверждено.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Выявлены статистические зависимости средней длительности операций от загруженности станции.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Распределение длительности операций имеет длинные хвосты (до 30 суток).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23% операций имеют длительность менее 24 часов. Они будут конфликтовать с ежедневным прогнозированием. 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Имеет смысл разработать SML модель прогнозирования времени обработки вагона на станции.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3"/>
          <p:cNvSpPr txBox="1"/>
          <p:nvPr>
            <p:ph type="title"/>
          </p:nvPr>
        </p:nvSpPr>
        <p:spPr>
          <a:xfrm>
            <a:off x="729450" y="782338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Анализ всех операций</a:t>
            </a:r>
            <a:endParaRPr/>
          </a:p>
        </p:txBody>
      </p:sp>
      <p:sp>
        <p:nvSpPr>
          <p:cNvPr id="354" name="Google Shape;354;p53"/>
          <p:cNvSpPr txBox="1"/>
          <p:nvPr>
            <p:ph idx="1" type="body"/>
          </p:nvPr>
        </p:nvSpPr>
        <p:spPr>
          <a:xfrm>
            <a:off x="729450" y="1476025"/>
            <a:ext cx="7956900" cy="14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Набор всех операций имеет ту же структуру полей, что и набор операций по 4м станциям. N=2 456 398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Операции распределены неравномерно по станциям и в основном представлены слабо загруженными станциями. Для целей дальнейшего анализа выделены три группы: до 40 операций, до 250 операций и свыше 250 операций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Операций длительностью менее 24 часов - 570 437 (23%).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5" name="Google Shape;355;p53"/>
          <p:cNvGraphicFramePr/>
          <p:nvPr/>
        </p:nvGraphicFramePr>
        <p:xfrm>
          <a:off x="784400" y="316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{4D54001C-5806-4ED2-92BF-F9AC438C9FE0}</a:tableStyleId>
              </a:tblPr>
              <a:tblGrid>
                <a:gridCol w="795675"/>
                <a:gridCol w="1602475"/>
              </a:tblGrid>
              <a:tr h="21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Квантиль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Кол-во операций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1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25%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1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50%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96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1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75%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394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95%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2368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56" name="Google Shape;35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382" y="3080895"/>
            <a:ext cx="5218877" cy="186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4"/>
          <p:cNvSpPr txBox="1"/>
          <p:nvPr>
            <p:ph type="title"/>
          </p:nvPr>
        </p:nvSpPr>
        <p:spPr>
          <a:xfrm>
            <a:off x="729450" y="782350"/>
            <a:ext cx="8022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Общая длительность операций по группам станций</a:t>
            </a:r>
            <a:endParaRPr/>
          </a:p>
        </p:txBody>
      </p:sp>
      <p:sp>
        <p:nvSpPr>
          <p:cNvPr id="362" name="Google Shape;362;p54"/>
          <p:cNvSpPr txBox="1"/>
          <p:nvPr>
            <p:ph idx="1" type="body"/>
          </p:nvPr>
        </p:nvSpPr>
        <p:spPr>
          <a:xfrm>
            <a:off x="538950" y="4045325"/>
            <a:ext cx="76887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Подтверждается 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общая тенденция снижения средней длительности операции новой отправки с ростом интенсивности грузооборота на станции. Однако вагон может находиться на станции очень долго - выбросы могут быть значительны. 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50" y="1492350"/>
            <a:ext cx="6251825" cy="22490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4" name="Google Shape;364;p54"/>
          <p:cNvGraphicFramePr/>
          <p:nvPr/>
        </p:nvGraphicFramePr>
        <p:xfrm>
          <a:off x="6790775" y="1653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{4D54001C-5806-4ED2-92BF-F9AC438C9FE0}</a:tableStyleId>
              </a:tblPr>
              <a:tblGrid>
                <a:gridCol w="382850"/>
                <a:gridCol w="1886350"/>
              </a:tblGrid>
              <a:tr h="17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&gt; 250 операций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7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40 &lt;  операций &lt; 250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7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&lt; 40 операций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5"/>
          <p:cNvSpPr txBox="1"/>
          <p:nvPr>
            <p:ph type="title"/>
          </p:nvPr>
        </p:nvSpPr>
        <p:spPr>
          <a:xfrm>
            <a:off x="729450" y="782338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Анализ операций по типам</a:t>
            </a:r>
            <a:endParaRPr/>
          </a:p>
        </p:txBody>
      </p:sp>
      <p:pic>
        <p:nvPicPr>
          <p:cNvPr id="370" name="Google Shape;370;p5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25" y="1394526"/>
            <a:ext cx="4196424" cy="2594776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5"/>
          <p:cNvSpPr txBox="1"/>
          <p:nvPr>
            <p:ph idx="1" type="body"/>
          </p:nvPr>
        </p:nvSpPr>
        <p:spPr>
          <a:xfrm>
            <a:off x="383125" y="4269450"/>
            <a:ext cx="86217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Данные в полном наборе распределены равномерно и особых отличий по типу не заметно.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" name="Google Shape;37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5465" y="1429008"/>
            <a:ext cx="4007322" cy="2647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6"/>
          <p:cNvSpPr txBox="1"/>
          <p:nvPr>
            <p:ph type="title"/>
          </p:nvPr>
        </p:nvSpPr>
        <p:spPr>
          <a:xfrm>
            <a:off x="729450" y="782338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Длительность операций “освобождения” вагона</a:t>
            </a:r>
            <a:endParaRPr/>
          </a:p>
        </p:txBody>
      </p:sp>
      <p:sp>
        <p:nvSpPr>
          <p:cNvPr id="378" name="Google Shape;378;p56"/>
          <p:cNvSpPr txBox="1"/>
          <p:nvPr>
            <p:ph idx="1" type="body"/>
          </p:nvPr>
        </p:nvSpPr>
        <p:spPr>
          <a:xfrm>
            <a:off x="673425" y="1634525"/>
            <a:ext cx="2901300" cy="29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В </a:t>
            </a:r>
            <a:r>
              <a:rPr b="1" lang="en-GB" sz="1200">
                <a:latin typeface="Arial"/>
                <a:ea typeface="Arial"/>
                <a:cs typeface="Arial"/>
                <a:sym typeface="Arial"/>
              </a:rPr>
              <a:t>полном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 наборе а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нализируются только операции освобождения (подача, разгрузка, уборка) загруженного вагона (N= 1 187 970). Вагон вновь отправлен со станции пустым. 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5266" y="1388078"/>
            <a:ext cx="5264477" cy="3520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7"/>
          <p:cNvSpPr txBox="1"/>
          <p:nvPr>
            <p:ph type="title"/>
          </p:nvPr>
        </p:nvSpPr>
        <p:spPr>
          <a:xfrm>
            <a:off x="729450" y="782338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Длительность операций “заполнения” вагона</a:t>
            </a:r>
            <a:endParaRPr/>
          </a:p>
        </p:txBody>
      </p:sp>
      <p:sp>
        <p:nvSpPr>
          <p:cNvPr id="385" name="Google Shape;385;p57"/>
          <p:cNvSpPr txBox="1"/>
          <p:nvPr>
            <p:ph idx="1" type="body"/>
          </p:nvPr>
        </p:nvSpPr>
        <p:spPr>
          <a:xfrm>
            <a:off x="727650" y="1634525"/>
            <a:ext cx="2443500" cy="29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В </a:t>
            </a:r>
            <a:r>
              <a:rPr b="1" lang="en-GB">
                <a:latin typeface="Arial"/>
                <a:ea typeface="Arial"/>
                <a:cs typeface="Arial"/>
                <a:sym typeface="Arial"/>
              </a:rPr>
              <a:t>полном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наборе анализируются только операции “заполнения” (подача, погрузка, уборка) пустого вагона. N=1458720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В данном случае быстрее грузятся вагоны на станциях со слабой загрузкой.  Но выбросы все равно есть.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9750" y="1317538"/>
            <a:ext cx="5297997" cy="3521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8"/>
          <p:cNvSpPr txBox="1"/>
          <p:nvPr>
            <p:ph type="title"/>
          </p:nvPr>
        </p:nvSpPr>
        <p:spPr>
          <a:xfrm>
            <a:off x="729450" y="782338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Длительность разгрузки-погрузки вагонов</a:t>
            </a:r>
            <a:endParaRPr/>
          </a:p>
        </p:txBody>
      </p:sp>
      <p:sp>
        <p:nvSpPr>
          <p:cNvPr id="392" name="Google Shape;392;p58"/>
          <p:cNvSpPr txBox="1"/>
          <p:nvPr>
            <p:ph idx="1" type="body"/>
          </p:nvPr>
        </p:nvSpPr>
        <p:spPr>
          <a:xfrm>
            <a:off x="729450" y="1612100"/>
            <a:ext cx="2878800" cy="29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В выборке из полного набора анализируются только операции (N=865190), связанные с разгрузкой и последующей погрузкой вновь отправляемых вагонов.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Здесь зависимость имеет другой характер.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Google Shape;39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2050" y="1317538"/>
            <a:ext cx="5230952" cy="3476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9"/>
          <p:cNvSpPr txBox="1"/>
          <p:nvPr>
            <p:ph type="title"/>
          </p:nvPr>
        </p:nvSpPr>
        <p:spPr>
          <a:xfrm>
            <a:off x="727650" y="624688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А</a:t>
            </a:r>
            <a:r>
              <a:rPr lang="en-GB"/>
              <a:t>нализ обслуживания вагонов на полном наборе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66"/>
          </a:p>
        </p:txBody>
      </p:sp>
      <p:sp>
        <p:nvSpPr>
          <p:cNvPr id="399" name="Google Shape;399;p59"/>
          <p:cNvSpPr txBox="1"/>
          <p:nvPr>
            <p:ph idx="1" type="body"/>
          </p:nvPr>
        </p:nvSpPr>
        <p:spPr>
          <a:xfrm>
            <a:off x="729450" y="1612100"/>
            <a:ext cx="7688700" cy="29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Формирование з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аписей по операциям новой отправки вагонов в одной строке занимает на полном наборе значительное время (порядка 10 часов). Это связано с проверками цепочек операций с вагонами на станции на интерпретируемом языке.  Возможно это время удастся сократить при переходе на SQL или к векторым операциям pandas.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Операции обработки длительностью менее 24 часов составляют существенную часть набора. Вызывают опасения возможность ежедневного планирования при наличии операций новой отправки длительностью менее 24 часов.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Все операции характеризуются длинными хвостами распределения.  При разработке решения надо понять и принять решение по обрубанию хвостов распределений.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Возможно, тенденция стабильная на уровне одной станции и необходимо будет разработать простые модели по количеству станций.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0"/>
          <p:cNvSpPr txBox="1"/>
          <p:nvPr>
            <p:ph type="title"/>
          </p:nvPr>
        </p:nvSpPr>
        <p:spPr>
          <a:xfrm>
            <a:off x="727650" y="2171688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r>
              <a:rPr lang="en-GB"/>
              <a:t>. Литература, ноутбуки, команда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1"/>
          <p:cNvSpPr txBox="1"/>
          <p:nvPr>
            <p:ph type="title"/>
          </p:nvPr>
        </p:nvSpPr>
        <p:spPr>
          <a:xfrm>
            <a:off x="729450" y="782338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Источники.</a:t>
            </a:r>
            <a:endParaRPr/>
          </a:p>
        </p:txBody>
      </p:sp>
      <p:sp>
        <p:nvSpPr>
          <p:cNvPr id="410" name="Google Shape;410;p61"/>
          <p:cNvSpPr txBox="1"/>
          <p:nvPr>
            <p:ph idx="1" type="body"/>
          </p:nvPr>
        </p:nvSpPr>
        <p:spPr>
          <a:xfrm>
            <a:off x="729450" y="1612100"/>
            <a:ext cx="7688700" cy="29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справочники ржд -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Справочники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Технология и управление работой станций и узлов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Организация работы сортировочной станции - </a:t>
            </a:r>
            <a:r>
              <a:rPr lang="en-GB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https://studbooks.net/2455347/tehnika/organizatsiya_raboty_sortirovochnoy_stantsii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Единая сетевая разметка — Википедия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Приказ МПС РФ от 29.09.2003 N 67 "Об утверждении Порядка разработки и определения технологических сроков оборота вагонов и технологических норм погрузки грузов в вагоны и выгрузки грузов из вагонов" | ГАРАНТ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2"/>
          <p:cNvSpPr txBox="1"/>
          <p:nvPr>
            <p:ph type="title"/>
          </p:nvPr>
        </p:nvSpPr>
        <p:spPr>
          <a:xfrm>
            <a:off x="729450" y="782338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Ноутбуки с кодом для отдельных подзадач</a:t>
            </a:r>
            <a:endParaRPr/>
          </a:p>
        </p:txBody>
      </p:sp>
      <p:graphicFrame>
        <p:nvGraphicFramePr>
          <p:cNvPr id="416" name="Google Shape;416;p62"/>
          <p:cNvGraphicFramePr/>
          <p:nvPr/>
        </p:nvGraphicFramePr>
        <p:xfrm>
          <a:off x="408875" y="137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{4D54001C-5806-4ED2-92BF-F9AC438C9FE0}</a:tableStyleId>
              </a:tblPr>
              <a:tblGrid>
                <a:gridCol w="382850"/>
                <a:gridCol w="1385450"/>
                <a:gridCol w="6735650"/>
              </a:tblGrid>
              <a:tr h="26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№</a:t>
                      </a:r>
                      <a:endParaRPr sz="900"/>
                    </a:p>
                  </a:txBody>
                  <a:tcPr marT="0" marB="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Название файла ipynb</a:t>
                      </a:r>
                      <a:endParaRPr sz="900"/>
                    </a:p>
                  </a:txBody>
                  <a:tcPr marT="0" marB="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Краткое описание выполняемой подзадачи</a:t>
                      </a:r>
                      <a:endParaRPr sz="900"/>
                    </a:p>
                  </a:txBody>
                  <a:tcPr marT="0" marB="0" marR="0" marL="72000"/>
                </a:tc>
              </a:tr>
              <a:tr h="39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</a:t>
                      </a:r>
                      <a:endParaRPr sz="900"/>
                    </a:p>
                  </a:txBody>
                  <a:tcPr marT="0" marB="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u="sng">
                          <a:solidFill>
                            <a:schemeClr val="hlink"/>
                          </a:solidFill>
                          <a:hlinkClick r:id="rId3"/>
                        </a:rPr>
                        <a:t>op34_time_calc.ipynb</a:t>
                      </a:r>
                      <a:endParaRPr sz="900"/>
                    </a:p>
                  </a:txBody>
                  <a:tcPr marT="0" marB="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Из всех событий в исходной базе(statistics-07-20.csv) сформировать записи, содержащие информацию о длительности каждого законченного цикла обмена грузами между вагоном и станцией. Необходимое время для обработки базы составляет 10часов.</a:t>
                      </a:r>
                      <a:endParaRPr sz="900"/>
                    </a:p>
                  </a:txBody>
                  <a:tcPr marT="0" marB="0" marR="0" marL="72000"/>
                </a:tc>
              </a:tr>
              <a:tr h="39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2</a:t>
                      </a:r>
                      <a:endParaRPr sz="900"/>
                    </a:p>
                  </a:txBody>
                  <a:tcPr marT="0" marB="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u="sng">
                          <a:solidFill>
                            <a:schemeClr val="hlink"/>
                          </a:solidFill>
                          <a:hlinkClick r:id="rId4"/>
                        </a:rPr>
                        <a:t>op34_firstbase.ipynb</a:t>
                      </a:r>
                      <a:endParaRPr sz="900"/>
                    </a:p>
                  </a:txBody>
                  <a:tcPr marT="0" marB="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Скрипт для обработки первой базы “VIVSD_ASOUP_V_OPER_V2.3DAYS.600000-616000.hashed.1.csv”;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назначение аналогично скрипту </a:t>
                      </a:r>
                      <a:r>
                        <a:rPr lang="en-GB" sz="900" u="sng">
                          <a:solidFill>
                            <a:schemeClr val="hlink"/>
                          </a:solidFill>
                          <a:hlinkClick r:id="rId5"/>
                        </a:rPr>
                        <a:t>op34_time_calc.ipynb</a:t>
                      </a:r>
                      <a:r>
                        <a:rPr lang="en-GB" sz="900"/>
                        <a:t>, но реализовано значительно меньше проверок. Необходимое время работы - несколько минут.</a:t>
                      </a:r>
                      <a:endParaRPr sz="900"/>
                    </a:p>
                  </a:txBody>
                  <a:tcPr marT="0" marB="0" marR="0" marL="72000"/>
                </a:tc>
              </a:tr>
              <a:tr h="26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3</a:t>
                      </a:r>
                      <a:endParaRPr sz="900"/>
                    </a:p>
                  </a:txBody>
                  <a:tcPr marT="0" marB="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DS-1.ipynb</a:t>
                      </a:r>
                      <a:endParaRPr sz="900"/>
                    </a:p>
                  </a:txBody>
                  <a:tcPr marT="0" marB="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Статистический анализ (гистограммы) анализа длительности операций по 4м выборочным станциям</a:t>
                      </a:r>
                      <a:endParaRPr sz="900"/>
                    </a:p>
                  </a:txBody>
                  <a:tcPr marT="0" marB="0" marR="0" marL="72000"/>
                </a:tc>
              </a:tr>
              <a:tr h="26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4</a:t>
                      </a:r>
                      <a:endParaRPr sz="900"/>
                    </a:p>
                  </a:txBody>
                  <a:tcPr marT="0" marB="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DS-2.ipynb</a:t>
                      </a:r>
                      <a:endParaRPr sz="900"/>
                    </a:p>
                  </a:txBody>
                  <a:tcPr marT="0" marB="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Статистический анализ (гистограммы) анализа длительности операций по полному набору данных</a:t>
                      </a:r>
                      <a:endParaRPr sz="900"/>
                    </a:p>
                  </a:txBody>
                  <a:tcPr marT="0" marB="0" marR="0" marL="72000"/>
                </a:tc>
              </a:tr>
              <a:tr h="26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5</a:t>
                      </a:r>
                      <a:endParaRPr sz="900"/>
                    </a:p>
                  </a:txBody>
                  <a:tcPr marT="0" marB="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Хакатон(static).</a:t>
                      </a:r>
                      <a:r>
                        <a:rPr lang="en-GB" sz="900"/>
                        <a:t>ipynb</a:t>
                      </a:r>
                      <a:endParaRPr sz="900"/>
                    </a:p>
                  </a:txBody>
                  <a:tcPr marT="0" marB="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Анализ одномерных данных и графическое представление. Сделана попытка реализаций подсчета времени м/д операциями, с применением встроенных средств Pandas(alfa-verion)</a:t>
                      </a:r>
                      <a:endParaRPr sz="900"/>
                    </a:p>
                  </a:txBody>
                  <a:tcPr marT="0" marB="0" marR="0" marL="72000"/>
                </a:tc>
              </a:tr>
              <a:tr h="26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6</a:t>
                      </a:r>
                      <a:endParaRPr sz="900"/>
                    </a:p>
                  </a:txBody>
                  <a:tcPr marT="0" marB="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Probability algorithm Max Andriichuk.</a:t>
                      </a:r>
                      <a:r>
                        <a:rPr lang="en-GB" sz="900"/>
                        <a:t>ipynb</a:t>
                      </a:r>
                      <a:endParaRPr sz="900"/>
                    </a:p>
                  </a:txBody>
                  <a:tcPr marT="0" marB="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Реализован алгоритм вычисляющии самую популярную операцию на станции после текущей. После этого переходит к следующей самой популярной операции прибавляя ее среднюю длительность. И так далее, пока не наткнется на операцию 4 "ВКЛЮЧЕНИЕ В ПОЕЗД" или NAN.  В итоге суммирует вероятность этой цепочки и общую предполагаемую длительность.</a:t>
                      </a:r>
                      <a:endParaRPr sz="900"/>
                    </a:p>
                  </a:txBody>
                  <a:tcPr marT="0" marB="0" marR="0" marL="72000"/>
                </a:tc>
              </a:tr>
              <a:tr h="26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7</a:t>
                      </a:r>
                      <a:endParaRPr sz="900"/>
                    </a:p>
                  </a:txBody>
                  <a:tcPr marT="0" marB="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RZD_graphs.ipynb</a:t>
                      </a:r>
                      <a:endParaRPr sz="900"/>
                    </a:p>
                  </a:txBody>
                  <a:tcPr marT="0" marB="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Содержит функцию для построения графа последовательности операций для заданного вагона на заданной станции</a:t>
                      </a:r>
                      <a:endParaRPr sz="900"/>
                    </a:p>
                  </a:txBody>
                  <a:tcPr marT="0" marB="0" marR="0" marL="72000"/>
                </a:tc>
              </a:tr>
              <a:tr h="26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8</a:t>
                      </a:r>
                      <a:endParaRPr sz="900"/>
                    </a:p>
                  </a:txBody>
                  <a:tcPr marT="0" marB="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RZD_chains.ipynb</a:t>
                      </a:r>
                      <a:endParaRPr sz="900"/>
                    </a:p>
                  </a:txBody>
                  <a:tcPr marT="0" marB="0" marR="0" marL="72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Содержит функцию определения последовательностей операций (цепочки) вагонов на всех станциях. Жизненный цикл вагона на станции заканчивается, когда признак Код операции ВМ АСОУП == nan (эти циклы хорошо видны на графах).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По сформированным цепочкам (топ 5 по популярности) построены графики распределения продолжительности цепочки в разрезе рода вагона и в разрезе рейтинга станции (частые-редкие)</a:t>
                      </a:r>
                      <a:endParaRPr sz="900"/>
                    </a:p>
                  </a:txBody>
                  <a:tcPr marT="0" marB="0" marR="0" marL="720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4935050" y="920325"/>
            <a:ext cx="3804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Полная презентация </a:t>
            </a: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668" y="563751"/>
            <a:ext cx="3363527" cy="4384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3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1" i="0" lang="en-GB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Состав команды</a:t>
            </a:r>
            <a:endParaRPr/>
          </a:p>
        </p:txBody>
      </p:sp>
      <p:graphicFrame>
        <p:nvGraphicFramePr>
          <p:cNvPr id="422" name="Google Shape;422;p63"/>
          <p:cNvGraphicFramePr/>
          <p:nvPr/>
        </p:nvGraphicFramePr>
        <p:xfrm>
          <a:off x="389784" y="153324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{3FC0B5E4-AA93-46F3-98A2-F7B9C7E1A5AE}</a:tableStyleId>
              </a:tblPr>
              <a:tblGrid>
                <a:gridCol w="1394075"/>
                <a:gridCol w="1394075"/>
                <a:gridCol w="1394075"/>
                <a:gridCol w="1345200"/>
                <a:gridCol w="1488625"/>
                <a:gridCol w="1348400"/>
              </a:tblGrid>
              <a:tr h="1292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Helvetica Neue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Аверкин  Степан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Андрийчук Максим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Бут  Геннадий</a:t>
                      </a:r>
                      <a:endParaRPr sz="500"/>
                    </a:p>
                  </a:txBody>
                  <a:tcPr marT="0" marB="0" marR="23825" marL="238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Волков  Всеволод</a:t>
                      </a:r>
                      <a:endParaRPr sz="500"/>
                    </a:p>
                  </a:txBody>
                  <a:tcPr marT="0" marB="0" marR="23825" marL="238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Николаев  Илья</a:t>
                      </a:r>
                      <a:endParaRPr sz="500"/>
                    </a:p>
                  </a:txBody>
                  <a:tcPr marT="0" marB="0" marR="23825" marL="238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Табольжин Владимир</a:t>
                      </a:r>
                      <a:endParaRPr sz="500"/>
                    </a:p>
                  </a:txBody>
                  <a:tcPr marT="0" marB="0" marR="23825" marL="238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Санкт-Петербург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Самара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Москва</a:t>
                      </a:r>
                      <a:endParaRPr sz="500"/>
                    </a:p>
                  </a:txBody>
                  <a:tcPr marT="0" marB="0" marR="23825" marL="238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Москва</a:t>
                      </a:r>
                      <a:endParaRPr sz="500"/>
                    </a:p>
                  </a:txBody>
                  <a:tcPr marT="0" marB="0" marR="23825" marL="238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Санкт-Петербург</a:t>
                      </a:r>
                      <a:endParaRPr sz="500"/>
                    </a:p>
                  </a:txBody>
                  <a:tcPr marT="0" marB="0" marR="23825" marL="238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Томск</a:t>
                      </a:r>
                      <a:endParaRPr sz="500"/>
                    </a:p>
                  </a:txBody>
                  <a:tcPr marT="0" marB="0" marR="23825" marL="238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DS, ML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DS, ML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NLP, TSF, GAI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DS,ML,DL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DS, ML, CV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DS, ML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23" name="Google Shape;423;p63"/>
          <p:cNvPicPr preferRelativeResize="0"/>
          <p:nvPr/>
        </p:nvPicPr>
        <p:blipFill rotWithShape="1">
          <a:blip r:embed="rId3">
            <a:alphaModFix/>
          </a:blip>
          <a:srcRect b="8164" l="0" r="0" t="0"/>
          <a:stretch/>
        </p:blipFill>
        <p:spPr>
          <a:xfrm>
            <a:off x="415882" y="1565882"/>
            <a:ext cx="1342541" cy="12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9031" y="1576503"/>
            <a:ext cx="1191500" cy="119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2936" y="1563452"/>
            <a:ext cx="1232899" cy="123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63"/>
          <p:cNvPicPr preferRelativeResize="0"/>
          <p:nvPr/>
        </p:nvPicPr>
        <p:blipFill rotWithShape="1">
          <a:blip r:embed="rId6">
            <a:alphaModFix/>
          </a:blip>
          <a:srcRect b="0" l="0" r="0" t="13688"/>
          <a:stretch/>
        </p:blipFill>
        <p:spPr>
          <a:xfrm>
            <a:off x="4687793" y="1553568"/>
            <a:ext cx="1131504" cy="124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63"/>
          <p:cNvPicPr preferRelativeResize="0"/>
          <p:nvPr/>
        </p:nvPicPr>
        <p:blipFill rotWithShape="1">
          <a:blip r:embed="rId7">
            <a:alphaModFix/>
          </a:blip>
          <a:srcRect b="0" l="0" r="26793" t="0"/>
          <a:stretch/>
        </p:blipFill>
        <p:spPr>
          <a:xfrm>
            <a:off x="5977007" y="1563452"/>
            <a:ext cx="1394075" cy="12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6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62584" y="1555497"/>
            <a:ext cx="1232900" cy="1248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729450" y="782338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Содержание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729450" y="1612100"/>
            <a:ext cx="7688700" cy="29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Постановка задачи, гипотеза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Анализ данных, замечания по данным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Анализ типовых цепочек операций с вагонами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MVP таблицы для статистического анализа длительности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Результаты анализа 4х выборочных станций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Результаты анализа всех станций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Подтверждения гипотез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729450" y="782338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Понимание задачи 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729450" y="1612100"/>
            <a:ext cx="7688700" cy="29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Для управления железнодорожным движением необходимо  прогнозировать поток вновь отправленных вагонов (включенных в состав к отправлению со станции). Прогноз необходимо формировать на ближайшие 36-48 часов. Предоставлен набор статистических данных об операциях с вагонами на станции и существует предположение о стационарности процессов. Предложен подход по анализу продолжительности технологических операций по станциям выгрузки-погрузки в цепочках от исключения из состава до включения в состав при наличии операций выгрузки и/или погрузки между ними. </a:t>
            </a: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Необходимо проверить предположение о возможности построения прогностической модели количества вновь отправленных (разгруженных и/или погруженных) вагонов на основании статистических данных без проведения интервью на месте.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 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729450" y="782338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Понятие “вновь отправленный вагон”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4877450" y="1612100"/>
            <a:ext cx="3540900" cy="29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Вновь отправленный вагон - вагон, который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Исключен из состава (операция 3),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Разгружен  (операция 2Х) и/или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Погружен (операция 1Х),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Включен в состав (операция 4)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Между операциями 3 и 4 обязательно должна быть операция 2Х и/или операция 1Х.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Другие операции типа подачи на ПП или в МОП … не имеют значения на данном этапе исследования.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200" y="1612100"/>
            <a:ext cx="3964800" cy="29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/>
          <p:nvPr/>
        </p:nvSpPr>
        <p:spPr>
          <a:xfrm>
            <a:off x="2621025" y="2867350"/>
            <a:ext cx="197100" cy="6012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 txBox="1"/>
          <p:nvPr/>
        </p:nvSpPr>
        <p:spPr>
          <a:xfrm>
            <a:off x="857250" y="1970700"/>
            <a:ext cx="144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C0000"/>
                </a:solidFill>
              </a:rPr>
              <a:t>Момент </a:t>
            </a:r>
            <a:br>
              <a:rPr lang="en-GB" sz="1200">
                <a:solidFill>
                  <a:srgbClr val="CC0000"/>
                </a:solidFill>
              </a:rPr>
            </a:br>
            <a:r>
              <a:rPr lang="en-GB" sz="1200">
                <a:solidFill>
                  <a:srgbClr val="CC0000"/>
                </a:solidFill>
              </a:rPr>
              <a:t>освобождения </a:t>
            </a:r>
            <a:br>
              <a:rPr lang="en-GB" sz="1200">
                <a:solidFill>
                  <a:srgbClr val="CC0000"/>
                </a:solidFill>
              </a:rPr>
            </a:br>
            <a:r>
              <a:rPr lang="en-GB" sz="1200">
                <a:solidFill>
                  <a:srgbClr val="CC0000"/>
                </a:solidFill>
              </a:rPr>
              <a:t>вагона</a:t>
            </a:r>
            <a:endParaRPr sz="1200">
              <a:solidFill>
                <a:srgbClr val="CC0000"/>
              </a:solidFill>
            </a:endParaRPr>
          </a:p>
        </p:txBody>
      </p:sp>
      <p:cxnSp>
        <p:nvCxnSpPr>
          <p:cNvPr id="133" name="Google Shape;133;p21"/>
          <p:cNvCxnSpPr>
            <a:endCxn id="131" idx="1"/>
          </p:cNvCxnSpPr>
          <p:nvPr/>
        </p:nvCxnSpPr>
        <p:spPr>
          <a:xfrm>
            <a:off x="1704590" y="2542294"/>
            <a:ext cx="945300" cy="4131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729450" y="782338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Формулировка гипотезы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729450" y="1612100"/>
            <a:ext cx="7688700" cy="29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Цепочки операций на станциях стабильны и могут быть изучены без выезда и проведения интервью на месте.  Длительность операции может варьироваться в пределах, которые необходимо определить.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Предоставленные данные могут быть преобразованы к формату записей о длительности времени обработки вновь отправляемых вагонов.  Такие записи могут быть использованы в качестве входных данных для задачи машинного обучения с учителем.  Для прогнозирования потока вновь отправляемых ж/д вагонов необходимо решить одну или несколько ML задач типов классификации и регрессии.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