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8" r:id="rId4"/>
    <p:sldId id="263" r:id="rId5"/>
    <p:sldId id="261" r:id="rId6"/>
    <p:sldId id="262" r:id="rId7"/>
    <p:sldId id="259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1506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CD87B-FEAA-473D-8B71-3A8D74E28460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5BD5B7-7B1F-4960-9CDD-4043BDE86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41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2ea935eaa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d2ea935eaa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Open Sans"/>
              <a:buChar char="●"/>
            </a:pPr>
            <a:r>
              <a:rPr lang="sv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Gelatin Type A (Bloom 300 g, porcine skin, Sigma-Aldrich)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Open Sans"/>
              <a:buChar char="●"/>
            </a:pPr>
            <a:r>
              <a:rPr lang="sv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TGase (Galaya</a:t>
            </a:r>
            <a:r>
              <a:rPr lang="sv" sz="1900" baseline="300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®</a:t>
            </a:r>
            <a:r>
              <a:rPr lang="sv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 Prime, Novozyme) 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Open Sans"/>
              <a:buChar char="●"/>
            </a:pPr>
            <a:r>
              <a:rPr lang="sv" sz="1800">
                <a:solidFill>
                  <a:srgbClr val="595959"/>
                </a:solidFill>
                <a:latin typeface="Open Sans"/>
                <a:ea typeface="Open Sans"/>
                <a:cs typeface="Open Sans"/>
                <a:sym typeface="Open Sans"/>
              </a:rPr>
              <a:t>yellow food colouring (Dr.Oetker)</a:t>
            </a:r>
            <a:endParaRPr sz="1800">
              <a:solidFill>
                <a:srgbClr val="59595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db86b50d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fdb86b50df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2157-3710-DE99-B828-FF436AFF3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34B93F-CA23-AE21-E224-DD0E39895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8D311-846B-D588-0BEA-593D573A7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37F7D-F9C5-D311-36BF-3E2A4B4E2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F7198-C972-0C62-F11F-337F99A65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61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95F37-D92C-85D2-0998-ECCB0F68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EDC5C-77E5-6219-D958-37A08FA96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483FC-3B15-1273-4AE2-BC23BE8B1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6AEA-C228-6E1E-5085-8A816062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8E469-D498-96F0-5847-35A3C9685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68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9BC291-692D-E17B-31D1-AD450CC4B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4F2C8B-F5E0-BA7F-A305-A6D0F07D9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51C50-E411-2F54-3C93-0B4592F9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2C3A8-31BA-4D2C-255B-581D66459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FFEA-D991-B9E7-64B5-5B46A77AC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93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sv" smtClean="0"/>
              <a:pPr/>
              <a:t>‹#›</a:t>
            </a:fld>
            <a:endParaRPr lang="sv"/>
          </a:p>
        </p:txBody>
      </p:sp>
    </p:spTree>
    <p:extLst>
      <p:ext uri="{BB962C8B-B14F-4D97-AF65-F5344CB8AC3E}">
        <p14:creationId xmlns:p14="http://schemas.microsoft.com/office/powerpoint/2010/main" val="190367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EA77-B35C-DEB3-7809-D36013AB2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992D-5818-2170-70CA-072172110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65018-3074-6955-F9BB-90640DE5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63148-CA00-8AA0-DB75-6BB00BB8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A83E9-7861-60E8-4513-70E1B944A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73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3C47-8BC9-9A8B-383E-EAA36886C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64DA0-33F7-B8DD-C493-8C1C72886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00CB4-D0A9-655C-7DCC-67B812A6B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37DAA-AABC-83C8-E2DD-C35180B84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7E1B0-3574-81B0-E591-603FE4CFB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7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BB4B0-F091-786F-0A09-BD8F62D6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99384-36B5-1A64-AAE0-7A21FF064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49EF7-977E-CAA0-AA14-807FC6FF7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2E86D9-2C4A-F3AD-D513-DBEC682B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CC798-D4BC-97C7-1DB3-184152A1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0DDCD-7746-1748-70B1-0A5EE3D6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7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ADBB-AC5B-B83C-4119-454BFC3F6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32E0B-E394-F80E-63B9-BEB6674D2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4AF38B-CAD0-BB73-06B9-322192BD7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8292A-2EE0-08EA-5134-6E9DDB38E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5357F-0344-808D-8566-7124BED7A4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1FC683-E688-6AFB-0A7F-F31C2431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6CD2FD-605C-FFFB-7DFC-45A82CF18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E154A-D4C4-DBC0-A92E-8E4BB170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E7B5-2AE5-7512-DF9C-325E048F5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21DE2-32D6-3A1A-81FE-90179E95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A3511-A192-E070-7C53-930F13ABB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2D42A7-2927-5F05-2E20-E510B05D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9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68E1E5-E932-D503-C263-DBC5702A2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E61849-9135-CDE7-742B-973C217F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10E81-B3E1-8427-B22C-D8FBC921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821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9E26-63C6-9AC8-67D7-98D156F2C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648ED-BF4D-4BD1-3728-5A56DC13E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FF2B9-92C4-A52C-5037-488166224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A840C-48F0-CB1C-44E7-4ADEBF97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C6333-398C-8CA6-ED85-886F8596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C04A41-9E2D-8ED0-4AEE-FAA4AC94E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64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B4D97-DD3B-87FB-37E3-E20824C13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2DDE8-6A15-33F2-640A-EEFA19B7EA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6004FA-7B89-DA0A-D5B9-03FBC9C57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79FDC-22C1-DB7C-0C7C-7F3128795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99E4D-C08D-4DD0-8A4A-1242BA9DA87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A9D4E-B585-BF09-4970-24D92056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1D8D6-D2B2-2685-A66D-60C8807D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5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4D0127-377B-F634-D8C7-A1BBECDC9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4B52B-A865-0FE1-4642-813532C8C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74E39-DA1A-0CB3-F086-57E28253B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499E4D-C08D-4DD0-8A4A-1242BA9DA87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3BB11-57DE-D75C-C85A-440C89E43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125541-1AAE-ABDD-3BAD-2C6CA5007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14EC5B-A076-46B7-BD66-968881CD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87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653A1F-8971-1636-3DE1-D46E8D77C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sz="5200" dirty="0">
                <a:solidFill>
                  <a:schemeClr val="tx2"/>
                </a:solidFill>
              </a:rPr>
              <a:t>Introduction to dataset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42F45-78A3-2729-72A2-5B7616CE7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GitHub </a:t>
            </a:r>
            <a:r>
              <a:rPr lang="en-US" dirty="0" err="1">
                <a:solidFill>
                  <a:schemeClr val="tx2"/>
                </a:solidFill>
              </a:rPr>
              <a:t>KEM292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3709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8A16DB-D445-4AA7-DE34-B108A091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87C6A-67DF-D1DD-A76B-104BBF3FD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solidFill>
                  <a:schemeClr val="tx2"/>
                </a:solidFill>
              </a:rPr>
              <a:t>Build a video and image dataset to train a code on discerning and recognizing visual cues during digestion of a gelatin gel.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345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120;p18">
            <a:extLst>
              <a:ext uri="{FF2B5EF4-FFF2-40B4-BE49-F238E27FC236}">
                <a16:creationId xmlns:a16="http://schemas.microsoft.com/office/drawing/2014/main" id="{29DE3E7F-B373-6D5D-14D1-07D127512290}"/>
              </a:ext>
            </a:extLst>
          </p:cNvPr>
          <p:cNvPicPr preferRelativeResize="0"/>
          <p:nvPr/>
        </p:nvPicPr>
        <p:blipFill rotWithShape="1">
          <a:blip r:embed="rId2"/>
          <a:srcRect l="12632" t="12869" r="5123" b="4046"/>
          <a:stretch/>
        </p:blipFill>
        <p:spPr>
          <a:xfrm>
            <a:off x="1576943" y="623275"/>
            <a:ext cx="1963589" cy="2644859"/>
          </a:xfrm>
          <a:prstGeom prst="rect">
            <a:avLst/>
          </a:prstGeom>
          <a:noFill/>
        </p:spPr>
      </p:pic>
      <p:pic>
        <p:nvPicPr>
          <p:cNvPr id="4" name="Google Shape;118;p18">
            <a:extLst>
              <a:ext uri="{FF2B5EF4-FFF2-40B4-BE49-F238E27FC236}">
                <a16:creationId xmlns:a16="http://schemas.microsoft.com/office/drawing/2014/main" id="{27BD657A-8A11-B84A-39F9-918511163E7B}"/>
              </a:ext>
            </a:extLst>
          </p:cNvPr>
          <p:cNvPicPr preferRelativeResize="0"/>
          <p:nvPr/>
        </p:nvPicPr>
        <p:blipFill rotWithShape="1">
          <a:blip r:embed="rId3"/>
          <a:srcRect l="9837" t="19235" r="17397" b="11247"/>
          <a:stretch/>
        </p:blipFill>
        <p:spPr>
          <a:xfrm>
            <a:off x="154345" y="1437457"/>
            <a:ext cx="1967486" cy="2644859"/>
          </a:xfrm>
          <a:prstGeom prst="rect">
            <a:avLst/>
          </a:prstGeom>
          <a:noFill/>
        </p:spPr>
      </p:pic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29" y="623275"/>
            <a:ext cx="6570797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156AE-5AF9-AED5-9266-6BDF053E6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659" y="1188637"/>
            <a:ext cx="5642312" cy="381083"/>
          </a:xfrm>
        </p:spPr>
        <p:txBody>
          <a:bodyPr>
            <a:noAutofit/>
          </a:bodyPr>
          <a:lstStyle/>
          <a:p>
            <a:r>
              <a:rPr lang="en-US" sz="3200" dirty="0"/>
              <a:t>Gel 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AFA8E-A80D-806A-54AF-6CABA5AC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660" y="1569719"/>
            <a:ext cx="5499520" cy="4099643"/>
          </a:xfrm>
        </p:spPr>
        <p:txBody>
          <a:bodyPr anchor="t">
            <a:normAutofit/>
          </a:bodyPr>
          <a:lstStyle/>
          <a:p>
            <a:r>
              <a:rPr lang="en-US" sz="2400" dirty="0"/>
              <a:t>Gel casted is a 3% w/V gelatin gel in ultra-pure water, crosslinked with TGM to make it resistant to body temperature (37⁰C) and with a yellow food dye to make it colored.</a:t>
            </a:r>
          </a:p>
          <a:p>
            <a:r>
              <a:rPr lang="en-US" sz="2400" dirty="0"/>
              <a:t>The video recordings for the dataset were collected using the microscope probe in the pictures on the left </a:t>
            </a:r>
            <a:r>
              <a:rPr lang="en-US" sz="1000" dirty="0"/>
              <a:t>(</a:t>
            </a:r>
            <a:r>
              <a:rPr lang="en-US" sz="1000" i="1" dirty="0"/>
              <a:t>https://</a:t>
            </a:r>
            <a:r>
              <a:rPr lang="en-US" sz="1000" i="1" dirty="0" err="1"/>
              <a:t>www.amazon.se</a:t>
            </a:r>
            <a:r>
              <a:rPr lang="en-US" sz="1000" i="1" dirty="0"/>
              <a:t>/</a:t>
            </a:r>
            <a:r>
              <a:rPr lang="en-US" sz="1000" i="1" dirty="0" err="1"/>
              <a:t>Staright</a:t>
            </a:r>
            <a:r>
              <a:rPr lang="en-US" sz="1000" i="1" dirty="0"/>
              <a:t>-Microscope-Inspection-Magnification-Smartphones/</a:t>
            </a:r>
            <a:r>
              <a:rPr lang="en-US" sz="1000" i="1" dirty="0" err="1"/>
              <a:t>dp</a:t>
            </a:r>
            <a:r>
              <a:rPr lang="en-US" sz="1000" i="1" dirty="0"/>
              <a:t>/</a:t>
            </a:r>
            <a:r>
              <a:rPr lang="en-US" sz="1000" i="1" dirty="0" err="1"/>
              <a:t>B09FZ541PT?source</a:t>
            </a:r>
            <a:r>
              <a:rPr lang="en-US" sz="1000" i="1" dirty="0"/>
              <a:t>=</a:t>
            </a:r>
            <a:r>
              <a:rPr lang="en-US" sz="1000" i="1" dirty="0" err="1"/>
              <a:t>ps-sl-shoppingads-lpcontext&amp;ref</a:t>
            </a:r>
            <a:r>
              <a:rPr lang="en-US" sz="1000" i="1" dirty="0"/>
              <a:t>_=</a:t>
            </a:r>
            <a:r>
              <a:rPr lang="en-US" sz="1000" i="1" dirty="0" err="1"/>
              <a:t>fplfs&amp;psc</a:t>
            </a:r>
            <a:r>
              <a:rPr lang="en-US" sz="1000" i="1" dirty="0"/>
              <a:t>=</a:t>
            </a:r>
            <a:r>
              <a:rPr lang="en-US" sz="1000" i="1" dirty="0" err="1"/>
              <a:t>1&amp;smid</a:t>
            </a:r>
            <a:r>
              <a:rPr lang="en-US" sz="1000" i="1" dirty="0"/>
              <a:t>=</a:t>
            </a:r>
            <a:r>
              <a:rPr lang="en-US" sz="1000" i="1" dirty="0" err="1"/>
              <a:t>A3D3WC8ILPB8DS</a:t>
            </a:r>
            <a:r>
              <a:rPr lang="en-US" sz="1000" dirty="0"/>
              <a:t>)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6" name="Content Placeholder 4" descr="A box with a light and a wheel&#10;&#10;Description automatically generated">
            <a:extLst>
              <a:ext uri="{FF2B5EF4-FFF2-40B4-BE49-F238E27FC236}">
                <a16:creationId xmlns:a16="http://schemas.microsoft.com/office/drawing/2014/main" id="{038B977E-97B5-7B3E-81F0-C434B3F980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60" t="6414" r="10355" b="6763"/>
          <a:stretch/>
        </p:blipFill>
        <p:spPr>
          <a:xfrm rot="5400000">
            <a:off x="1244554" y="4240769"/>
            <a:ext cx="2733815" cy="22340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C02E6F-574F-2D44-B6D1-8006BAA19384}"/>
              </a:ext>
            </a:extLst>
          </p:cNvPr>
          <p:cNvSpPr txBox="1"/>
          <p:nvPr/>
        </p:nvSpPr>
        <p:spPr>
          <a:xfrm>
            <a:off x="141446" y="752920"/>
            <a:ext cx="138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Microscope probe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C80F54-36B7-16B1-9888-DC5B8B3088CB}"/>
              </a:ext>
            </a:extLst>
          </p:cNvPr>
          <p:cNvSpPr txBox="1"/>
          <p:nvPr/>
        </p:nvSpPr>
        <p:spPr>
          <a:xfrm>
            <a:off x="193748" y="4849953"/>
            <a:ext cx="13831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Neutral booth </a:t>
            </a:r>
            <a:r>
              <a:rPr lang="en-US" sz="1200" dirty="0"/>
              <a:t>where we recorded the videos with the closed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64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 algn="ctr"/>
            <a:r>
              <a:rPr lang="sv">
                <a:latin typeface="Open Sans SemiBold"/>
                <a:ea typeface="Open Sans SemiBold"/>
                <a:cs typeface="Open Sans SemiBold"/>
                <a:sym typeface="Open Sans SemiBold"/>
              </a:rPr>
              <a:t>Gel Casting Conditions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sv"/>
              <a:pPr/>
              <a:t>4</a:t>
            </a:fld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415551" y="4153934"/>
            <a:ext cx="20596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sv" sz="1600" b="1">
                <a:solidFill>
                  <a:schemeClr val="dk2"/>
                </a:solidFill>
              </a:rPr>
              <a:t>Gelatin swelling</a:t>
            </a:r>
            <a:endParaRPr sz="1600" b="1">
              <a:solidFill>
                <a:schemeClr val="dk2"/>
              </a:solidFill>
            </a:endParaRPr>
          </a:p>
          <a:p>
            <a:pPr algn="ctr"/>
            <a:r>
              <a:rPr lang="sv" sz="1600">
                <a:solidFill>
                  <a:schemeClr val="dk2"/>
                </a:solidFill>
              </a:rPr>
              <a:t>3 % m/V</a:t>
            </a:r>
            <a:endParaRPr sz="1600">
              <a:solidFill>
                <a:schemeClr val="dk2"/>
              </a:solidFill>
            </a:endParaRPr>
          </a:p>
        </p:txBody>
      </p:sp>
      <p:grpSp>
        <p:nvGrpSpPr>
          <p:cNvPr id="88" name="Google Shape;88;p17"/>
          <p:cNvGrpSpPr/>
          <p:nvPr/>
        </p:nvGrpSpPr>
        <p:grpSpPr>
          <a:xfrm>
            <a:off x="415600" y="1211268"/>
            <a:ext cx="11360800" cy="4080649"/>
            <a:chOff x="311700" y="908450"/>
            <a:chExt cx="8520600" cy="3060487"/>
          </a:xfrm>
        </p:grpSpPr>
        <p:pic>
          <p:nvPicPr>
            <p:cNvPr id="89" name="Google Shape;89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040613" y="2040362"/>
              <a:ext cx="1062775" cy="106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476000" y="3023987"/>
              <a:ext cx="944950" cy="944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11700" y="1570825"/>
              <a:ext cx="1544625" cy="1544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106887" y="1570825"/>
              <a:ext cx="1544625" cy="15446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683775" y="908450"/>
              <a:ext cx="1131900" cy="1131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05075" y="2040350"/>
              <a:ext cx="1062775" cy="106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22913" y="3023975"/>
              <a:ext cx="944950" cy="944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769525" y="2040369"/>
              <a:ext cx="1062775" cy="10627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58475" y="3023988"/>
              <a:ext cx="944925" cy="944925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8" name="Google Shape;98;p17"/>
            <p:cNvCxnSpPr/>
            <p:nvPr/>
          </p:nvCxnSpPr>
          <p:spPr>
            <a:xfrm>
              <a:off x="1652275" y="2571738"/>
              <a:ext cx="73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9" name="Google Shape;99;p17"/>
            <p:cNvCxnSpPr/>
            <p:nvPr/>
          </p:nvCxnSpPr>
          <p:spPr>
            <a:xfrm>
              <a:off x="3420950" y="2571738"/>
              <a:ext cx="73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0" name="Google Shape;100;p17"/>
            <p:cNvCxnSpPr/>
            <p:nvPr/>
          </p:nvCxnSpPr>
          <p:spPr>
            <a:xfrm>
              <a:off x="5134938" y="2571738"/>
              <a:ext cx="73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1" name="Google Shape;101;p17"/>
            <p:cNvCxnSpPr/>
            <p:nvPr/>
          </p:nvCxnSpPr>
          <p:spPr>
            <a:xfrm>
              <a:off x="6999375" y="2571725"/>
              <a:ext cx="738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02" name="Google Shape;102;p17"/>
          <p:cNvSpPr txBox="1"/>
          <p:nvPr/>
        </p:nvSpPr>
        <p:spPr>
          <a:xfrm>
            <a:off x="2147959" y="3036167"/>
            <a:ext cx="10488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sv" sz="1200">
                <a:solidFill>
                  <a:schemeClr val="dk2"/>
                </a:solidFill>
              </a:rPr>
              <a:t>30 min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519659" y="3036184"/>
            <a:ext cx="10488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sv" sz="1200">
                <a:solidFill>
                  <a:schemeClr val="dk2"/>
                </a:solidFill>
              </a:rPr>
              <a:t>10 min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6796325" y="3036167"/>
            <a:ext cx="10488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sv" sz="1200">
                <a:solidFill>
                  <a:schemeClr val="dk2"/>
                </a:solidFill>
              </a:rPr>
              <a:t>40 min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9297659" y="3036200"/>
            <a:ext cx="104880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sv" sz="1200">
                <a:solidFill>
                  <a:schemeClr val="dk2"/>
                </a:solidFill>
              </a:rPr>
              <a:t>10 min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10272300" y="4153934"/>
            <a:ext cx="1919200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sv" sz="1600" b="1">
                <a:solidFill>
                  <a:schemeClr val="dk2"/>
                </a:solidFill>
              </a:rPr>
              <a:t>Gel casting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2882284" y="5005101"/>
            <a:ext cx="20596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sv" sz="1600" b="1">
                <a:solidFill>
                  <a:schemeClr val="dk2"/>
                </a:solidFill>
              </a:rPr>
              <a:t>Warming gelatin</a:t>
            </a:r>
            <a:endParaRPr sz="1600" b="1">
              <a:solidFill>
                <a:schemeClr val="dk2"/>
              </a:solidFill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sv" sz="1600">
                <a:solidFill>
                  <a:schemeClr val="dk2"/>
                </a:solidFill>
              </a:rPr>
              <a:t>45°C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7580135" y="5005101"/>
            <a:ext cx="2214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sv" sz="1600" b="1">
                <a:solidFill>
                  <a:schemeClr val="dk2"/>
                </a:solidFill>
              </a:rPr>
              <a:t>TGase deactivation</a:t>
            </a:r>
            <a:endParaRPr sz="1600" b="1">
              <a:solidFill>
                <a:schemeClr val="dk2"/>
              </a:solidFill>
            </a:endParaRPr>
          </a:p>
          <a:p>
            <a:pPr algn="ctr"/>
            <a:r>
              <a:rPr lang="sv" sz="1600">
                <a:solidFill>
                  <a:schemeClr val="dk2"/>
                </a:solidFill>
              </a:rPr>
              <a:t>80°C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5044868" y="5005101"/>
            <a:ext cx="22148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sv" sz="1600" b="1">
                <a:solidFill>
                  <a:schemeClr val="dk2"/>
                </a:solidFill>
              </a:rPr>
              <a:t>TGase crosslinking</a:t>
            </a:r>
            <a:endParaRPr sz="1600" b="1">
              <a:solidFill>
                <a:schemeClr val="dk2"/>
              </a:solidFill>
            </a:endParaRPr>
          </a:p>
          <a:p>
            <a:pPr algn="ctr"/>
            <a:r>
              <a:rPr lang="sv" sz="1600">
                <a:solidFill>
                  <a:schemeClr val="dk2"/>
                </a:solidFill>
              </a:rPr>
              <a:t>45°C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4414767" y="1507734"/>
            <a:ext cx="23092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r"/>
            <a:r>
              <a:rPr lang="sv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65 µl TGase is added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r"/>
            <a:r>
              <a:rPr lang="sv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100 µl yellow food colouring 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1E1883-BB0F-F7A3-0259-AB730184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Gel casting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1600" b="1" i="1" dirty="0">
                <a:solidFill>
                  <a:schemeClr val="tx2"/>
                </a:solidFill>
              </a:rPr>
              <a:t>The gel was casted in slightly different ways on the microscope probe</a:t>
            </a:r>
            <a:endParaRPr lang="en-US" sz="3600" dirty="0">
              <a:solidFill>
                <a:schemeClr val="tx2"/>
              </a:solidFill>
            </a:endParaRPr>
          </a:p>
        </p:txBody>
      </p:sp>
      <p:pic>
        <p:nvPicPr>
          <p:cNvPr id="17" name="Content Placeholder 16" descr="A close up of a metal tube&#10;&#10;Description automatically generated">
            <a:extLst>
              <a:ext uri="{FF2B5EF4-FFF2-40B4-BE49-F238E27FC236}">
                <a16:creationId xmlns:a16="http://schemas.microsoft.com/office/drawing/2014/main" id="{FD836D24-32C7-79BC-E3C0-A800E2D14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590889" y="2042410"/>
            <a:ext cx="3293829" cy="2470371"/>
          </a:xfrm>
        </p:spPr>
      </p:pic>
      <p:pic>
        <p:nvPicPr>
          <p:cNvPr id="9" name="Google Shape;118;p18">
            <a:extLst>
              <a:ext uri="{FF2B5EF4-FFF2-40B4-BE49-F238E27FC236}">
                <a16:creationId xmlns:a16="http://schemas.microsoft.com/office/drawing/2014/main" id="{0928A8A0-BD6A-C3F5-C611-DCE20275FF77}"/>
              </a:ext>
            </a:extLst>
          </p:cNvPr>
          <p:cNvPicPr preferRelativeResize="0"/>
          <p:nvPr/>
        </p:nvPicPr>
        <p:blipFill rotWithShape="1">
          <a:blip r:embed="rId3"/>
          <a:srcRect l="9837" t="19235" r="17397" b="11247"/>
          <a:stretch/>
        </p:blipFill>
        <p:spPr>
          <a:xfrm>
            <a:off x="5342663" y="1679837"/>
            <a:ext cx="2617549" cy="3293829"/>
          </a:xfrm>
          <a:prstGeom prst="rect">
            <a:avLst/>
          </a:prstGeom>
          <a:noFill/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179B97E8-72D9-AA5A-FF04-0F65FC24B6FB}"/>
              </a:ext>
            </a:extLst>
          </p:cNvPr>
          <p:cNvSpPr txBox="1">
            <a:spLocks/>
          </p:cNvSpPr>
          <p:nvPr/>
        </p:nvSpPr>
        <p:spPr>
          <a:xfrm>
            <a:off x="5018964" y="262814"/>
            <a:ext cx="3264948" cy="48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With a straw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CD6536-7900-109D-D379-4ECE7468BF8B}"/>
              </a:ext>
            </a:extLst>
          </p:cNvPr>
          <p:cNvSpPr txBox="1">
            <a:spLocks/>
          </p:cNvSpPr>
          <p:nvPr/>
        </p:nvSpPr>
        <p:spPr>
          <a:xfrm>
            <a:off x="5018964" y="750095"/>
            <a:ext cx="3264948" cy="88058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/>
              <a:t>Using a plastic straw to deposit </a:t>
            </a:r>
            <a:r>
              <a:rPr lang="en-US" sz="1800" b="1" dirty="0"/>
              <a:t>0.8 cm-think</a:t>
            </a:r>
            <a:r>
              <a:rPr lang="en-US" sz="1800" dirty="0"/>
              <a:t> gel in front of the microscope camera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A76DA5D-390F-C456-60E5-0425EEEB44B8}"/>
              </a:ext>
            </a:extLst>
          </p:cNvPr>
          <p:cNvSpPr txBox="1">
            <a:spLocks/>
          </p:cNvSpPr>
          <p:nvPr/>
        </p:nvSpPr>
        <p:spPr>
          <a:xfrm>
            <a:off x="8605329" y="265950"/>
            <a:ext cx="3264948" cy="48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Without a straw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25043CC8-7E9A-9400-92C0-266E6DDC4110}"/>
              </a:ext>
            </a:extLst>
          </p:cNvPr>
          <p:cNvSpPr txBox="1">
            <a:spLocks/>
          </p:cNvSpPr>
          <p:nvPr/>
        </p:nvSpPr>
        <p:spPr>
          <a:xfrm>
            <a:off x="8605329" y="753231"/>
            <a:ext cx="3264948" cy="8241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/>
              <a:t>Just depositing </a:t>
            </a:r>
            <a:r>
              <a:rPr lang="en-US" sz="1800" b="1" dirty="0"/>
              <a:t>0.2 cm-thick </a:t>
            </a:r>
            <a:r>
              <a:rPr lang="en-US" sz="1800" dirty="0"/>
              <a:t>gel in the concavity in front of the microscope camera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EF3901-463B-217C-A0C8-099333C887F0}"/>
              </a:ext>
            </a:extLst>
          </p:cNvPr>
          <p:cNvSpPr/>
          <p:nvPr/>
        </p:nvSpPr>
        <p:spPr>
          <a:xfrm rot="2976290">
            <a:off x="7349020" y="3628976"/>
            <a:ext cx="633432" cy="234314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C0A0911-2FA8-72A3-B0D6-F578E1D42A0D}"/>
              </a:ext>
            </a:extLst>
          </p:cNvPr>
          <p:cNvCxnSpPr/>
          <p:nvPr/>
        </p:nvCxnSpPr>
        <p:spPr>
          <a:xfrm flipH="1" flipV="1">
            <a:off x="10165080" y="3429000"/>
            <a:ext cx="784860" cy="563880"/>
          </a:xfrm>
          <a:prstGeom prst="straightConnector1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0F3CBD91-4868-5250-D20C-7E3754118302}"/>
              </a:ext>
            </a:extLst>
          </p:cNvPr>
          <p:cNvSpPr txBox="1">
            <a:spLocks/>
          </p:cNvSpPr>
          <p:nvPr/>
        </p:nvSpPr>
        <p:spPr>
          <a:xfrm>
            <a:off x="8605329" y="4959467"/>
            <a:ext cx="3264948" cy="13323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/>
              <a:t>Named “…_without_straw_...”</a:t>
            </a:r>
          </a:p>
          <a:p>
            <a:pPr marL="0" indent="0" algn="just">
              <a:buNone/>
            </a:pPr>
            <a:r>
              <a:rPr lang="en-US" sz="1800" dirty="0"/>
              <a:t>Used in the “new setup” and with a better outcome</a:t>
            </a:r>
            <a:endParaRPr lang="en-US" sz="1600" dirty="0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2031452E-76E1-037A-9D70-65F1ADF375BC}"/>
              </a:ext>
            </a:extLst>
          </p:cNvPr>
          <p:cNvSpPr txBox="1">
            <a:spLocks/>
          </p:cNvSpPr>
          <p:nvPr/>
        </p:nvSpPr>
        <p:spPr>
          <a:xfrm>
            <a:off x="5018963" y="5016810"/>
            <a:ext cx="3264948" cy="133235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dirty="0"/>
              <a:t>Named “…_with_straw_...”</a:t>
            </a:r>
          </a:p>
          <a:p>
            <a:pPr marL="0" indent="0" algn="just">
              <a:buNone/>
            </a:pPr>
            <a:r>
              <a:rPr lang="en-US" sz="1800" dirty="0"/>
              <a:t>Used mostly in the old setup during July and August, but no more in the new setup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2845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1E1883-BB0F-F7A3-0259-AB730184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Setups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1600" i="1" dirty="0">
                <a:solidFill>
                  <a:schemeClr val="tx2"/>
                </a:solidFill>
              </a:rPr>
              <a:t>- Put in a water bath with different media conditions (pH, IS, presence of pepsin).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>
                <a:solidFill>
                  <a:schemeClr val="tx2"/>
                </a:solidFill>
              </a:rPr>
              <a:t>- The neutral booth setup was employed to avoid any lighting difference coming from the room.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>
                <a:solidFill>
                  <a:schemeClr val="tx2"/>
                </a:solidFill>
              </a:rPr>
              <a:t>- Connect the camera to a computer with OBS (Open Broadcaster Software).</a:t>
            </a:r>
            <a:br>
              <a:rPr lang="en-US" sz="1600" i="1" dirty="0">
                <a:solidFill>
                  <a:schemeClr val="tx2"/>
                </a:solidFill>
              </a:rPr>
            </a:br>
            <a:r>
              <a:rPr lang="en-US" sz="1600" i="1" dirty="0">
                <a:solidFill>
                  <a:schemeClr val="tx2"/>
                </a:solidFill>
              </a:rPr>
              <a:t>- Recorded it for 10 hours.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179B97E8-72D9-AA5A-FF04-0F65FC24B6FB}"/>
              </a:ext>
            </a:extLst>
          </p:cNvPr>
          <p:cNvSpPr txBox="1">
            <a:spLocks/>
          </p:cNvSpPr>
          <p:nvPr/>
        </p:nvSpPr>
        <p:spPr>
          <a:xfrm>
            <a:off x="5018964" y="262814"/>
            <a:ext cx="3264948" cy="48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July folder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CD6536-7900-109D-D379-4ECE7468BF8B}"/>
              </a:ext>
            </a:extLst>
          </p:cNvPr>
          <p:cNvSpPr txBox="1">
            <a:spLocks/>
          </p:cNvSpPr>
          <p:nvPr/>
        </p:nvSpPr>
        <p:spPr>
          <a:xfrm>
            <a:off x="5018964" y="750095"/>
            <a:ext cx="3264948" cy="21150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dirty="0"/>
              <a:t>A trial period to get to chose the best setup. Some video has the probe completely enveloped in gel, some other with a straw but a layer of air in between the camera and the gel.</a:t>
            </a:r>
          </a:p>
          <a:p>
            <a:pPr marL="0" indent="0" algn="just">
              <a:buNone/>
            </a:pPr>
            <a:r>
              <a:rPr lang="en-US" sz="1600" dirty="0"/>
              <a:t>Check it out, but it is worth to check the rest more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A76DA5D-390F-C456-60E5-0425EEEB44B8}"/>
              </a:ext>
            </a:extLst>
          </p:cNvPr>
          <p:cNvSpPr txBox="1">
            <a:spLocks/>
          </p:cNvSpPr>
          <p:nvPr/>
        </p:nvSpPr>
        <p:spPr>
          <a:xfrm>
            <a:off x="8605329" y="265950"/>
            <a:ext cx="3264948" cy="48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With a straw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25043CC8-7E9A-9400-92C0-266E6DDC4110}"/>
              </a:ext>
            </a:extLst>
          </p:cNvPr>
          <p:cNvSpPr txBox="1">
            <a:spLocks/>
          </p:cNvSpPr>
          <p:nvPr/>
        </p:nvSpPr>
        <p:spPr>
          <a:xfrm>
            <a:off x="8605329" y="753230"/>
            <a:ext cx="3264948" cy="22241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dirty="0"/>
              <a:t>Especially in August the straw setup (check previous slide) has been employed, but it was missing a white paper below the water bath (to avoid reflection from the heating plate) and OBS was set to autoexposure, which automatically changed the exposure value in the recorded video.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1D52AA2-D168-1F21-7B5A-E5C45C7AF465}"/>
              </a:ext>
            </a:extLst>
          </p:cNvPr>
          <p:cNvSpPr txBox="1">
            <a:spLocks/>
          </p:cNvSpPr>
          <p:nvPr/>
        </p:nvSpPr>
        <p:spPr>
          <a:xfrm>
            <a:off x="6651438" y="3393343"/>
            <a:ext cx="3264948" cy="485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With a straw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84532CD-3A04-89A7-EBB4-19E2F84B32BE}"/>
              </a:ext>
            </a:extLst>
          </p:cNvPr>
          <p:cNvSpPr txBox="1">
            <a:spLocks/>
          </p:cNvSpPr>
          <p:nvPr/>
        </p:nvSpPr>
        <p:spPr>
          <a:xfrm>
            <a:off x="6651438" y="3880623"/>
            <a:ext cx="3264948" cy="22241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dirty="0"/>
              <a:t>Best setup, with a white paper below the water bath (to avoid reflection from the heating plate) and OBS was set to manual exposure, which kept the same exposure value throughout the whole recording</a:t>
            </a:r>
          </a:p>
        </p:txBody>
      </p:sp>
    </p:spTree>
    <p:extLst>
      <p:ext uri="{BB962C8B-B14F-4D97-AF65-F5344CB8AC3E}">
        <p14:creationId xmlns:p14="http://schemas.microsoft.com/office/powerpoint/2010/main" val="2885837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22293F-3B0C-C452-6D2E-4C302B17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Dataset criteria</a:t>
            </a:r>
            <a:br>
              <a:rPr lang="en-US" sz="3600" dirty="0">
                <a:solidFill>
                  <a:schemeClr val="tx2"/>
                </a:solidFill>
              </a:rPr>
            </a:br>
            <a:r>
              <a:rPr lang="en-US" sz="1600" i="1" dirty="0">
                <a:solidFill>
                  <a:schemeClr val="tx2"/>
                </a:solidFill>
              </a:rPr>
              <a:t>pH (obtained with NaOH or HCl) and ionic strength (obtained with NaCl) to mimic stomach and intestinal conditions</a:t>
            </a:r>
            <a:endParaRPr lang="en-US" sz="3600" i="1" dirty="0">
              <a:solidFill>
                <a:schemeClr val="tx2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980A56-90F3-1F6B-F2CD-6BEB8E748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849262"/>
              </p:ext>
            </p:extLst>
          </p:nvPr>
        </p:nvGraphicFramePr>
        <p:xfrm>
          <a:off x="6096000" y="972843"/>
          <a:ext cx="5257800" cy="491231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81767858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597364158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688307902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627833328"/>
                    </a:ext>
                  </a:extLst>
                </a:gridCol>
              </a:tblGrid>
              <a:tr h="90480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Acronym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Ionic Strength or IS (mM)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Pepsin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3234756"/>
                  </a:ext>
                </a:extLst>
              </a:tr>
              <a:tr h="559639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pH 3 IS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1625218"/>
                  </a:ext>
                </a:extLst>
              </a:tr>
              <a:tr h="559639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pH 3 IS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8544608"/>
                  </a:ext>
                </a:extLst>
              </a:tr>
              <a:tr h="559639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pH 3 IS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205559"/>
                  </a:ext>
                </a:extLst>
              </a:tr>
              <a:tr h="633363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pH 3 IS S pepsin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2282407"/>
                  </a:ext>
                </a:extLst>
              </a:tr>
              <a:tr h="559639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pH 7 IS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8647519"/>
                  </a:ext>
                </a:extLst>
              </a:tr>
              <a:tr h="559639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pH 7 IS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581208"/>
                  </a:ext>
                </a:extLst>
              </a:tr>
              <a:tr h="559639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pH 7 IS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1302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D257EBC-EA8B-095F-9CB3-76A9446C50E7}"/>
              </a:ext>
            </a:extLst>
          </p:cNvPr>
          <p:cNvSpPr txBox="1"/>
          <p:nvPr/>
        </p:nvSpPr>
        <p:spPr>
          <a:xfrm>
            <a:off x="3412902" y="6165503"/>
            <a:ext cx="16705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 = Stomach = 98 mM</a:t>
            </a:r>
          </a:p>
          <a:p>
            <a:r>
              <a:rPr lang="en-US" sz="1200" dirty="0"/>
              <a:t>I = Intestinal = 142 mM</a:t>
            </a:r>
          </a:p>
        </p:txBody>
      </p:sp>
    </p:spTree>
    <p:extLst>
      <p:ext uri="{BB962C8B-B14F-4D97-AF65-F5344CB8AC3E}">
        <p14:creationId xmlns:p14="http://schemas.microsoft.com/office/powerpoint/2010/main" val="3122795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sv" dirty="0">
                <a:latin typeface="Open Sans SemiBold"/>
                <a:ea typeface="Open Sans SemiBold"/>
                <a:cs typeface="Open Sans SemiBold"/>
                <a:sym typeface="Open Sans SemiBold"/>
              </a:rPr>
              <a:t>Data Analysis done by Julia so far</a:t>
            </a:r>
            <a:endParaRPr dirty="0"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190" name="Google Shape;190;p2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sv"/>
              <a:pPr/>
              <a:t>8</a:t>
            </a:fld>
            <a:endParaRPr/>
          </a:p>
        </p:txBody>
      </p:sp>
      <p:sp>
        <p:nvSpPr>
          <p:cNvPr id="191" name="Google Shape;191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buFont typeface="Open Sans"/>
              <a:buChar char="●"/>
            </a:pPr>
            <a:r>
              <a:rPr lang="sv" dirty="0">
                <a:latin typeface="Open Sans"/>
                <a:ea typeface="Open Sans"/>
                <a:cs typeface="Open Sans"/>
                <a:sym typeface="Open Sans"/>
              </a:rPr>
              <a:t>For each recording - run a timelapse script that keeps every 200th frame of the recording 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  <a:p>
            <a:pPr>
              <a:buFont typeface="Open Sans"/>
              <a:buChar char="●"/>
            </a:pPr>
            <a:r>
              <a:rPr lang="sv" dirty="0">
                <a:latin typeface="Open Sans"/>
                <a:ea typeface="Open Sans"/>
                <a:cs typeface="Open Sans"/>
                <a:sym typeface="Open Sans"/>
              </a:rPr>
              <a:t>For each timelapse video (around 3 minutes), average grayscale values are calculated over time. Linear regression is performed on the data and plots showing the grayscale trend for each video are generated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671</Words>
  <Application>Microsoft Office PowerPoint</Application>
  <PresentationFormat>Widescreen</PresentationFormat>
  <Paragraphs>85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Open Sans</vt:lpstr>
      <vt:lpstr>Open Sans SemiBold</vt:lpstr>
      <vt:lpstr>Office Theme</vt:lpstr>
      <vt:lpstr>Introduction to dataset collection</vt:lpstr>
      <vt:lpstr>Aim</vt:lpstr>
      <vt:lpstr>Gel casting</vt:lpstr>
      <vt:lpstr>Gel Casting Conditions</vt:lpstr>
      <vt:lpstr>Gel casting The gel was casted in slightly different ways on the microscope probe</vt:lpstr>
      <vt:lpstr>Setups - Put in a water bath with different media conditions (pH, IS, presence of pepsin). - The neutral booth setup was employed to avoid any lighting difference coming from the room. - Connect the camera to a computer with OBS (Open Broadcaster Software). - Recorded it for 10 hours.</vt:lpstr>
      <vt:lpstr>Dataset criteria pH (obtained with NaOH or HCl) and ionic strength (obtained with NaCl) to mimic stomach and intestinal conditions</vt:lpstr>
      <vt:lpstr>Data Analysis done by Julia so far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Tizzanini</dc:creator>
  <cp:lastModifiedBy>Giovanni Tizzanini</cp:lastModifiedBy>
  <cp:revision>1</cp:revision>
  <dcterms:created xsi:type="dcterms:W3CDTF">2024-09-13T11:34:37Z</dcterms:created>
  <dcterms:modified xsi:type="dcterms:W3CDTF">2024-09-13T12:29:04Z</dcterms:modified>
</cp:coreProperties>
</file>