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4D47E-B13E-41A7-9CD6-36A6E5A45008}" v="5" dt="2024-10-25T15:50:13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6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Tizzanini" userId="28b9476d-ba88-4850-9df3-39755dab73c9" providerId="ADAL" clId="{D924D47E-B13E-41A7-9CD6-36A6E5A45008}"/>
    <pc:docChg chg="undo custSel addSld delSld modSld">
      <pc:chgData name="Giovanni Tizzanini" userId="28b9476d-ba88-4850-9df3-39755dab73c9" providerId="ADAL" clId="{D924D47E-B13E-41A7-9CD6-36A6E5A45008}" dt="2024-10-25T15:50:17.848" v="850" actId="20577"/>
      <pc:docMkLst>
        <pc:docMk/>
      </pc:docMkLst>
      <pc:sldChg chg="addSp modSp mod">
        <pc:chgData name="Giovanni Tizzanini" userId="28b9476d-ba88-4850-9df3-39755dab73c9" providerId="ADAL" clId="{D924D47E-B13E-41A7-9CD6-36A6E5A45008}" dt="2024-10-25T15:46:10.570" v="103" actId="1076"/>
        <pc:sldMkLst>
          <pc:docMk/>
          <pc:sldMk cId="4005627160" sldId="261"/>
        </pc:sldMkLst>
        <pc:spChg chg="add mod">
          <ac:chgData name="Giovanni Tizzanini" userId="28b9476d-ba88-4850-9df3-39755dab73c9" providerId="ADAL" clId="{D924D47E-B13E-41A7-9CD6-36A6E5A45008}" dt="2024-10-25T15:46:10.570" v="103" actId="1076"/>
          <ac:spMkLst>
            <pc:docMk/>
            <pc:sldMk cId="4005627160" sldId="261"/>
            <ac:spMk id="51" creationId="{BF994F93-9D16-AB67-E772-95012EBC3CCA}"/>
          </ac:spMkLst>
        </pc:spChg>
        <pc:picChg chg="add mod">
          <ac:chgData name="Giovanni Tizzanini" userId="28b9476d-ba88-4850-9df3-39755dab73c9" providerId="ADAL" clId="{D924D47E-B13E-41A7-9CD6-36A6E5A45008}" dt="2024-10-25T15:45:29.372" v="10" actId="1076"/>
          <ac:picMkLst>
            <pc:docMk/>
            <pc:sldMk cId="4005627160" sldId="261"/>
            <ac:picMk id="48" creationId="{A1361AB3-45BB-8848-ACFB-6C108DD75F70}"/>
          </ac:picMkLst>
        </pc:picChg>
        <pc:cxnChg chg="add mod">
          <ac:chgData name="Giovanni Tizzanini" userId="28b9476d-ba88-4850-9df3-39755dab73c9" providerId="ADAL" clId="{D924D47E-B13E-41A7-9CD6-36A6E5A45008}" dt="2024-10-25T15:45:29.372" v="10" actId="1076"/>
          <ac:cxnSpMkLst>
            <pc:docMk/>
            <pc:sldMk cId="4005627160" sldId="261"/>
            <ac:cxnSpMk id="49" creationId="{C9C0F9E7-CC08-3569-3AA4-E5DD2E41D193}"/>
          </ac:cxnSpMkLst>
        </pc:cxnChg>
        <pc:cxnChg chg="add mod">
          <ac:chgData name="Giovanni Tizzanini" userId="28b9476d-ba88-4850-9df3-39755dab73c9" providerId="ADAL" clId="{D924D47E-B13E-41A7-9CD6-36A6E5A45008}" dt="2024-10-25T15:45:29.372" v="10" actId="1076"/>
          <ac:cxnSpMkLst>
            <pc:docMk/>
            <pc:sldMk cId="4005627160" sldId="261"/>
            <ac:cxnSpMk id="50" creationId="{A19BCC97-295B-E2EA-0967-04F9F1B1125E}"/>
          </ac:cxnSpMkLst>
        </pc:cxnChg>
      </pc:sldChg>
      <pc:sldChg chg="new del">
        <pc:chgData name="Giovanni Tizzanini" userId="28b9476d-ba88-4850-9df3-39755dab73c9" providerId="ADAL" clId="{D924D47E-B13E-41A7-9CD6-36A6E5A45008}" dt="2024-10-25T15:46:14.206" v="105" actId="680"/>
        <pc:sldMkLst>
          <pc:docMk/>
          <pc:sldMk cId="2457118089" sldId="262"/>
        </pc:sldMkLst>
      </pc:sldChg>
      <pc:sldChg chg="addSp delSp modSp add mod">
        <pc:chgData name="Giovanni Tizzanini" userId="28b9476d-ba88-4850-9df3-39755dab73c9" providerId="ADAL" clId="{D924D47E-B13E-41A7-9CD6-36A6E5A45008}" dt="2024-10-25T15:50:17.848" v="850" actId="20577"/>
        <pc:sldMkLst>
          <pc:docMk/>
          <pc:sldMk cId="3729900590" sldId="262"/>
        </pc:sldMkLst>
        <pc:spChg chg="add mod">
          <ac:chgData name="Giovanni Tizzanini" userId="28b9476d-ba88-4850-9df3-39755dab73c9" providerId="ADAL" clId="{D924D47E-B13E-41A7-9CD6-36A6E5A45008}" dt="2024-10-25T15:50:06.770" v="841" actId="20577"/>
          <ac:spMkLst>
            <pc:docMk/>
            <pc:sldMk cId="3729900590" sldId="262"/>
            <ac:spMk id="3" creationId="{2CECAC9E-BFFA-902F-47BA-BF44307E94DF}"/>
          </ac:spMkLst>
        </pc:spChg>
        <pc:spChg chg="add mod">
          <ac:chgData name="Giovanni Tizzanini" userId="28b9476d-ba88-4850-9df3-39755dab73c9" providerId="ADAL" clId="{D924D47E-B13E-41A7-9CD6-36A6E5A45008}" dt="2024-10-25T15:50:17.848" v="850" actId="20577"/>
          <ac:spMkLst>
            <pc:docMk/>
            <pc:sldMk cId="3729900590" sldId="262"/>
            <ac:spMk id="4" creationId="{A23D3B3F-1335-062D-685D-A5429E8E572E}"/>
          </ac:spMkLst>
        </pc:spChg>
        <pc:spChg chg="del">
          <ac:chgData name="Giovanni Tizzanini" userId="28b9476d-ba88-4850-9df3-39755dab73c9" providerId="ADAL" clId="{D924D47E-B13E-41A7-9CD6-36A6E5A45008}" dt="2024-10-25T15:46:20.773" v="107" actId="478"/>
          <ac:spMkLst>
            <pc:docMk/>
            <pc:sldMk cId="3729900590" sldId="262"/>
            <ac:spMk id="11" creationId="{B4378473-0142-0448-E2F0-D4F17708F83E}"/>
          </ac:spMkLst>
        </pc:spChg>
        <pc:spChg chg="del">
          <ac:chgData name="Giovanni Tizzanini" userId="28b9476d-ba88-4850-9df3-39755dab73c9" providerId="ADAL" clId="{D924D47E-B13E-41A7-9CD6-36A6E5A45008}" dt="2024-10-25T15:46:20.773" v="107" actId="478"/>
          <ac:spMkLst>
            <pc:docMk/>
            <pc:sldMk cId="3729900590" sldId="262"/>
            <ac:spMk id="23" creationId="{D9CA62E3-9A5B-15DA-A5A0-57CD46A791C8}"/>
          </ac:spMkLst>
        </pc:spChg>
        <pc:spChg chg="del">
          <ac:chgData name="Giovanni Tizzanini" userId="28b9476d-ba88-4850-9df3-39755dab73c9" providerId="ADAL" clId="{D924D47E-B13E-41A7-9CD6-36A6E5A45008}" dt="2024-10-25T15:46:20.773" v="107" actId="478"/>
          <ac:spMkLst>
            <pc:docMk/>
            <pc:sldMk cId="3729900590" sldId="262"/>
            <ac:spMk id="46" creationId="{18082707-6FAA-9E6E-7A5A-A744A569FAAE}"/>
          </ac:spMkLst>
        </pc:spChg>
        <pc:spChg chg="del">
          <ac:chgData name="Giovanni Tizzanini" userId="28b9476d-ba88-4850-9df3-39755dab73c9" providerId="ADAL" clId="{D924D47E-B13E-41A7-9CD6-36A6E5A45008}" dt="2024-10-25T15:46:20.773" v="107" actId="478"/>
          <ac:spMkLst>
            <pc:docMk/>
            <pc:sldMk cId="3729900590" sldId="262"/>
            <ac:spMk id="51" creationId="{BF994F93-9D16-AB67-E772-95012EBC3CCA}"/>
          </ac:spMkLst>
        </pc:spChg>
        <pc:picChg chg="del">
          <ac:chgData name="Giovanni Tizzanini" userId="28b9476d-ba88-4850-9df3-39755dab73c9" providerId="ADAL" clId="{D924D47E-B13E-41A7-9CD6-36A6E5A45008}" dt="2024-10-25T15:46:20.773" v="107" actId="478"/>
          <ac:picMkLst>
            <pc:docMk/>
            <pc:sldMk cId="3729900590" sldId="262"/>
            <ac:picMk id="6" creationId="{6BC32DE2-57FB-E1EA-A3BA-524D98B0AFB0}"/>
          </ac:picMkLst>
        </pc:picChg>
        <pc:picChg chg="del">
          <ac:chgData name="Giovanni Tizzanini" userId="28b9476d-ba88-4850-9df3-39755dab73c9" providerId="ADAL" clId="{D924D47E-B13E-41A7-9CD6-36A6E5A45008}" dt="2024-10-25T15:46:20.773" v="107" actId="478"/>
          <ac:picMkLst>
            <pc:docMk/>
            <pc:sldMk cId="3729900590" sldId="262"/>
            <ac:picMk id="42" creationId="{E473EBEB-93A3-CE9A-9FA1-60B4D83B9A7B}"/>
          </ac:picMkLst>
        </pc:picChg>
        <pc:picChg chg="del">
          <ac:chgData name="Giovanni Tizzanini" userId="28b9476d-ba88-4850-9df3-39755dab73c9" providerId="ADAL" clId="{D924D47E-B13E-41A7-9CD6-36A6E5A45008}" dt="2024-10-25T15:46:20.773" v="107" actId="478"/>
          <ac:picMkLst>
            <pc:docMk/>
            <pc:sldMk cId="3729900590" sldId="262"/>
            <ac:picMk id="48" creationId="{A1361AB3-45BB-8848-ACFB-6C108DD75F70}"/>
          </ac:picMkLst>
        </pc:picChg>
        <pc:cxnChg chg="del">
          <ac:chgData name="Giovanni Tizzanini" userId="28b9476d-ba88-4850-9df3-39755dab73c9" providerId="ADAL" clId="{D924D47E-B13E-41A7-9CD6-36A6E5A45008}" dt="2024-10-25T15:46:20.773" v="107" actId="478"/>
          <ac:cxnSpMkLst>
            <pc:docMk/>
            <pc:sldMk cId="3729900590" sldId="262"/>
            <ac:cxnSpMk id="27" creationId="{4F0B7EF4-2D1E-513E-C15F-A750FB35CD14}"/>
          </ac:cxnSpMkLst>
        </pc:cxnChg>
        <pc:cxnChg chg="del">
          <ac:chgData name="Giovanni Tizzanini" userId="28b9476d-ba88-4850-9df3-39755dab73c9" providerId="ADAL" clId="{D924D47E-B13E-41A7-9CD6-36A6E5A45008}" dt="2024-10-25T15:46:20.773" v="107" actId="478"/>
          <ac:cxnSpMkLst>
            <pc:docMk/>
            <pc:sldMk cId="3729900590" sldId="262"/>
            <ac:cxnSpMk id="29" creationId="{6BECCD3A-AA69-6F70-A46A-C881C73DF89A}"/>
          </ac:cxnSpMkLst>
        </pc:cxnChg>
        <pc:cxnChg chg="del">
          <ac:chgData name="Giovanni Tizzanini" userId="28b9476d-ba88-4850-9df3-39755dab73c9" providerId="ADAL" clId="{D924D47E-B13E-41A7-9CD6-36A6E5A45008}" dt="2024-10-25T15:46:20.773" v="107" actId="478"/>
          <ac:cxnSpMkLst>
            <pc:docMk/>
            <pc:sldMk cId="3729900590" sldId="262"/>
            <ac:cxnSpMk id="34" creationId="{F605B6C2-3765-C5CC-4D0D-416B60E339BD}"/>
          </ac:cxnSpMkLst>
        </pc:cxnChg>
        <pc:cxnChg chg="del">
          <ac:chgData name="Giovanni Tizzanini" userId="28b9476d-ba88-4850-9df3-39755dab73c9" providerId="ADAL" clId="{D924D47E-B13E-41A7-9CD6-36A6E5A45008}" dt="2024-10-25T15:46:20.773" v="107" actId="478"/>
          <ac:cxnSpMkLst>
            <pc:docMk/>
            <pc:sldMk cId="3729900590" sldId="262"/>
            <ac:cxnSpMk id="43" creationId="{52C817AD-4C00-08C0-10CB-865534AA0118}"/>
          </ac:cxnSpMkLst>
        </pc:cxnChg>
        <pc:cxnChg chg="del">
          <ac:chgData name="Giovanni Tizzanini" userId="28b9476d-ba88-4850-9df3-39755dab73c9" providerId="ADAL" clId="{D924D47E-B13E-41A7-9CD6-36A6E5A45008}" dt="2024-10-25T15:46:20.773" v="107" actId="478"/>
          <ac:cxnSpMkLst>
            <pc:docMk/>
            <pc:sldMk cId="3729900590" sldId="262"/>
            <ac:cxnSpMk id="49" creationId="{C9C0F9E7-CC08-3569-3AA4-E5DD2E41D193}"/>
          </ac:cxnSpMkLst>
        </pc:cxnChg>
        <pc:cxnChg chg="del">
          <ac:chgData name="Giovanni Tizzanini" userId="28b9476d-ba88-4850-9df3-39755dab73c9" providerId="ADAL" clId="{D924D47E-B13E-41A7-9CD6-36A6E5A45008}" dt="2024-10-25T15:46:20.773" v="107" actId="478"/>
          <ac:cxnSpMkLst>
            <pc:docMk/>
            <pc:sldMk cId="3729900590" sldId="262"/>
            <ac:cxnSpMk id="50" creationId="{A19BCC97-295B-E2EA-0967-04F9F1B1125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CD87B-FEAA-473D-8B71-3A8D74E28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D5B7-7B1F-4960-9CDD-4043BDE8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2157-3710-DE99-B828-FF436AFF3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4B93F-CA23-AE21-E224-DD0E3989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D311-846B-D588-0BEA-593D573A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7F7D-F9C5-D311-36BF-3E2A4B4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7198-C972-0C62-F11F-337F99A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5F37-D92C-85D2-0998-ECCB0F68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DC5C-77E5-6219-D958-37A08FA9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83FC-3B15-1273-4AE2-BC23BE8B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AEA-C228-6E1E-5085-8A816062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E469-D498-96F0-5847-35A3C968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BC291-692D-E17B-31D1-AD450CC4B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2C8B-F5E0-BA7F-A305-A6D0F07D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1C50-E411-2F54-3C93-0B4592F9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C3A8-31BA-4D2C-255B-581D6645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FFEA-D991-B9E7-64B5-5B46A77A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EA77-B35C-DEB3-7809-D36013AB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92D-5818-2170-70CA-07217211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5018-3074-6955-F9BB-90640DE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3148-CA00-8AA0-DB75-6BB00BB8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83E9-7861-60E8-4513-70E1B94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C47-8BC9-9A8B-383E-EAA36886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4DA0-33F7-B8DD-C493-8C1C7288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0CB4-D0A9-655C-7DCC-67B812A6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7DAA-AABC-83C8-E2DD-C35180B8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E1B0-3574-81B0-E591-603FE4CF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B4B0-F091-786F-0A09-BD8F62D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9384-36B5-1A64-AAE0-7A21FF064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49EF7-977E-CAA0-AA14-807FC6FF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86D9-2C4A-F3AD-D513-DBEC682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C798-D4BC-97C7-1DB3-184152A1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0DDCD-7746-1748-70B1-0A5EE3D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DBB-AC5B-B83C-4119-454BFC3F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32E0B-E394-F80E-63B9-BEB6674D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F38B-CAD0-BB73-06B9-322192BD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8292A-2EE0-08EA-5134-6E9DDB38E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5357F-0344-808D-8566-7124BED7A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FC683-E688-6AFB-0A7F-F31C243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CD2FD-605C-FFFB-7DFC-45A82CF1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E154A-D4C4-DBC0-A92E-8E4BB170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E7B5-2AE5-7512-DF9C-325E048F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21DE2-32D6-3A1A-81FE-90179E9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3511-A192-E070-7C53-930F13AB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42A7-2927-5F05-2E20-E510B05D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8E1E5-E932-D503-C263-DBC5702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61849-9135-CDE7-742B-973C217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0E81-B3E1-8427-B22C-D8FBC92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9E26-63C6-9AC8-67D7-98D156F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48ED-BF4D-4BD1-3728-5A56DC13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FF2B9-92C4-A52C-5037-48816622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840C-48F0-CB1C-44E7-4ADEBF97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6333-398C-8CA6-ED85-886F859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4A41-9E2D-8ED0-4AEE-FAA4AC94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4D97-DD3B-87FB-37E3-E20824C1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2DDE8-6A15-33F2-640A-EEFA19B7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04FA-7B89-DA0A-D5B9-03FBC9C5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9FDC-22C1-DB7C-0C7C-7F31287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9D4E-B585-BF09-4970-24D92056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1D8D6-D2B2-2685-A66D-60C8807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D0127-377B-F634-D8C7-A1BBECDC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B52B-A865-0FE1-4642-813532C8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4E39-DA1A-0CB3-F086-57E28253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BB11-57DE-D75C-C85A-440C89E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5541-1AAE-ABDD-3BAD-2C6CA5007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53A1F-8971-1636-3DE1-D46E8D77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Introduction to dataset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2F45-78A3-2729-72A2-5B7616CE7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3Sp</a:t>
            </a:r>
            <a:r>
              <a:rPr lang="en-US" dirty="0">
                <a:solidFill>
                  <a:schemeClr val="tx2"/>
                </a:solidFill>
              </a:rPr>
              <a:t> recording</a:t>
            </a:r>
          </a:p>
          <a:p>
            <a:r>
              <a:rPr lang="en-US" dirty="0">
                <a:solidFill>
                  <a:schemeClr val="tx2"/>
                </a:solidFill>
              </a:rPr>
              <a:t>11/10/2024 Göteborg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0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7C6A-67DF-D1DD-A76B-104BBF3F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30" y="-5115"/>
            <a:ext cx="12209925" cy="116421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Camera pill recording in Göteborg, October 11th 2024: Gelatin 3%, pH 3, ionic strength </a:t>
            </a:r>
            <a:r>
              <a:rPr lang="en-US" sz="2000" dirty="0" err="1">
                <a:solidFill>
                  <a:schemeClr val="tx2"/>
                </a:solidFill>
              </a:rPr>
              <a:t>98mM</a:t>
            </a:r>
            <a:r>
              <a:rPr lang="en-US" sz="2000" dirty="0">
                <a:solidFill>
                  <a:schemeClr val="tx2"/>
                </a:solidFill>
              </a:rPr>
              <a:t> (S=stomach) and pepsin present.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We used a neutral booth and no illumination. The pill was in 250 ml of solution, in a </a:t>
            </a:r>
            <a:r>
              <a:rPr lang="en-US" sz="2000" dirty="0" err="1">
                <a:solidFill>
                  <a:schemeClr val="tx2"/>
                </a:solidFill>
              </a:rPr>
              <a:t>becher</a:t>
            </a:r>
            <a:r>
              <a:rPr lang="en-US" sz="2000" dirty="0">
                <a:solidFill>
                  <a:schemeClr val="tx2"/>
                </a:solidFill>
              </a:rPr>
              <a:t> wrapped in paper.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red object with a clear object on a green surface&#10;&#10;Description automatically generated">
            <a:extLst>
              <a:ext uri="{FF2B5EF4-FFF2-40B4-BE49-F238E27FC236}">
                <a16:creationId xmlns:a16="http://schemas.microsoft.com/office/drawing/2014/main" id="{0B5960B8-372F-0313-FD00-7E937C3AC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30" y="1668548"/>
            <a:ext cx="2624417" cy="1968313"/>
          </a:xfrm>
          <a:prstGeom prst="rect">
            <a:avLst/>
          </a:prstGeom>
        </p:spPr>
      </p:pic>
      <p:pic>
        <p:nvPicPr>
          <p:cNvPr id="17" name="Picture 16" descr="A red object on a green surface&#10;&#10;Description automatically generated">
            <a:extLst>
              <a:ext uri="{FF2B5EF4-FFF2-40B4-BE49-F238E27FC236}">
                <a16:creationId xmlns:a16="http://schemas.microsoft.com/office/drawing/2014/main" id="{675D3677-FA42-E627-1627-6283110B8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06" y="3684834"/>
            <a:ext cx="2624418" cy="1968314"/>
          </a:xfrm>
          <a:prstGeom prst="rect">
            <a:avLst/>
          </a:prstGeom>
        </p:spPr>
      </p:pic>
      <p:pic>
        <p:nvPicPr>
          <p:cNvPr id="24" name="Picture 23" descr="A red cylinder with a round object on a green surface&#10;&#10;Description automatically generated">
            <a:extLst>
              <a:ext uri="{FF2B5EF4-FFF2-40B4-BE49-F238E27FC236}">
                <a16:creationId xmlns:a16="http://schemas.microsoft.com/office/drawing/2014/main" id="{8D83F65C-E9BC-9837-79B6-9BEE3D46E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77" y="1668547"/>
            <a:ext cx="2624417" cy="1968313"/>
          </a:xfrm>
          <a:prstGeom prst="rect">
            <a:avLst/>
          </a:prstGeom>
        </p:spPr>
      </p:pic>
      <p:pic>
        <p:nvPicPr>
          <p:cNvPr id="9" name="Google Shape;94;p17">
            <a:extLst>
              <a:ext uri="{FF2B5EF4-FFF2-40B4-BE49-F238E27FC236}">
                <a16:creationId xmlns:a16="http://schemas.microsoft.com/office/drawing/2014/main" id="{2F4AC6FC-A8DC-1458-E9DC-FA71CA468B4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621191">
            <a:off x="5876655" y="1953311"/>
            <a:ext cx="557328" cy="55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A machine in a box&#10;&#10;Description automatically generated">
            <a:extLst>
              <a:ext uri="{FF2B5EF4-FFF2-40B4-BE49-F238E27FC236}">
                <a16:creationId xmlns:a16="http://schemas.microsoft.com/office/drawing/2014/main" id="{63101B28-8A32-958A-E7FA-0B67649841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35" y="1175168"/>
            <a:ext cx="1847850" cy="2463800"/>
          </a:xfrm>
          <a:prstGeom prst="rect">
            <a:avLst/>
          </a:prstGeom>
        </p:spPr>
      </p:pic>
      <p:pic>
        <p:nvPicPr>
          <p:cNvPr id="30" name="Picture 29" descr="A small round object with a red and yellow center&#10;&#10;Description automatically generated with medium confidence">
            <a:extLst>
              <a:ext uri="{FF2B5EF4-FFF2-40B4-BE49-F238E27FC236}">
                <a16:creationId xmlns:a16="http://schemas.microsoft.com/office/drawing/2014/main" id="{B4D2762E-05DD-D91B-D4F5-5CDA2CB85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97712" y="3670547"/>
            <a:ext cx="2662518" cy="1996889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D2E0FC-A8BD-C31B-D9B8-B93EEECE598E}"/>
              </a:ext>
            </a:extLst>
          </p:cNvPr>
          <p:cNvCxnSpPr/>
          <p:nvPr/>
        </p:nvCxnSpPr>
        <p:spPr>
          <a:xfrm flipV="1">
            <a:off x="8411135" y="3429000"/>
            <a:ext cx="1129553" cy="86061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7EA47B-8A35-7F68-666A-73E67DE9703A}"/>
              </a:ext>
            </a:extLst>
          </p:cNvPr>
          <p:cNvCxnSpPr>
            <a:cxnSpLocks/>
          </p:cNvCxnSpPr>
          <p:nvPr/>
        </p:nvCxnSpPr>
        <p:spPr>
          <a:xfrm flipV="1">
            <a:off x="9719392" y="2788275"/>
            <a:ext cx="477063" cy="4849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65BCAD-0AC7-EAD1-155B-3F6F2DA906D5}"/>
              </a:ext>
            </a:extLst>
          </p:cNvPr>
          <p:cNvSpPr txBox="1"/>
          <p:nvPr/>
        </p:nvSpPr>
        <p:spPr>
          <a:xfrm>
            <a:off x="10214685" y="2496246"/>
            <a:ext cx="1776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250 ml of solution, in a </a:t>
            </a:r>
            <a:r>
              <a:rPr lang="en-US" sz="1100" b="1" dirty="0" err="1">
                <a:solidFill>
                  <a:srgbClr val="FF0000"/>
                </a:solidFill>
              </a:rPr>
              <a:t>becher</a:t>
            </a:r>
            <a:r>
              <a:rPr lang="en-US" sz="1100" b="1" dirty="0">
                <a:solidFill>
                  <a:srgbClr val="FF0000"/>
                </a:solidFill>
              </a:rPr>
              <a:t> wrapped in paper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823445-3B7C-F82B-E49A-C69750B673BE}"/>
              </a:ext>
            </a:extLst>
          </p:cNvPr>
          <p:cNvSpPr txBox="1"/>
          <p:nvPr/>
        </p:nvSpPr>
        <p:spPr>
          <a:xfrm>
            <a:off x="6516335" y="3273261"/>
            <a:ext cx="17768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The same gel was casted in 3 out of 4 sides of the gel mold with the pill inside and let it set overnight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063158-6BD5-7BDF-182F-9852E55D14CF}"/>
              </a:ext>
            </a:extLst>
          </p:cNvPr>
          <p:cNvSpPr txBox="1"/>
          <p:nvPr/>
        </p:nvSpPr>
        <p:spPr>
          <a:xfrm>
            <a:off x="6180490" y="1791624"/>
            <a:ext cx="17768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Gel casting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4961FC-03CC-A91D-F27C-8174C7509BEC}"/>
              </a:ext>
            </a:extLst>
          </p:cNvPr>
          <p:cNvSpPr txBox="1"/>
          <p:nvPr/>
        </p:nvSpPr>
        <p:spPr>
          <a:xfrm>
            <a:off x="3048761" y="5662023"/>
            <a:ext cx="17768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FF0000"/>
                </a:solidFill>
              </a:rPr>
              <a:t>Assemblying</a:t>
            </a:r>
            <a:r>
              <a:rPr lang="en-US" sz="1100" b="1" dirty="0">
                <a:solidFill>
                  <a:srgbClr val="FF0000"/>
                </a:solidFill>
              </a:rPr>
              <a:t> of the </a:t>
            </a:r>
            <a:r>
              <a:rPr lang="en-US" sz="1100" b="1" dirty="0" err="1">
                <a:solidFill>
                  <a:srgbClr val="FF0000"/>
                </a:solidFill>
              </a:rPr>
              <a:t>pil</a:t>
            </a:r>
            <a:r>
              <a:rPr lang="en-US" sz="1100" b="1" dirty="0">
                <a:solidFill>
                  <a:srgbClr val="FF0000"/>
                </a:solidFill>
              </a:rPr>
              <a:t> and mold. 4 are the cameras and each camera has a mold space in front of itself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F88E7-4FCE-8D97-E244-C7D81D09C8AE}"/>
              </a:ext>
            </a:extLst>
          </p:cNvPr>
          <p:cNvSpPr txBox="1"/>
          <p:nvPr/>
        </p:nvSpPr>
        <p:spPr>
          <a:xfrm>
            <a:off x="837807" y="3611816"/>
            <a:ext cx="17768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Mold completely dissembled and ready for the casting</a:t>
            </a:r>
          </a:p>
        </p:txBody>
      </p:sp>
    </p:spTree>
    <p:extLst>
      <p:ext uri="{BB962C8B-B14F-4D97-AF65-F5344CB8AC3E}">
        <p14:creationId xmlns:p14="http://schemas.microsoft.com/office/powerpoint/2010/main" val="25834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C32DE2-57FB-E1EA-A3BA-524D98B0A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047" y="2325850"/>
            <a:ext cx="10515600" cy="22063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378473-0142-0448-E2F0-D4F17708F83E}"/>
              </a:ext>
            </a:extLst>
          </p:cNvPr>
          <p:cNvSpPr txBox="1"/>
          <p:nvPr/>
        </p:nvSpPr>
        <p:spPr>
          <a:xfrm>
            <a:off x="6379327" y="4585487"/>
            <a:ext cx="17768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Window of the pill not covered by gel for “reference”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A62E3-9A5B-15DA-A5A0-57CD46A791C8}"/>
              </a:ext>
            </a:extLst>
          </p:cNvPr>
          <p:cNvSpPr txBox="1"/>
          <p:nvPr/>
        </p:nvSpPr>
        <p:spPr>
          <a:xfrm>
            <a:off x="4400368" y="750834"/>
            <a:ext cx="17768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You can observe bright reflections on the paper behind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0B7EF4-2D1E-513E-C15F-A750FB35CD14}"/>
              </a:ext>
            </a:extLst>
          </p:cNvPr>
          <p:cNvCxnSpPr>
            <a:cxnSpLocks/>
          </p:cNvCxnSpPr>
          <p:nvPr/>
        </p:nvCxnSpPr>
        <p:spPr>
          <a:xfrm>
            <a:off x="5344732" y="1184856"/>
            <a:ext cx="2394050" cy="177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CCD3A-AA69-6F70-A46A-C881C73DF89A}"/>
              </a:ext>
            </a:extLst>
          </p:cNvPr>
          <p:cNvCxnSpPr>
            <a:cxnSpLocks/>
          </p:cNvCxnSpPr>
          <p:nvPr/>
        </p:nvCxnSpPr>
        <p:spPr>
          <a:xfrm flipH="1">
            <a:off x="2838804" y="1278731"/>
            <a:ext cx="1995266" cy="1844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05B6C2-3765-C5CC-4D0D-416B60E339BD}"/>
              </a:ext>
            </a:extLst>
          </p:cNvPr>
          <p:cNvCxnSpPr>
            <a:cxnSpLocks/>
          </p:cNvCxnSpPr>
          <p:nvPr/>
        </p:nvCxnSpPr>
        <p:spPr>
          <a:xfrm flipH="1">
            <a:off x="4784868" y="1300613"/>
            <a:ext cx="366681" cy="2599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small round object with a red and yellow center&#10;&#10;Description automatically generated with medium confidence">
            <a:extLst>
              <a:ext uri="{FF2B5EF4-FFF2-40B4-BE49-F238E27FC236}">
                <a16:creationId xmlns:a16="http://schemas.microsoft.com/office/drawing/2014/main" id="{E473EBEB-93A3-CE9A-9FA1-60B4D83B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7" t="25118" r="21580" b="22018"/>
          <a:stretch/>
        </p:blipFill>
        <p:spPr>
          <a:xfrm rot="5400000">
            <a:off x="4920901" y="5241359"/>
            <a:ext cx="1372858" cy="97733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C817AD-4C00-08C0-10CB-865534AA0118}"/>
              </a:ext>
            </a:extLst>
          </p:cNvPr>
          <p:cNvCxnSpPr>
            <a:cxnSpLocks/>
          </p:cNvCxnSpPr>
          <p:nvPr/>
        </p:nvCxnSpPr>
        <p:spPr>
          <a:xfrm flipH="1">
            <a:off x="5711780" y="5138670"/>
            <a:ext cx="817809" cy="2768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082707-6FAA-9E6E-7A5A-A744A569FAAE}"/>
              </a:ext>
            </a:extLst>
          </p:cNvPr>
          <p:cNvSpPr txBox="1"/>
          <p:nvPr/>
        </p:nvSpPr>
        <p:spPr>
          <a:xfrm>
            <a:off x="4337986" y="61831"/>
            <a:ext cx="351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What you observe</a:t>
            </a:r>
          </a:p>
        </p:txBody>
      </p:sp>
      <p:pic>
        <p:nvPicPr>
          <p:cNvPr id="48" name="Picture 47" descr="A close-up of a glass container&#10;&#10;Description automatically generated">
            <a:extLst>
              <a:ext uri="{FF2B5EF4-FFF2-40B4-BE49-F238E27FC236}">
                <a16:creationId xmlns:a16="http://schemas.microsoft.com/office/drawing/2014/main" id="{A1361AB3-45BB-8848-ACFB-6C108DD75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16" y="936956"/>
            <a:ext cx="1417043" cy="92524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9C0F9E7-CC08-3569-3AA4-E5DD2E41D193}"/>
              </a:ext>
            </a:extLst>
          </p:cNvPr>
          <p:cNvCxnSpPr>
            <a:cxnSpLocks/>
          </p:cNvCxnSpPr>
          <p:nvPr/>
        </p:nvCxnSpPr>
        <p:spPr>
          <a:xfrm flipH="1">
            <a:off x="9320886" y="995269"/>
            <a:ext cx="817809" cy="2768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9BCC97-295B-E2EA-0967-04F9F1B1125E}"/>
              </a:ext>
            </a:extLst>
          </p:cNvPr>
          <p:cNvCxnSpPr>
            <a:cxnSpLocks/>
          </p:cNvCxnSpPr>
          <p:nvPr/>
        </p:nvCxnSpPr>
        <p:spPr>
          <a:xfrm flipH="1">
            <a:off x="9069485" y="883490"/>
            <a:ext cx="817809" cy="2768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994F93-9D16-AB67-E772-95012EBC3CCA}"/>
              </a:ext>
            </a:extLst>
          </p:cNvPr>
          <p:cNvSpPr txBox="1"/>
          <p:nvPr/>
        </p:nvSpPr>
        <p:spPr>
          <a:xfrm>
            <a:off x="10125845" y="465183"/>
            <a:ext cx="1776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2 LED strips that shined during this experiment. There was no other source of light</a:t>
            </a:r>
          </a:p>
        </p:txBody>
      </p:sp>
    </p:spTree>
    <p:extLst>
      <p:ext uri="{BB962C8B-B14F-4D97-AF65-F5344CB8AC3E}">
        <p14:creationId xmlns:p14="http://schemas.microsoft.com/office/powerpoint/2010/main" val="40056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AC9E-BFFA-902F-47BA-BF44307E9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recording, the time spacing between frames varies from frame to frame, as the recording speed is determined by the camera physical movement.</a:t>
            </a:r>
          </a:p>
          <a:p>
            <a:pPr lvl="1"/>
            <a:r>
              <a:rPr lang="en-US" dirty="0"/>
              <a:t>When the camera is completely still, as this case, the frames taken are around 1 per 3 minutes</a:t>
            </a:r>
          </a:p>
          <a:p>
            <a:r>
              <a:rPr lang="en-US" dirty="0"/>
              <a:t>Dividing the length of the video in %, from 0 to 38% you have the start of the recording (neutral booth was open). Around 69% we opened the booth to check inside (brighter for a few frames), and then we recorded from 77 to 93%.</a:t>
            </a:r>
          </a:p>
          <a:p>
            <a:pPr lvl="1"/>
            <a:r>
              <a:rPr lang="en-US" dirty="0"/>
              <a:t>If you want to get the time information, please download and read the video with the software </a:t>
            </a:r>
            <a:r>
              <a:rPr lang="en-US" dirty="0" err="1"/>
              <a:t>CapsoView</a:t>
            </a:r>
            <a:r>
              <a:rPr lang="en-US" dirty="0"/>
              <a:t> (.zip file in this same folder)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D3B3F-1335-062D-685D-A5429E8E572E}"/>
              </a:ext>
            </a:extLst>
          </p:cNvPr>
          <p:cNvSpPr txBox="1"/>
          <p:nvPr/>
        </p:nvSpPr>
        <p:spPr>
          <a:xfrm>
            <a:off x="4733608" y="388649"/>
            <a:ext cx="2724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What </a:t>
            </a:r>
            <a:r>
              <a:rPr lang="en-US" sz="3200" b="1"/>
              <a:t>to know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2990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Introduction to dataset collection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Tizzanini</dc:creator>
  <cp:lastModifiedBy>Giovanni Tizzanini</cp:lastModifiedBy>
  <cp:revision>2</cp:revision>
  <dcterms:created xsi:type="dcterms:W3CDTF">2024-09-13T11:34:37Z</dcterms:created>
  <dcterms:modified xsi:type="dcterms:W3CDTF">2024-10-25T15:50:18Z</dcterms:modified>
</cp:coreProperties>
</file>