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8B733-B364-4050-8EF3-FE098171FF0B}" v="34" dt="2022-05-03T15:30:54.357"/>
    <p1510:client id="{592C426E-BE66-4706-86B3-1EAB7CCED9FF}" v="427" dt="2022-05-02T15:28:33.646"/>
    <p1510:client id="{B3C4632D-1848-4386-A72E-F78A426F8547}" v="826" dt="2022-05-01T15:56:16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4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7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0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1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79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7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0" r:id="rId6"/>
    <p:sldLayoutId id="2147483731" r:id="rId7"/>
    <p:sldLayoutId id="2147483730" r:id="rId8"/>
    <p:sldLayoutId id="2147483729" r:id="rId9"/>
    <p:sldLayoutId id="2147483728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s.usask.ca/gmcte/2021/05/21/sdg-4-quality-education-embedding-the-sustainable-development-goals-in-learning/" TargetMode="External"/><Relationship Id="rId7" Type="http://schemas.openxmlformats.org/officeDocument/2006/relationships/hyperlink" Target="https://www.flickr.com/photos/46658241@N06/213074556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famvin.org/en/2015/04/23/growing-criminalization-of-poverty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stainabilitywithinreach.com/2018/02/07/sdg-13-climate-acti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rds.usask.ca/gmcte/2021/05/11/sdg-3-good-health-and-well-being-embedding-the-sustainable-development-goals-in-learning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/11/another-thank-you-i-just-want-to-thank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640080"/>
            <a:ext cx="6389027" cy="5569164"/>
          </a:xfrm>
        </p:spPr>
        <p:txBody>
          <a:bodyPr anchor="ctr">
            <a:normAutofit/>
          </a:bodyPr>
          <a:lstStyle/>
          <a:p>
            <a:pPr algn="r"/>
            <a:r>
              <a:rPr lang="en-US" sz="8100"/>
              <a:t>Sustainable Development Goals</a:t>
            </a:r>
            <a:br>
              <a:rPr lang="en-US" sz="8100"/>
            </a:br>
            <a:r>
              <a:rPr lang="en-US" sz="8100"/>
              <a:t>(SDG's)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677" y="0"/>
            <a:ext cx="463632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9797" y="640079"/>
            <a:ext cx="3199034" cy="5569165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J.Yashaswi</a:t>
            </a:r>
            <a:endParaRPr lang="en-US"/>
          </a:p>
          <a:p>
            <a:pPr algn="l"/>
            <a:r>
              <a:rPr lang="en-US" sz="2800" dirty="0">
                <a:latin typeface="Calibri"/>
                <a:cs typeface="Calibri"/>
              </a:rPr>
              <a:t>9 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CA91-6525-C284-52E0-6B5F91E3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are sdg's?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7B92-C977-8577-160A-11A5DF05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93807"/>
            <a:ext cx="10268712" cy="40424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Char char="•"/>
            </a:pPr>
            <a:r>
              <a:rPr lang="en-US" dirty="0">
                <a:latin typeface="Calibri"/>
                <a:cs typeface="Calibri"/>
              </a:rPr>
              <a:t>SDG is the abbreviation of </a:t>
            </a:r>
            <a:r>
              <a:rPr lang="en-US" b="1" dirty="0">
                <a:latin typeface="Calibri"/>
                <a:cs typeface="Calibri"/>
              </a:rPr>
              <a:t>Sustainable Development Goals</a:t>
            </a:r>
            <a:r>
              <a:rPr lang="en-US" dirty="0">
                <a:latin typeface="Calibri"/>
                <a:cs typeface="Calibri"/>
              </a:rPr>
              <a:t>, otherwise known as </a:t>
            </a:r>
            <a:r>
              <a:rPr lang="en-US" b="1" dirty="0">
                <a:latin typeface="Calibri"/>
                <a:cs typeface="Calibri"/>
              </a:rPr>
              <a:t>Global Goals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457200" indent="-457200"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457200" indent="-457200">
              <a:buChar char="•"/>
            </a:pPr>
            <a:r>
              <a:rPr lang="en-US" dirty="0">
                <a:latin typeface="Calibri"/>
                <a:cs typeface="Calibri"/>
              </a:rPr>
              <a:t>These goals were adopt in the year </a:t>
            </a:r>
            <a:r>
              <a:rPr lang="en-US" b="1" dirty="0">
                <a:latin typeface="Calibri"/>
                <a:cs typeface="Calibri"/>
              </a:rPr>
              <a:t>2015</a:t>
            </a:r>
            <a:r>
              <a:rPr lang="en-US" dirty="0">
                <a:latin typeface="Calibri"/>
                <a:cs typeface="Calibri"/>
              </a:rPr>
              <a:t> to ensure the </a:t>
            </a:r>
            <a:r>
              <a:rPr lang="en-US" b="1" dirty="0">
                <a:latin typeface="Calibri"/>
                <a:cs typeface="Calibri"/>
              </a:rPr>
              <a:t>end of poverty, protect the plant, safety and prosperity of the people.</a:t>
            </a:r>
          </a:p>
          <a:p>
            <a:pPr marL="457200" indent="-457200">
              <a:buChar char="•"/>
            </a:pPr>
            <a:endParaRPr lang="en-US" b="1" dirty="0">
              <a:latin typeface="Calibri"/>
              <a:cs typeface="Calibri"/>
            </a:endParaRPr>
          </a:p>
          <a:p>
            <a:pPr marL="457200" indent="-457200">
              <a:buChar char="•"/>
            </a:pPr>
            <a:r>
              <a:rPr lang="en-US" dirty="0">
                <a:latin typeface="Calibri"/>
                <a:cs typeface="Calibri"/>
              </a:rPr>
              <a:t>The main goal of the SDG is to achieve </a:t>
            </a:r>
            <a:r>
              <a:rPr lang="en-US" b="1" dirty="0">
                <a:latin typeface="Calibri"/>
                <a:cs typeface="Calibri"/>
              </a:rPr>
              <a:t>a better and sustainable future for all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457200" indent="-457200"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457200" indent="-457200"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457200" indent="-457200">
              <a:buChar char="•"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160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A183-889F-4212-AB67-69735A1D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How many sdg's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C3F2-0269-19E4-E5A4-2798159B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2566"/>
            <a:ext cx="10268712" cy="44850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ctr"/>
            <a:r>
              <a:rPr lang="en-US" sz="4200" u="sng" dirty="0"/>
              <a:t>We have 17 SDG's, they are as follows</a:t>
            </a:r>
          </a:p>
          <a:p>
            <a:pPr marL="514350" indent="-514350">
              <a:buAutoNum type="arabicPeriod"/>
            </a:pPr>
            <a:endParaRPr lang="en-US" sz="3600" dirty="0"/>
          </a:p>
          <a:p>
            <a:pPr marL="514350" indent="-514350">
              <a:buAutoNum type="arabicPeriod"/>
            </a:pPr>
            <a:r>
              <a:rPr lang="en-US" sz="3600" dirty="0"/>
              <a:t>No poverty                                                9.  Industry, innovation and infrastructure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sz="3600" dirty="0"/>
              <a:t>No hunger                                                10. Reduced inequality</a:t>
            </a:r>
          </a:p>
          <a:p>
            <a:pPr marL="514350" indent="-514350">
              <a:buAutoNum type="arabicPeriod"/>
            </a:pPr>
            <a:r>
              <a:rPr lang="en-US" sz="3600" dirty="0"/>
              <a:t>Good health and well-being                   11. Sustainable cities and communities</a:t>
            </a:r>
          </a:p>
          <a:p>
            <a:pPr marL="514350" indent="-514350">
              <a:buAutoNum type="arabicPeriod"/>
            </a:pPr>
            <a:r>
              <a:rPr lang="en-US" sz="3600" dirty="0"/>
              <a:t>Quality education                                    12. Responsible consumption and production</a:t>
            </a:r>
          </a:p>
          <a:p>
            <a:pPr marL="514350" indent="-514350">
              <a:buAutoNum type="arabicPeriod"/>
            </a:pPr>
            <a:r>
              <a:rPr lang="en-US" sz="3600" dirty="0"/>
              <a:t>Gender equality                                       13. Climate action</a:t>
            </a:r>
          </a:p>
          <a:p>
            <a:pPr marL="514350" indent="-514350">
              <a:buAutoNum type="arabicPeriod"/>
            </a:pPr>
            <a:r>
              <a:rPr lang="en-US" sz="3600" dirty="0"/>
              <a:t>Clean water and sanitation                     14. Life below water</a:t>
            </a:r>
          </a:p>
          <a:p>
            <a:pPr marL="514350" indent="-514350">
              <a:buAutoNum type="arabicPeriod"/>
            </a:pPr>
            <a:r>
              <a:rPr lang="en-US" sz="3600" dirty="0"/>
              <a:t>Affordable and clean energy                   15. Life on land</a:t>
            </a:r>
          </a:p>
          <a:p>
            <a:pPr marL="514350" indent="-514350">
              <a:buAutoNum type="arabicPeriod"/>
            </a:pPr>
            <a:r>
              <a:rPr lang="en-US" sz="3600" dirty="0"/>
              <a:t>Decent work and economic growth        16. Peace, justice and strong intuition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/>
              <a:t>                                    17. Partnership For The Goals</a:t>
            </a:r>
          </a:p>
          <a:p>
            <a:pPr marL="514350" indent="-514350">
              <a:buAutoNum type="arabicPeriod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0629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8AD1B-FD06-87E2-CAAF-5512C51B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600" u="sng" dirty="0"/>
              <a:t>What are the 5 most important sdg's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1CFA-06AE-8EA7-D885-F3AF992A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600877"/>
            <a:ext cx="6573009" cy="34330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lnSpc>
                <a:spcPct val="91000"/>
              </a:lnSpc>
              <a:buAutoNum type="arabicPeriod"/>
            </a:pPr>
            <a:r>
              <a:rPr lang="en-US" sz="2400" dirty="0"/>
              <a:t>No Poverty:</a:t>
            </a:r>
            <a:r>
              <a:rPr lang="en-US" sz="2400" dirty="0">
                <a:ea typeface="+mn-lt"/>
                <a:cs typeface="+mn-lt"/>
              </a:rPr>
              <a:t> End poverty in all its forms everywhere.</a:t>
            </a:r>
          </a:p>
          <a:p>
            <a:pPr marL="514350" indent="-514350">
              <a:lnSpc>
                <a:spcPct val="91000"/>
              </a:lnSpc>
              <a:buAutoNum type="arabicPeriod"/>
            </a:pPr>
            <a:endParaRPr lang="en-US" sz="2400" dirty="0"/>
          </a:p>
          <a:p>
            <a:pPr marL="514350" indent="-514350">
              <a:lnSpc>
                <a:spcPct val="91000"/>
              </a:lnSpc>
              <a:buAutoNum type="arabicPeriod"/>
            </a:pPr>
            <a:r>
              <a:rPr lang="en-US" sz="2400" dirty="0"/>
              <a:t>Zero Hunger: </a:t>
            </a:r>
            <a:r>
              <a:rPr lang="en-US" sz="2400" dirty="0">
                <a:ea typeface="+mn-lt"/>
                <a:cs typeface="+mn-lt"/>
              </a:rPr>
              <a:t>End hunger, achieve food security and improved nutrition.</a:t>
            </a:r>
            <a:endParaRPr lang="en-US" sz="2400" dirty="0"/>
          </a:p>
          <a:p>
            <a:pPr marL="514350" indent="-514350">
              <a:lnSpc>
                <a:spcPct val="91000"/>
              </a:lnSpc>
              <a:buAutoNum type="arabicPeriod"/>
            </a:pPr>
            <a:endParaRPr lang="en-US" sz="2400" dirty="0"/>
          </a:p>
          <a:p>
            <a:pPr marL="514350" indent="-514350">
              <a:lnSpc>
                <a:spcPct val="91000"/>
              </a:lnSpc>
              <a:buAutoNum type="arabicPeriod"/>
            </a:pPr>
            <a:r>
              <a:rPr lang="en-US" sz="2400" dirty="0"/>
              <a:t>Quality Education: </a:t>
            </a:r>
            <a:r>
              <a:rPr lang="en-US" sz="2400" dirty="0">
                <a:ea typeface="+mn-lt"/>
                <a:cs typeface="+mn-lt"/>
              </a:rPr>
              <a:t>Ensure inclusive and equitable quality education and promote lifelong learning opportunities for all.</a:t>
            </a:r>
          </a:p>
        </p:txBody>
      </p:sp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016850FA-EFBE-ABD8-6EDC-416D5133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52787" y="3109889"/>
            <a:ext cx="1723998" cy="1734437"/>
          </a:xfrm>
          <a:prstGeom prst="rect">
            <a:avLst/>
          </a:prstGeom>
        </p:spPr>
      </p:pic>
      <p:pic>
        <p:nvPicPr>
          <p:cNvPr id="4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2B70CEAA-D753-A673-4536-C38256D19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32438" y="3069843"/>
            <a:ext cx="1459196" cy="1553141"/>
          </a:xfrm>
          <a:prstGeom prst="rect">
            <a:avLst/>
          </a:prstGeom>
        </p:spPr>
      </p:pic>
      <p:pic>
        <p:nvPicPr>
          <p:cNvPr id="7" name="Picture 7" descr="A picture containing text, person, indoor, food&#10;&#10;Description automatically generated">
            <a:extLst>
              <a:ext uri="{FF2B5EF4-FFF2-40B4-BE49-F238E27FC236}">
                <a16:creationId xmlns:a16="http://schemas.microsoft.com/office/drawing/2014/main" id="{25CC33E0-C3F0-E6DD-5B9A-AD4FC8594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02015" y="4777092"/>
            <a:ext cx="3109805" cy="155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D54A56-3652-BFDB-B2FA-D5467F0BA814}"/>
              </a:ext>
            </a:extLst>
          </p:cNvPr>
          <p:cNvSpPr txBox="1"/>
          <p:nvPr/>
        </p:nvSpPr>
        <p:spPr>
          <a:xfrm>
            <a:off x="5352267" y="1406568"/>
            <a:ext cx="19050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1E02A-DAD1-1C64-CF9D-B1C7BBBE087E}"/>
              </a:ext>
            </a:extLst>
          </p:cNvPr>
          <p:cNvSpPr txBox="1"/>
          <p:nvPr/>
        </p:nvSpPr>
        <p:spPr>
          <a:xfrm>
            <a:off x="5862181" y="1087677"/>
            <a:ext cx="3098104" cy="359253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CB226-0408-576A-D412-3C783FA74F54}"/>
              </a:ext>
            </a:extLst>
          </p:cNvPr>
          <p:cNvSpPr txBox="1"/>
          <p:nvPr/>
        </p:nvSpPr>
        <p:spPr>
          <a:xfrm>
            <a:off x="7459249" y="1512518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6B65E-01CB-08DB-110B-D5A31F58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A76B-57A2-B1D7-AA3A-F006E001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670241"/>
            <a:ext cx="5938520" cy="35935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4. Good health and well-being: </a:t>
            </a:r>
            <a:r>
              <a:rPr lang="en-US" sz="2400">
                <a:ea typeface="+mn-lt"/>
                <a:cs typeface="+mn-lt"/>
              </a:rPr>
              <a:t>Ensure healthy lives and promote well-being for all at all ages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5. </a:t>
            </a:r>
            <a:r>
              <a:rPr lang="en-US" sz="2400">
                <a:ea typeface="+mn-lt"/>
                <a:cs typeface="+mn-lt"/>
              </a:rPr>
              <a:t>Climate action: Take urgent action to combat climate change and its impacts by regulating emissions and promoting developments in renewable energy</a:t>
            </a:r>
          </a:p>
          <a:p>
            <a:endParaRPr lang="en-US" sz="2400"/>
          </a:p>
        </p:txBody>
      </p:sp>
      <p:pic>
        <p:nvPicPr>
          <p:cNvPr id="7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3D34DF6-270F-DE42-89AA-260F4089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96603" y="2382133"/>
            <a:ext cx="1752808" cy="170061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FE7CD8A-B276-6B79-5FE7-44CFAED12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96602" y="392038"/>
            <a:ext cx="1700616" cy="1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D6DCB495-A416-B084-44F7-A458C3BA94D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175" y="1588"/>
            <a:ext cx="12195175" cy="6845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3DA39-7CF3-B32A-E1FE-20E1FEACAA70}"/>
              </a:ext>
            </a:extLst>
          </p:cNvPr>
          <p:cNvSpPr txBox="1"/>
          <p:nvPr/>
        </p:nvSpPr>
        <p:spPr>
          <a:xfrm>
            <a:off x="3713163" y="5980113"/>
            <a:ext cx="47625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JuxtaposeVTI</vt:lpstr>
      <vt:lpstr>Sustainable Development Goals (SDG's)</vt:lpstr>
      <vt:lpstr>What are sdg's?</vt:lpstr>
      <vt:lpstr>How many sdg's do we have?</vt:lpstr>
      <vt:lpstr>What are the 5 most important sdg's</vt:lpstr>
      <vt:lpstr>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348</cp:revision>
  <dcterms:created xsi:type="dcterms:W3CDTF">2013-07-15T20:26:40Z</dcterms:created>
  <dcterms:modified xsi:type="dcterms:W3CDTF">2022-05-08T06:11:47Z</dcterms:modified>
</cp:coreProperties>
</file>