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2"/>
  </p:notesMasterIdLst>
  <p:handoutMasterIdLst>
    <p:handoutMasterId r:id="rId13"/>
  </p:handoutMasterIdLst>
  <p:sldIdLst>
    <p:sldId id="421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30" r:id="rId10"/>
    <p:sldId id="431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8" autoAdjust="0"/>
    <p:restoredTop sz="94660"/>
  </p:normalViewPr>
  <p:slideViewPr>
    <p:cSldViewPr>
      <p:cViewPr>
        <p:scale>
          <a:sx n="70" d="100"/>
          <a:sy n="70" d="100"/>
        </p:scale>
        <p:origin x="-804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8B0AFE-1361-4BF7-A07D-C1CD5A61C97F}" type="slidenum">
              <a:rPr lang="en-GB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880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2F04E2-51DD-4C0B-A537-41C6688EA2B9}" type="slidenum">
              <a:rPr lang="en-GB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196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A0821-51D8-4C5F-AF2E-2EC907105A46}" type="slidenum">
              <a:rPr lang="en-US"/>
              <a:pPr/>
              <a:t>10</a:t>
            </a:fld>
            <a:endParaRPr lang="en-US"/>
          </a:p>
        </p:txBody>
      </p:sp>
      <p:sp>
        <p:nvSpPr>
          <p:cNvPr id="431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4EBC-5A3C-4986-A4E9-56F4DD12108C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0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421-C829-43BD-BCC3-7E9C5C588665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218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37E7-91D6-4B82-8F6A-0FCEF06A2C73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365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D090-E792-4097-A71C-A0CD66AA7B4F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464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ED3E-B463-41CA-B8BB-3EE3E497B664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903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0505-EBF5-4FD4-A22E-992C0744512A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368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1531-691B-4528-9296-F51287E8D2B9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403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F113-33DC-433A-A2AF-ABE54D4D475E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14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11DA-2A60-43C3-9B56-30EAB054FCDF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776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E367-8112-4643-97A8-8EBEB181A619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6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338-24B9-41C7-8DB1-3EE2EBDC06AA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121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6705C-401B-40BB-BE4E-FEC7A3359B9F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759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Gossip algorithms :</a:t>
            </a:r>
            <a:br>
              <a:rPr lang="en-US" dirty="0" smtClean="0"/>
            </a:br>
            <a:r>
              <a:rPr lang="en-US" dirty="0" smtClean="0"/>
              <a:t>“infect forever” dynamics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Low-level </a:t>
            </a:r>
            <a:r>
              <a:rPr lang="en-US" sz="2000" dirty="0" smtClean="0"/>
              <a:t>objectives:</a:t>
            </a:r>
            <a:endParaRPr lang="en-US" sz="2000" dirty="0" smtClean="0"/>
          </a:p>
          <a:p>
            <a:pPr lvl="1"/>
            <a:r>
              <a:rPr lang="en-US" sz="2000" b="1" dirty="0" smtClean="0"/>
              <a:t>One-to-al</a:t>
            </a:r>
            <a:r>
              <a:rPr lang="en-US" sz="2000" dirty="0" smtClean="0"/>
              <a:t>l: Disseminate </a:t>
            </a:r>
            <a:r>
              <a:rPr lang="en-US" sz="2000" dirty="0" smtClean="0"/>
              <a:t>rumor from source node to all nodes of network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lvl="1"/>
            <a:r>
              <a:rPr lang="en-US" sz="2000" b="1" dirty="0" smtClean="0"/>
              <a:t>All-to-all</a:t>
            </a:r>
            <a:r>
              <a:rPr lang="en-US" sz="2000" dirty="0" smtClean="0"/>
              <a:t>: Each </a:t>
            </a:r>
            <a:r>
              <a:rPr lang="en-US" sz="2000" dirty="0" smtClean="0"/>
              <a:t>node initially holds specific rumor, to be spread to all nodes </a:t>
            </a:r>
          </a:p>
          <a:p>
            <a:pPr lvl="1"/>
            <a:endParaRPr lang="en-US" sz="2000" dirty="0"/>
          </a:p>
          <a:p>
            <a:r>
              <a:rPr lang="en-US" sz="2000" dirty="0" smtClean="0"/>
              <a:t>Applications</a:t>
            </a:r>
          </a:p>
          <a:p>
            <a:pPr lvl="1"/>
            <a:r>
              <a:rPr lang="en-US" sz="2000" dirty="0" smtClean="0"/>
              <a:t>One-to-all: </a:t>
            </a:r>
            <a:r>
              <a:rPr lang="en-US" sz="2000" dirty="0" smtClean="0">
                <a:sym typeface="Wingdings" pitchFamily="2" charset="2"/>
              </a:rPr>
              <a:t>announce </a:t>
            </a:r>
            <a:r>
              <a:rPr lang="en-US" sz="2000" dirty="0">
                <a:sym typeface="Wingdings" pitchFamily="2" charset="2"/>
              </a:rPr>
              <a:t>change in topology (new node arrival</a:t>
            </a:r>
            <a:r>
              <a:rPr lang="en-US" sz="2000" dirty="0" smtClean="0">
                <a:sym typeface="Wingdings" pitchFamily="2" charset="2"/>
              </a:rPr>
              <a:t>) in ad hoc network; spread content (data chunk) of interest to all nodes in P2P network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All-to-all: monitoring global state of network (</a:t>
            </a:r>
            <a:r>
              <a:rPr lang="en-US" sz="2000" dirty="0" err="1" smtClean="0">
                <a:sym typeface="Wingdings" pitchFamily="2" charset="2"/>
              </a:rPr>
              <a:t>eg</a:t>
            </a:r>
            <a:r>
              <a:rPr lang="en-US" sz="2000" dirty="0" smtClean="0">
                <a:sym typeface="Wingdings" pitchFamily="2" charset="2"/>
              </a:rPr>
              <a:t> sensors spreading warnings about abnormal temperature…)</a:t>
            </a:r>
            <a:endParaRPr lang="en-US" sz="20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2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835DE-3507-413E-AB8F-5C6C397A4E05}" type="slidenum">
              <a:rPr lang="en-US"/>
              <a:pPr/>
              <a:t>10</a:t>
            </a:fld>
            <a:endParaRPr lang="en-US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066" y="2439988"/>
            <a:ext cx="8151934" cy="44942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fr-FR" sz="2400" dirty="0">
              <a:sym typeface="Symbol" pitchFamily="18" charset="2"/>
            </a:endParaRPr>
          </a:p>
          <a:p>
            <a:pPr marL="0" indent="0">
              <a:buNone/>
            </a:pPr>
            <a:endParaRPr lang="fr-FR" sz="2400" dirty="0">
              <a:sym typeface="Symbol" pitchFamily="18" charset="2"/>
            </a:endParaRPr>
          </a:p>
          <a:p>
            <a:pPr>
              <a:buFont typeface="Wingdings" pitchFamily="2" charset="2"/>
              <a:buChar char="à"/>
            </a:pPr>
            <a:r>
              <a:rPr lang="fr-FR" sz="2400" dirty="0" err="1" smtClean="0">
                <a:sym typeface="Wingdings" pitchFamily="2" charset="2"/>
              </a:rPr>
              <a:t>Allows</a:t>
            </a:r>
            <a:r>
              <a:rPr lang="fr-FR" sz="2400" dirty="0" smtClean="0">
                <a:sym typeface="Wingdings" pitchFamily="2" charset="2"/>
              </a:rPr>
              <a:t> streaming at 63</a:t>
            </a:r>
            <a:r>
              <a:rPr lang="fr-FR" sz="2400" dirty="0">
                <a:sym typeface="Wingdings" pitchFamily="2" charset="2"/>
              </a:rPr>
              <a:t>% </a:t>
            </a:r>
            <a:r>
              <a:rPr lang="fr-FR" sz="2400" dirty="0" smtClean="0">
                <a:sym typeface="Wingdings" pitchFamily="2" charset="2"/>
              </a:rPr>
              <a:t>of optimal rate </a:t>
            </a:r>
            <a:r>
              <a:rPr lang="fr-FR" sz="2400" dirty="0" err="1" smtClean="0">
                <a:sym typeface="Wingdings" pitchFamily="2" charset="2"/>
              </a:rPr>
              <a:t>with</a:t>
            </a:r>
            <a:r>
              <a:rPr lang="fr-FR" sz="2400" dirty="0" smtClean="0">
                <a:sym typeface="Wingdings" pitchFamily="2" charset="2"/>
              </a:rPr>
              <a:t> optimal </a:t>
            </a:r>
            <a:r>
              <a:rPr lang="fr-FR" sz="2400" dirty="0" err="1" smtClean="0">
                <a:sym typeface="Wingdings" pitchFamily="2" charset="2"/>
              </a:rPr>
              <a:t>delay</a:t>
            </a:r>
            <a:r>
              <a:rPr lang="fr-FR" sz="2400" dirty="0" smtClean="0">
                <a:sym typeface="Wingdings" pitchFamily="2" charset="2"/>
              </a:rPr>
              <a:t>, </a:t>
            </a:r>
            <a:r>
              <a:rPr lang="fr-FR" sz="2400" dirty="0" smtClean="0">
                <a:solidFill>
                  <a:schemeClr val="accent2"/>
                </a:solidFill>
                <a:sym typeface="Wingdings" pitchFamily="2" charset="2"/>
              </a:rPr>
              <a:t>(by </a:t>
            </a:r>
            <a:r>
              <a:rPr lang="fr-FR" sz="2400" dirty="0" err="1" smtClean="0">
                <a:solidFill>
                  <a:schemeClr val="accent2"/>
                </a:solidFill>
                <a:sym typeface="Wingdings" pitchFamily="2" charset="2"/>
              </a:rPr>
              <a:t>performing</a:t>
            </a:r>
            <a:r>
              <a:rPr lang="fr-FR" sz="2400" dirty="0" smtClean="0">
                <a:solidFill>
                  <a:schemeClr val="accent2"/>
                </a:solidFill>
                <a:sym typeface="Wingdings" pitchFamily="2" charset="2"/>
              </a:rPr>
              <a:t> source </a:t>
            </a:r>
            <a:r>
              <a:rPr lang="fr-FR" sz="2400" dirty="0" err="1" smtClean="0">
                <a:solidFill>
                  <a:schemeClr val="accent2"/>
                </a:solidFill>
                <a:sym typeface="Wingdings" pitchFamily="2" charset="2"/>
              </a:rPr>
              <a:t>coding</a:t>
            </a:r>
            <a:r>
              <a:rPr lang="fr-FR" sz="2400" dirty="0" smtClean="0">
                <a:solidFill>
                  <a:schemeClr val="accent2"/>
                </a:solidFill>
                <a:sym typeface="Wingdings" pitchFamily="2" charset="2"/>
              </a:rPr>
              <a:t> at source </a:t>
            </a:r>
            <a:r>
              <a:rPr lang="fr-FR" sz="2400" dirty="0" err="1" smtClean="0">
                <a:solidFill>
                  <a:schemeClr val="accent2"/>
                </a:solidFill>
                <a:sym typeface="Wingdings" pitchFamily="2" charset="2"/>
              </a:rPr>
              <a:t>node</a:t>
            </a:r>
            <a:r>
              <a:rPr lang="fr-FR" sz="2400" dirty="0" smtClean="0">
                <a:solidFill>
                  <a:schemeClr val="accent2"/>
                </a:solidFill>
                <a:sym typeface="Wingdings" pitchFamily="2" charset="2"/>
              </a:rPr>
              <a:t>, </a:t>
            </a:r>
            <a:r>
              <a:rPr lang="fr-FR" sz="2400" dirty="0" err="1" smtClean="0">
                <a:solidFill>
                  <a:schemeClr val="accent2"/>
                </a:solidFill>
                <a:sym typeface="Wingdings" pitchFamily="2" charset="2"/>
              </a:rPr>
              <a:t>creating</a:t>
            </a:r>
            <a:r>
              <a:rPr lang="fr-FR" sz="2400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fr-FR" sz="2400" dirty="0" err="1" smtClean="0">
                <a:solidFill>
                  <a:schemeClr val="accent2"/>
                </a:solidFill>
                <a:sym typeface="Wingdings" pitchFamily="2" charset="2"/>
              </a:rPr>
              <a:t>redundancy</a:t>
            </a:r>
            <a:r>
              <a:rPr lang="fr-FR" sz="2400" dirty="0" smtClean="0">
                <a:solidFill>
                  <a:schemeClr val="accent2"/>
                </a:solidFill>
                <a:sym typeface="Wingdings" pitchFamily="2" charset="2"/>
              </a:rPr>
              <a:t> in </a:t>
            </a:r>
            <a:r>
              <a:rPr lang="fr-FR" sz="2400" dirty="0" err="1" smtClean="0">
                <a:solidFill>
                  <a:schemeClr val="accent2"/>
                </a:solidFill>
                <a:sym typeface="Wingdings" pitchFamily="2" charset="2"/>
              </a:rPr>
              <a:t>disseminated</a:t>
            </a:r>
            <a:r>
              <a:rPr lang="fr-FR" sz="2400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fr-FR" sz="2400" dirty="0" err="1" smtClean="0">
                <a:solidFill>
                  <a:schemeClr val="accent2"/>
                </a:solidFill>
                <a:sym typeface="Wingdings" pitchFamily="2" charset="2"/>
              </a:rPr>
              <a:t>chunks</a:t>
            </a:r>
            <a:r>
              <a:rPr lang="fr-FR" sz="2400" dirty="0" smtClean="0">
                <a:solidFill>
                  <a:schemeClr val="accent2"/>
                </a:solidFill>
                <a:sym typeface="Wingdings" pitchFamily="2" charset="2"/>
              </a:rPr>
              <a:t>)</a:t>
            </a:r>
          </a:p>
          <a:p>
            <a:pPr>
              <a:buFont typeface="Wingdings" pitchFamily="2" charset="2"/>
              <a:buChar char="à"/>
            </a:pPr>
            <a:endParaRPr lang="en-US" sz="2400" dirty="0">
              <a:solidFill>
                <a:schemeClr val="accent2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[Bonald-Massoulie-Mathieu et al, 2008]</a:t>
            </a:r>
            <a:endParaRPr lang="fr-FR" sz="2400" dirty="0">
              <a:sym typeface="Wingdings" pitchFamily="2" charset="2"/>
            </a:endParaRPr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sz="3200" dirty="0" err="1"/>
              <a:t>uniform</a:t>
            </a:r>
            <a:r>
              <a:rPr lang="fr-FR" sz="3200" dirty="0"/>
              <a:t> </a:t>
            </a:r>
            <a:r>
              <a:rPr lang="fr-FR" sz="3200" dirty="0" err="1"/>
              <a:t>random</a:t>
            </a:r>
            <a:r>
              <a:rPr lang="fr-FR" sz="3200" dirty="0"/>
              <a:t> </a:t>
            </a:r>
            <a:r>
              <a:rPr lang="fr-FR" sz="3200" dirty="0" err="1"/>
              <a:t>peer</a:t>
            </a:r>
            <a:r>
              <a:rPr lang="fr-FR" sz="3200" dirty="0"/>
              <a:t>, </a:t>
            </a:r>
            <a:r>
              <a:rPr lang="fr-FR" sz="3200" dirty="0" err="1"/>
              <a:t>latest</a:t>
            </a:r>
            <a:r>
              <a:rPr lang="fr-FR" sz="3200" dirty="0"/>
              <a:t> « </a:t>
            </a:r>
            <a:r>
              <a:rPr lang="fr-FR" sz="3200" dirty="0" err="1"/>
              <a:t>chunk</a:t>
            </a:r>
            <a:r>
              <a:rPr lang="fr-FR" sz="3200" dirty="0"/>
              <a:t> » </a:t>
            </a:r>
            <a:r>
              <a:rPr lang="fr-FR" sz="3200" dirty="0" smtClean="0"/>
              <a:t>push</a:t>
            </a:r>
            <a:br>
              <a:rPr lang="fr-FR" sz="3200" dirty="0" smtClean="0"/>
            </a:br>
            <a:r>
              <a:rPr lang="fr-FR" sz="3200" dirty="0" smtClean="0"/>
              <a:t>Performance </a:t>
            </a:r>
            <a:r>
              <a:rPr lang="fr-FR" sz="3200" dirty="0" err="1" smtClean="0"/>
              <a:t>with</a:t>
            </a:r>
            <a:r>
              <a:rPr lang="fr-FR" sz="3200" dirty="0" smtClean="0"/>
              <a:t> </a:t>
            </a:r>
            <a:r>
              <a:rPr lang="fr-FR" sz="3200" dirty="0" err="1" smtClean="0"/>
              <a:t>complete</a:t>
            </a:r>
            <a:r>
              <a:rPr lang="fr-FR" sz="3200" dirty="0" smtClean="0"/>
              <a:t> graph</a:t>
            </a:r>
            <a:endParaRPr lang="fr-F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5764" name="Text Box 20"/>
              <p:cNvSpPr txBox="1">
                <a:spLocks noChangeArrowheads="1"/>
              </p:cNvSpPr>
              <p:nvPr/>
            </p:nvSpPr>
            <p:spPr bwMode="auto">
              <a:xfrm>
                <a:off x="539552" y="1973620"/>
                <a:ext cx="8096869" cy="100428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8000" tIns="108000" rIns="108000" bIns="10800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515151"/>
                    </a:solidFill>
                    <a:sym typeface="Symbol" pitchFamily="18" charset="2"/>
                  </a:rPr>
                  <a:t>Each </a:t>
                </a:r>
                <a:r>
                  <a:rPr lang="fr-FR" sz="2400" b="1" dirty="0" err="1" smtClean="0">
                    <a:solidFill>
                      <a:srgbClr val="515151"/>
                    </a:solidFill>
                    <a:sym typeface="Symbol" pitchFamily="18" charset="2"/>
                  </a:rPr>
                  <a:t>node</a:t>
                </a:r>
                <a:r>
                  <a:rPr lang="fr-FR" sz="2400" b="1" dirty="0" smtClean="0">
                    <a:solidFill>
                      <a:srgbClr val="515151"/>
                    </a:solidFill>
                    <a:sym typeface="Symbol" pitchFamily="18" charset="2"/>
                  </a:rPr>
                  <a:t> </a:t>
                </a:r>
                <a:r>
                  <a:rPr lang="fr-FR" sz="2400" b="1" dirty="0" err="1" smtClean="0">
                    <a:solidFill>
                      <a:srgbClr val="515151"/>
                    </a:solidFill>
                    <a:sym typeface="Symbol" pitchFamily="18" charset="2"/>
                  </a:rPr>
                  <a:t>receives</a:t>
                </a:r>
                <a:r>
                  <a:rPr lang="fr-FR" sz="2400" b="1" dirty="0" smtClean="0">
                    <a:solidFill>
                      <a:srgbClr val="515151"/>
                    </a:solidFill>
                    <a:sym typeface="Symbol" pitchFamily="18" charset="2"/>
                  </a:rPr>
                  <a:t> fraction </a:t>
                </a:r>
                <a:r>
                  <a:rPr lang="fr-FR" sz="2400" b="1" dirty="0">
                    <a:solidFill>
                      <a:srgbClr val="515151"/>
                    </a:solidFill>
                    <a:sym typeface="Symbol" pitchFamily="18" charset="2"/>
                  </a:rPr>
                  <a:t>1-1/e  63% </a:t>
                </a:r>
                <a:r>
                  <a:rPr lang="fr-FR" sz="2400" b="1" dirty="0" smtClean="0">
                    <a:solidFill>
                      <a:srgbClr val="515151"/>
                    </a:solidFill>
                    <a:sym typeface="Symbol" pitchFamily="18" charset="2"/>
                  </a:rPr>
                  <a:t>of all </a:t>
                </a:r>
                <a:r>
                  <a:rPr lang="fr-FR" sz="2400" b="1" dirty="0" err="1" smtClean="0">
                    <a:solidFill>
                      <a:srgbClr val="515151"/>
                    </a:solidFill>
                    <a:sym typeface="Symbol" pitchFamily="18" charset="2"/>
                  </a:rPr>
                  <a:t>chunks</a:t>
                </a:r>
                <a:r>
                  <a:rPr lang="fr-FR" sz="2400" b="1" dirty="0" smtClean="0">
                    <a:solidFill>
                      <a:srgbClr val="515151"/>
                    </a:solidFill>
                    <a:sym typeface="Symbol" pitchFamily="18" charset="2"/>
                  </a:rPr>
                  <a:t> </a:t>
                </a:r>
                <a:endParaRPr lang="fr-FR" sz="2400" b="1" dirty="0">
                  <a:solidFill>
                    <a:srgbClr val="515151"/>
                  </a:solidFill>
                  <a:sym typeface="Symbol" pitchFamily="18" charset="2"/>
                </a:endParaRPr>
              </a:p>
              <a:p>
                <a:r>
                  <a:rPr lang="fr-FR" sz="2400" b="1" dirty="0" smtClean="0">
                    <a:solidFill>
                      <a:srgbClr val="515151"/>
                    </a:solidFill>
                    <a:sym typeface="Symbol" pitchFamily="18" charset="2"/>
                  </a:rPr>
                  <a:t>In </a:t>
                </a:r>
                <a:r>
                  <a:rPr lang="fr-FR" sz="2400" b="1" dirty="0" err="1" smtClean="0">
                    <a:solidFill>
                      <a:srgbClr val="515151"/>
                    </a:solidFill>
                    <a:sym typeface="Symbol" pitchFamily="18" charset="2"/>
                  </a:rPr>
                  <a:t>order</a:t>
                </a:r>
                <a:r>
                  <a:rPr lang="fr-FR" sz="2400" b="1" dirty="0" smtClean="0">
                    <a:solidFill>
                      <a:srgbClr val="515151"/>
                    </a:solidFill>
                    <a:sym typeface="Symbol" pitchFamily="18" charset="2"/>
                  </a:rPr>
                  <a:t>-optimal (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515151"/>
                        </a:solidFill>
                        <a:latin typeface="Cambria Math"/>
                        <a:sym typeface="Symbol" pitchFamily="18" charset="2"/>
                      </a:rPr>
                      <m:t>𝑶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515151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1" i="0" smtClean="0">
                            <a:solidFill>
                              <a:srgbClr val="515151"/>
                            </a:solidFill>
                            <a:latin typeface="Cambria Math"/>
                            <a:sym typeface="Symbol" pitchFamily="18" charset="2"/>
                          </a:rPr>
                          <m:t>log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515151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515151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2400" b="1" dirty="0" smtClean="0">
                    <a:solidFill>
                      <a:srgbClr val="515151"/>
                    </a:solidFill>
                    <a:sym typeface="Symbol" pitchFamily="18" charset="2"/>
                  </a:rPr>
                  <a:t> ) time</a:t>
                </a:r>
                <a:endParaRPr lang="fr-FR" sz="2400" b="1" dirty="0">
                  <a:solidFill>
                    <a:srgbClr val="515151"/>
                  </a:solidFill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41576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973620"/>
                <a:ext cx="8096869" cy="1004287"/>
              </a:xfrm>
              <a:prstGeom prst="rect">
                <a:avLst/>
              </a:prstGeom>
              <a:blipFill rotWithShape="1">
                <a:blip r:embed="rId3"/>
                <a:stretch>
                  <a:fillRect l="-902" b="-3593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49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gossip algorithms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Synchronization modes:</a:t>
            </a:r>
          </a:p>
          <a:p>
            <a:pPr lvl="1"/>
            <a:r>
              <a:rPr lang="en-US" sz="2000" b="1" dirty="0" smtClean="0"/>
              <a:t>Synchronous</a:t>
            </a:r>
            <a:r>
              <a:rPr lang="en-US" sz="2000" dirty="0" smtClean="0"/>
              <a:t> (slotted time, simultaneous operations by each node)</a:t>
            </a:r>
          </a:p>
          <a:p>
            <a:pPr lvl="1"/>
            <a:r>
              <a:rPr lang="en-US" sz="2000" b="1" dirty="0" smtClean="0"/>
              <a:t>Asynchronous</a:t>
            </a:r>
            <a:r>
              <a:rPr lang="en-US" sz="2000" dirty="0" smtClean="0"/>
              <a:t> (continuous time, single node wakes up &amp; performs operation)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Type of operation: contact neighbor node to</a:t>
            </a:r>
          </a:p>
          <a:p>
            <a:pPr lvl="1"/>
            <a:r>
              <a:rPr lang="en-US" sz="2000" b="1" dirty="0" smtClean="0"/>
              <a:t>Push</a:t>
            </a:r>
            <a:r>
              <a:rPr lang="en-US" sz="2000" dirty="0" smtClean="0"/>
              <a:t> all known </a:t>
            </a:r>
            <a:r>
              <a:rPr lang="en-US" sz="2000" dirty="0" smtClean="0"/>
              <a:t>rumors</a:t>
            </a:r>
            <a:endParaRPr lang="en-US" sz="2000" dirty="0" smtClean="0"/>
          </a:p>
          <a:p>
            <a:pPr lvl="1"/>
            <a:r>
              <a:rPr lang="en-US" sz="2000" b="1" dirty="0" smtClean="0"/>
              <a:t>Pull</a:t>
            </a:r>
            <a:r>
              <a:rPr lang="en-US" sz="2000" dirty="0" smtClean="0"/>
              <a:t> </a:t>
            </a:r>
            <a:r>
              <a:rPr lang="en-US" sz="2000" dirty="0" smtClean="0"/>
              <a:t>rumors </a:t>
            </a:r>
            <a:r>
              <a:rPr lang="en-US" sz="2000" dirty="0" smtClean="0"/>
              <a:t>known by contacted node</a:t>
            </a:r>
          </a:p>
          <a:p>
            <a:pPr lvl="1"/>
            <a:r>
              <a:rPr lang="en-US" sz="2000" b="1" dirty="0" smtClean="0"/>
              <a:t>Push-Pull</a:t>
            </a:r>
            <a:r>
              <a:rPr lang="en-US" sz="2000" dirty="0" smtClean="0"/>
              <a:t>: do both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Neighbor selection:</a:t>
            </a:r>
          </a:p>
          <a:p>
            <a:pPr lvl="1"/>
            <a:r>
              <a:rPr lang="en-US" sz="2000" dirty="0" smtClean="0"/>
              <a:t>Uniform at random among neighbors, </a:t>
            </a:r>
            <a:r>
              <a:rPr lang="en-US" sz="2000" dirty="0" err="1" smtClean="0"/>
              <a:t>i.i.d</a:t>
            </a:r>
            <a:r>
              <a:rPr lang="en-US" sz="2000" dirty="0" smtClean="0"/>
              <a:t>.  over node wake-up events</a:t>
            </a:r>
          </a:p>
          <a:p>
            <a:pPr lvl="1"/>
            <a:r>
              <a:rPr lang="en-US" sz="2000" dirty="0" smtClean="0"/>
              <a:t>Round-robin</a:t>
            </a:r>
          </a:p>
          <a:p>
            <a:pPr lvl="1"/>
            <a:r>
              <a:rPr lang="en-US" sz="2000" dirty="0" smtClean="0"/>
              <a:t>…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062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b="1" dirty="0" smtClean="0"/>
                  <a:t>Push</a:t>
                </a:r>
                <a:r>
                  <a:rPr lang="en-US" dirty="0" smtClean="0"/>
                  <a:t> on </a:t>
                </a:r>
                <a:r>
                  <a:rPr lang="en-US" b="1" dirty="0" smtClean="0"/>
                  <a:t>complete graph </a:t>
                </a:r>
                <a:r>
                  <a:rPr lang="en-US" dirty="0" smtClean="0"/>
                  <a:t>with </a:t>
                </a:r>
                <a:r>
                  <a:rPr lang="en-US" b="1" dirty="0" smtClean="0"/>
                  <a:t>uniform</a:t>
                </a:r>
                <a:r>
                  <a:rPr lang="en-US" dirty="0" smtClean="0"/>
                  <a:t> neighbor selection: broadcast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7021" r="-1852" b="-297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000" dirty="0" smtClean="0"/>
                  <a:t>Slotted time: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 2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/>
                      </a:rPr>
                      <m:t>log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/>
                      </a:rPr>
                      <m:t>(1)</m:t>
                    </m:r>
                  </m:oMath>
                </a14:m>
                <a:endParaRPr lang="fr-FR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Meaning: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/>
                      </a:rPr>
                      <m:t>(1)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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Symbol"/>
                      </a:rPr>
                      <m:t>∀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Symbol"/>
                      </a:rPr>
                      <m:t>𝛿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Symbol"/>
                      </a:rPr>
                      <m:t>&gt;0 ∃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Symbol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Symbol"/>
                      </a:rPr>
                      <m:t>such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Symbol"/>
                      </a:rPr>
                      <m:t>that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Symbol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Symbol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sym typeface="Symbol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&gt;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𝑥</m:t>
                        </m:r>
                      </m:e>
                    </m:d>
                  </m:oMath>
                </a14:m>
                <a:r>
                  <a:rPr lang="fr-FR" sz="2000" dirty="0" smtClean="0">
                    <a:solidFill>
                      <a:srgbClr val="FF0000"/>
                    </a:solidFill>
                  </a:rPr>
                  <a:t>&lt;</a:t>
                </a:r>
                <a:r>
                  <a:rPr lang="en-US" sz="2000" dirty="0">
                    <a:solidFill>
                      <a:srgbClr val="FF0000"/>
                    </a:solidFill>
                    <a:ea typeface="Cambria Math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Symbol"/>
                      </a:rPr>
                      <m:t>𝛿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Symbol"/>
                      </a:rPr>
                      <m:t>for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Symbol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Symbol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Symbol"/>
                      </a:rPr>
                      <m:t>large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Symbol"/>
                      </a:rPr>
                      <m:t>enough</m:t>
                    </m:r>
                  </m:oMath>
                </a14:m>
                <a:r>
                  <a:rPr lang="fr-FR" sz="2000" dirty="0" smtClean="0">
                    <a:solidFill>
                      <a:schemeClr val="tx1"/>
                    </a:solidFill>
                  </a:rPr>
                  <a:t> 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 smtClean="0"/>
              </a:p>
              <a:p>
                <a:r>
                  <a:rPr lang="en-US" sz="2000" dirty="0" smtClean="0"/>
                  <a:t>More generally if node pushes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fr-FR" sz="2000" dirty="0" smtClean="0"/>
                  <a:t> </a:t>
                </a:r>
                <a:r>
                  <a:rPr lang="fr-FR" sz="2000" dirty="0" err="1" smtClean="0"/>
                  <a:t>neighbors</a:t>
                </a:r>
                <a:r>
                  <a:rPr lang="fr-FR" sz="2000" dirty="0" smtClean="0"/>
                  <a:t> in </a:t>
                </a:r>
                <a:r>
                  <a:rPr lang="fr-FR" sz="2000" dirty="0" err="1" smtClean="0"/>
                  <a:t>each</a:t>
                </a:r>
                <a:r>
                  <a:rPr lang="fr-FR" sz="2000" dirty="0" smtClean="0"/>
                  <a:t> slot </a:t>
                </a:r>
                <a:r>
                  <a:rPr lang="fr-FR" sz="2000" dirty="0" err="1" smtClean="0"/>
                  <a:t>then</a:t>
                </a:r>
                <a:r>
                  <a:rPr lang="fr-FR" sz="2000" dirty="0" smtClean="0"/>
                  <a:t> [</a:t>
                </a:r>
                <a:r>
                  <a:rPr lang="fr-FR" sz="2000" dirty="0" err="1" smtClean="0"/>
                  <a:t>Pittel</a:t>
                </a:r>
                <a:r>
                  <a:rPr lang="fr-FR" sz="2000" dirty="0" smtClean="0"/>
                  <a:t> 87</a:t>
                </a:r>
                <a:r>
                  <a:rPr lang="fr-FR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Then </a:t>
                </a:r>
                <a:endParaRPr lang="fr-FR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log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Intuition: 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000" dirty="0" smtClean="0"/>
                  <a:t>Initial phase: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1600" dirty="0" err="1" smtClean="0"/>
                  <a:t>nb</a:t>
                </a:r>
                <a:r>
                  <a:rPr lang="en-US" sz="1600" dirty="0" smtClean="0"/>
                  <a:t> of reached nodes after 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sz="1600" dirty="0" smtClean="0"/>
                  <a:t> slots 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≅</m:t>
                    </m:r>
                    <m:sSup>
                      <m:sSup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fr-FR" sz="1600" dirty="0" smtClean="0"/>
                  <a:t> </a:t>
                </a:r>
                <a:r>
                  <a:rPr lang="fr-FR" sz="1600" dirty="0" err="1" smtClean="0"/>
                  <a:t>until</a:t>
                </a:r>
                <a:r>
                  <a:rPr lang="fr-FR" sz="1600" dirty="0" smtClean="0"/>
                  <a:t> </a:t>
                </a:r>
                <a:r>
                  <a:rPr lang="fr-FR" sz="1600" dirty="0" err="1" smtClean="0"/>
                  <a:t>it</a:t>
                </a:r>
                <a:r>
                  <a:rPr lang="fr-FR" sz="1600" dirty="0" smtClean="0"/>
                  <a:t> </a:t>
                </a:r>
                <a:r>
                  <a:rPr lang="fr-FR" sz="1600" dirty="0" err="1" smtClean="0"/>
                  <a:t>reaches</a:t>
                </a:r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r>
                      <a:rPr lang="fr-FR" sz="16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sz="1600" b="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1600" dirty="0"/>
                  <a:t>Lasts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srgbClr val="FF0000"/>
                            </a:solidFill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a:rPr lang="en-US" sz="160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>
                            <a:solidFill>
                              <a:srgbClr val="FF0000"/>
                            </a:solidFill>
                          </a:rPr>
                          <m:t>log</m:t>
                        </m:r>
                        <m:r>
                          <a:rPr lang="en-US" sz="160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16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sz="1600">
                        <a:solidFill>
                          <a:srgbClr val="FF0000"/>
                        </a:solidFill>
                      </a:rPr>
                      <m:t>+</m:t>
                    </m:r>
                    <m:r>
                      <m:rPr>
                        <m:nor/>
                      </m:rPr>
                      <a:rPr lang="en-US" sz="1600">
                        <a:solidFill>
                          <a:srgbClr val="FF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1600">
                        <a:solidFill>
                          <a:srgbClr val="FF0000"/>
                        </a:solidFill>
                      </a:rPr>
                      <m:t>(1) </m:t>
                    </m:r>
                  </m:oMath>
                </a14:m>
                <a:r>
                  <a:rPr lang="fr-FR" sz="1600" dirty="0"/>
                  <a:t>slots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000" dirty="0"/>
                  <a:t>Intermediate phase: reaches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fr-FR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𝜀</m:t>
                        </m:r>
                      </m:e>
                    </m:d>
                    <m:r>
                      <a:rPr lang="en-US" sz="200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2000" smtClean="0">
                        <a:solidFill>
                          <a:srgbClr val="FF0000"/>
                        </a:solidFill>
                        <a:latin typeface="Cambria Math"/>
                      </a:rPr>
                      <m:t>(1)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smtClean="0"/>
                  <a:t>slots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000" dirty="0" smtClean="0"/>
                  <a:t>Final phase: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1600" dirty="0" err="1" smtClean="0"/>
                  <a:t>nb</a:t>
                </a:r>
                <a:r>
                  <a:rPr lang="en-US" sz="1600" dirty="0" smtClean="0"/>
                  <a:t> of unreached nodes </a:t>
                </a:r>
                <a:r>
                  <a:rPr lang="en-US" sz="1600" dirty="0">
                    <a:ea typeface="Cambria Math"/>
                  </a:rPr>
                  <a:t>reduces by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en-US" sz="16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>
                            <a:solidFill>
                              <a:srgbClr val="FF0000"/>
                            </a:solidFill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sz="160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a:rPr lang="en-US" sz="160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m:rPr>
                        <m:nor/>
                      </m:rPr>
                      <a:rPr lang="en-US" sz="1600">
                        <a:solidFill>
                          <a:srgbClr val="FF0000"/>
                        </a:solidFill>
                      </a:rPr>
                      <m:t>+</m:t>
                    </m:r>
                    <m:r>
                      <m:rPr>
                        <m:nor/>
                      </m:rPr>
                      <a:rPr lang="en-US" sz="1600">
                        <a:solidFill>
                          <a:srgbClr val="FF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1600">
                        <a:solidFill>
                          <a:srgbClr val="FF0000"/>
                        </a:solidFill>
                      </a:rPr>
                      <m:t>(1)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ea typeface="Cambria Math"/>
                  </a:rPr>
                  <a:t> </a:t>
                </a:r>
                <a:r>
                  <a:rPr lang="en-US" sz="1600" dirty="0" smtClean="0">
                    <a:ea typeface="Cambria Math"/>
                  </a:rPr>
                  <a:t>slots,</a:t>
                </a:r>
                <a:r>
                  <a:rPr lang="en-US" sz="1600" dirty="0" smtClean="0"/>
                  <a:t> shrinking </a:t>
                </a:r>
                <a:r>
                  <a:rPr lang="en-US" sz="1600" dirty="0"/>
                  <a:t>from </a:t>
                </a:r>
                <a14:m>
                  <m:oMath xmlns:m="http://schemas.openxmlformats.org/officeDocument/2006/math">
                    <m:r>
                      <a:rPr lang="fr-FR" sz="16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:r>
                  <a:rPr lang="en-US" sz="1600" dirty="0">
                    <a:ea typeface="Cambria Math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1600" smtClean="0">
                        <a:solidFill>
                          <a:srgbClr val="FF0000"/>
                        </a:solidFill>
                        <a:latin typeface="Cambria Math"/>
                      </a:rPr>
                      <m:t>(1)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endParaRPr lang="en-US" sz="1600" dirty="0">
                  <a:ea typeface="Cambria Math"/>
                </a:endParaRPr>
              </a:p>
              <a:p>
                <a:pPr lvl="1">
                  <a:buFont typeface="Wingdings" pitchFamily="2" charset="2"/>
                  <a:buChar char="§"/>
                </a:pPr>
                <a:endParaRPr lang="en-US" sz="1600" dirty="0"/>
              </a:p>
              <a:p>
                <a:pPr>
                  <a:buFont typeface="Wingdings" pitchFamily="2" charset="2"/>
                  <a:buChar char="§"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89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b="1" dirty="0" smtClean="0"/>
                  <a:t>Push</a:t>
                </a:r>
                <a:r>
                  <a:rPr lang="en-US" dirty="0" smtClean="0"/>
                  <a:t> on </a:t>
                </a:r>
                <a:r>
                  <a:rPr lang="en-US" b="1" dirty="0" smtClean="0"/>
                  <a:t>complete graph </a:t>
                </a:r>
                <a:r>
                  <a:rPr lang="en-US" dirty="0" smtClean="0"/>
                  <a:t>with </a:t>
                </a:r>
                <a:r>
                  <a:rPr lang="en-US" b="1" dirty="0" smtClean="0"/>
                  <a:t>uniform</a:t>
                </a:r>
                <a:r>
                  <a:rPr lang="en-US" dirty="0" smtClean="0"/>
                  <a:t> neighbor selection: broadcast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7021" r="-1852" b="-297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000" dirty="0" smtClean="0"/>
                  <a:t>Continuous time</a:t>
                </a:r>
                <a:r>
                  <a:rPr lang="en-US" sz="2000" dirty="0"/>
                  <a:t>:</a:t>
                </a:r>
                <a:r>
                  <a:rPr lang="en-US" sz="2000" dirty="0" smtClean="0"/>
                  <a:t> each node wakes up after random timer with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Exp(1)</a:t>
                </a:r>
                <a:r>
                  <a:rPr lang="en-US" sz="2000" dirty="0" smtClean="0"/>
                  <a:t> distribution expires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Instants of a node’s awakenings: Poisson process with intensity 1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Then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𝑝𝑢𝑠h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log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fr-FR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Proof elements: </a:t>
                </a:r>
                <a:r>
                  <a:rPr lang="en-US" sz="2000" dirty="0" smtClean="0"/>
                  <a:t>whiteboard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[using properties of </a:t>
                </a:r>
                <a:r>
                  <a:rPr lang="en-US" sz="2000" dirty="0" err="1" smtClean="0"/>
                  <a:t>Exp</a:t>
                </a:r>
                <a:r>
                  <a:rPr lang="en-US" sz="2000" dirty="0" smtClean="0"/>
                  <a:t> variables and Poisson processes]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Further results: 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000" dirty="0" smtClean="0"/>
                  <a:t>broadcast time for push-pull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𝑝𝑢𝑠h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𝑝𝑢𝑙𝑙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/>
                      </a:rPr>
                      <m:t>log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/>
                      </a:rPr>
                      <m:t>(1)</m:t>
                    </m:r>
                  </m:oMath>
                </a14:m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US" sz="2000" dirty="0" smtClean="0"/>
              </a:p>
              <a:p>
                <a:pPr>
                  <a:buFont typeface="Wingdings" pitchFamily="2" charset="2"/>
                  <a:buChar char="§"/>
                </a:pPr>
                <a:r>
                  <a:rPr lang="en-US" sz="2000" dirty="0" smtClean="0"/>
                  <a:t>in all-to-all scenario with push, for constant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en-US" sz="2000" dirty="0" smtClean="0"/>
                  <a:t>with high probability (</a:t>
                </a:r>
                <a:r>
                  <a:rPr lang="en-US" sz="2000" dirty="0" err="1" smtClean="0"/>
                  <a:t>w.h.p</a:t>
                </a:r>
                <a:r>
                  <a:rPr lang="en-US" sz="2000" dirty="0" smtClean="0"/>
                  <a:t>.)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𝑝𝑢𝑠h</m:t>
                        </m:r>
                      </m:sub>
                      <m:sup/>
                    </m:sSubSup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/>
                      </a:rPr>
                      <m:t>log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2000" dirty="0" smtClean="0"/>
                  <a:t>A fortiori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𝑝𝑢𝑠h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𝑝𝑢𝑙𝑙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satisfies same bound (possibly with smaller constant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>
                  <a:buFont typeface="Wingdings" pitchFamily="2" charset="2"/>
                  <a:buChar char="§"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667" t="-1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94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Non-complete</a:t>
            </a:r>
            <a:r>
              <a:rPr lang="en-US" sz="3200" dirty="0" smtClean="0"/>
              <a:t>, possibly </a:t>
            </a:r>
            <a:r>
              <a:rPr lang="en-US" sz="3200" b="1" dirty="0" smtClean="0"/>
              <a:t>sparse</a:t>
            </a:r>
            <a:r>
              <a:rPr lang="en-US" sz="3200" dirty="0" smtClean="0"/>
              <a:t> graphs: </a:t>
            </a:r>
            <a:r>
              <a:rPr lang="en-US" sz="3200" b="1" dirty="0" smtClean="0"/>
              <a:t>conductance</a:t>
            </a:r>
            <a:r>
              <a:rPr lang="en-US" sz="3200" dirty="0" smtClean="0"/>
              <a:t>, </a:t>
            </a:r>
            <a:r>
              <a:rPr lang="en-US" sz="3200" b="1" dirty="0" smtClean="0"/>
              <a:t>isoperimetric constant </a:t>
            </a:r>
            <a:r>
              <a:rPr lang="en-US" sz="3200" dirty="0" smtClean="0"/>
              <a:t>and </a:t>
            </a:r>
            <a:r>
              <a:rPr lang="en-US" sz="3200" b="1" dirty="0" smtClean="0"/>
              <a:t>expanders</a:t>
            </a:r>
            <a:endParaRPr lang="fr-FR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000" dirty="0" smtClean="0"/>
                  <a:t>Graph </a:t>
                </a:r>
                <a:r>
                  <a:rPr lang="en-US" sz="2000" b="1" dirty="0" smtClean="0"/>
                  <a:t>conductance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𝐺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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≔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Symbol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Symbol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sym typeface="Symbo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sym typeface="Symbol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sym typeface="Symbol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sym typeface="Symbol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sym typeface="Symbol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 b="0" i="0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/>
                              </a:rPr>
                              <m:t>vol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Symbol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Symbol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sz="2000" b="0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0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vol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𝑆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  <m:t>𝑑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000" b="0" dirty="0" smtClean="0"/>
                  <a:t>and </a:t>
                </a:r>
                <a:r>
                  <a:rPr lang="en-US" sz="2000" b="0" dirty="0" smtClean="0">
                    <a:solidFill>
                      <a:srgbClr val="FF0000"/>
                    </a:solidFill>
                  </a:rPr>
                  <a:t>min</a:t>
                </a:r>
                <a:r>
                  <a:rPr lang="en-US" sz="2000" b="0" dirty="0" smtClean="0"/>
                  <a:t> over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𝑆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⊆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𝑉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:0</m:t>
                    </m:r>
                  </m:oMath>
                </a14:m>
                <a:r>
                  <a:rPr lang="en-US" sz="2000" b="0" dirty="0" smtClean="0">
                    <a:solidFill>
                      <a:srgbClr val="FF0000"/>
                    </a:solidFill>
                  </a:rPr>
                  <a:t>&lt;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vol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  <m:t>𝑆</m:t>
                        </m:r>
                      </m:e>
                    </m:d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Symbol"/>
                      </a:rPr>
                      <m:t>≤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vol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/2</m:t>
                    </m:r>
                  </m:oMath>
                </a14:m>
                <a:endParaRPr lang="en-US" sz="2000" b="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𝑑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b="0" dirty="0" smtClean="0"/>
                  <a:t>: degree of node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𝑖</m:t>
                    </m:r>
                  </m:oMath>
                </a14:m>
                <a:r>
                  <a:rPr lang="en-US" sz="2000" b="0" dirty="0" smtClean="0"/>
                  <a:t>)</a:t>
                </a:r>
              </a:p>
              <a:p>
                <a:pPr marL="0" indent="0">
                  <a:buNone/>
                </a:pPr>
                <a:endParaRPr lang="en-US" sz="2000" b="0" dirty="0" smtClean="0"/>
              </a:p>
              <a:p>
                <a:pPr>
                  <a:buFont typeface="Wingdings" pitchFamily="2" charset="2"/>
                  <a:buChar char="§"/>
                </a:pPr>
                <a:r>
                  <a:rPr lang="en-US" sz="2000" b="1" dirty="0" smtClean="0"/>
                  <a:t>Isoperimetric</a:t>
                </a:r>
                <a:r>
                  <a:rPr lang="en-US" sz="2000" dirty="0" smtClean="0"/>
                  <a:t> (also known as </a:t>
                </a:r>
                <a:r>
                  <a:rPr lang="en-US" sz="2000" dirty="0" err="1" smtClean="0"/>
                  <a:t>Cheeger</a:t>
                </a:r>
                <a:r>
                  <a:rPr lang="en-US" sz="2000" dirty="0" smtClean="0"/>
                  <a:t>, or edge-expansion) constant: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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≔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sym typeface="Symbo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sym typeface="Symbol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sym typeface="Symbol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Symbo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Symbol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sym typeface="Symbo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sym typeface="Symbol"/>
                                      </a:rPr>
                                      <m:t>𝑆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sym typeface="Symbol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sym typeface="Symbol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sym typeface="Symbol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Symbol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Symbol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dirty="0"/>
                  <a:t>w</a:t>
                </a:r>
                <a:r>
                  <a:rPr lang="en-US" sz="2000" dirty="0" smtClean="0"/>
                  <a:t>here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min</a:t>
                </a:r>
                <a:r>
                  <a:rPr lang="en-US" sz="2000" dirty="0" smtClean="0"/>
                  <a:t> over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𝑆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⊆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𝑉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:0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&lt;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𝑆</m:t>
                        </m:r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Symbol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Symbol"/>
                      </a:rPr>
                      <m:t>/2</m:t>
                    </m:r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Special case: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0" dirty="0" smtClean="0"/>
                  <a:t>regular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n-US" sz="2000" b="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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𝑑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 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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  <m:t>𝐺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Graph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/>
                      </a:rPr>
                      <m:t>𝐺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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&gt;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𝑎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smtClean="0"/>
                  <a:t>is an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𝑎</m:t>
                    </m:r>
                    <m:r>
                      <a:rPr lang="en-US" sz="2000" b="0" i="0" smtClean="0">
                        <a:latin typeface="Cambria Math"/>
                        <a:sym typeface="Symbol"/>
                      </a:rPr>
                      <m:t>−</m:t>
                    </m:r>
                  </m:oMath>
                </a14:m>
                <a:r>
                  <a:rPr lang="en-US" sz="2000" b="1" dirty="0" smtClean="0"/>
                  <a:t>expander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Interest in graphs both sparse (low degrees) and with high expansion: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-Epidemics spread very quickly despite graph being sparse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-random walks forget quickly initial point (hence can sample quickly from stationary distribution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Example: hypercube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 smtClean="0"/>
                  <a:t> nodes </a:t>
                </a:r>
                <a:r>
                  <a:rPr lang="en-US" sz="2000" dirty="0" smtClean="0"/>
                  <a:t>satisfies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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  <m:t>𝐺</m:t>
                        </m:r>
                      </m:e>
                    </m:d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=1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Q: determine isoperimetric constant of line-graph</a:t>
                </a:r>
                <a:endParaRPr lang="en-US" sz="2000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t="-1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53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323528" y="274638"/>
                <a:ext cx="8363272" cy="1143000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 smtClean="0"/>
                  <a:t>Performance on graphs with conductance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</m:t>
                    </m:r>
                  </m:oMath>
                </a14:m>
                <a:r>
                  <a:rPr lang="en-US" sz="3600" dirty="0" smtClean="0"/>
                  <a:t> </a:t>
                </a:r>
                <a:endParaRPr lang="fr-FR" sz="3600" dirty="0"/>
              </a:p>
            </p:txBody>
          </p:sp>
        </mc:Choice>
        <mc:Fallback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528" y="274638"/>
                <a:ext cx="8363272" cy="1143000"/>
              </a:xfrm>
              <a:blipFill rotWithShape="1">
                <a:blip r:embed="rId2"/>
                <a:stretch>
                  <a:fillRect l="-14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000" dirty="0" smtClean="0"/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 smtClean="0"/>
                  <a:t>regular graph and continuous time: nodes wake up after expiration of </a:t>
                </a:r>
                <a:r>
                  <a:rPr lang="en-US" sz="2000" dirty="0" err="1" smtClean="0">
                    <a:solidFill>
                      <a:srgbClr val="FF0000"/>
                    </a:solidFill>
                  </a:rPr>
                  <a:t>Exp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(1)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timers. Then for any fixed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&gt;0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à"/>
                </a:pPr>
                <a:r>
                  <a:rPr lang="en-US" sz="2000" dirty="0" err="1" smtClean="0">
                    <a:sym typeface="Wingdings" pitchFamily="2" charset="2"/>
                  </a:rPr>
                  <a:t>w.h.p</a:t>
                </a:r>
                <a:r>
                  <a:rPr lang="en-US" sz="2000" dirty="0" smtClean="0">
                    <a:sym typeface="Wingdings" pitchFamily="2" charset="2"/>
                  </a:rPr>
                  <a:t>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𝑝𝑢𝑠h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Wingdings" pitchFamily="2" charset="2"/>
                          </a:rPr>
                          <m:t>2+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Wingdings" pitchFamily="2" charset="2"/>
                          </a:rPr>
                          <m:t>𝜀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</m:t>
                        </m:r>
                      </m:den>
                    </m:f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log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𝑛</m:t>
                        </m:r>
                      </m:e>
                    </m:d>
                  </m:oMath>
                </a14:m>
                <a:endParaRPr lang="fr-FR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Proof elements: whiteboard [Coupling of Markov processes]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§"/>
                </a:pPr>
                <a:r>
                  <a:rPr lang="en-US" sz="2000" dirty="0" smtClean="0"/>
                  <a:t>Assume discrete slotted time, graph not necessarily regular. Then for some universal constant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err="1" smtClean="0"/>
                  <a:t>w.h.p</a:t>
                </a:r>
                <a:r>
                  <a:rPr lang="en-US" sz="2000" dirty="0" smtClean="0"/>
                  <a:t>.,</a:t>
                </a: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𝑝𝑢𝑠h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𝑝𝑢𝑙𝑙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Wingdings" pitchFamily="2" charset="2"/>
                          </a:rPr>
                          <m:t>𝐶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</m:t>
                        </m:r>
                      </m:den>
                    </m:f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log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sym typeface="Wingdings" pitchFamily="2" charset="2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sym typeface="Wingdings" pitchFamily="2" charset="2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sym typeface="Wingdings" pitchFamily="2" charset="2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sym typeface="Symbol"/>
                              </a:rPr>
                              <m:t>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[Giakkoupis 2011; bound known to be tight for specific graphs]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Graph conductance characteristic of gossip performance,</a:t>
                </a:r>
              </a:p>
              <a:p>
                <a:pPr marL="0" indent="0">
                  <a:buNone/>
                </a:pPr>
                <a:r>
                  <a:rPr lang="en-US" sz="2000" b="1" i="1" dirty="0" smtClean="0">
                    <a:sym typeface="Wingdings" pitchFamily="2" charset="2"/>
                  </a:rPr>
                  <a:t>for uniform neighbor selection</a:t>
                </a:r>
                <a:endParaRPr lang="en-US" sz="2000" b="1" i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667" t="-1348" b="-18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32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Extension (1)</a:t>
                </a:r>
                <a:br>
                  <a:rPr lang="en-US" dirty="0" smtClean="0"/>
                </a:br>
                <a:r>
                  <a:rPr lang="en-US" dirty="0" smtClean="0"/>
                  <a:t>Beating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1/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</m:t>
                    </m:r>
                  </m:oMath>
                </a14:m>
                <a:r>
                  <a:rPr lang="fr-FR" dirty="0" smtClean="0">
                    <a:solidFill>
                      <a:srgbClr val="FF0000"/>
                    </a:solidFill>
                  </a:rPr>
                  <a:t> </a:t>
                </a:r>
                <a:r>
                  <a:rPr lang="fr-FR" dirty="0" smtClean="0"/>
                  <a:t>dependency</a:t>
                </a:r>
                <a:endParaRPr lang="fr-FR" dirty="0"/>
              </a:p>
            </p:txBody>
          </p:sp>
        </mc:Choice>
        <mc:Fallback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endParaRPr lang="en-US" sz="2000" dirty="0" smtClean="0"/>
              </a:p>
              <a:p>
                <a:pPr>
                  <a:buFont typeface="Wingdings" pitchFamily="2" charset="2"/>
                  <a:buChar char="§"/>
                </a:pPr>
                <a:r>
                  <a:rPr lang="en-US" sz="2000" dirty="0" smtClean="0"/>
                  <a:t>Can non-uniform neighbor selection achieve faster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sym typeface="Wingdings" pitchFamily="2" charset="2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sym typeface="Wingdings" pitchFamily="2" charset="2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sym typeface="Wingdings" pitchFamily="2" charset="2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sym typeface="Symbol"/>
                              </a:rPr>
                              <m:t></m:t>
                            </m:r>
                          </m:den>
                        </m:f>
                      </m:e>
                    </m:d>
                  </m:oMath>
                </a14:m>
                <a:r>
                  <a:rPr lang="fr-FR" sz="2000" dirty="0" smtClean="0"/>
                  <a:t> </a:t>
                </a:r>
                <a:r>
                  <a:rPr lang="fr-FR" sz="2000" dirty="0" err="1" smtClean="0"/>
                  <a:t>dissemination</a:t>
                </a:r>
                <a:r>
                  <a:rPr lang="fr-FR" sz="2000" dirty="0" smtClean="0"/>
                  <a:t>?</a:t>
                </a:r>
              </a:p>
              <a:p>
                <a:pPr>
                  <a:buFont typeface="Wingdings" pitchFamily="2" charset="2"/>
                  <a:buChar char="§"/>
                </a:pPr>
                <a:endParaRPr lang="fr-FR" sz="2000" dirty="0" smtClean="0"/>
              </a:p>
              <a:p>
                <a:pPr>
                  <a:buFont typeface="Wingdings" pitchFamily="2" charset="2"/>
                  <a:buChar char="§"/>
                </a:pPr>
                <a:r>
                  <a:rPr lang="en-US" sz="2000" dirty="0" smtClean="0"/>
                  <a:t>Yes: [</a:t>
                </a:r>
                <a:r>
                  <a:rPr lang="en-US" sz="2000" dirty="0" err="1" smtClean="0"/>
                  <a:t>Hauepler</a:t>
                </a:r>
                <a:r>
                  <a:rPr lang="en-US" sz="2000" dirty="0" smtClean="0"/>
                  <a:t> 2014] proposes deterministic gossip algorithm succeeding in slotted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2 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/>
                      </a:rPr>
                      <m:t>log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/>
                      </a:rPr>
                      <m:t> +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/>
                      </a:rPr>
                      <m:t>log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where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sz="2000" dirty="0"/>
                  <a:t> : </a:t>
                </a:r>
                <a:r>
                  <a:rPr lang="en-US" sz="2000" dirty="0" smtClean="0"/>
                  <a:t>graph diameter</a:t>
                </a:r>
              </a:p>
              <a:p>
                <a:pPr>
                  <a:buFont typeface="Wingdings" pitchFamily="2" charset="2"/>
                  <a:buChar char="§"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Beats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Wingdings" pitchFamily="2" charset="2"/>
                          </a:rPr>
                          <m:t>log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sym typeface="Wingdings" pitchFamily="2" charset="2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</m:t>
                        </m:r>
                      </m:den>
                    </m:f>
                  </m:oMath>
                </a14:m>
                <a:r>
                  <a:rPr lang="fr-FR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Symbol"/>
                      </a:rPr>
                      <m:t>≪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𝐷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Symbol"/>
                      </a:rPr>
                      <m:t>, 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45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Extension (2)</a:t>
            </a:r>
            <a:br>
              <a:rPr lang="en-US" sz="3600" dirty="0" smtClean="0"/>
            </a:br>
            <a:r>
              <a:rPr lang="en-US" sz="3600" dirty="0" smtClean="0"/>
              <a:t>Competing </a:t>
            </a:r>
            <a:r>
              <a:rPr lang="en-US" sz="3600" dirty="0"/>
              <a:t>epidemic disseminations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Context: P2P system for live streaming dissemination</a:t>
            </a:r>
          </a:p>
          <a:p>
            <a:pPr marL="0" indent="0">
              <a:buNone/>
            </a:pPr>
            <a:r>
              <a:rPr lang="en-US" sz="2000" dirty="0" smtClean="0"/>
              <a:t>      (such as </a:t>
            </a:r>
            <a:r>
              <a:rPr lang="en-US" sz="2000" dirty="0" err="1" smtClean="0"/>
              <a:t>PPLive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/>
              <a:t>Users want to obtain sequence of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rumors (=data packets) injected </a:t>
            </a:r>
            <a:r>
              <a:rPr lang="en-US" sz="2000" dirty="0"/>
              <a:t>by source </a:t>
            </a:r>
            <a:r>
              <a:rPr lang="en-US" sz="2000" dirty="0" smtClean="0"/>
              <a:t>node,</a:t>
            </a:r>
          </a:p>
          <a:p>
            <a:pPr marL="0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ith low delay</a:t>
            </a: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ym typeface="Wingdings" pitchFamily="2" charset="2"/>
              </a:rPr>
              <a:t>Upload bandwidth constraint: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only 1 rumor can be pushed by any node in one time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ym typeface="Wingdings" pitchFamily="2" charset="2"/>
              </a:rPr>
              <a:t>Local scheduling decision: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      which packet to push?</a:t>
            </a:r>
            <a:endParaRPr lang="en-US" sz="1600" dirty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 smtClean="0">
              <a:sym typeface="Wingdings" pitchFamily="2" charset="2"/>
            </a:endParaRP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145805" y="1063629"/>
            <a:ext cx="2974975" cy="2227263"/>
            <a:chOff x="3562" y="1248"/>
            <a:chExt cx="2162" cy="1547"/>
          </a:xfrm>
        </p:grpSpPr>
        <p:sp>
          <p:nvSpPr>
            <p:cNvPr id="5" name="Cloud"/>
            <p:cNvSpPr>
              <a:spLocks noChangeAspect="1" noEditPoints="1" noChangeArrowheads="1"/>
            </p:cNvSpPr>
            <p:nvPr/>
          </p:nvSpPr>
          <p:spPr bwMode="auto">
            <a:xfrm>
              <a:off x="3792" y="1584"/>
              <a:ext cx="1776" cy="11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fr-FR"/>
            </a:p>
          </p:txBody>
        </p:sp>
        <p:pic>
          <p:nvPicPr>
            <p:cNvPr id="6" name="Picture 5" descr="j028575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536"/>
              <a:ext cx="492" cy="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vudyvxfv[1]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" y="1248"/>
              <a:ext cx="305" cy="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j028575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" y="1584"/>
              <a:ext cx="492" cy="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j028575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2352"/>
              <a:ext cx="492" cy="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j028575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2" y="2290"/>
              <a:ext cx="492" cy="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j028575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" y="2516"/>
              <a:ext cx="492" cy="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AutoShape 11"/>
            <p:cNvCxnSpPr>
              <a:cxnSpLocks noChangeShapeType="1"/>
              <a:stCxn id="7" idx="2"/>
              <a:endCxn id="6" idx="2"/>
            </p:cNvCxnSpPr>
            <p:nvPr/>
          </p:nvCxnSpPr>
          <p:spPr bwMode="auto">
            <a:xfrm flipH="1">
              <a:off x="4230" y="1637"/>
              <a:ext cx="483" cy="178"/>
            </a:xfrm>
            <a:prstGeom prst="straightConnector1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stCxn id="7" idx="2"/>
              <a:endCxn id="8" idx="1"/>
            </p:cNvCxnSpPr>
            <p:nvPr/>
          </p:nvCxnSpPr>
          <p:spPr bwMode="auto">
            <a:xfrm>
              <a:off x="4713" y="1637"/>
              <a:ext cx="519" cy="87"/>
            </a:xfrm>
            <a:prstGeom prst="straightConnector1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3"/>
            <p:cNvCxnSpPr>
              <a:cxnSpLocks noChangeShapeType="1"/>
              <a:stCxn id="9" idx="1"/>
              <a:endCxn id="6" idx="2"/>
            </p:cNvCxnSpPr>
            <p:nvPr/>
          </p:nvCxnSpPr>
          <p:spPr bwMode="auto">
            <a:xfrm flipH="1" flipV="1">
              <a:off x="4230" y="1815"/>
              <a:ext cx="858" cy="677"/>
            </a:xfrm>
            <a:prstGeom prst="straightConnector1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4"/>
            <p:cNvCxnSpPr>
              <a:cxnSpLocks noChangeShapeType="1"/>
              <a:stCxn id="8" idx="1"/>
              <a:endCxn id="10" idx="3"/>
            </p:cNvCxnSpPr>
            <p:nvPr/>
          </p:nvCxnSpPr>
          <p:spPr bwMode="auto">
            <a:xfrm flipH="1">
              <a:off x="4054" y="1724"/>
              <a:ext cx="1178" cy="706"/>
            </a:xfrm>
            <a:prstGeom prst="straightConnector1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5"/>
            <p:cNvCxnSpPr>
              <a:cxnSpLocks noChangeShapeType="1"/>
              <a:stCxn id="11" idx="0"/>
              <a:endCxn id="6" idx="2"/>
            </p:cNvCxnSpPr>
            <p:nvPr/>
          </p:nvCxnSpPr>
          <p:spPr bwMode="auto">
            <a:xfrm flipH="1" flipV="1">
              <a:off x="4230" y="1815"/>
              <a:ext cx="216" cy="701"/>
            </a:xfrm>
            <a:prstGeom prst="straightConnector1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6"/>
            <p:cNvCxnSpPr>
              <a:cxnSpLocks noChangeShapeType="1"/>
              <a:stCxn id="9" idx="1"/>
              <a:endCxn id="11" idx="3"/>
            </p:cNvCxnSpPr>
            <p:nvPr/>
          </p:nvCxnSpPr>
          <p:spPr bwMode="auto">
            <a:xfrm flipH="1">
              <a:off x="4692" y="2492"/>
              <a:ext cx="396" cy="164"/>
            </a:xfrm>
            <a:prstGeom prst="straightConnector1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7"/>
            <p:cNvCxnSpPr>
              <a:cxnSpLocks noChangeShapeType="1"/>
              <a:stCxn id="6" idx="2"/>
              <a:endCxn id="10" idx="0"/>
            </p:cNvCxnSpPr>
            <p:nvPr/>
          </p:nvCxnSpPr>
          <p:spPr bwMode="auto">
            <a:xfrm flipH="1">
              <a:off x="3808" y="1815"/>
              <a:ext cx="422" cy="475"/>
            </a:xfrm>
            <a:prstGeom prst="straightConnector1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8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5334" y="1863"/>
              <a:ext cx="144" cy="489"/>
            </a:xfrm>
            <a:prstGeom prst="straightConnector1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Groupe 44"/>
          <p:cNvGrpSpPr/>
          <p:nvPr/>
        </p:nvGrpSpPr>
        <p:grpSpPr>
          <a:xfrm>
            <a:off x="6335644" y="4273167"/>
            <a:ext cx="2176097" cy="2339414"/>
            <a:chOff x="609600" y="1489075"/>
            <a:chExt cx="2590800" cy="3159125"/>
          </a:xfrm>
        </p:grpSpPr>
        <p:sp>
          <p:nvSpPr>
            <p:cNvPr id="20" name="AutoShape 3"/>
            <p:cNvSpPr>
              <a:spLocks/>
            </p:cNvSpPr>
            <p:nvPr/>
          </p:nvSpPr>
          <p:spPr bwMode="auto">
            <a:xfrm rot="5400000">
              <a:off x="1752600" y="803275"/>
              <a:ext cx="304800" cy="2590800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 anchor="ctr"/>
            <a:lstStyle/>
            <a:p>
              <a:endParaRPr lang="fr-FR"/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2514600" y="3581400"/>
              <a:ext cx="304800" cy="228600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 anchor="ctr"/>
            <a:lstStyle/>
            <a:p>
              <a:endParaRPr lang="fr-FR"/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2024814" y="2877333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 anchor="ctr"/>
            <a:lstStyle/>
            <a:p>
              <a:r>
                <a:rPr lang="fr-FR" dirty="0"/>
                <a:t>?</a:t>
              </a: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823913" y="1489075"/>
              <a:ext cx="2163762" cy="52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>
              <a:spAutoFit/>
            </a:bodyPr>
            <a:lstStyle/>
            <a:p>
              <a:r>
                <a:rPr lang="fr-FR" sz="2000" dirty="0" err="1"/>
                <a:t>Sender’s</a:t>
              </a:r>
              <a:r>
                <a:rPr lang="fr-FR" sz="2000" dirty="0"/>
                <a:t> </a:t>
              </a:r>
              <a:r>
                <a:rPr lang="fr-FR" sz="2000" dirty="0" err="1"/>
                <a:t>packets</a:t>
              </a:r>
              <a:endParaRPr lang="fr-FR" sz="2000" dirty="0"/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796925" y="4127500"/>
              <a:ext cx="2347913" cy="52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>
              <a:spAutoFit/>
            </a:bodyPr>
            <a:lstStyle/>
            <a:p>
              <a:r>
                <a:rPr lang="fr-FR" sz="2000"/>
                <a:t>Receiver’s packets</a:t>
              </a:r>
            </a:p>
          </p:txBody>
        </p:sp>
        <p:sp>
          <p:nvSpPr>
            <p:cNvPr id="25" name="AutoShape 8"/>
            <p:cNvSpPr>
              <a:spLocks/>
            </p:cNvSpPr>
            <p:nvPr/>
          </p:nvSpPr>
          <p:spPr bwMode="auto">
            <a:xfrm rot="16200000">
              <a:off x="1752600" y="2784475"/>
              <a:ext cx="304800" cy="2590800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 anchor="ctr"/>
            <a:lstStyle/>
            <a:p>
              <a:endParaRPr lang="fr-FR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1939083" y="2780094"/>
              <a:ext cx="0" cy="609601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 anchor="ctr"/>
            <a:lstStyle/>
            <a:p>
              <a:endParaRPr lang="fr-FR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2209800" y="3581400"/>
              <a:ext cx="304800" cy="228600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 anchor="ctr"/>
            <a:lstStyle/>
            <a:p>
              <a:endParaRPr lang="fr-FR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1905000" y="3581400"/>
              <a:ext cx="304800" cy="228600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 anchor="ctr"/>
            <a:lstStyle/>
            <a:p>
              <a:endParaRPr lang="fr-FR"/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1600200" y="3581400"/>
              <a:ext cx="304800" cy="228600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 anchor="ctr"/>
            <a:lstStyle/>
            <a:p>
              <a:endParaRPr lang="fr-FR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1295400" y="3581400"/>
              <a:ext cx="304800" cy="228600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 anchor="ctr"/>
            <a:lstStyle/>
            <a:p>
              <a:r>
                <a:rPr lang="fr-FR"/>
                <a:t>?</a:t>
              </a:r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990600" y="3581400"/>
              <a:ext cx="304800" cy="228600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 anchor="ctr"/>
            <a:lstStyle/>
            <a:p>
              <a:r>
                <a:rPr lang="fr-FR"/>
                <a:t>?</a:t>
              </a: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685800" y="3581400"/>
              <a:ext cx="304800" cy="228600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 anchor="ctr"/>
            <a:lstStyle/>
            <a:p>
              <a:r>
                <a:rPr lang="fr-FR"/>
                <a:t>?</a:t>
              </a: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685800" y="2286000"/>
              <a:ext cx="304800" cy="2286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 anchor="ctr"/>
            <a:lstStyle/>
            <a:p>
              <a:r>
                <a:rPr lang="fr-FR" sz="2000">
                  <a:solidFill>
                    <a:srgbClr val="F8F8F8"/>
                  </a:solidFill>
                </a:rPr>
                <a:t>1</a:t>
              </a: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990600" y="2286000"/>
              <a:ext cx="304800" cy="2286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 anchor="ctr"/>
            <a:lstStyle/>
            <a:p>
              <a:r>
                <a:rPr lang="fr-FR" sz="2000">
                  <a:solidFill>
                    <a:srgbClr val="F8F8F8"/>
                  </a:solidFill>
                </a:rPr>
                <a:t>2</a:t>
              </a: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1295400" y="2286000"/>
              <a:ext cx="304800" cy="228600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 anchor="ctr"/>
            <a:lstStyle/>
            <a:p>
              <a:endParaRPr lang="fr-FR"/>
            </a:p>
          </p:txBody>
        </p:sp>
        <p:sp>
          <p:nvSpPr>
            <p:cNvPr id="36" name="Rectangle 20"/>
            <p:cNvSpPr>
              <a:spLocks noChangeArrowheads="1"/>
            </p:cNvSpPr>
            <p:nvPr/>
          </p:nvSpPr>
          <p:spPr bwMode="auto">
            <a:xfrm>
              <a:off x="1600200" y="2286000"/>
              <a:ext cx="304800" cy="228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 anchor="ctr"/>
            <a:lstStyle/>
            <a:p>
              <a:r>
                <a:rPr lang="fr-FR" sz="2000"/>
                <a:t>4</a:t>
              </a:r>
            </a:p>
          </p:txBody>
        </p:sp>
        <p:sp>
          <p:nvSpPr>
            <p:cNvPr id="37" name="Rectangle 21"/>
            <p:cNvSpPr>
              <a:spLocks noChangeArrowheads="1"/>
            </p:cNvSpPr>
            <p:nvPr/>
          </p:nvSpPr>
          <p:spPr bwMode="auto">
            <a:xfrm>
              <a:off x="1905000" y="2286000"/>
              <a:ext cx="304800" cy="2286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 anchor="ctr"/>
            <a:lstStyle/>
            <a:p>
              <a:r>
                <a:rPr lang="fr-FR" sz="2000"/>
                <a:t>5</a:t>
              </a:r>
            </a:p>
          </p:txBody>
        </p:sp>
        <p:sp>
          <p:nvSpPr>
            <p:cNvPr id="38" name="Rectangle 22"/>
            <p:cNvSpPr>
              <a:spLocks noChangeArrowheads="1"/>
            </p:cNvSpPr>
            <p:nvPr/>
          </p:nvSpPr>
          <p:spPr bwMode="auto">
            <a:xfrm>
              <a:off x="2514600" y="2286000"/>
              <a:ext cx="304800" cy="228600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 anchor="ctr"/>
            <a:lstStyle/>
            <a:p>
              <a:r>
                <a:rPr lang="fr-FR" sz="2000" dirty="0">
                  <a:solidFill>
                    <a:srgbClr val="F8F8F8"/>
                  </a:solidFill>
                </a:rPr>
                <a:t>7</a:t>
              </a: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2819400" y="2286000"/>
              <a:ext cx="304800" cy="2286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 anchor="ctr"/>
            <a:lstStyle/>
            <a:p>
              <a:r>
                <a:rPr lang="fr-FR" sz="2000">
                  <a:solidFill>
                    <a:srgbClr val="F8F8F8"/>
                  </a:solidFill>
                </a:rPr>
                <a:t>8</a:t>
              </a:r>
            </a:p>
          </p:txBody>
        </p:sp>
        <p:sp>
          <p:nvSpPr>
            <p:cNvPr id="40" name="Rectangle 24"/>
            <p:cNvSpPr>
              <a:spLocks noChangeArrowheads="1"/>
            </p:cNvSpPr>
            <p:nvPr/>
          </p:nvSpPr>
          <p:spPr bwMode="auto">
            <a:xfrm>
              <a:off x="2209800" y="2286000"/>
              <a:ext cx="304800" cy="228600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 anchor="ctr"/>
            <a:lstStyle/>
            <a:p>
              <a:endParaRPr lang="fr-FR"/>
            </a:p>
          </p:txBody>
        </p:sp>
        <p:sp>
          <p:nvSpPr>
            <p:cNvPr id="41" name="Rectangle 25"/>
            <p:cNvSpPr>
              <a:spLocks noChangeArrowheads="1"/>
            </p:cNvSpPr>
            <p:nvPr/>
          </p:nvSpPr>
          <p:spPr bwMode="auto">
            <a:xfrm>
              <a:off x="685800" y="3581400"/>
              <a:ext cx="304800" cy="2286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 anchor="ctr"/>
            <a:lstStyle/>
            <a:p>
              <a:r>
                <a:rPr lang="fr-FR" sz="2000">
                  <a:solidFill>
                    <a:srgbClr val="F8F8F8"/>
                  </a:solidFill>
                </a:rPr>
                <a:t>1</a:t>
              </a:r>
            </a:p>
          </p:txBody>
        </p:sp>
        <p:sp>
          <p:nvSpPr>
            <p:cNvPr id="42" name="Rectangle 26"/>
            <p:cNvSpPr>
              <a:spLocks noChangeArrowheads="1"/>
            </p:cNvSpPr>
            <p:nvPr/>
          </p:nvSpPr>
          <p:spPr bwMode="auto">
            <a:xfrm>
              <a:off x="990600" y="3581400"/>
              <a:ext cx="304800" cy="2286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 anchor="ctr"/>
            <a:lstStyle/>
            <a:p>
              <a:r>
                <a:rPr lang="fr-FR" sz="2000">
                  <a:solidFill>
                    <a:srgbClr val="F8F8F8"/>
                  </a:solidFill>
                </a:rPr>
                <a:t>2</a:t>
              </a:r>
            </a:p>
          </p:txBody>
        </p:sp>
        <p:sp>
          <p:nvSpPr>
            <p:cNvPr id="43" name="Rectangle 27"/>
            <p:cNvSpPr>
              <a:spLocks noChangeArrowheads="1"/>
            </p:cNvSpPr>
            <p:nvPr/>
          </p:nvSpPr>
          <p:spPr bwMode="auto">
            <a:xfrm>
              <a:off x="1295400" y="3581400"/>
              <a:ext cx="304800" cy="2286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8000" tIns="108000" rIns="108000" bIns="108000" anchor="ctr"/>
            <a:lstStyle/>
            <a:p>
              <a:r>
                <a:rPr lang="fr-FR" sz="2000">
                  <a:solidFill>
                    <a:srgbClr val="F8F8F8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97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A5D58-EF9F-4ECA-B5C0-558009CAED20}" type="slidenum">
              <a:rPr lang="en-US"/>
              <a:pPr/>
              <a:t>9</a:t>
            </a:fld>
            <a:endParaRPr lang="en-US"/>
          </a:p>
        </p:txBody>
      </p:sp>
      <p:sp>
        <p:nvSpPr>
          <p:cNvPr id="414769" name="Text Box 49"/>
          <p:cNvSpPr txBox="1">
            <a:spLocks noChangeArrowheads="1"/>
          </p:cNvSpPr>
          <p:nvPr/>
        </p:nvSpPr>
        <p:spPr bwMode="auto">
          <a:xfrm>
            <a:off x="266488" y="4858604"/>
            <a:ext cx="4821934" cy="77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>
            <a:spAutoFit/>
          </a:bodyPr>
          <a:lstStyle/>
          <a:p>
            <a:r>
              <a:rPr lang="en-US" dirty="0" smtClean="0"/>
              <a:t>Favors overall system performance: creates</a:t>
            </a:r>
            <a:endParaRPr lang="fr-FR" dirty="0"/>
          </a:p>
          <a:p>
            <a:r>
              <a:rPr lang="fr-FR" dirty="0" err="1"/>
              <a:t>p</a:t>
            </a:r>
            <a:r>
              <a:rPr lang="fr-FR" dirty="0" err="1" smtClean="0"/>
              <a:t>otential</a:t>
            </a:r>
            <a:r>
              <a:rPr lang="fr-FR" dirty="0" smtClean="0"/>
              <a:t> for new </a:t>
            </a:r>
            <a:r>
              <a:rPr lang="fr-FR" dirty="0"/>
              <a:t>transmissions </a:t>
            </a:r>
            <a:r>
              <a:rPr lang="en-US" dirty="0" smtClean="0"/>
              <a:t>from receiver</a:t>
            </a:r>
            <a:endParaRPr lang="en-US" dirty="0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3046" y="152400"/>
            <a:ext cx="8440615" cy="608013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An </a:t>
            </a:r>
            <a:r>
              <a:rPr lang="fr-FR" sz="3200" dirty="0" err="1" smtClean="0"/>
              <a:t>example</a:t>
            </a:r>
            <a:r>
              <a:rPr lang="fr-FR" sz="3200" dirty="0" smtClean="0"/>
              <a:t> </a:t>
            </a:r>
            <a:r>
              <a:rPr lang="fr-FR" sz="3200" dirty="0" err="1" smtClean="0"/>
              <a:t>strategy</a:t>
            </a:r>
            <a:r>
              <a:rPr lang="fr-FR" sz="3200" dirty="0" smtClean="0"/>
              <a:t>: </a:t>
            </a:r>
            <a:br>
              <a:rPr lang="fr-FR" sz="3200" dirty="0" smtClean="0"/>
            </a:br>
            <a:r>
              <a:rPr lang="fr-FR" sz="3200" dirty="0" err="1" smtClean="0"/>
              <a:t>uniform</a:t>
            </a:r>
            <a:r>
              <a:rPr lang="fr-FR" sz="3200" dirty="0" smtClean="0"/>
              <a:t> </a:t>
            </a:r>
            <a:r>
              <a:rPr lang="fr-FR" sz="3200" dirty="0" err="1" smtClean="0"/>
              <a:t>random</a:t>
            </a:r>
            <a:r>
              <a:rPr lang="fr-FR" sz="3200" dirty="0" smtClean="0"/>
              <a:t> </a:t>
            </a:r>
            <a:r>
              <a:rPr lang="fr-FR" sz="3200" dirty="0" err="1" smtClean="0"/>
              <a:t>peer</a:t>
            </a:r>
            <a:r>
              <a:rPr lang="fr-FR" sz="3200" dirty="0" smtClean="0"/>
              <a:t>, </a:t>
            </a:r>
            <a:r>
              <a:rPr lang="fr-FR" sz="3200" dirty="0" err="1" smtClean="0"/>
              <a:t>latest</a:t>
            </a:r>
            <a:r>
              <a:rPr lang="fr-FR" sz="3200" dirty="0" smtClean="0"/>
              <a:t> « </a:t>
            </a:r>
            <a:r>
              <a:rPr lang="fr-FR" sz="3200" dirty="0" err="1" smtClean="0"/>
              <a:t>chunk</a:t>
            </a:r>
            <a:r>
              <a:rPr lang="fr-FR" sz="3200" dirty="0" smtClean="0"/>
              <a:t> » push</a:t>
            </a:r>
            <a:endParaRPr lang="fr-FR" sz="3200" dirty="0"/>
          </a:p>
        </p:txBody>
      </p:sp>
      <p:sp>
        <p:nvSpPr>
          <p:cNvPr id="414734" name="AutoShape 14"/>
          <p:cNvSpPr>
            <a:spLocks/>
          </p:cNvSpPr>
          <p:nvPr/>
        </p:nvSpPr>
        <p:spPr bwMode="auto">
          <a:xfrm rot="5400000">
            <a:off x="1606062" y="902921"/>
            <a:ext cx="304800" cy="2391508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 anchor="ctr"/>
          <a:lstStyle/>
          <a:p>
            <a:endParaRPr lang="fr-FR"/>
          </a:p>
        </p:txBody>
      </p:sp>
      <p:sp>
        <p:nvSpPr>
          <p:cNvPr id="414739" name="Rectangle 19"/>
          <p:cNvSpPr>
            <a:spLocks noChangeArrowheads="1"/>
          </p:cNvSpPr>
          <p:nvPr/>
        </p:nvSpPr>
        <p:spPr bwMode="auto">
          <a:xfrm>
            <a:off x="2321169" y="3581400"/>
            <a:ext cx="281354" cy="228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 anchor="ctr"/>
          <a:lstStyle/>
          <a:p>
            <a:pPr algn="ctr"/>
            <a:r>
              <a:rPr lang="fr-FR" sz="240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414740" name="Rectangle 20"/>
          <p:cNvSpPr>
            <a:spLocks noChangeArrowheads="1"/>
          </p:cNvSpPr>
          <p:nvPr/>
        </p:nvSpPr>
        <p:spPr bwMode="auto">
          <a:xfrm>
            <a:off x="2602523" y="3581400"/>
            <a:ext cx="281354" cy="228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 anchor="ctr"/>
          <a:lstStyle/>
          <a:p>
            <a:pPr algn="ctr"/>
            <a:r>
              <a:rPr lang="fr-FR" sz="240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414741" name="Text Box 21"/>
          <p:cNvSpPr txBox="1">
            <a:spLocks noChangeArrowheads="1"/>
          </p:cNvSpPr>
          <p:nvPr/>
        </p:nvSpPr>
        <p:spPr bwMode="auto">
          <a:xfrm>
            <a:off x="558120" y="1489075"/>
            <a:ext cx="2119335" cy="52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>
            <a:spAutoFit/>
          </a:bodyPr>
          <a:lstStyle/>
          <a:p>
            <a:pPr algn="ctr"/>
            <a:r>
              <a:rPr lang="fr-FR" sz="2000" dirty="0" err="1" smtClean="0">
                <a:solidFill>
                  <a:schemeClr val="accent1"/>
                </a:solidFill>
              </a:rPr>
              <a:t>Sender’s</a:t>
            </a:r>
            <a:r>
              <a:rPr lang="fr-FR" sz="2000" dirty="0" smtClean="0">
                <a:solidFill>
                  <a:schemeClr val="accent1"/>
                </a:solidFill>
              </a:rPr>
              <a:t> </a:t>
            </a:r>
            <a:r>
              <a:rPr lang="fr-FR" sz="2000" dirty="0" err="1" smtClean="0">
                <a:solidFill>
                  <a:schemeClr val="accent1"/>
                </a:solidFill>
              </a:rPr>
              <a:t>chunks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414742" name="Text Box 22"/>
          <p:cNvSpPr txBox="1">
            <a:spLocks noChangeArrowheads="1"/>
          </p:cNvSpPr>
          <p:nvPr/>
        </p:nvSpPr>
        <p:spPr bwMode="auto">
          <a:xfrm>
            <a:off x="605824" y="4137012"/>
            <a:ext cx="2305284" cy="52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>
            <a:spAutoFit/>
          </a:bodyPr>
          <a:lstStyle/>
          <a:p>
            <a:pPr algn="ctr"/>
            <a:r>
              <a:rPr lang="fr-FR" sz="2000" dirty="0" err="1" smtClean="0">
                <a:solidFill>
                  <a:schemeClr val="accent1"/>
                </a:solidFill>
              </a:rPr>
              <a:t>Receiver’s</a:t>
            </a:r>
            <a:r>
              <a:rPr lang="fr-FR" sz="2000" dirty="0" smtClean="0">
                <a:solidFill>
                  <a:schemeClr val="accent1"/>
                </a:solidFill>
              </a:rPr>
              <a:t> </a:t>
            </a:r>
            <a:r>
              <a:rPr lang="fr-FR" sz="2000" dirty="0" err="1" smtClean="0">
                <a:solidFill>
                  <a:schemeClr val="accent1"/>
                </a:solidFill>
              </a:rPr>
              <a:t>chunks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414743" name="AutoShape 23"/>
          <p:cNvSpPr>
            <a:spLocks/>
          </p:cNvSpPr>
          <p:nvPr/>
        </p:nvSpPr>
        <p:spPr bwMode="auto">
          <a:xfrm rot="16200000">
            <a:off x="1606062" y="2884121"/>
            <a:ext cx="304800" cy="2391508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 anchor="ctr"/>
          <a:lstStyle/>
          <a:p>
            <a:endParaRPr lang="fr-FR"/>
          </a:p>
        </p:txBody>
      </p:sp>
      <p:sp>
        <p:nvSpPr>
          <p:cNvPr id="414745" name="Line 25"/>
          <p:cNvSpPr>
            <a:spLocks noChangeShapeType="1"/>
          </p:cNvSpPr>
          <p:nvPr/>
        </p:nvSpPr>
        <p:spPr bwMode="auto">
          <a:xfrm>
            <a:off x="2743200" y="2667000"/>
            <a:ext cx="0" cy="609600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 anchor="ctr"/>
          <a:lstStyle/>
          <a:p>
            <a:endParaRPr lang="fr-FR"/>
          </a:p>
        </p:txBody>
      </p:sp>
      <p:sp>
        <p:nvSpPr>
          <p:cNvPr id="414746" name="Text Box 26"/>
          <p:cNvSpPr txBox="1">
            <a:spLocks noChangeArrowheads="1"/>
          </p:cNvSpPr>
          <p:nvPr/>
        </p:nvSpPr>
        <p:spPr bwMode="auto">
          <a:xfrm>
            <a:off x="1139752" y="2743200"/>
            <a:ext cx="1457231" cy="52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>
            <a:spAutoFit/>
          </a:bodyPr>
          <a:lstStyle/>
          <a:p>
            <a:pPr algn="ctr"/>
            <a:r>
              <a:rPr lang="fr-FR" sz="2000" dirty="0" smtClean="0">
                <a:solidFill>
                  <a:schemeClr val="accent1"/>
                </a:solidFill>
              </a:rPr>
              <a:t>Last </a:t>
            </a:r>
            <a:r>
              <a:rPr lang="fr-FR" sz="2000" dirty="0" err="1" smtClean="0">
                <a:solidFill>
                  <a:schemeClr val="accent1"/>
                </a:solidFill>
              </a:rPr>
              <a:t>chunk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414751" name="Rectangle 31"/>
          <p:cNvSpPr>
            <a:spLocks noChangeArrowheads="1"/>
          </p:cNvSpPr>
          <p:nvPr/>
        </p:nvSpPr>
        <p:spPr bwMode="auto">
          <a:xfrm>
            <a:off x="2039815" y="3581400"/>
            <a:ext cx="281354" cy="228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 anchor="ctr"/>
          <a:lstStyle/>
          <a:p>
            <a:pPr algn="ctr"/>
            <a:r>
              <a:rPr lang="fr-FR" sz="240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414752" name="Rectangle 32"/>
          <p:cNvSpPr>
            <a:spLocks noChangeArrowheads="1"/>
          </p:cNvSpPr>
          <p:nvPr/>
        </p:nvSpPr>
        <p:spPr bwMode="auto">
          <a:xfrm>
            <a:off x="1758461" y="3581400"/>
            <a:ext cx="281354" cy="228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 anchor="ctr"/>
          <a:lstStyle/>
          <a:p>
            <a:pPr algn="ctr"/>
            <a:r>
              <a:rPr lang="fr-FR" sz="240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414753" name="Rectangle 33"/>
          <p:cNvSpPr>
            <a:spLocks noChangeArrowheads="1"/>
          </p:cNvSpPr>
          <p:nvPr/>
        </p:nvSpPr>
        <p:spPr bwMode="auto">
          <a:xfrm>
            <a:off x="1477108" y="3581400"/>
            <a:ext cx="281354" cy="228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 anchor="ctr"/>
          <a:lstStyle/>
          <a:p>
            <a:pPr algn="ctr"/>
            <a:r>
              <a:rPr lang="fr-FR" sz="240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414754" name="Rectangle 34"/>
          <p:cNvSpPr>
            <a:spLocks noChangeArrowheads="1"/>
          </p:cNvSpPr>
          <p:nvPr/>
        </p:nvSpPr>
        <p:spPr bwMode="auto">
          <a:xfrm>
            <a:off x="1195754" y="3581400"/>
            <a:ext cx="281354" cy="228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 anchor="ctr"/>
          <a:lstStyle/>
          <a:p>
            <a:pPr algn="ctr"/>
            <a:r>
              <a:rPr lang="fr-FR" sz="240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414755" name="Rectangle 35"/>
          <p:cNvSpPr>
            <a:spLocks noChangeArrowheads="1"/>
          </p:cNvSpPr>
          <p:nvPr/>
        </p:nvSpPr>
        <p:spPr bwMode="auto">
          <a:xfrm>
            <a:off x="914400" y="3581400"/>
            <a:ext cx="281354" cy="228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 anchor="ctr"/>
          <a:lstStyle/>
          <a:p>
            <a:pPr algn="ctr"/>
            <a:r>
              <a:rPr lang="fr-FR" sz="240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414756" name="Rectangle 36"/>
          <p:cNvSpPr>
            <a:spLocks noChangeArrowheads="1"/>
          </p:cNvSpPr>
          <p:nvPr/>
        </p:nvSpPr>
        <p:spPr bwMode="auto">
          <a:xfrm>
            <a:off x="633046" y="3581400"/>
            <a:ext cx="281354" cy="228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 anchor="ctr"/>
          <a:lstStyle/>
          <a:p>
            <a:pPr algn="ctr"/>
            <a:r>
              <a:rPr lang="fr-FR" sz="2400">
                <a:solidFill>
                  <a:schemeClr val="accent1"/>
                </a:solidFill>
              </a:rPr>
              <a:t>?</a:t>
            </a:r>
          </a:p>
        </p:txBody>
      </p:sp>
      <p:pic>
        <p:nvPicPr>
          <p:cNvPr id="414757" name="Picture 37" descr="tes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08" y="1422400"/>
            <a:ext cx="5581650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758" name="Text Box 38"/>
          <p:cNvSpPr txBox="1">
            <a:spLocks noChangeArrowheads="1"/>
          </p:cNvSpPr>
          <p:nvPr/>
        </p:nvSpPr>
        <p:spPr bwMode="auto">
          <a:xfrm>
            <a:off x="2863466" y="990601"/>
            <a:ext cx="2898330" cy="4951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Fraction of </a:t>
            </a:r>
            <a:r>
              <a:rPr lang="fr-FR" dirty="0" err="1" smtClean="0">
                <a:solidFill>
                  <a:schemeClr val="accent1"/>
                </a:solidFill>
              </a:rPr>
              <a:t>reached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nodes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14759" name="Text Box 39"/>
          <p:cNvSpPr txBox="1">
            <a:spLocks noChangeArrowheads="1"/>
          </p:cNvSpPr>
          <p:nvPr/>
        </p:nvSpPr>
        <p:spPr bwMode="auto">
          <a:xfrm>
            <a:off x="4716016" y="6248401"/>
            <a:ext cx="1834254" cy="4951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000" tIns="108000" rIns="108000" bIns="10800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Time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414760" name="Picture 40" descr="test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69" y="1489075"/>
            <a:ext cx="5627077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761" name="Rectangle 41"/>
          <p:cNvSpPr>
            <a:spLocks noChangeArrowheads="1"/>
          </p:cNvSpPr>
          <p:nvPr/>
        </p:nvSpPr>
        <p:spPr bwMode="auto">
          <a:xfrm>
            <a:off x="633046" y="2286000"/>
            <a:ext cx="281354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 anchor="ctr"/>
          <a:lstStyle/>
          <a:p>
            <a:pPr algn="ctr"/>
            <a:r>
              <a:rPr lang="fr-FR" sz="2000">
                <a:solidFill>
                  <a:srgbClr val="F8F8F8"/>
                </a:solidFill>
              </a:rPr>
              <a:t>1</a:t>
            </a:r>
          </a:p>
        </p:txBody>
      </p:sp>
      <p:sp>
        <p:nvSpPr>
          <p:cNvPr id="414762" name="Rectangle 42"/>
          <p:cNvSpPr>
            <a:spLocks noChangeArrowheads="1"/>
          </p:cNvSpPr>
          <p:nvPr/>
        </p:nvSpPr>
        <p:spPr bwMode="auto">
          <a:xfrm>
            <a:off x="914400" y="2286000"/>
            <a:ext cx="281354" cy="228600"/>
          </a:xfrm>
          <a:prstGeom prst="rect">
            <a:avLst/>
          </a:prstGeom>
          <a:solidFill>
            <a:srgbClr val="00800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 anchor="ctr"/>
          <a:lstStyle/>
          <a:p>
            <a:pPr algn="ctr"/>
            <a:r>
              <a:rPr lang="fr-FR" sz="2000">
                <a:solidFill>
                  <a:srgbClr val="F8F8F8"/>
                </a:solidFill>
              </a:rPr>
              <a:t>2</a:t>
            </a:r>
          </a:p>
        </p:txBody>
      </p:sp>
      <p:sp>
        <p:nvSpPr>
          <p:cNvPr id="414763" name="Rectangle 43"/>
          <p:cNvSpPr>
            <a:spLocks noChangeArrowheads="1"/>
          </p:cNvSpPr>
          <p:nvPr/>
        </p:nvSpPr>
        <p:spPr bwMode="auto">
          <a:xfrm>
            <a:off x="1195754" y="2286000"/>
            <a:ext cx="281354" cy="228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 anchor="ctr"/>
          <a:lstStyle/>
          <a:p>
            <a:endParaRPr lang="fr-FR"/>
          </a:p>
        </p:txBody>
      </p:sp>
      <p:sp>
        <p:nvSpPr>
          <p:cNvPr id="414764" name="Rectangle 44"/>
          <p:cNvSpPr>
            <a:spLocks noChangeArrowheads="1"/>
          </p:cNvSpPr>
          <p:nvPr/>
        </p:nvSpPr>
        <p:spPr bwMode="auto">
          <a:xfrm>
            <a:off x="1477108" y="2286000"/>
            <a:ext cx="281354" cy="228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 anchor="ctr"/>
          <a:lstStyle/>
          <a:p>
            <a:pPr algn="ctr"/>
            <a:r>
              <a:rPr lang="fr-FR" sz="200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14765" name="Rectangle 45"/>
          <p:cNvSpPr>
            <a:spLocks noChangeArrowheads="1"/>
          </p:cNvSpPr>
          <p:nvPr/>
        </p:nvSpPr>
        <p:spPr bwMode="auto">
          <a:xfrm>
            <a:off x="1758461" y="2286000"/>
            <a:ext cx="281354" cy="228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 anchor="ctr"/>
          <a:lstStyle/>
          <a:p>
            <a:pPr algn="ctr"/>
            <a:r>
              <a:rPr lang="fr-FR" sz="200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414766" name="Rectangle 46"/>
          <p:cNvSpPr>
            <a:spLocks noChangeArrowheads="1"/>
          </p:cNvSpPr>
          <p:nvPr/>
        </p:nvSpPr>
        <p:spPr bwMode="auto">
          <a:xfrm>
            <a:off x="2321169" y="2286000"/>
            <a:ext cx="281354" cy="228600"/>
          </a:xfrm>
          <a:prstGeom prst="rect">
            <a:avLst/>
          </a:prstGeom>
          <a:solidFill>
            <a:srgbClr val="3333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 anchor="ctr"/>
          <a:lstStyle/>
          <a:p>
            <a:pPr algn="ctr"/>
            <a:r>
              <a:rPr lang="fr-FR" sz="2000">
                <a:solidFill>
                  <a:srgbClr val="F8F8F8"/>
                </a:solidFill>
              </a:rPr>
              <a:t>7</a:t>
            </a:r>
          </a:p>
        </p:txBody>
      </p:sp>
      <p:sp>
        <p:nvSpPr>
          <p:cNvPr id="414767" name="Rectangle 47"/>
          <p:cNvSpPr>
            <a:spLocks noChangeArrowheads="1"/>
          </p:cNvSpPr>
          <p:nvPr/>
        </p:nvSpPr>
        <p:spPr bwMode="auto">
          <a:xfrm>
            <a:off x="2602523" y="2286000"/>
            <a:ext cx="281354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 anchor="ctr"/>
          <a:lstStyle/>
          <a:p>
            <a:pPr algn="ctr"/>
            <a:r>
              <a:rPr lang="fr-FR" sz="2000">
                <a:solidFill>
                  <a:srgbClr val="F8F8F8"/>
                </a:solidFill>
              </a:rPr>
              <a:t>8</a:t>
            </a:r>
          </a:p>
        </p:txBody>
      </p:sp>
      <p:sp>
        <p:nvSpPr>
          <p:cNvPr id="414768" name="Rectangle 48"/>
          <p:cNvSpPr>
            <a:spLocks noChangeArrowheads="1"/>
          </p:cNvSpPr>
          <p:nvPr/>
        </p:nvSpPr>
        <p:spPr bwMode="auto">
          <a:xfrm>
            <a:off x="2039815" y="2286000"/>
            <a:ext cx="281354" cy="228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08000" rIns="108000" bIns="10800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18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69" grpId="0"/>
      <p:bldP spid="414745" grpId="0" animBg="1"/>
      <p:bldP spid="414746" grpId="0"/>
      <p:bldP spid="414758" grpId="0" animBg="1"/>
      <p:bldP spid="414758" grpId="1" animBg="1"/>
      <p:bldP spid="414759" grpId="0" animBg="1"/>
      <p:bldP spid="414759" grpId="1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3134</TotalTime>
  <Words>805</Words>
  <Application>Microsoft Office PowerPoint</Application>
  <PresentationFormat>Affichage à l'écran (4:3)</PresentationFormat>
  <Paragraphs>150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Gossip algorithms : “infect forever” dynamics</vt:lpstr>
      <vt:lpstr>Types of gossip algorithms</vt:lpstr>
      <vt:lpstr>Push on complete graph with uniform neighbor selection: broadcast time T</vt:lpstr>
      <vt:lpstr>Push on complete graph with uniform neighbor selection: broadcast time T</vt:lpstr>
      <vt:lpstr>Non-complete, possibly sparse graphs: conductance, isoperimetric constant and expanders</vt:lpstr>
      <vt:lpstr>Performance on graphs with conductance  </vt:lpstr>
      <vt:lpstr>Extension (1) Beating 1/ dependency</vt:lpstr>
      <vt:lpstr>Extension (2) Competing epidemic disseminations </vt:lpstr>
      <vt:lpstr>An example strategy:  uniform random peer, latest « chunk » push</vt:lpstr>
      <vt:lpstr>uniform random peer, latest « chunk » push Performance with complete graph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broadcasting solutions for p2p networks</dc:title>
  <dc:creator>lmassoul</dc:creator>
  <cp:lastModifiedBy>Laurent Massoulie</cp:lastModifiedBy>
  <cp:revision>71</cp:revision>
  <dcterms:created xsi:type="dcterms:W3CDTF">2006-06-22T11:36:32Z</dcterms:created>
  <dcterms:modified xsi:type="dcterms:W3CDTF">2014-09-25T11:52:54Z</dcterms:modified>
</cp:coreProperties>
</file>