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6"/>
  </p:notesMasterIdLst>
  <p:handoutMasterIdLst>
    <p:handoutMasterId r:id="rId17"/>
  </p:handoutMasterIdLst>
  <p:sldIdLst>
    <p:sldId id="425" r:id="rId2"/>
    <p:sldId id="426" r:id="rId3"/>
    <p:sldId id="427" r:id="rId4"/>
    <p:sldId id="428" r:id="rId5"/>
    <p:sldId id="430" r:id="rId6"/>
    <p:sldId id="431" r:id="rId7"/>
    <p:sldId id="432" r:id="rId8"/>
    <p:sldId id="434" r:id="rId9"/>
    <p:sldId id="435" r:id="rId10"/>
    <p:sldId id="436" r:id="rId11"/>
    <p:sldId id="437" r:id="rId12"/>
    <p:sldId id="438" r:id="rId13"/>
    <p:sldId id="439" r:id="rId14"/>
    <p:sldId id="440" r:id="rId1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68" autoAdjust="0"/>
    <p:restoredTop sz="94660"/>
  </p:normalViewPr>
  <p:slideViewPr>
    <p:cSldViewPr>
      <p:cViewPr>
        <p:scale>
          <a:sx n="90" d="100"/>
          <a:sy n="90" d="100"/>
        </p:scale>
        <p:origin x="716" y="2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679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79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28B0AFE-1361-4BF7-A07D-C1CD5A61C97F}" type="slidenum">
              <a:rPr lang="en-GB"/>
              <a:pPr/>
              <a:t>‹N°›</a:t>
            </a:fld>
            <a:endParaRPr lang="en-GB"/>
          </a:p>
        </p:txBody>
      </p:sp>
    </p:spTree>
    <p:extLst>
      <p:ext uri="{BB962C8B-B14F-4D97-AF65-F5344CB8AC3E}">
        <p14:creationId xmlns:p14="http://schemas.microsoft.com/office/powerpoint/2010/main" val="1159880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22F04E2-51DD-4C0B-A537-41C6688EA2B9}" type="slidenum">
              <a:rPr lang="en-GB"/>
              <a:pPr/>
              <a:t>‹N°›</a:t>
            </a:fld>
            <a:endParaRPr lang="en-GB"/>
          </a:p>
        </p:txBody>
      </p:sp>
    </p:spTree>
    <p:extLst>
      <p:ext uri="{BB962C8B-B14F-4D97-AF65-F5344CB8AC3E}">
        <p14:creationId xmlns:p14="http://schemas.microsoft.com/office/powerpoint/2010/main" val="3383196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A0821-51D8-4C5F-AF2E-2EC907105A46}" type="slidenum">
              <a:rPr lang="en-US"/>
              <a:pPr/>
              <a:t>6</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370805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5A0747-0111-40D5-B401-6EE4C7710DCB}" type="slidenum">
              <a:rPr lang="en-GB" altLang="fr-FR"/>
              <a:pPr eaLnBrk="1" hangingPunct="1"/>
              <a:t>8</a:t>
            </a:fld>
            <a:endParaRPr lang="en-GB" altLang="fr-FR"/>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r>
              <a:rPr lang="en-GB" altLang="fr-FR" smtClean="0">
                <a:latin typeface="Arial" panose="020B0604020202020204" pitchFamily="34" charset="0"/>
              </a:rPr>
              <a:t>Previous work: Liggett. Focus on infinite graphs, mostly regular grids, and more recently homogeneous trees. There, phase transitions take place; epidemics may survive forever. We will be concerned mostly with large but finite graphs. Some work worth mentioning is the recent paper by Wagner and Anantharam, which studies how the phase transition on the infinite grid reflects on the process on a finite grid.</a:t>
            </a:r>
          </a:p>
        </p:txBody>
      </p:sp>
    </p:spTree>
    <p:extLst>
      <p:ext uri="{BB962C8B-B14F-4D97-AF65-F5344CB8AC3E}">
        <p14:creationId xmlns:p14="http://schemas.microsoft.com/office/powerpoint/2010/main" val="37054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35D44B-A098-49D9-97A3-C3B13CA53133}" type="slidenum">
              <a:rPr lang="en-GB" altLang="fr-FR"/>
              <a:pPr eaLnBrk="1" hangingPunct="1"/>
              <a:t>9</a:t>
            </a:fld>
            <a:endParaRPr lang="en-GB" altLang="fr-FR"/>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r>
              <a:rPr lang="en-GB" altLang="fr-FR" smtClean="0">
                <a:latin typeface="Arial" panose="020B0604020202020204" pitchFamily="34" charset="0"/>
              </a:rPr>
              <a:t>Previous work: Liggett. Focus on infinite graphs, mostly regular grids, and more recently homogeneous trees. There, phase transitions take place; epidemics may survive forever. We will be concerned mostly with large but finite graphs. Some work worth mentioning is the recent paper by Wagner and Anantharam, which studies how the phase transition on the infinite grid reflects on the process on a finite grid.</a:t>
            </a:r>
          </a:p>
        </p:txBody>
      </p:sp>
    </p:spTree>
    <p:extLst>
      <p:ext uri="{BB962C8B-B14F-4D97-AF65-F5344CB8AC3E}">
        <p14:creationId xmlns:p14="http://schemas.microsoft.com/office/powerpoint/2010/main" val="36504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36122B-31E1-47C2-A4E3-48EFF84627CA}" type="slidenum">
              <a:rPr lang="en-GB" altLang="fr-FR"/>
              <a:pPr eaLnBrk="1" hangingPunct="1"/>
              <a:t>10</a:t>
            </a:fld>
            <a:endParaRPr lang="en-GB" altLang="fr-FR"/>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fr-FR" altLang="fr-FR" smtClean="0">
              <a:latin typeface="Arial" panose="020B0604020202020204" pitchFamily="34" charset="0"/>
            </a:endParaRPr>
          </a:p>
        </p:txBody>
      </p:sp>
    </p:spTree>
    <p:extLst>
      <p:ext uri="{BB962C8B-B14F-4D97-AF65-F5344CB8AC3E}">
        <p14:creationId xmlns:p14="http://schemas.microsoft.com/office/powerpoint/2010/main" val="23050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3601CD-851E-4726-A221-3B59E13FC2D4}" type="slidenum">
              <a:rPr lang="en-GB" altLang="fr-FR"/>
              <a:pPr eaLnBrk="1" hangingPunct="1"/>
              <a:t>11</a:t>
            </a:fld>
            <a:endParaRPr lang="en-GB" altLang="fr-F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r>
              <a:rPr lang="en-GB" altLang="fr-FR" smtClean="0">
                <a:latin typeface="Arial" panose="020B0604020202020204" pitchFamily="34" charset="0"/>
              </a:rPr>
              <a:t>Aka graph conductance; converse inequality: Cheeger inequality: \eta\le \sqrt{2(Delta -\lambda)\lambda)}…</a:t>
            </a:r>
          </a:p>
        </p:txBody>
      </p:sp>
    </p:spTree>
    <p:extLst>
      <p:ext uri="{BB962C8B-B14F-4D97-AF65-F5344CB8AC3E}">
        <p14:creationId xmlns:p14="http://schemas.microsoft.com/office/powerpoint/2010/main" val="45475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8AEF46-3617-4687-BA80-E54B617F115B}" type="slidenum">
              <a:rPr lang="en-GB" altLang="fr-FR"/>
              <a:pPr eaLnBrk="1" hangingPunct="1"/>
              <a:t>12</a:t>
            </a:fld>
            <a:endParaRPr lang="en-GB" altLang="fr-FR"/>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fr-FR" altLang="fr-FR" smtClean="0">
              <a:latin typeface="Arial" panose="020B0604020202020204" pitchFamily="34" charset="0"/>
            </a:endParaRPr>
          </a:p>
        </p:txBody>
      </p:sp>
    </p:spTree>
    <p:extLst>
      <p:ext uri="{BB962C8B-B14F-4D97-AF65-F5344CB8AC3E}">
        <p14:creationId xmlns:p14="http://schemas.microsoft.com/office/powerpoint/2010/main" val="424524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E6AA28-315F-410C-9188-50500DEF4092}" type="slidenum">
              <a:rPr lang="en-GB" altLang="fr-FR"/>
              <a:pPr eaLnBrk="1" hangingPunct="1"/>
              <a:t>13</a:t>
            </a:fld>
            <a:endParaRPr lang="en-GB" altLang="fr-FR"/>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fr-FR" altLang="fr-FR" smtClean="0">
              <a:latin typeface="Arial" panose="020B0604020202020204" pitchFamily="34" charset="0"/>
            </a:endParaRPr>
          </a:p>
        </p:txBody>
      </p:sp>
    </p:spTree>
    <p:extLst>
      <p:ext uri="{BB962C8B-B14F-4D97-AF65-F5344CB8AC3E}">
        <p14:creationId xmlns:p14="http://schemas.microsoft.com/office/powerpoint/2010/main" val="259166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C6E1E8-13C1-4A91-B055-CC9EBF2C1E40}" type="slidenum">
              <a:rPr lang="en-GB" altLang="fr-FR"/>
              <a:pPr eaLnBrk="1" hangingPunct="1"/>
              <a:t>14</a:t>
            </a:fld>
            <a:endParaRPr lang="en-GB" altLang="fr-FR"/>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fr-FR" altLang="fr-FR" smtClean="0">
              <a:latin typeface="Arial" panose="020B0604020202020204" pitchFamily="34" charset="0"/>
            </a:endParaRPr>
          </a:p>
        </p:txBody>
      </p:sp>
    </p:spTree>
    <p:extLst>
      <p:ext uri="{BB962C8B-B14F-4D97-AF65-F5344CB8AC3E}">
        <p14:creationId xmlns:p14="http://schemas.microsoft.com/office/powerpoint/2010/main" val="380572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endParaRPr lang="en-GB" altLang="en-US"/>
          </a:p>
        </p:txBody>
      </p:sp>
      <p:sp>
        <p:nvSpPr>
          <p:cNvPr id="5" name="Espace réservé du pied de page 4"/>
          <p:cNvSpPr>
            <a:spLocks noGrp="1"/>
          </p:cNvSpPr>
          <p:nvPr>
            <p:ph type="ftr" sz="quarter" idx="11"/>
          </p:nvPr>
        </p:nvSpPr>
        <p:spPr/>
        <p:txBody>
          <a:bodyPr/>
          <a:lstStyle/>
          <a:p>
            <a:endParaRPr lang="en-GB" altLang="en-US"/>
          </a:p>
        </p:txBody>
      </p:sp>
      <p:sp>
        <p:nvSpPr>
          <p:cNvPr id="6" name="Espace réservé du numéro de diapositive 5"/>
          <p:cNvSpPr>
            <a:spLocks noGrp="1"/>
          </p:cNvSpPr>
          <p:nvPr>
            <p:ph type="sldNum" sz="quarter" idx="12"/>
          </p:nvPr>
        </p:nvSpPr>
        <p:spPr/>
        <p:txBody>
          <a:bodyPr/>
          <a:lstStyle/>
          <a:p>
            <a:fld id="{11AD4EBC-5A3C-4986-A4E9-56F4DD12108C}" type="slidenum">
              <a:rPr lang="en-GB" altLang="en-US" smtClean="0"/>
              <a:pPr/>
              <a:t>‹N°›</a:t>
            </a:fld>
            <a:endParaRPr lang="en-GB" altLang="en-US"/>
          </a:p>
        </p:txBody>
      </p:sp>
    </p:spTree>
    <p:extLst>
      <p:ext uri="{BB962C8B-B14F-4D97-AF65-F5344CB8AC3E}">
        <p14:creationId xmlns:p14="http://schemas.microsoft.com/office/powerpoint/2010/main" val="1230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en-GB" altLang="en-US"/>
          </a:p>
        </p:txBody>
      </p:sp>
      <p:sp>
        <p:nvSpPr>
          <p:cNvPr id="5" name="Espace réservé du pied de page 4"/>
          <p:cNvSpPr>
            <a:spLocks noGrp="1"/>
          </p:cNvSpPr>
          <p:nvPr>
            <p:ph type="ftr" sz="quarter" idx="11"/>
          </p:nvPr>
        </p:nvSpPr>
        <p:spPr/>
        <p:txBody>
          <a:bodyPr/>
          <a:lstStyle/>
          <a:p>
            <a:endParaRPr lang="en-GB" altLang="en-US"/>
          </a:p>
        </p:txBody>
      </p:sp>
      <p:sp>
        <p:nvSpPr>
          <p:cNvPr id="6" name="Espace réservé du numéro de diapositive 5"/>
          <p:cNvSpPr>
            <a:spLocks noGrp="1"/>
          </p:cNvSpPr>
          <p:nvPr>
            <p:ph type="sldNum" sz="quarter" idx="12"/>
          </p:nvPr>
        </p:nvSpPr>
        <p:spPr/>
        <p:txBody>
          <a:bodyPr/>
          <a:lstStyle/>
          <a:p>
            <a:fld id="{7132A421-C829-43BD-BCC3-7E9C5C588665}" type="slidenum">
              <a:rPr lang="en-GB" altLang="en-US" smtClean="0"/>
              <a:pPr/>
              <a:t>‹N°›</a:t>
            </a:fld>
            <a:endParaRPr lang="en-GB" altLang="en-US"/>
          </a:p>
        </p:txBody>
      </p:sp>
    </p:spTree>
    <p:extLst>
      <p:ext uri="{BB962C8B-B14F-4D97-AF65-F5344CB8AC3E}">
        <p14:creationId xmlns:p14="http://schemas.microsoft.com/office/powerpoint/2010/main" val="57218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en-GB" altLang="en-US"/>
          </a:p>
        </p:txBody>
      </p:sp>
      <p:sp>
        <p:nvSpPr>
          <p:cNvPr id="5" name="Espace réservé du pied de page 4"/>
          <p:cNvSpPr>
            <a:spLocks noGrp="1"/>
          </p:cNvSpPr>
          <p:nvPr>
            <p:ph type="ftr" sz="quarter" idx="11"/>
          </p:nvPr>
        </p:nvSpPr>
        <p:spPr/>
        <p:txBody>
          <a:bodyPr/>
          <a:lstStyle/>
          <a:p>
            <a:endParaRPr lang="en-GB" altLang="en-US"/>
          </a:p>
        </p:txBody>
      </p:sp>
      <p:sp>
        <p:nvSpPr>
          <p:cNvPr id="6" name="Espace réservé du numéro de diapositive 5"/>
          <p:cNvSpPr>
            <a:spLocks noGrp="1"/>
          </p:cNvSpPr>
          <p:nvPr>
            <p:ph type="sldNum" sz="quarter" idx="12"/>
          </p:nvPr>
        </p:nvSpPr>
        <p:spPr/>
        <p:txBody>
          <a:bodyPr/>
          <a:lstStyle/>
          <a:p>
            <a:fld id="{B8BF37E7-91D6-4B82-8F6A-0FCEF06A2C73}" type="slidenum">
              <a:rPr lang="en-GB" altLang="en-US" smtClean="0"/>
              <a:pPr/>
              <a:t>‹N°›</a:t>
            </a:fld>
            <a:endParaRPr lang="en-GB" altLang="en-US"/>
          </a:p>
        </p:txBody>
      </p:sp>
    </p:spTree>
    <p:extLst>
      <p:ext uri="{BB962C8B-B14F-4D97-AF65-F5344CB8AC3E}">
        <p14:creationId xmlns:p14="http://schemas.microsoft.com/office/powerpoint/2010/main" val="8236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457200" y="1719263"/>
            <a:ext cx="4038600" cy="441166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719263"/>
            <a:ext cx="4038600" cy="441166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6248400"/>
            <a:ext cx="2133600" cy="457200"/>
          </a:xfrm>
        </p:spPr>
        <p:txBody>
          <a:bodyPr/>
          <a:lstStyle>
            <a:lvl1pPr>
              <a:defRPr smtClean="0"/>
            </a:lvl1pPr>
          </a:lstStyle>
          <a:p>
            <a:pPr>
              <a:defRPr/>
            </a:pPr>
            <a:endParaRPr lang="en-GB" altLang="en-US"/>
          </a:p>
        </p:txBody>
      </p:sp>
      <p:sp>
        <p:nvSpPr>
          <p:cNvPr id="6" name="Espace réservé du pied de page 5"/>
          <p:cNvSpPr>
            <a:spLocks noGrp="1"/>
          </p:cNvSpPr>
          <p:nvPr>
            <p:ph type="ftr" sz="quarter" idx="11"/>
          </p:nvPr>
        </p:nvSpPr>
        <p:spPr>
          <a:xfrm>
            <a:off x="3124200" y="6248400"/>
            <a:ext cx="2895600" cy="457200"/>
          </a:xfrm>
        </p:spPr>
        <p:txBody>
          <a:bodyPr/>
          <a:lstStyle>
            <a:lvl1pPr>
              <a:defRPr smtClean="0"/>
            </a:lvl1pPr>
          </a:lstStyle>
          <a:p>
            <a:pPr>
              <a:defRPr/>
            </a:pPr>
            <a:endParaRPr lang="en-GB" altLang="en-US"/>
          </a:p>
        </p:txBody>
      </p:sp>
      <p:sp>
        <p:nvSpPr>
          <p:cNvPr id="7" name="Espace réservé du numéro de diapositive 6"/>
          <p:cNvSpPr>
            <a:spLocks noGrp="1"/>
          </p:cNvSpPr>
          <p:nvPr>
            <p:ph type="sldNum" sz="quarter" idx="12"/>
          </p:nvPr>
        </p:nvSpPr>
        <p:spPr>
          <a:xfrm>
            <a:off x="6553200" y="6248400"/>
            <a:ext cx="2133600" cy="457200"/>
          </a:xfrm>
        </p:spPr>
        <p:txBody>
          <a:bodyPr/>
          <a:lstStyle>
            <a:lvl1pPr>
              <a:defRPr/>
            </a:lvl1pPr>
          </a:lstStyle>
          <a:p>
            <a:fld id="{D7D3BAD7-077C-4161-A493-714D2D1B405D}" type="slidenum">
              <a:rPr lang="en-GB" altLang="en-US"/>
              <a:pPr/>
              <a:t>‹N°›</a:t>
            </a:fld>
            <a:endParaRPr lang="en-GB" altLang="en-US"/>
          </a:p>
        </p:txBody>
      </p:sp>
    </p:spTree>
    <p:extLst>
      <p:ext uri="{BB962C8B-B14F-4D97-AF65-F5344CB8AC3E}">
        <p14:creationId xmlns:p14="http://schemas.microsoft.com/office/powerpoint/2010/main" val="36974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en-GB" altLang="en-US"/>
          </a:p>
        </p:txBody>
      </p:sp>
      <p:sp>
        <p:nvSpPr>
          <p:cNvPr id="5" name="Espace réservé du pied de page 4"/>
          <p:cNvSpPr>
            <a:spLocks noGrp="1"/>
          </p:cNvSpPr>
          <p:nvPr>
            <p:ph type="ftr" sz="quarter" idx="11"/>
          </p:nvPr>
        </p:nvSpPr>
        <p:spPr/>
        <p:txBody>
          <a:bodyPr/>
          <a:lstStyle/>
          <a:p>
            <a:endParaRPr lang="en-GB" altLang="en-US"/>
          </a:p>
        </p:txBody>
      </p:sp>
      <p:sp>
        <p:nvSpPr>
          <p:cNvPr id="6" name="Espace réservé du numéro de diapositive 5"/>
          <p:cNvSpPr>
            <a:spLocks noGrp="1"/>
          </p:cNvSpPr>
          <p:nvPr>
            <p:ph type="sldNum" sz="quarter" idx="12"/>
          </p:nvPr>
        </p:nvSpPr>
        <p:spPr/>
        <p:txBody>
          <a:bodyPr/>
          <a:lstStyle/>
          <a:p>
            <a:fld id="{FA70D090-E792-4097-A71C-A0CD66AA7B4F}" type="slidenum">
              <a:rPr lang="en-GB" altLang="en-US" smtClean="0"/>
              <a:pPr/>
              <a:t>‹N°›</a:t>
            </a:fld>
            <a:endParaRPr lang="en-GB" altLang="en-US"/>
          </a:p>
        </p:txBody>
      </p:sp>
    </p:spTree>
    <p:extLst>
      <p:ext uri="{BB962C8B-B14F-4D97-AF65-F5344CB8AC3E}">
        <p14:creationId xmlns:p14="http://schemas.microsoft.com/office/powerpoint/2010/main" val="180464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endParaRPr lang="en-GB" altLang="en-US"/>
          </a:p>
        </p:txBody>
      </p:sp>
      <p:sp>
        <p:nvSpPr>
          <p:cNvPr id="5" name="Espace réservé du pied de page 4"/>
          <p:cNvSpPr>
            <a:spLocks noGrp="1"/>
          </p:cNvSpPr>
          <p:nvPr>
            <p:ph type="ftr" sz="quarter" idx="11"/>
          </p:nvPr>
        </p:nvSpPr>
        <p:spPr/>
        <p:txBody>
          <a:bodyPr/>
          <a:lstStyle/>
          <a:p>
            <a:endParaRPr lang="en-GB" altLang="en-US"/>
          </a:p>
        </p:txBody>
      </p:sp>
      <p:sp>
        <p:nvSpPr>
          <p:cNvPr id="6" name="Espace réservé du numéro de diapositive 5"/>
          <p:cNvSpPr>
            <a:spLocks noGrp="1"/>
          </p:cNvSpPr>
          <p:nvPr>
            <p:ph type="sldNum" sz="quarter" idx="12"/>
          </p:nvPr>
        </p:nvSpPr>
        <p:spPr/>
        <p:txBody>
          <a:bodyPr/>
          <a:lstStyle/>
          <a:p>
            <a:fld id="{6A17ED3E-B463-41CA-B8BB-3EE3E497B664}" type="slidenum">
              <a:rPr lang="en-GB" altLang="en-US" smtClean="0"/>
              <a:pPr/>
              <a:t>‹N°›</a:t>
            </a:fld>
            <a:endParaRPr lang="en-GB" altLang="en-US"/>
          </a:p>
        </p:txBody>
      </p:sp>
    </p:spTree>
    <p:extLst>
      <p:ext uri="{BB962C8B-B14F-4D97-AF65-F5344CB8AC3E}">
        <p14:creationId xmlns:p14="http://schemas.microsoft.com/office/powerpoint/2010/main" val="175903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en-GB" altLang="en-US"/>
          </a:p>
        </p:txBody>
      </p:sp>
      <p:sp>
        <p:nvSpPr>
          <p:cNvPr id="6" name="Espace réservé du pied de page 5"/>
          <p:cNvSpPr>
            <a:spLocks noGrp="1"/>
          </p:cNvSpPr>
          <p:nvPr>
            <p:ph type="ftr" sz="quarter" idx="11"/>
          </p:nvPr>
        </p:nvSpPr>
        <p:spPr/>
        <p:txBody>
          <a:bodyPr/>
          <a:lstStyle/>
          <a:p>
            <a:endParaRPr lang="en-GB" altLang="en-US"/>
          </a:p>
        </p:txBody>
      </p:sp>
      <p:sp>
        <p:nvSpPr>
          <p:cNvPr id="7" name="Espace réservé du numéro de diapositive 6"/>
          <p:cNvSpPr>
            <a:spLocks noGrp="1"/>
          </p:cNvSpPr>
          <p:nvPr>
            <p:ph type="sldNum" sz="quarter" idx="12"/>
          </p:nvPr>
        </p:nvSpPr>
        <p:spPr/>
        <p:txBody>
          <a:bodyPr/>
          <a:lstStyle/>
          <a:p>
            <a:fld id="{63FE0505-EBF5-4FD4-A22E-992C0744512A}" type="slidenum">
              <a:rPr lang="en-GB" altLang="en-US" smtClean="0"/>
              <a:pPr/>
              <a:t>‹N°›</a:t>
            </a:fld>
            <a:endParaRPr lang="en-GB" altLang="en-US"/>
          </a:p>
        </p:txBody>
      </p:sp>
    </p:spTree>
    <p:extLst>
      <p:ext uri="{BB962C8B-B14F-4D97-AF65-F5344CB8AC3E}">
        <p14:creationId xmlns:p14="http://schemas.microsoft.com/office/powerpoint/2010/main" val="148368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en-GB" altLang="en-US"/>
          </a:p>
        </p:txBody>
      </p:sp>
      <p:sp>
        <p:nvSpPr>
          <p:cNvPr id="8" name="Espace réservé du pied de page 7"/>
          <p:cNvSpPr>
            <a:spLocks noGrp="1"/>
          </p:cNvSpPr>
          <p:nvPr>
            <p:ph type="ftr" sz="quarter" idx="11"/>
          </p:nvPr>
        </p:nvSpPr>
        <p:spPr/>
        <p:txBody>
          <a:bodyPr/>
          <a:lstStyle/>
          <a:p>
            <a:endParaRPr lang="en-GB" altLang="en-US"/>
          </a:p>
        </p:txBody>
      </p:sp>
      <p:sp>
        <p:nvSpPr>
          <p:cNvPr id="9" name="Espace réservé du numéro de diapositive 8"/>
          <p:cNvSpPr>
            <a:spLocks noGrp="1"/>
          </p:cNvSpPr>
          <p:nvPr>
            <p:ph type="sldNum" sz="quarter" idx="12"/>
          </p:nvPr>
        </p:nvSpPr>
        <p:spPr/>
        <p:txBody>
          <a:bodyPr/>
          <a:lstStyle/>
          <a:p>
            <a:fld id="{B64F1531-691B-4528-9296-F51287E8D2B9}" type="slidenum">
              <a:rPr lang="en-GB" altLang="en-US" smtClean="0"/>
              <a:pPr/>
              <a:t>‹N°›</a:t>
            </a:fld>
            <a:endParaRPr lang="en-GB" altLang="en-US"/>
          </a:p>
        </p:txBody>
      </p:sp>
    </p:spTree>
    <p:extLst>
      <p:ext uri="{BB962C8B-B14F-4D97-AF65-F5344CB8AC3E}">
        <p14:creationId xmlns:p14="http://schemas.microsoft.com/office/powerpoint/2010/main" val="319403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endParaRPr lang="en-GB" altLang="en-US"/>
          </a:p>
        </p:txBody>
      </p:sp>
      <p:sp>
        <p:nvSpPr>
          <p:cNvPr id="4" name="Espace réservé du pied de page 3"/>
          <p:cNvSpPr>
            <a:spLocks noGrp="1"/>
          </p:cNvSpPr>
          <p:nvPr>
            <p:ph type="ftr" sz="quarter" idx="11"/>
          </p:nvPr>
        </p:nvSpPr>
        <p:spPr/>
        <p:txBody>
          <a:bodyPr/>
          <a:lstStyle/>
          <a:p>
            <a:endParaRPr lang="en-GB" altLang="en-US"/>
          </a:p>
        </p:txBody>
      </p:sp>
      <p:sp>
        <p:nvSpPr>
          <p:cNvPr id="5" name="Espace réservé du numéro de diapositive 4"/>
          <p:cNvSpPr>
            <a:spLocks noGrp="1"/>
          </p:cNvSpPr>
          <p:nvPr>
            <p:ph type="sldNum" sz="quarter" idx="12"/>
          </p:nvPr>
        </p:nvSpPr>
        <p:spPr/>
        <p:txBody>
          <a:bodyPr/>
          <a:lstStyle/>
          <a:p>
            <a:fld id="{109CF113-33DC-433A-A2AF-ABE54D4D475E}" type="slidenum">
              <a:rPr lang="en-GB" altLang="en-US" smtClean="0"/>
              <a:pPr/>
              <a:t>‹N°›</a:t>
            </a:fld>
            <a:endParaRPr lang="en-GB" altLang="en-US"/>
          </a:p>
        </p:txBody>
      </p:sp>
    </p:spTree>
    <p:extLst>
      <p:ext uri="{BB962C8B-B14F-4D97-AF65-F5344CB8AC3E}">
        <p14:creationId xmlns:p14="http://schemas.microsoft.com/office/powerpoint/2010/main" val="211143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n-GB" altLang="en-US"/>
          </a:p>
        </p:txBody>
      </p:sp>
      <p:sp>
        <p:nvSpPr>
          <p:cNvPr id="3" name="Espace réservé du pied de page 2"/>
          <p:cNvSpPr>
            <a:spLocks noGrp="1"/>
          </p:cNvSpPr>
          <p:nvPr>
            <p:ph type="ftr" sz="quarter" idx="11"/>
          </p:nvPr>
        </p:nvSpPr>
        <p:spPr/>
        <p:txBody>
          <a:bodyPr/>
          <a:lstStyle/>
          <a:p>
            <a:endParaRPr lang="en-GB" altLang="en-US"/>
          </a:p>
        </p:txBody>
      </p:sp>
      <p:sp>
        <p:nvSpPr>
          <p:cNvPr id="4" name="Espace réservé du numéro de diapositive 3"/>
          <p:cNvSpPr>
            <a:spLocks noGrp="1"/>
          </p:cNvSpPr>
          <p:nvPr>
            <p:ph type="sldNum" sz="quarter" idx="12"/>
          </p:nvPr>
        </p:nvSpPr>
        <p:spPr/>
        <p:txBody>
          <a:bodyPr/>
          <a:lstStyle/>
          <a:p>
            <a:fld id="{EB4D11DA-2A60-43C3-9B56-30EAB054FCDF}" type="slidenum">
              <a:rPr lang="en-GB" altLang="en-US" smtClean="0"/>
              <a:pPr/>
              <a:t>‹N°›</a:t>
            </a:fld>
            <a:endParaRPr lang="en-GB" altLang="en-US"/>
          </a:p>
        </p:txBody>
      </p:sp>
    </p:spTree>
    <p:extLst>
      <p:ext uri="{BB962C8B-B14F-4D97-AF65-F5344CB8AC3E}">
        <p14:creationId xmlns:p14="http://schemas.microsoft.com/office/powerpoint/2010/main" val="293776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en-GB" altLang="en-US"/>
          </a:p>
        </p:txBody>
      </p:sp>
      <p:sp>
        <p:nvSpPr>
          <p:cNvPr id="6" name="Espace réservé du pied de page 5"/>
          <p:cNvSpPr>
            <a:spLocks noGrp="1"/>
          </p:cNvSpPr>
          <p:nvPr>
            <p:ph type="ftr" sz="quarter" idx="11"/>
          </p:nvPr>
        </p:nvSpPr>
        <p:spPr/>
        <p:txBody>
          <a:bodyPr/>
          <a:lstStyle/>
          <a:p>
            <a:endParaRPr lang="en-GB" altLang="en-US"/>
          </a:p>
        </p:txBody>
      </p:sp>
      <p:sp>
        <p:nvSpPr>
          <p:cNvPr id="7" name="Espace réservé du numéro de diapositive 6"/>
          <p:cNvSpPr>
            <a:spLocks noGrp="1"/>
          </p:cNvSpPr>
          <p:nvPr>
            <p:ph type="sldNum" sz="quarter" idx="12"/>
          </p:nvPr>
        </p:nvSpPr>
        <p:spPr/>
        <p:txBody>
          <a:bodyPr/>
          <a:lstStyle/>
          <a:p>
            <a:fld id="{172DE367-8112-4643-97A8-8EBEB181A619}" type="slidenum">
              <a:rPr lang="en-GB" altLang="en-US" smtClean="0"/>
              <a:pPr/>
              <a:t>‹N°›</a:t>
            </a:fld>
            <a:endParaRPr lang="en-GB" altLang="en-US"/>
          </a:p>
        </p:txBody>
      </p:sp>
    </p:spTree>
    <p:extLst>
      <p:ext uri="{BB962C8B-B14F-4D97-AF65-F5344CB8AC3E}">
        <p14:creationId xmlns:p14="http://schemas.microsoft.com/office/powerpoint/2010/main" val="2546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endParaRPr lang="en-GB" altLang="en-US"/>
          </a:p>
        </p:txBody>
      </p:sp>
      <p:sp>
        <p:nvSpPr>
          <p:cNvPr id="6" name="Espace réservé du pied de page 5"/>
          <p:cNvSpPr>
            <a:spLocks noGrp="1"/>
          </p:cNvSpPr>
          <p:nvPr>
            <p:ph type="ftr" sz="quarter" idx="11"/>
          </p:nvPr>
        </p:nvSpPr>
        <p:spPr/>
        <p:txBody>
          <a:bodyPr/>
          <a:lstStyle/>
          <a:p>
            <a:endParaRPr lang="en-GB" altLang="en-US"/>
          </a:p>
        </p:txBody>
      </p:sp>
      <p:sp>
        <p:nvSpPr>
          <p:cNvPr id="7" name="Espace réservé du numéro de diapositive 6"/>
          <p:cNvSpPr>
            <a:spLocks noGrp="1"/>
          </p:cNvSpPr>
          <p:nvPr>
            <p:ph type="sldNum" sz="quarter" idx="12"/>
          </p:nvPr>
        </p:nvSpPr>
        <p:spPr/>
        <p:txBody>
          <a:bodyPr/>
          <a:lstStyle/>
          <a:p>
            <a:fld id="{96A24338-24B9-41C7-8DB1-3EE2EBDC06AA}" type="slidenum">
              <a:rPr lang="en-GB" altLang="en-US" smtClean="0"/>
              <a:pPr/>
              <a:t>‹N°›</a:t>
            </a:fld>
            <a:endParaRPr lang="en-GB" altLang="en-US"/>
          </a:p>
        </p:txBody>
      </p:sp>
    </p:spTree>
    <p:extLst>
      <p:ext uri="{BB962C8B-B14F-4D97-AF65-F5344CB8AC3E}">
        <p14:creationId xmlns:p14="http://schemas.microsoft.com/office/powerpoint/2010/main" val="370121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lt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lt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6705C-401B-40BB-BE4E-FEC7A3359B9F}" type="slidenum">
              <a:rPr lang="en-GB" altLang="en-US" smtClean="0"/>
              <a:pPr/>
              <a:t>‹N°›</a:t>
            </a:fld>
            <a:endParaRPr lang="en-GB" altLang="en-US"/>
          </a:p>
        </p:txBody>
      </p:sp>
    </p:spTree>
    <p:extLst>
      <p:ext uri="{BB962C8B-B14F-4D97-AF65-F5344CB8AC3E}">
        <p14:creationId xmlns:p14="http://schemas.microsoft.com/office/powerpoint/2010/main" val="41375900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640960" cy="1143000"/>
          </a:xfrm>
        </p:spPr>
        <p:txBody>
          <a:bodyPr>
            <a:noAutofit/>
          </a:bodyPr>
          <a:lstStyle/>
          <a:p>
            <a:r>
              <a:rPr lang="en-US" sz="3200" b="1" dirty="0" smtClean="0"/>
              <a:t>Non-complete</a:t>
            </a:r>
            <a:r>
              <a:rPr lang="en-US" sz="3200" dirty="0" smtClean="0"/>
              <a:t>, possibly </a:t>
            </a:r>
            <a:r>
              <a:rPr lang="en-US" sz="3200" b="1" dirty="0" smtClean="0"/>
              <a:t>sparse</a:t>
            </a:r>
            <a:r>
              <a:rPr lang="en-US" sz="3200" dirty="0" smtClean="0"/>
              <a:t> graphs: </a:t>
            </a:r>
            <a:r>
              <a:rPr lang="en-US" sz="3200" b="1" dirty="0" smtClean="0"/>
              <a:t>conductance</a:t>
            </a:r>
            <a:r>
              <a:rPr lang="en-US" sz="3200" dirty="0" smtClean="0"/>
              <a:t>, </a:t>
            </a:r>
            <a:r>
              <a:rPr lang="en-US" sz="3200" b="1" dirty="0" smtClean="0"/>
              <a:t>isoperimetric constant </a:t>
            </a:r>
            <a:r>
              <a:rPr lang="en-US" sz="3200" dirty="0" smtClean="0"/>
              <a:t>and </a:t>
            </a:r>
            <a:r>
              <a:rPr lang="en-US" sz="3200" b="1" dirty="0" smtClean="0"/>
              <a:t>expanders</a:t>
            </a:r>
            <a:endParaRPr lang="fr-FR" sz="3200" b="1"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7500" lnSpcReduction="20000"/>
              </a:bodyPr>
              <a:lstStyle/>
              <a:p>
                <a:pPr>
                  <a:buFont typeface="Wingdings" pitchFamily="2" charset="2"/>
                  <a:buChar char="§"/>
                </a:pPr>
                <a:r>
                  <a:rPr lang="en-US" sz="2000" dirty="0" smtClean="0"/>
                  <a:t>Graph </a:t>
                </a:r>
                <a:r>
                  <a:rPr lang="en-US" sz="2000" b="1" dirty="0" smtClean="0"/>
                  <a:t>conductance</a:t>
                </a:r>
                <a:r>
                  <a:rPr lang="en-US" sz="2000" dirty="0"/>
                  <a:t> </a:t>
                </a:r>
                <a:r>
                  <a:rPr lang="en-US" sz="2000" dirty="0" smtClean="0"/>
                  <a:t>of </a:t>
                </a:r>
                <a14:m>
                  <m:oMath xmlns:m="http://schemas.openxmlformats.org/officeDocument/2006/math">
                    <m:r>
                      <a:rPr lang="en-US" sz="2000" b="0" i="1" smtClean="0">
                        <a:solidFill>
                          <a:srgbClr val="FF0000"/>
                        </a:solidFill>
                        <a:latin typeface="Cambria Math"/>
                      </a:rPr>
                      <m:t>𝐺</m:t>
                    </m:r>
                    <m:r>
                      <a:rPr lang="en-US" sz="2000" b="0" i="1" smtClean="0">
                        <a:solidFill>
                          <a:srgbClr val="FF0000"/>
                        </a:solidFill>
                        <a:latin typeface="Cambria Math"/>
                      </a:rPr>
                      <m:t>=</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a:rPr>
                          <m:t>𝑉</m:t>
                        </m:r>
                        <m:r>
                          <a:rPr lang="en-US" sz="2000" b="0" i="1" smtClean="0">
                            <a:solidFill>
                              <a:srgbClr val="FF0000"/>
                            </a:solidFill>
                            <a:latin typeface="Cambria Math"/>
                          </a:rPr>
                          <m:t>,</m:t>
                        </m:r>
                        <m:r>
                          <a:rPr lang="en-US" sz="2000" b="0" i="1" smtClean="0">
                            <a:solidFill>
                              <a:srgbClr val="FF0000"/>
                            </a:solidFill>
                            <a:latin typeface="Cambria Math"/>
                          </a:rPr>
                          <m:t>𝐸</m:t>
                        </m:r>
                      </m:e>
                    </m:d>
                  </m:oMath>
                </a14:m>
                <a:endParaRPr lang="en-US" sz="2000" b="0" dirty="0" smtClean="0"/>
              </a:p>
              <a:p>
                <a:pPr marL="0" indent="0">
                  <a:buNone/>
                </a:pPr>
                <a:r>
                  <a:rPr lang="en-US" sz="2000" dirty="0">
                    <a:solidFill>
                      <a:srgbClr val="FF0000"/>
                    </a:solidFill>
                    <a:sym typeface="Wingdings" pitchFamily="2" charset="2"/>
                  </a:rPr>
                  <a:t>	</a:t>
                </a:r>
                <a14:m>
                  <m:oMath xmlns:m="http://schemas.openxmlformats.org/officeDocument/2006/math">
                    <m:r>
                      <a:rPr lang="en-US" sz="2000" i="1" smtClean="0">
                        <a:solidFill>
                          <a:srgbClr val="FF0000"/>
                        </a:solidFill>
                        <a:latin typeface="Cambria Math"/>
                        <a:sym typeface="Symbol"/>
                      </a:rPr>
                      <m:t></m:t>
                    </m:r>
                    <m:d>
                      <m:dPr>
                        <m:ctrlPr>
                          <a:rPr lang="en-US" sz="200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𝐺</m:t>
                        </m:r>
                      </m:e>
                    </m:d>
                    <m:r>
                      <a:rPr lang="en-US" sz="2000" b="0" i="1" smtClean="0">
                        <a:solidFill>
                          <a:srgbClr val="FF0000"/>
                        </a:solidFill>
                        <a:latin typeface="Cambria Math"/>
                        <a:sym typeface="Symbol"/>
                      </a:rPr>
                      <m:t>≔</m:t>
                    </m:r>
                    <m:func>
                      <m:funcPr>
                        <m:ctrlPr>
                          <a:rPr lang="en-US" sz="2000" b="0" i="1" smtClean="0">
                            <a:solidFill>
                              <a:srgbClr val="FF0000"/>
                            </a:solidFill>
                            <a:latin typeface="Cambria Math" panose="02040503050406030204" pitchFamily="18" charset="0"/>
                            <a:sym typeface="Symbol"/>
                          </a:rPr>
                        </m:ctrlPr>
                      </m:funcPr>
                      <m:fName>
                        <m:limLow>
                          <m:limLowPr>
                            <m:ctrlPr>
                              <a:rPr lang="en-US" sz="2000" b="0" i="1" smtClean="0">
                                <a:solidFill>
                                  <a:srgbClr val="FF0000"/>
                                </a:solidFill>
                                <a:latin typeface="Cambria Math" panose="02040503050406030204" pitchFamily="18" charset="0"/>
                                <a:sym typeface="Symbol"/>
                              </a:rPr>
                            </m:ctrlPr>
                          </m:limLowPr>
                          <m:e>
                            <m:r>
                              <m:rPr>
                                <m:sty m:val="p"/>
                              </m:rPr>
                              <a:rPr lang="en-US" sz="2000" b="0" i="0" smtClean="0">
                                <a:solidFill>
                                  <a:srgbClr val="FF0000"/>
                                </a:solidFill>
                                <a:latin typeface="Cambria Math"/>
                                <a:sym typeface="Symbol"/>
                              </a:rPr>
                              <m:t>min</m:t>
                            </m:r>
                          </m:e>
                          <m:lim>
                            <m:r>
                              <a:rPr lang="en-US" sz="2000" b="0" i="1" smtClean="0">
                                <a:solidFill>
                                  <a:srgbClr val="FF0000"/>
                                </a:solidFill>
                                <a:latin typeface="Cambria Math"/>
                                <a:sym typeface="Symbol"/>
                              </a:rPr>
                              <m:t> </m:t>
                            </m:r>
                          </m:lim>
                        </m:limLow>
                      </m:fName>
                      <m:e>
                        <m:f>
                          <m:fPr>
                            <m:ctrlPr>
                              <a:rPr lang="en-US" sz="2000" b="0" i="1" smtClean="0">
                                <a:solidFill>
                                  <a:srgbClr val="FF0000"/>
                                </a:solidFill>
                                <a:latin typeface="Cambria Math" panose="02040503050406030204" pitchFamily="18" charset="0"/>
                                <a:sym typeface="Symbol"/>
                              </a:rPr>
                            </m:ctrlPr>
                          </m:fPr>
                          <m:num>
                            <m:d>
                              <m:dPr>
                                <m:begChr m:val="|"/>
                                <m:endChr m:val="|"/>
                                <m:ctrlPr>
                                  <a:rPr lang="en-US" sz="2000" b="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𝐸</m:t>
                                </m:r>
                                <m:d>
                                  <m:dPr>
                                    <m:ctrlPr>
                                      <a:rPr lang="en-US" sz="2000" b="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𝑆</m:t>
                                    </m:r>
                                    <m:r>
                                      <a:rPr lang="en-US" sz="2000" b="0" i="1" smtClean="0">
                                        <a:solidFill>
                                          <a:srgbClr val="FF0000"/>
                                        </a:solidFill>
                                        <a:latin typeface="Cambria Math"/>
                                        <a:sym typeface="Symbol"/>
                                      </a:rPr>
                                      <m:t>,</m:t>
                                    </m:r>
                                    <m:acc>
                                      <m:accPr>
                                        <m:chr m:val="̅"/>
                                        <m:ctrlPr>
                                          <a:rPr lang="en-US" sz="2000" b="0" i="1" smtClean="0">
                                            <a:solidFill>
                                              <a:srgbClr val="FF0000"/>
                                            </a:solidFill>
                                            <a:latin typeface="Cambria Math" panose="02040503050406030204" pitchFamily="18" charset="0"/>
                                            <a:sym typeface="Symbol"/>
                                          </a:rPr>
                                        </m:ctrlPr>
                                      </m:accPr>
                                      <m:e>
                                        <m:r>
                                          <a:rPr lang="en-US" sz="2000" b="0" i="1" smtClean="0">
                                            <a:solidFill>
                                              <a:srgbClr val="FF0000"/>
                                            </a:solidFill>
                                            <a:latin typeface="Cambria Math"/>
                                            <a:sym typeface="Symbol"/>
                                          </a:rPr>
                                          <m:t>𝑆</m:t>
                                        </m:r>
                                      </m:e>
                                    </m:acc>
                                  </m:e>
                                </m:d>
                              </m:e>
                            </m:d>
                          </m:num>
                          <m:den>
                            <m:r>
                              <m:rPr>
                                <m:nor/>
                              </m:rPr>
                              <a:rPr lang="en-US" sz="2000" b="0" i="0" smtClean="0">
                                <a:solidFill>
                                  <a:srgbClr val="FF0000"/>
                                </a:solidFill>
                                <a:latin typeface="Cambria Math"/>
                                <a:sym typeface="Symbol"/>
                              </a:rPr>
                              <m:t>vol</m:t>
                            </m:r>
                            <m:d>
                              <m:dPr>
                                <m:ctrlPr>
                                  <a:rPr lang="en-US" sz="2000" b="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𝑆</m:t>
                                </m:r>
                              </m:e>
                            </m:d>
                          </m:den>
                        </m:f>
                      </m:e>
                    </m:func>
                  </m:oMath>
                </a14:m>
                <a:r>
                  <a:rPr lang="en-US" sz="2000" b="0" dirty="0" smtClean="0">
                    <a:solidFill>
                      <a:srgbClr val="FF0000"/>
                    </a:solidFill>
                  </a:rPr>
                  <a:t> </a:t>
                </a:r>
              </a:p>
              <a:p>
                <a:pPr marL="0" indent="0">
                  <a:buNone/>
                </a:pPr>
                <a:r>
                  <a:rPr lang="en-US" sz="2000" b="0" dirty="0" smtClean="0"/>
                  <a:t>where </a:t>
                </a:r>
                <a14:m>
                  <m:oMath xmlns:m="http://schemas.openxmlformats.org/officeDocument/2006/math">
                    <m:r>
                      <m:rPr>
                        <m:nor/>
                      </m:rPr>
                      <a:rPr lang="en-US" sz="2000" smtClean="0">
                        <a:solidFill>
                          <a:srgbClr val="FF0000"/>
                        </a:solidFill>
                        <a:latin typeface="Cambria Math"/>
                        <a:sym typeface="Symbol"/>
                      </a:rPr>
                      <m:t>vol</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𝑆</m:t>
                        </m:r>
                      </m:e>
                    </m:d>
                    <m:r>
                      <a:rPr lang="en-US" sz="2000" b="0" i="1" smtClean="0">
                        <a:solidFill>
                          <a:srgbClr val="FF0000"/>
                        </a:solidFill>
                        <a:latin typeface="Cambria Math"/>
                        <a:sym typeface="Symbol"/>
                      </a:rPr>
                      <m:t>=</m:t>
                    </m:r>
                    <m:nary>
                      <m:naryPr>
                        <m:chr m:val="∑"/>
                        <m:supHide m:val="on"/>
                        <m:ctrlPr>
                          <a:rPr lang="en-US" sz="2000" b="0" i="1" smtClean="0">
                            <a:solidFill>
                              <a:srgbClr val="FF0000"/>
                            </a:solidFill>
                            <a:latin typeface="Cambria Math" panose="02040503050406030204" pitchFamily="18" charset="0"/>
                            <a:sym typeface="Symbol"/>
                          </a:rPr>
                        </m:ctrlPr>
                      </m:naryPr>
                      <m:sub>
                        <m:r>
                          <m:rPr>
                            <m:brk m:alnAt="7"/>
                          </m:rPr>
                          <a:rPr lang="en-US" sz="2000" b="0" i="1" smtClean="0">
                            <a:solidFill>
                              <a:srgbClr val="FF0000"/>
                            </a:solidFill>
                            <a:latin typeface="Cambria Math"/>
                            <a:sym typeface="Symbol"/>
                          </a:rPr>
                          <m:t>𝑖</m:t>
                        </m:r>
                        <m:r>
                          <a:rPr lang="en-US" sz="2000" b="0" i="1" smtClean="0">
                            <a:solidFill>
                              <a:srgbClr val="FF0000"/>
                            </a:solidFill>
                            <a:latin typeface="Cambria Math"/>
                            <a:ea typeface="Cambria Math"/>
                            <a:sym typeface="Symbol"/>
                          </a:rPr>
                          <m:t>∈</m:t>
                        </m:r>
                        <m:r>
                          <a:rPr lang="en-US" sz="2000" b="0" i="1" smtClean="0">
                            <a:solidFill>
                              <a:srgbClr val="FF0000"/>
                            </a:solidFill>
                            <a:latin typeface="Cambria Math"/>
                            <a:ea typeface="Cambria Math"/>
                            <a:sym typeface="Symbol"/>
                          </a:rPr>
                          <m:t>𝑆</m:t>
                        </m:r>
                      </m:sub>
                      <m:sup/>
                      <m:e>
                        <m:r>
                          <a:rPr lang="en-US" sz="2000" b="0" i="1" smtClean="0">
                            <a:solidFill>
                              <a:srgbClr val="FF0000"/>
                            </a:solidFill>
                            <a:latin typeface="Cambria Math"/>
                            <a:sym typeface="Symbol"/>
                          </a:rPr>
                          <m:t>𝑑</m:t>
                        </m:r>
                        <m:d>
                          <m:dPr>
                            <m:ctrlPr>
                              <a:rPr lang="en-US" sz="2000" b="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𝑖</m:t>
                            </m:r>
                          </m:e>
                        </m:d>
                      </m:e>
                    </m:nary>
                  </m:oMath>
                </a14:m>
                <a:r>
                  <a:rPr lang="en-US" sz="2000" b="0" dirty="0" smtClean="0">
                    <a:solidFill>
                      <a:srgbClr val="FF0000"/>
                    </a:solidFill>
                  </a:rPr>
                  <a:t> </a:t>
                </a:r>
                <a:r>
                  <a:rPr lang="en-US" sz="2000" b="0" dirty="0" smtClean="0"/>
                  <a:t>and </a:t>
                </a:r>
                <a:r>
                  <a:rPr lang="en-US" sz="2000" b="0" dirty="0" smtClean="0">
                    <a:solidFill>
                      <a:srgbClr val="FF0000"/>
                    </a:solidFill>
                  </a:rPr>
                  <a:t>min</a:t>
                </a:r>
                <a:r>
                  <a:rPr lang="en-US" sz="2000" b="0" dirty="0" smtClean="0"/>
                  <a:t> over </a:t>
                </a:r>
                <a14:m>
                  <m:oMath xmlns:m="http://schemas.openxmlformats.org/officeDocument/2006/math">
                    <m:r>
                      <a:rPr lang="en-US" sz="2000" i="1" smtClean="0">
                        <a:solidFill>
                          <a:srgbClr val="FF0000"/>
                        </a:solidFill>
                        <a:latin typeface="Cambria Math"/>
                        <a:sym typeface="Symbol"/>
                      </a:rPr>
                      <m:t>𝑆</m:t>
                    </m:r>
                    <m:r>
                      <a:rPr lang="en-US" sz="2000" i="1" smtClean="0">
                        <a:solidFill>
                          <a:srgbClr val="FF0000"/>
                        </a:solidFill>
                        <a:latin typeface="Cambria Math"/>
                        <a:sym typeface="Symbol"/>
                      </a:rPr>
                      <m:t>⊆</m:t>
                    </m:r>
                    <m:r>
                      <a:rPr lang="en-US" sz="2000" b="0" i="1" smtClean="0">
                        <a:solidFill>
                          <a:srgbClr val="FF0000"/>
                        </a:solidFill>
                        <a:latin typeface="Cambria Math"/>
                        <a:sym typeface="Symbol"/>
                      </a:rPr>
                      <m:t>𝑉</m:t>
                    </m:r>
                    <m:r>
                      <a:rPr lang="en-US" sz="2000" b="0" i="1" smtClean="0">
                        <a:solidFill>
                          <a:srgbClr val="FF0000"/>
                        </a:solidFill>
                        <a:latin typeface="Cambria Math"/>
                        <a:sym typeface="Symbol"/>
                      </a:rPr>
                      <m:t>:0</m:t>
                    </m:r>
                  </m:oMath>
                </a14:m>
                <a:r>
                  <a:rPr lang="en-US" sz="2000" b="0" dirty="0" smtClean="0">
                    <a:solidFill>
                      <a:srgbClr val="FF0000"/>
                    </a:solidFill>
                  </a:rPr>
                  <a:t>&lt;</a:t>
                </a:r>
                <a14:m>
                  <m:oMath xmlns:m="http://schemas.openxmlformats.org/officeDocument/2006/math">
                    <m:r>
                      <m:rPr>
                        <m:nor/>
                      </m:rPr>
                      <a:rPr lang="en-US" sz="2000">
                        <a:solidFill>
                          <a:srgbClr val="FF0000"/>
                        </a:solidFill>
                        <a:latin typeface="Cambria Math"/>
                        <a:sym typeface="Symbol"/>
                      </a:rPr>
                      <m:t>vol</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𝑆</m:t>
                        </m:r>
                      </m:e>
                    </m:d>
                    <m:r>
                      <a:rPr lang="en-US" sz="2000" i="1" smtClean="0">
                        <a:solidFill>
                          <a:srgbClr val="FF0000"/>
                        </a:solidFill>
                        <a:latin typeface="Cambria Math"/>
                        <a:ea typeface="Cambria Math"/>
                        <a:sym typeface="Symbol"/>
                      </a:rPr>
                      <m:t>≤</m:t>
                    </m:r>
                    <m:r>
                      <m:rPr>
                        <m:nor/>
                      </m:rPr>
                      <a:rPr lang="en-US" sz="2000">
                        <a:solidFill>
                          <a:srgbClr val="FF0000"/>
                        </a:solidFill>
                        <a:latin typeface="Cambria Math"/>
                        <a:sym typeface="Symbol"/>
                      </a:rPr>
                      <m:t>vol</m:t>
                    </m:r>
                    <m:d>
                      <m:dPr>
                        <m:ctrlPr>
                          <a:rPr lang="en-US" sz="2000" i="1">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𝑉</m:t>
                        </m:r>
                      </m:e>
                    </m:d>
                    <m:r>
                      <a:rPr lang="en-US" sz="2000" b="0" i="1" smtClean="0">
                        <a:solidFill>
                          <a:srgbClr val="FF0000"/>
                        </a:solidFill>
                        <a:latin typeface="Cambria Math"/>
                        <a:sym typeface="Symbol"/>
                      </a:rPr>
                      <m:t>/2</m:t>
                    </m:r>
                  </m:oMath>
                </a14:m>
                <a:endParaRPr lang="en-US" sz="2000" b="0" dirty="0" smtClean="0">
                  <a:solidFill>
                    <a:srgbClr val="FF0000"/>
                  </a:solidFill>
                </a:endParaRPr>
              </a:p>
              <a:p>
                <a:pPr marL="0" indent="0">
                  <a:buNone/>
                </a:pPr>
                <a:r>
                  <a:rPr lang="en-US" sz="2000" dirty="0"/>
                  <a:t>(</a:t>
                </a:r>
                <a14:m>
                  <m:oMath xmlns:m="http://schemas.openxmlformats.org/officeDocument/2006/math">
                    <m:r>
                      <a:rPr lang="en-US" sz="2000" i="1" smtClean="0">
                        <a:solidFill>
                          <a:srgbClr val="FF0000"/>
                        </a:solidFill>
                        <a:latin typeface="Cambria Math"/>
                        <a:sym typeface="Symbol"/>
                      </a:rPr>
                      <m:t>𝑑</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𝑖</m:t>
                        </m:r>
                      </m:e>
                    </m:d>
                  </m:oMath>
                </a14:m>
                <a:r>
                  <a:rPr lang="en-US" sz="2000" b="0" dirty="0" smtClean="0"/>
                  <a:t>: degree of node </a:t>
                </a:r>
                <a14:m>
                  <m:oMath xmlns:m="http://schemas.openxmlformats.org/officeDocument/2006/math">
                    <m:r>
                      <a:rPr lang="en-US" sz="2000" i="1" smtClean="0">
                        <a:solidFill>
                          <a:srgbClr val="FF0000"/>
                        </a:solidFill>
                        <a:latin typeface="Cambria Math"/>
                        <a:sym typeface="Symbol"/>
                      </a:rPr>
                      <m:t>𝑖</m:t>
                    </m:r>
                  </m:oMath>
                </a14:m>
                <a:r>
                  <a:rPr lang="en-US" sz="2000" b="0" dirty="0" smtClean="0"/>
                  <a:t>)</a:t>
                </a:r>
              </a:p>
              <a:p>
                <a:pPr marL="0" indent="0">
                  <a:buNone/>
                </a:pPr>
                <a:endParaRPr lang="en-US" sz="2000" b="0" dirty="0" smtClean="0"/>
              </a:p>
              <a:p>
                <a:pPr>
                  <a:buFont typeface="Wingdings" pitchFamily="2" charset="2"/>
                  <a:buChar char="§"/>
                </a:pPr>
                <a:r>
                  <a:rPr lang="en-US" sz="2000" b="1" dirty="0" smtClean="0"/>
                  <a:t>Isoperimetric</a:t>
                </a:r>
                <a:r>
                  <a:rPr lang="en-US" sz="2000" dirty="0" smtClean="0"/>
                  <a:t> (also known as </a:t>
                </a:r>
                <a:r>
                  <a:rPr lang="en-US" sz="2000" dirty="0" err="1" smtClean="0"/>
                  <a:t>Cheeger</a:t>
                </a:r>
                <a:r>
                  <a:rPr lang="en-US" sz="2000" dirty="0" smtClean="0"/>
                  <a:t>, or edge-expansion) constant:</a:t>
                </a:r>
              </a:p>
              <a:p>
                <a:pPr marL="0" indent="0">
                  <a:buNone/>
                </a:pPr>
                <a:r>
                  <a:rPr lang="en-US" sz="2000" dirty="0">
                    <a:solidFill>
                      <a:srgbClr val="FF0000"/>
                    </a:solidFill>
                    <a:sym typeface="Wingdings" pitchFamily="2" charset="2"/>
                  </a:rPr>
                  <a:t>	</a:t>
                </a:r>
                <a14:m>
                  <m:oMath xmlns:m="http://schemas.openxmlformats.org/officeDocument/2006/math">
                    <m:r>
                      <a:rPr lang="en-US" sz="2000" b="0" i="1" smtClean="0">
                        <a:solidFill>
                          <a:srgbClr val="FF0000"/>
                        </a:solidFill>
                        <a:latin typeface="Cambria Math"/>
                        <a:sym typeface="Symbol"/>
                      </a:rPr>
                      <m:t></m:t>
                    </m:r>
                    <m:d>
                      <m:dPr>
                        <m:ctrlPr>
                          <a:rPr lang="en-US" sz="2000" b="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𝐺</m:t>
                        </m:r>
                      </m:e>
                    </m:d>
                    <m:r>
                      <a:rPr lang="en-US" sz="2000" b="0" i="1" smtClean="0">
                        <a:solidFill>
                          <a:srgbClr val="FF0000"/>
                        </a:solidFill>
                        <a:latin typeface="Cambria Math"/>
                        <a:sym typeface="Symbol"/>
                      </a:rPr>
                      <m:t>≔</m:t>
                    </m:r>
                  </m:oMath>
                </a14:m>
                <a:r>
                  <a:rPr lang="en-US" sz="2000" dirty="0">
                    <a:solidFill>
                      <a:srgbClr val="FF0000"/>
                    </a:solidFill>
                    <a:sym typeface="Symbol"/>
                  </a:rPr>
                  <a:t> </a:t>
                </a:r>
                <a14:m>
                  <m:oMath xmlns:m="http://schemas.openxmlformats.org/officeDocument/2006/math">
                    <m:func>
                      <m:funcPr>
                        <m:ctrlPr>
                          <a:rPr lang="en-US" sz="2000" i="1">
                            <a:solidFill>
                              <a:srgbClr val="FF0000"/>
                            </a:solidFill>
                            <a:latin typeface="Cambria Math" panose="02040503050406030204" pitchFamily="18" charset="0"/>
                            <a:sym typeface="Symbol"/>
                          </a:rPr>
                        </m:ctrlPr>
                      </m:funcPr>
                      <m:fName>
                        <m:limLow>
                          <m:limLowPr>
                            <m:ctrlPr>
                              <a:rPr lang="en-US" sz="2000" i="1">
                                <a:solidFill>
                                  <a:srgbClr val="FF0000"/>
                                </a:solidFill>
                                <a:latin typeface="Cambria Math" panose="02040503050406030204" pitchFamily="18" charset="0"/>
                                <a:sym typeface="Symbol"/>
                              </a:rPr>
                            </m:ctrlPr>
                          </m:limLowPr>
                          <m:e>
                            <m:r>
                              <m:rPr>
                                <m:sty m:val="p"/>
                              </m:rPr>
                              <a:rPr lang="en-US" sz="2000">
                                <a:solidFill>
                                  <a:srgbClr val="FF0000"/>
                                </a:solidFill>
                                <a:latin typeface="Cambria Math"/>
                                <a:sym typeface="Symbol"/>
                              </a:rPr>
                              <m:t>min</m:t>
                            </m:r>
                          </m:e>
                          <m:lim>
                            <m:r>
                              <a:rPr lang="en-US" sz="2000" i="1">
                                <a:solidFill>
                                  <a:srgbClr val="FF0000"/>
                                </a:solidFill>
                                <a:latin typeface="Cambria Math"/>
                                <a:sym typeface="Symbol"/>
                              </a:rPr>
                              <m:t> </m:t>
                            </m:r>
                          </m:lim>
                        </m:limLow>
                      </m:fName>
                      <m:e>
                        <m:f>
                          <m:fPr>
                            <m:ctrlPr>
                              <a:rPr lang="en-US" sz="2000" i="1">
                                <a:solidFill>
                                  <a:srgbClr val="FF0000"/>
                                </a:solidFill>
                                <a:latin typeface="Cambria Math" panose="02040503050406030204" pitchFamily="18" charset="0"/>
                                <a:sym typeface="Symbol"/>
                              </a:rPr>
                            </m:ctrlPr>
                          </m:fPr>
                          <m:num>
                            <m:d>
                              <m:dPr>
                                <m:begChr m:val="|"/>
                                <m:endChr m:val="|"/>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𝐸</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𝑆</m:t>
                                    </m:r>
                                    <m:r>
                                      <a:rPr lang="en-US" sz="2000" i="1">
                                        <a:solidFill>
                                          <a:srgbClr val="FF0000"/>
                                        </a:solidFill>
                                        <a:latin typeface="Cambria Math"/>
                                        <a:sym typeface="Symbol"/>
                                      </a:rPr>
                                      <m:t>,</m:t>
                                    </m:r>
                                    <m:acc>
                                      <m:accPr>
                                        <m:chr m:val="̅"/>
                                        <m:ctrlPr>
                                          <a:rPr lang="en-US" sz="2000" i="1">
                                            <a:solidFill>
                                              <a:srgbClr val="FF0000"/>
                                            </a:solidFill>
                                            <a:latin typeface="Cambria Math" panose="02040503050406030204" pitchFamily="18" charset="0"/>
                                            <a:sym typeface="Symbol"/>
                                          </a:rPr>
                                        </m:ctrlPr>
                                      </m:accPr>
                                      <m:e>
                                        <m:r>
                                          <a:rPr lang="en-US" sz="2000" i="1">
                                            <a:solidFill>
                                              <a:srgbClr val="FF0000"/>
                                            </a:solidFill>
                                            <a:latin typeface="Cambria Math"/>
                                            <a:sym typeface="Symbol"/>
                                          </a:rPr>
                                          <m:t>𝑆</m:t>
                                        </m:r>
                                      </m:e>
                                    </m:acc>
                                  </m:e>
                                </m:d>
                              </m:e>
                            </m:d>
                          </m:num>
                          <m:den>
                            <m:d>
                              <m:dPr>
                                <m:begChr m:val="|"/>
                                <m:endChr m:val="|"/>
                                <m:ctrlPr>
                                  <a:rPr lang="en-US" sz="2000" i="1" smtClean="0">
                                    <a:solidFill>
                                      <a:srgbClr val="FF0000"/>
                                    </a:solidFill>
                                    <a:latin typeface="Cambria Math" panose="02040503050406030204" pitchFamily="18" charset="0"/>
                                    <a:sym typeface="Symbol"/>
                                  </a:rPr>
                                </m:ctrlPr>
                              </m:dPr>
                              <m:e>
                                <m:r>
                                  <a:rPr lang="en-US" sz="2000" b="0" i="1" smtClean="0">
                                    <a:solidFill>
                                      <a:srgbClr val="FF0000"/>
                                    </a:solidFill>
                                    <a:latin typeface="Cambria Math"/>
                                    <a:sym typeface="Symbol"/>
                                  </a:rPr>
                                  <m:t>𝑆</m:t>
                                </m:r>
                              </m:e>
                            </m:d>
                          </m:den>
                        </m:f>
                      </m:e>
                    </m:func>
                  </m:oMath>
                </a14:m>
                <a:endParaRPr lang="en-US" sz="2000" b="0" dirty="0" smtClean="0"/>
              </a:p>
              <a:p>
                <a:pPr marL="0" indent="0">
                  <a:buNone/>
                </a:pPr>
                <a:r>
                  <a:rPr lang="en-US" sz="2000" dirty="0"/>
                  <a:t>w</a:t>
                </a:r>
                <a:r>
                  <a:rPr lang="en-US" sz="2000" dirty="0" smtClean="0"/>
                  <a:t>here </a:t>
                </a:r>
                <a:r>
                  <a:rPr lang="en-US" sz="2000" dirty="0" smtClean="0">
                    <a:solidFill>
                      <a:srgbClr val="FF0000"/>
                    </a:solidFill>
                  </a:rPr>
                  <a:t>min</a:t>
                </a:r>
                <a:r>
                  <a:rPr lang="en-US" sz="2000" dirty="0" smtClean="0"/>
                  <a:t> over </a:t>
                </a:r>
                <a14:m>
                  <m:oMath xmlns:m="http://schemas.openxmlformats.org/officeDocument/2006/math">
                    <m:r>
                      <a:rPr lang="en-US" sz="2000" i="1" smtClean="0">
                        <a:solidFill>
                          <a:srgbClr val="FF0000"/>
                        </a:solidFill>
                        <a:latin typeface="Cambria Math"/>
                        <a:sym typeface="Symbol"/>
                      </a:rPr>
                      <m:t>𝑆</m:t>
                    </m:r>
                    <m:r>
                      <a:rPr lang="en-US" sz="2000" i="1" smtClean="0">
                        <a:solidFill>
                          <a:srgbClr val="FF0000"/>
                        </a:solidFill>
                        <a:latin typeface="Cambria Math"/>
                        <a:sym typeface="Symbol"/>
                      </a:rPr>
                      <m:t>⊆</m:t>
                    </m:r>
                    <m:r>
                      <a:rPr lang="en-US" sz="2000" i="1" smtClean="0">
                        <a:solidFill>
                          <a:srgbClr val="FF0000"/>
                        </a:solidFill>
                        <a:latin typeface="Cambria Math"/>
                        <a:sym typeface="Symbol"/>
                      </a:rPr>
                      <m:t>𝑉</m:t>
                    </m:r>
                    <m:r>
                      <a:rPr lang="en-US" sz="2000" i="1" smtClean="0">
                        <a:solidFill>
                          <a:srgbClr val="FF0000"/>
                        </a:solidFill>
                        <a:latin typeface="Cambria Math"/>
                        <a:sym typeface="Symbol"/>
                      </a:rPr>
                      <m:t>:0</m:t>
                    </m:r>
                  </m:oMath>
                </a14:m>
                <a:r>
                  <a:rPr lang="en-US" sz="2000" dirty="0">
                    <a:solidFill>
                      <a:srgbClr val="FF0000"/>
                    </a:solidFill>
                  </a:rPr>
                  <a:t>&lt;</a:t>
                </a:r>
                <a14:m>
                  <m:oMath xmlns:m="http://schemas.openxmlformats.org/officeDocument/2006/math">
                    <m:d>
                      <m:dPr>
                        <m:begChr m:val="|"/>
                        <m:endChr m:val="|"/>
                        <m:ctrlPr>
                          <a:rPr lang="en-US" sz="2000" i="1" smtClean="0">
                            <a:solidFill>
                              <a:srgbClr val="FF0000"/>
                            </a:solidFill>
                            <a:latin typeface="Cambria Math" panose="02040503050406030204" pitchFamily="18" charset="0"/>
                            <a:ea typeface="Cambria Math"/>
                            <a:sym typeface="Symbol"/>
                          </a:rPr>
                        </m:ctrlPr>
                      </m:dPr>
                      <m:e>
                        <m:r>
                          <a:rPr lang="en-US" sz="2000" b="0" i="1" smtClean="0">
                            <a:solidFill>
                              <a:srgbClr val="FF0000"/>
                            </a:solidFill>
                            <a:latin typeface="Cambria Math"/>
                            <a:ea typeface="Cambria Math"/>
                            <a:sym typeface="Symbol"/>
                          </a:rPr>
                          <m:t>𝑆</m:t>
                        </m:r>
                      </m:e>
                    </m:d>
                    <m:r>
                      <a:rPr lang="en-US" sz="2000" i="1">
                        <a:solidFill>
                          <a:srgbClr val="FF0000"/>
                        </a:solidFill>
                        <a:latin typeface="Cambria Math"/>
                        <a:ea typeface="Cambria Math"/>
                        <a:sym typeface="Symbol"/>
                      </a:rPr>
                      <m:t>≤</m:t>
                    </m:r>
                    <m:d>
                      <m:dPr>
                        <m:begChr m:val="|"/>
                        <m:endChr m:val="|"/>
                        <m:ctrlPr>
                          <a:rPr lang="en-US" sz="2000" i="1" smtClean="0">
                            <a:solidFill>
                              <a:srgbClr val="FF0000"/>
                            </a:solidFill>
                            <a:latin typeface="Cambria Math" panose="02040503050406030204" pitchFamily="18" charset="0"/>
                            <a:ea typeface="Cambria Math"/>
                            <a:sym typeface="Symbol"/>
                          </a:rPr>
                        </m:ctrlPr>
                      </m:dPr>
                      <m:e>
                        <m:r>
                          <a:rPr lang="en-US" sz="2000" b="0" i="1" smtClean="0">
                            <a:solidFill>
                              <a:srgbClr val="FF0000"/>
                            </a:solidFill>
                            <a:latin typeface="Cambria Math"/>
                            <a:ea typeface="Cambria Math"/>
                            <a:sym typeface="Symbol"/>
                          </a:rPr>
                          <m:t>𝑉</m:t>
                        </m:r>
                      </m:e>
                    </m:d>
                    <m:r>
                      <a:rPr lang="en-US" sz="2000" b="0" i="1" smtClean="0">
                        <a:solidFill>
                          <a:srgbClr val="FF0000"/>
                        </a:solidFill>
                        <a:latin typeface="Cambria Math"/>
                        <a:ea typeface="Cambria Math"/>
                        <a:sym typeface="Symbol"/>
                      </a:rPr>
                      <m:t>/2</m:t>
                    </m:r>
                  </m:oMath>
                </a14:m>
                <a:endParaRPr lang="en-US" sz="2000" b="0" dirty="0" smtClean="0"/>
              </a:p>
              <a:p>
                <a:pPr marL="0" indent="0">
                  <a:buNone/>
                </a:pPr>
                <a:r>
                  <a:rPr lang="en-US" sz="2000" dirty="0" smtClean="0"/>
                  <a:t>Special case: for </a:t>
                </a:r>
                <a14:m>
                  <m:oMath xmlns:m="http://schemas.openxmlformats.org/officeDocument/2006/math">
                    <m:r>
                      <a:rPr lang="en-US" sz="2000" b="0" i="1" smtClean="0">
                        <a:solidFill>
                          <a:srgbClr val="FF0000"/>
                        </a:solidFill>
                        <a:latin typeface="Cambria Math"/>
                      </a:rPr>
                      <m:t>𝑑</m:t>
                    </m:r>
                    <m:r>
                      <a:rPr lang="en-US" sz="2000" b="0" i="1" smtClean="0">
                        <a:latin typeface="Cambria Math"/>
                      </a:rPr>
                      <m:t>−</m:t>
                    </m:r>
                  </m:oMath>
                </a14:m>
                <a:r>
                  <a:rPr lang="en-US" sz="2000" b="0" dirty="0" smtClean="0"/>
                  <a:t>regular graph </a:t>
                </a:r>
                <a14:m>
                  <m:oMath xmlns:m="http://schemas.openxmlformats.org/officeDocument/2006/math">
                    <m:r>
                      <a:rPr lang="en-US" sz="2000" b="0" i="1" smtClean="0">
                        <a:solidFill>
                          <a:srgbClr val="FF0000"/>
                        </a:solidFill>
                        <a:latin typeface="Cambria Math"/>
                      </a:rPr>
                      <m:t>𝐺</m:t>
                    </m:r>
                  </m:oMath>
                </a14:m>
                <a:r>
                  <a:rPr lang="en-US" sz="2000" b="0" dirty="0" smtClean="0"/>
                  <a:t>, </a:t>
                </a:r>
                <a14:m>
                  <m:oMath xmlns:m="http://schemas.openxmlformats.org/officeDocument/2006/math">
                    <m:r>
                      <a:rPr lang="en-US" sz="2000" i="1" smtClean="0">
                        <a:solidFill>
                          <a:srgbClr val="FF0000"/>
                        </a:solidFill>
                        <a:latin typeface="Cambria Math"/>
                        <a:sym typeface="Symbol"/>
                      </a:rPr>
                      <m:t></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𝐺</m:t>
                        </m:r>
                      </m:e>
                    </m:d>
                    <m:r>
                      <a:rPr lang="en-US" sz="2000" b="0" i="1" smtClean="0">
                        <a:solidFill>
                          <a:srgbClr val="FF0000"/>
                        </a:solidFill>
                        <a:latin typeface="Cambria Math"/>
                        <a:sym typeface="Symbol"/>
                      </a:rPr>
                      <m:t>=</m:t>
                    </m:r>
                    <m:r>
                      <a:rPr lang="en-US" sz="2000" b="0" i="1" smtClean="0">
                        <a:solidFill>
                          <a:srgbClr val="FF0000"/>
                        </a:solidFill>
                        <a:latin typeface="Cambria Math"/>
                        <a:sym typeface="Symbol"/>
                      </a:rPr>
                      <m:t>𝑑</m:t>
                    </m:r>
                    <m:r>
                      <m:rPr>
                        <m:nor/>
                      </m:rPr>
                      <a:rPr lang="en-US" sz="2000" b="0" i="0" smtClean="0">
                        <a:solidFill>
                          <a:srgbClr val="FF0000"/>
                        </a:solidFill>
                        <a:latin typeface="Cambria Math"/>
                        <a:sym typeface="Symbol"/>
                      </a:rPr>
                      <m:t> </m:t>
                    </m:r>
                    <m:r>
                      <a:rPr lang="en-US" sz="2000" i="1">
                        <a:solidFill>
                          <a:srgbClr val="FF0000"/>
                        </a:solidFill>
                        <a:latin typeface="Cambria Math"/>
                        <a:sym typeface="Symbol"/>
                      </a:rPr>
                      <m:t></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𝐺</m:t>
                        </m:r>
                      </m:e>
                    </m:d>
                  </m:oMath>
                </a14:m>
                <a:endParaRPr lang="en-US" sz="2000" b="0" dirty="0" smtClean="0"/>
              </a:p>
              <a:p>
                <a:pPr marL="0" indent="0">
                  <a:buNone/>
                </a:pPr>
                <a:endParaRPr lang="en-US" sz="2000" dirty="0"/>
              </a:p>
              <a:p>
                <a:pPr marL="0" indent="0">
                  <a:buNone/>
                </a:pPr>
                <a:r>
                  <a:rPr lang="en-US" sz="2000" dirty="0" smtClean="0"/>
                  <a:t>Graph </a:t>
                </a:r>
                <a14:m>
                  <m:oMath xmlns:m="http://schemas.openxmlformats.org/officeDocument/2006/math">
                    <m:r>
                      <a:rPr lang="en-US" sz="2000" i="1" smtClean="0">
                        <a:solidFill>
                          <a:srgbClr val="FF0000"/>
                        </a:solidFill>
                        <a:latin typeface="Cambria Math"/>
                      </a:rPr>
                      <m:t>𝐺</m:t>
                    </m:r>
                    <m:r>
                      <a:rPr lang="en-US" sz="2000" b="0" i="0" smtClean="0">
                        <a:latin typeface="Cambria Math"/>
                      </a:rPr>
                      <m:t> </m:t>
                    </m:r>
                  </m:oMath>
                </a14:m>
                <a:r>
                  <a:rPr lang="en-US" sz="2000" dirty="0" smtClean="0"/>
                  <a:t>with </a:t>
                </a:r>
                <a14:m>
                  <m:oMath xmlns:m="http://schemas.openxmlformats.org/officeDocument/2006/math">
                    <m:r>
                      <a:rPr lang="en-US" sz="2000" i="1" smtClean="0">
                        <a:solidFill>
                          <a:srgbClr val="FF0000"/>
                        </a:solidFill>
                        <a:latin typeface="Cambria Math"/>
                        <a:sym typeface="Symbol"/>
                      </a:rPr>
                      <m:t></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𝐺</m:t>
                        </m:r>
                      </m:e>
                    </m:d>
                    <m:r>
                      <a:rPr lang="en-US" sz="2000" b="0" i="1" smtClean="0">
                        <a:solidFill>
                          <a:srgbClr val="FF0000"/>
                        </a:solidFill>
                        <a:latin typeface="Cambria Math"/>
                        <a:sym typeface="Symbol"/>
                      </a:rPr>
                      <m:t>&gt;</m:t>
                    </m:r>
                    <m:r>
                      <a:rPr lang="en-US" sz="2000" b="0" i="1" smtClean="0">
                        <a:solidFill>
                          <a:srgbClr val="FF0000"/>
                        </a:solidFill>
                        <a:latin typeface="Cambria Math"/>
                        <a:sym typeface="Symbol"/>
                      </a:rPr>
                      <m:t>𝑎</m:t>
                    </m:r>
                  </m:oMath>
                </a14:m>
                <a:r>
                  <a:rPr lang="en-US" sz="2000" dirty="0" smtClean="0">
                    <a:solidFill>
                      <a:srgbClr val="FF0000"/>
                    </a:solidFill>
                  </a:rPr>
                  <a:t> </a:t>
                </a:r>
                <a:r>
                  <a:rPr lang="en-US" sz="2000" dirty="0" smtClean="0"/>
                  <a:t>is an</a:t>
                </a:r>
                <a:r>
                  <a:rPr lang="en-US" sz="2000" dirty="0" smtClean="0">
                    <a:solidFill>
                      <a:srgbClr val="FF0000"/>
                    </a:solidFill>
                  </a:rPr>
                  <a:t> </a:t>
                </a:r>
                <a14:m>
                  <m:oMath xmlns:m="http://schemas.openxmlformats.org/officeDocument/2006/math">
                    <m:r>
                      <a:rPr lang="en-US" sz="2000" i="1">
                        <a:solidFill>
                          <a:srgbClr val="FF0000"/>
                        </a:solidFill>
                        <a:latin typeface="Cambria Math"/>
                        <a:sym typeface="Symbol"/>
                      </a:rPr>
                      <m:t>𝑎</m:t>
                    </m:r>
                    <m:r>
                      <a:rPr lang="en-US" sz="2000" b="0" i="0" smtClean="0">
                        <a:latin typeface="Cambria Math"/>
                        <a:sym typeface="Symbol"/>
                      </a:rPr>
                      <m:t>−</m:t>
                    </m:r>
                  </m:oMath>
                </a14:m>
                <a:r>
                  <a:rPr lang="en-US" sz="2000" b="1" dirty="0" smtClean="0"/>
                  <a:t>expander</a:t>
                </a:r>
              </a:p>
              <a:p>
                <a:pPr marL="0" indent="0">
                  <a:buNone/>
                </a:pPr>
                <a:r>
                  <a:rPr lang="en-US" sz="2000" dirty="0" smtClean="0"/>
                  <a:t>Interest in graphs both sparse (low degrees) and with high expansion:</a:t>
                </a:r>
              </a:p>
              <a:p>
                <a:pPr marL="0" indent="0">
                  <a:buNone/>
                </a:pPr>
                <a:r>
                  <a:rPr lang="en-US" sz="2000" dirty="0" smtClean="0"/>
                  <a:t>-Epidemics spread very quickly despite graph being sparse</a:t>
                </a:r>
              </a:p>
              <a:p>
                <a:pPr marL="0" indent="0">
                  <a:buNone/>
                </a:pPr>
                <a:r>
                  <a:rPr lang="en-US" sz="2000" dirty="0" smtClean="0"/>
                  <a:t>-random walks forget quickly initial point (hence can sample quickly from stationary distribution)</a:t>
                </a:r>
              </a:p>
              <a:p>
                <a:pPr marL="0" indent="0">
                  <a:buNone/>
                </a:pPr>
                <a:r>
                  <a:rPr lang="en-US" sz="2000" dirty="0" smtClean="0"/>
                  <a:t>Example: hypercube on </a:t>
                </a:r>
                <a14:m>
                  <m:oMath xmlns:m="http://schemas.openxmlformats.org/officeDocument/2006/math">
                    <m:r>
                      <a:rPr lang="en-US" sz="2000" b="0" i="1" smtClean="0">
                        <a:solidFill>
                          <a:srgbClr val="FF0000"/>
                        </a:solidFill>
                        <a:latin typeface="Cambria Math"/>
                      </a:rPr>
                      <m:t>𝑛</m:t>
                    </m:r>
                    <m:r>
                      <a:rPr lang="en-US" sz="2000" b="0" i="1" smtClean="0">
                        <a:solidFill>
                          <a:srgbClr val="FF0000"/>
                        </a:solidFill>
                        <a:latin typeface="Cambria Math"/>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a:rPr>
                          <m:t>2</m:t>
                        </m:r>
                      </m:e>
                      <m:sup>
                        <m:r>
                          <a:rPr lang="en-US" sz="2000" b="0" i="1" smtClean="0">
                            <a:solidFill>
                              <a:srgbClr val="FF0000"/>
                            </a:solidFill>
                            <a:latin typeface="Cambria Math"/>
                          </a:rPr>
                          <m:t>𝑑</m:t>
                        </m:r>
                      </m:sup>
                    </m:sSup>
                  </m:oMath>
                </a14:m>
                <a:r>
                  <a:rPr lang="en-US" sz="2000" dirty="0" smtClean="0"/>
                  <a:t> nodes satisfies </a:t>
                </a:r>
                <a14:m>
                  <m:oMath xmlns:m="http://schemas.openxmlformats.org/officeDocument/2006/math">
                    <m:r>
                      <a:rPr lang="en-US" sz="2000" i="1">
                        <a:solidFill>
                          <a:srgbClr val="FF0000"/>
                        </a:solidFill>
                        <a:latin typeface="Cambria Math"/>
                        <a:sym typeface="Symbol"/>
                      </a:rPr>
                      <m:t></m:t>
                    </m:r>
                    <m:d>
                      <m:dPr>
                        <m:ctrlPr>
                          <a:rPr lang="en-US" sz="2000" i="1">
                            <a:solidFill>
                              <a:srgbClr val="FF0000"/>
                            </a:solidFill>
                            <a:latin typeface="Cambria Math" panose="02040503050406030204" pitchFamily="18" charset="0"/>
                            <a:sym typeface="Symbol"/>
                          </a:rPr>
                        </m:ctrlPr>
                      </m:dPr>
                      <m:e>
                        <m:r>
                          <a:rPr lang="en-US" sz="2000" i="1">
                            <a:solidFill>
                              <a:srgbClr val="FF0000"/>
                            </a:solidFill>
                            <a:latin typeface="Cambria Math"/>
                            <a:sym typeface="Symbol"/>
                          </a:rPr>
                          <m:t>𝐺</m:t>
                        </m:r>
                      </m:e>
                    </m:d>
                    <m:r>
                      <a:rPr lang="en-US" sz="2000" b="0" i="0" smtClean="0">
                        <a:solidFill>
                          <a:srgbClr val="FF0000"/>
                        </a:solidFill>
                        <a:latin typeface="Cambria Math"/>
                        <a:sym typeface="Symbol"/>
                      </a:rPr>
                      <m:t>=1</m:t>
                    </m:r>
                  </m:oMath>
                </a14:m>
                <a:endParaRPr lang="en-US" sz="2000" dirty="0" smtClean="0"/>
              </a:p>
              <a:p>
                <a:pPr marL="0" indent="0">
                  <a:buNone/>
                </a:pPr>
                <a:r>
                  <a:rPr lang="en-US" sz="2000" dirty="0" smtClean="0"/>
                  <a:t>Q: determine isoperimetric constant of line-graph</a:t>
                </a:r>
                <a:endParaRPr lang="en-US"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370" t="-1348"/>
                </a:stretch>
              </a:blipFill>
            </p:spPr>
            <p:txBody>
              <a:bodyPr/>
              <a:lstStyle/>
              <a:p>
                <a:r>
                  <a:rPr lang="fr-FR">
                    <a:noFill/>
                  </a:rPr>
                  <a:t> </a:t>
                </a:r>
              </a:p>
            </p:txBody>
          </p:sp>
        </mc:Fallback>
      </mc:AlternateContent>
    </p:spTree>
    <p:extLst>
      <p:ext uri="{BB962C8B-B14F-4D97-AF65-F5344CB8AC3E}">
        <p14:creationId xmlns:p14="http://schemas.microsoft.com/office/powerpoint/2010/main" val="176153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rtlCol="0">
            <a:normAutofit/>
          </a:bodyPr>
          <a:lstStyle/>
          <a:p>
            <a:pPr fontAlgn="auto">
              <a:spcAft>
                <a:spcPts val="0"/>
              </a:spcAft>
              <a:defRPr/>
            </a:pPr>
            <a:r>
              <a:rPr lang="en-GB" sz="3600" dirty="0" smtClean="0">
                <a:latin typeface="Calibri" panose="020F0502020204030204" pitchFamily="34" charset="0"/>
              </a:rPr>
              <a:t>Fast extinction and spectral radius</a:t>
            </a:r>
          </a:p>
        </p:txBody>
      </p:sp>
      <mc:AlternateContent xmlns:mc="http://schemas.openxmlformats.org/markup-compatibility/2006">
        <mc:Choice xmlns:a14="http://schemas.microsoft.com/office/drawing/2010/main" Requires="a14">
          <p:sp>
            <p:nvSpPr>
              <p:cNvPr id="36867" name="Rectangle 3"/>
              <p:cNvSpPr>
                <a:spLocks noGrp="1" noChangeArrowheads="1"/>
              </p:cNvSpPr>
              <p:nvPr>
                <p:ph idx="1"/>
              </p:nvPr>
            </p:nvSpPr>
            <p:spPr/>
            <p:txBody>
              <a:bodyPr>
                <a:normAutofit/>
              </a:bodyPr>
              <a:lstStyle/>
              <a:p>
                <a:pPr>
                  <a:buFont typeface="Wingdings" panose="05000000000000000000" pitchFamily="2" charset="2"/>
                  <a:buNone/>
                </a:pPr>
                <a:r>
                  <a:rPr lang="en-GB" altLang="fr-FR" sz="2400" dirty="0" smtClean="0">
                    <a:latin typeface="Calibri" panose="020F0502020204030204" pitchFamily="34" charset="0"/>
                  </a:rPr>
                  <a:t>Let </a:t>
                </a:r>
                <a:r>
                  <a:rPr lang="en-GB" altLang="fr-FR" sz="2400" dirty="0">
                    <a:solidFill>
                      <a:srgbClr val="FF0000"/>
                    </a:solidFill>
                    <a:latin typeface="Calibri" panose="020F0502020204030204" pitchFamily="34" charset="0"/>
                    <a:sym typeface="Symbol" panose="05050102010706020507" pitchFamily="18" charset="2"/>
                  </a:rPr>
                  <a:t></a:t>
                </a:r>
                <a:r>
                  <a:rPr lang="en-GB" altLang="fr-FR" sz="2400" dirty="0">
                    <a:latin typeface="Calibri" panose="020F0502020204030204" pitchFamily="34" charset="0"/>
                  </a:rPr>
                  <a:t> </a:t>
                </a:r>
                <a:r>
                  <a:rPr lang="en-GB" altLang="fr-FR" sz="2400" dirty="0" smtClean="0">
                    <a:latin typeface="Calibri" panose="020F0502020204030204" pitchFamily="34" charset="0"/>
                  </a:rPr>
                  <a:t>:= spectral </a:t>
                </a:r>
                <a:r>
                  <a:rPr lang="en-GB" altLang="fr-FR" sz="2400" dirty="0">
                    <a:latin typeface="Calibri" panose="020F0502020204030204" pitchFamily="34" charset="0"/>
                  </a:rPr>
                  <a:t>radius </a:t>
                </a:r>
                <a:r>
                  <a:rPr lang="en-GB" altLang="fr-FR" sz="2400" dirty="0" smtClean="0">
                    <a:latin typeface="Calibri" panose="020F0502020204030204" pitchFamily="34" charset="0"/>
                  </a:rPr>
                  <a:t>graph’s </a:t>
                </a:r>
                <a:r>
                  <a:rPr lang="en-GB" altLang="fr-FR" sz="2400" dirty="0">
                    <a:latin typeface="Calibri" panose="020F0502020204030204" pitchFamily="34" charset="0"/>
                  </a:rPr>
                  <a:t>adjacency </a:t>
                </a:r>
                <a:r>
                  <a:rPr lang="en-GB" altLang="fr-FR" sz="2400" dirty="0" smtClean="0">
                    <a:latin typeface="Calibri" panose="020F0502020204030204" pitchFamily="34" charset="0"/>
                  </a:rPr>
                  <a:t>matrix </a:t>
                </a:r>
                <a:r>
                  <a:rPr lang="en-GB" altLang="fr-FR" sz="2400" dirty="0" smtClean="0">
                    <a:solidFill>
                      <a:srgbClr val="FF0000"/>
                    </a:solidFill>
                    <a:latin typeface="Calibri" panose="020F0502020204030204" pitchFamily="34" charset="0"/>
                  </a:rPr>
                  <a:t>A</a:t>
                </a:r>
                <a:r>
                  <a:rPr lang="en-GB" altLang="fr-FR" sz="2400" dirty="0" smtClean="0">
                    <a:latin typeface="Calibri" panose="020F0502020204030204" pitchFamily="34" charset="0"/>
                  </a:rPr>
                  <a:t> </a:t>
                </a:r>
                <a:r>
                  <a:rPr lang="en-GB" altLang="fr-FR" sz="2400" dirty="0">
                    <a:latin typeface="Calibri" panose="020F0502020204030204" pitchFamily="34" charset="0"/>
                  </a:rPr>
                  <a:t>and </a:t>
                </a:r>
                <a:r>
                  <a:rPr lang="en-GB" altLang="fr-FR" sz="2400" dirty="0">
                    <a:solidFill>
                      <a:srgbClr val="FF0000"/>
                    </a:solidFill>
                    <a:latin typeface="Calibri" panose="020F0502020204030204" pitchFamily="34" charset="0"/>
                  </a:rPr>
                  <a:t>n=|V| </a:t>
                </a:r>
                <a:r>
                  <a:rPr lang="en-GB" altLang="fr-FR" sz="2400" dirty="0">
                    <a:latin typeface="Calibri" panose="020F0502020204030204" pitchFamily="34" charset="0"/>
                  </a:rPr>
                  <a:t>.</a:t>
                </a:r>
              </a:p>
              <a:p>
                <a:endParaRPr lang="en-GB" altLang="fr-FR" sz="2400" dirty="0">
                  <a:latin typeface="Calibri" panose="020F0502020204030204" pitchFamily="34" charset="0"/>
                </a:endParaRPr>
              </a:p>
              <a:p>
                <a:pPr>
                  <a:buFont typeface="Wingdings" panose="05000000000000000000" pitchFamily="2" charset="2"/>
                  <a:buNone/>
                </a:pPr>
                <a:r>
                  <a:rPr lang="en-GB" altLang="fr-FR" sz="2400" dirty="0" smtClean="0">
                    <a:latin typeface="Calibri" panose="020F0502020204030204" pitchFamily="34" charset="0"/>
                  </a:rPr>
                  <a:t>Then: </a:t>
                </a:r>
                <a:r>
                  <a:rPr lang="en-GB" altLang="fr-FR" sz="2400" dirty="0">
                    <a:latin typeface="Calibri" panose="020F0502020204030204" pitchFamily="34" charset="0"/>
                  </a:rPr>
                  <a:t>	</a:t>
                </a:r>
                <a14:m>
                  <m:oMath xmlns:m="http://schemas.openxmlformats.org/officeDocument/2006/math">
                    <m:r>
                      <a:rPr lang="fr-FR" altLang="fr-FR" sz="2400" b="0" i="1" smtClean="0">
                        <a:solidFill>
                          <a:srgbClr val="FF0000"/>
                        </a:solidFill>
                        <a:latin typeface="Cambria Math" panose="02040503050406030204" pitchFamily="18" charset="0"/>
                      </a:rPr>
                      <m:t>𝑃</m:t>
                    </m:r>
                    <m:d>
                      <m:dPr>
                        <m:ctrlPr>
                          <a:rPr lang="fr-FR" altLang="fr-FR" sz="2400" b="0" i="1" smtClean="0">
                            <a:solidFill>
                              <a:srgbClr val="FF0000"/>
                            </a:solidFill>
                            <a:latin typeface="Cambria Math" panose="02040503050406030204" pitchFamily="18" charset="0"/>
                          </a:rPr>
                        </m:ctrlPr>
                      </m:dPr>
                      <m:e>
                        <m:r>
                          <a:rPr lang="fr-FR" altLang="fr-FR" sz="2400" b="0" i="1" smtClean="0">
                            <a:solidFill>
                              <a:srgbClr val="FF0000"/>
                            </a:solidFill>
                            <a:latin typeface="Cambria Math" panose="02040503050406030204" pitchFamily="18" charset="0"/>
                          </a:rPr>
                          <m:t>𝑋</m:t>
                        </m:r>
                        <m:d>
                          <m:dPr>
                            <m:ctrlPr>
                              <a:rPr lang="fr-FR" altLang="fr-FR" sz="2400" b="0" i="1" smtClean="0">
                                <a:solidFill>
                                  <a:srgbClr val="FF0000"/>
                                </a:solidFill>
                                <a:latin typeface="Cambria Math" panose="02040503050406030204" pitchFamily="18" charset="0"/>
                              </a:rPr>
                            </m:ctrlPr>
                          </m:dPr>
                          <m:e>
                            <m:r>
                              <a:rPr lang="fr-FR" altLang="fr-FR" sz="2400" b="0" i="1" smtClean="0">
                                <a:solidFill>
                                  <a:srgbClr val="FF0000"/>
                                </a:solidFill>
                                <a:latin typeface="Cambria Math" panose="02040503050406030204" pitchFamily="18" charset="0"/>
                              </a:rPr>
                              <m:t>𝑡</m:t>
                            </m:r>
                          </m:e>
                        </m:d>
                        <m:r>
                          <a:rPr lang="fr-FR" altLang="fr-FR" sz="2400" b="0" i="1" smtClean="0">
                            <a:solidFill>
                              <a:srgbClr val="FF0000"/>
                            </a:solidFill>
                            <a:latin typeface="Cambria Math" panose="02040503050406030204" pitchFamily="18" charset="0"/>
                            <a:ea typeface="Cambria Math" panose="02040503050406030204" pitchFamily="18" charset="0"/>
                          </a:rPr>
                          <m:t>≠0</m:t>
                        </m:r>
                      </m:e>
                    </m:d>
                    <m:r>
                      <a:rPr lang="fr-FR" altLang="fr-FR" sz="2400" b="0" i="1" smtClean="0">
                        <a:solidFill>
                          <a:srgbClr val="FF0000"/>
                        </a:solidFill>
                        <a:latin typeface="Cambria Math" panose="02040503050406030204" pitchFamily="18" charset="0"/>
                        <a:ea typeface="Cambria Math" panose="02040503050406030204" pitchFamily="18" charset="0"/>
                      </a:rPr>
                      <m:t>≤</m:t>
                    </m:r>
                    <m:r>
                      <a:rPr lang="fr-FR" altLang="fr-FR" sz="2400" b="0" i="1" smtClean="0">
                        <a:solidFill>
                          <a:srgbClr val="FF0000"/>
                        </a:solidFill>
                        <a:latin typeface="Cambria Math" panose="02040503050406030204" pitchFamily="18" charset="0"/>
                        <a:ea typeface="Cambria Math" panose="02040503050406030204" pitchFamily="18" charset="0"/>
                      </a:rPr>
                      <m:t>𝑛</m:t>
                    </m:r>
                    <m:sSup>
                      <m:sSupPr>
                        <m:ctrlPr>
                          <a:rPr lang="fr-FR" altLang="fr-FR" sz="2400" b="0" i="1" smtClean="0">
                            <a:solidFill>
                              <a:srgbClr val="FF0000"/>
                            </a:solidFill>
                            <a:latin typeface="Cambria Math" panose="02040503050406030204" pitchFamily="18" charset="0"/>
                            <a:ea typeface="Cambria Math" panose="02040503050406030204" pitchFamily="18" charset="0"/>
                          </a:rPr>
                        </m:ctrlPr>
                      </m:sSupPr>
                      <m:e>
                        <m:r>
                          <a:rPr lang="fr-FR" altLang="fr-FR" sz="2400" b="0" i="1" smtClean="0">
                            <a:solidFill>
                              <a:srgbClr val="FF0000"/>
                            </a:solidFill>
                            <a:latin typeface="Cambria Math" panose="02040503050406030204" pitchFamily="18" charset="0"/>
                            <a:ea typeface="Cambria Math" panose="02040503050406030204" pitchFamily="18" charset="0"/>
                          </a:rPr>
                          <m:t>𝑒</m:t>
                        </m:r>
                      </m:e>
                      <m:sup>
                        <m:d>
                          <m:dPr>
                            <m:ctrlPr>
                              <a:rPr lang="fr-FR" altLang="fr-FR" sz="2400" b="0" i="1" smtClean="0">
                                <a:solidFill>
                                  <a:srgbClr val="FF0000"/>
                                </a:solidFill>
                                <a:latin typeface="Cambria Math" panose="02040503050406030204" pitchFamily="18" charset="0"/>
                                <a:ea typeface="Cambria Math" panose="02040503050406030204" pitchFamily="18" charset="0"/>
                              </a:rPr>
                            </m:ctrlPr>
                          </m:dPr>
                          <m:e>
                            <m:r>
                              <a:rPr lang="fr-FR" altLang="fr-FR" sz="2400" b="0" i="1" smtClean="0">
                                <a:solidFill>
                                  <a:srgbClr val="FF0000"/>
                                </a:solidFill>
                                <a:latin typeface="Cambria Math" panose="02040503050406030204" pitchFamily="18" charset="0"/>
                                <a:ea typeface="Cambria Math" panose="02040503050406030204" pitchFamily="18" charset="0"/>
                              </a:rPr>
                              <m:t>𝛽𝜌</m:t>
                            </m:r>
                            <m:r>
                              <a:rPr lang="fr-FR" altLang="fr-FR" sz="2400" b="0" i="1" smtClean="0">
                                <a:solidFill>
                                  <a:srgbClr val="FF0000"/>
                                </a:solidFill>
                                <a:latin typeface="Cambria Math" panose="02040503050406030204" pitchFamily="18" charset="0"/>
                                <a:ea typeface="Cambria Math" panose="02040503050406030204" pitchFamily="18" charset="0"/>
                              </a:rPr>
                              <m:t>−</m:t>
                            </m:r>
                            <m:r>
                              <a:rPr lang="fr-FR" altLang="fr-FR" sz="2400" b="0" i="1" smtClean="0">
                                <a:solidFill>
                                  <a:srgbClr val="FF0000"/>
                                </a:solidFill>
                                <a:latin typeface="Cambria Math" panose="02040503050406030204" pitchFamily="18" charset="0"/>
                                <a:ea typeface="Cambria Math" panose="02040503050406030204" pitchFamily="18" charset="0"/>
                              </a:rPr>
                              <m:t>𝛿</m:t>
                            </m:r>
                          </m:e>
                        </m:d>
                        <m:r>
                          <a:rPr lang="fr-FR" altLang="fr-FR" sz="2400" b="0" i="1" smtClean="0">
                            <a:solidFill>
                              <a:srgbClr val="FF0000"/>
                            </a:solidFill>
                            <a:latin typeface="Cambria Math" panose="02040503050406030204" pitchFamily="18" charset="0"/>
                            <a:ea typeface="Cambria Math" panose="02040503050406030204" pitchFamily="18" charset="0"/>
                          </a:rPr>
                          <m:t>𝑡</m:t>
                        </m:r>
                      </m:sup>
                    </m:sSup>
                  </m:oMath>
                </a14:m>
                <a:endParaRPr lang="en-GB" altLang="fr-FR" sz="2400" dirty="0" smtClean="0">
                  <a:latin typeface="Calibri" panose="020F0502020204030204" pitchFamily="34" charset="0"/>
                </a:endParaRPr>
              </a:p>
              <a:p>
                <a:pPr>
                  <a:buFont typeface="Wingdings" panose="05000000000000000000" pitchFamily="2" charset="2"/>
                  <a:buNone/>
                </a:pPr>
                <a:endParaRPr lang="en-GB" altLang="fr-FR" sz="2400" dirty="0">
                  <a:latin typeface="Calibri" panose="020F0502020204030204" pitchFamily="34" charset="0"/>
                </a:endParaRPr>
              </a:p>
              <a:p>
                <a:pPr>
                  <a:buFont typeface="Wingdings" panose="05000000000000000000" pitchFamily="2" charset="2"/>
                  <a:buNone/>
                </a:pPr>
                <a:r>
                  <a:rPr lang="en-GB" altLang="fr-FR" sz="2400" dirty="0" smtClean="0">
                    <a:latin typeface="Calibri" panose="020F0502020204030204" pitchFamily="34" charset="0"/>
                  </a:rPr>
                  <a:t>Hence </a:t>
                </a:r>
                <a:r>
                  <a:rPr lang="en-GB" altLang="fr-FR" sz="2400" dirty="0">
                    <a:latin typeface="Calibri" panose="020F0502020204030204" pitchFamily="34" charset="0"/>
                  </a:rPr>
                  <a:t>when 	</a:t>
                </a:r>
                <a:r>
                  <a:rPr lang="en-GB" altLang="fr-FR" sz="2400" dirty="0">
                    <a:solidFill>
                      <a:srgbClr val="FF0000"/>
                    </a:solidFill>
                    <a:latin typeface="Calibri" panose="020F0502020204030204" pitchFamily="34" charset="0"/>
                    <a:sym typeface="Symbol" panose="05050102010706020507" pitchFamily="18" charset="2"/>
                  </a:rPr>
                  <a:t></a:t>
                </a:r>
                <a:r>
                  <a:rPr lang="en-GB" altLang="fr-FR" sz="2400" dirty="0">
                    <a:solidFill>
                      <a:srgbClr val="FF0000"/>
                    </a:solidFill>
                    <a:latin typeface="Calibri" panose="020F0502020204030204" pitchFamily="34" charset="0"/>
                  </a:rPr>
                  <a:t> </a:t>
                </a:r>
                <a:r>
                  <a:rPr lang="en-GB" altLang="fr-FR" sz="2400" dirty="0">
                    <a:solidFill>
                      <a:srgbClr val="FF0000"/>
                    </a:solidFill>
                    <a:latin typeface="Calibri" panose="020F0502020204030204" pitchFamily="34" charset="0"/>
                    <a:sym typeface="Symbol" panose="05050102010706020507" pitchFamily="18" charset="2"/>
                  </a:rPr>
                  <a:t></a:t>
                </a:r>
                <a:r>
                  <a:rPr lang="en-GB" altLang="fr-FR" sz="2400" dirty="0">
                    <a:solidFill>
                      <a:srgbClr val="FF0000"/>
                    </a:solidFill>
                    <a:latin typeface="Calibri" panose="020F0502020204030204" pitchFamily="34" charset="0"/>
                  </a:rPr>
                  <a:t> &lt; </a:t>
                </a:r>
                <a:r>
                  <a:rPr lang="en-GB" altLang="fr-FR" sz="2400" dirty="0">
                    <a:solidFill>
                      <a:srgbClr val="FF0000"/>
                    </a:solidFill>
                    <a:latin typeface="Calibri" panose="020F0502020204030204" pitchFamily="34" charset="0"/>
                    <a:sym typeface="Symbol" panose="05050102010706020507" pitchFamily="18" charset="2"/>
                  </a:rPr>
                  <a:t></a:t>
                </a:r>
                <a:r>
                  <a:rPr lang="en-GB" altLang="fr-FR" sz="2400" dirty="0" smtClean="0">
                    <a:latin typeface="Calibri" panose="020F0502020204030204" pitchFamily="34" charset="0"/>
                  </a:rPr>
                  <a:t>, survival </a:t>
                </a:r>
                <a:r>
                  <a:rPr lang="en-GB" altLang="fr-FR" sz="2400" dirty="0">
                    <a:latin typeface="Calibri" panose="020F0502020204030204" pitchFamily="34" charset="0"/>
                  </a:rPr>
                  <a:t>time </a:t>
                </a:r>
                <a:r>
                  <a:rPr lang="en-GB" altLang="fr-FR" sz="2400" dirty="0">
                    <a:solidFill>
                      <a:srgbClr val="FF0000"/>
                    </a:solidFill>
                    <a:latin typeface="Calibri" panose="020F0502020204030204" pitchFamily="34" charset="0"/>
                  </a:rPr>
                  <a:t>T</a:t>
                </a:r>
                <a:r>
                  <a:rPr lang="en-GB" altLang="fr-FR" sz="2400" dirty="0">
                    <a:latin typeface="Calibri" panose="020F0502020204030204" pitchFamily="34" charset="0"/>
                  </a:rPr>
                  <a:t> </a:t>
                </a:r>
                <a:r>
                  <a:rPr lang="en-GB" altLang="fr-FR" sz="2400" dirty="0" smtClean="0">
                    <a:latin typeface="Calibri" panose="020F0502020204030204" pitchFamily="34" charset="0"/>
                  </a:rPr>
                  <a:t>satisfies</a:t>
                </a:r>
              </a:p>
              <a:p>
                <a:pPr>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fr-FR" altLang="fr-FR" sz="2400" b="0" i="1" smtClean="0">
                          <a:solidFill>
                            <a:srgbClr val="FF0000"/>
                          </a:solidFill>
                          <a:latin typeface="Cambria Math" panose="02040503050406030204" pitchFamily="18" charset="0"/>
                        </a:rPr>
                        <m:t>𝐸</m:t>
                      </m:r>
                      <m:d>
                        <m:dPr>
                          <m:ctrlPr>
                            <a:rPr lang="fr-FR" altLang="fr-FR" sz="2400" b="0" i="1" smtClean="0">
                              <a:solidFill>
                                <a:srgbClr val="FF0000"/>
                              </a:solidFill>
                              <a:latin typeface="Cambria Math" panose="02040503050406030204" pitchFamily="18" charset="0"/>
                            </a:rPr>
                          </m:ctrlPr>
                        </m:dPr>
                        <m:e>
                          <m:r>
                            <a:rPr lang="fr-FR" altLang="fr-FR" sz="2400" b="0" i="1" smtClean="0">
                              <a:solidFill>
                                <a:srgbClr val="FF0000"/>
                              </a:solidFill>
                              <a:latin typeface="Cambria Math" panose="02040503050406030204" pitchFamily="18" charset="0"/>
                            </a:rPr>
                            <m:t>𝑇</m:t>
                          </m:r>
                        </m:e>
                      </m:d>
                      <m:r>
                        <a:rPr lang="fr-FR" altLang="fr-FR" sz="2400" b="0" i="1" smtClean="0">
                          <a:solidFill>
                            <a:srgbClr val="FF0000"/>
                          </a:solidFill>
                          <a:latin typeface="Cambria Math" panose="02040503050406030204" pitchFamily="18" charset="0"/>
                          <a:ea typeface="Cambria Math" panose="02040503050406030204" pitchFamily="18" charset="0"/>
                        </a:rPr>
                        <m:t>≤</m:t>
                      </m:r>
                      <m:f>
                        <m:fPr>
                          <m:ctrlPr>
                            <a:rPr lang="fr-FR" altLang="fr-FR" sz="2400" b="0" i="1" smtClean="0">
                              <a:solidFill>
                                <a:srgbClr val="FF0000"/>
                              </a:solidFill>
                              <a:latin typeface="Cambria Math" panose="02040503050406030204" pitchFamily="18" charset="0"/>
                              <a:ea typeface="Cambria Math" panose="02040503050406030204" pitchFamily="18" charset="0"/>
                            </a:rPr>
                          </m:ctrlPr>
                        </m:fPr>
                        <m:num>
                          <m:r>
                            <a:rPr lang="fr-FR" altLang="fr-FR" sz="2400" b="0" i="1" smtClean="0">
                              <a:solidFill>
                                <a:srgbClr val="FF0000"/>
                              </a:solidFill>
                              <a:latin typeface="Cambria Math" panose="02040503050406030204" pitchFamily="18" charset="0"/>
                              <a:ea typeface="Cambria Math" panose="02040503050406030204" pitchFamily="18" charset="0"/>
                            </a:rPr>
                            <m:t>𝑙𝑜𝑔</m:t>
                          </m:r>
                          <m:d>
                            <m:dPr>
                              <m:ctrlPr>
                                <a:rPr lang="fr-FR" altLang="fr-FR" sz="2400" b="0" i="1" smtClean="0">
                                  <a:solidFill>
                                    <a:srgbClr val="FF0000"/>
                                  </a:solidFill>
                                  <a:latin typeface="Cambria Math" panose="02040503050406030204" pitchFamily="18" charset="0"/>
                                  <a:ea typeface="Cambria Math" panose="02040503050406030204" pitchFamily="18" charset="0"/>
                                </a:rPr>
                              </m:ctrlPr>
                            </m:dPr>
                            <m:e>
                              <m:r>
                                <a:rPr lang="fr-FR" altLang="fr-FR" sz="2400" b="0" i="1" smtClean="0">
                                  <a:solidFill>
                                    <a:srgbClr val="FF0000"/>
                                  </a:solidFill>
                                  <a:latin typeface="Cambria Math" panose="02040503050406030204" pitchFamily="18" charset="0"/>
                                  <a:ea typeface="Cambria Math" panose="02040503050406030204" pitchFamily="18" charset="0"/>
                                </a:rPr>
                                <m:t>𝑛</m:t>
                              </m:r>
                            </m:e>
                          </m:d>
                          <m:r>
                            <a:rPr lang="fr-FR" altLang="fr-FR" sz="2400" b="0" i="1" smtClean="0">
                              <a:solidFill>
                                <a:srgbClr val="FF0000"/>
                              </a:solidFill>
                              <a:latin typeface="Cambria Math" panose="02040503050406030204" pitchFamily="18" charset="0"/>
                              <a:ea typeface="Cambria Math" panose="02040503050406030204" pitchFamily="18" charset="0"/>
                            </a:rPr>
                            <m:t>+1</m:t>
                          </m:r>
                        </m:num>
                        <m:den>
                          <m:r>
                            <a:rPr lang="fr-FR" altLang="fr-FR" sz="2400" b="0" i="1" smtClean="0">
                              <a:solidFill>
                                <a:srgbClr val="FF0000"/>
                              </a:solidFill>
                              <a:latin typeface="Cambria Math" panose="02040503050406030204" pitchFamily="18" charset="0"/>
                              <a:ea typeface="Cambria Math" panose="02040503050406030204" pitchFamily="18" charset="0"/>
                            </a:rPr>
                            <m:t>𝛿</m:t>
                          </m:r>
                          <m:r>
                            <a:rPr lang="fr-FR" altLang="fr-FR" sz="2400" b="0" i="1" smtClean="0">
                              <a:solidFill>
                                <a:srgbClr val="FF0000"/>
                              </a:solidFill>
                              <a:latin typeface="Cambria Math" panose="02040503050406030204" pitchFamily="18" charset="0"/>
                              <a:ea typeface="Cambria Math" panose="02040503050406030204" pitchFamily="18" charset="0"/>
                            </a:rPr>
                            <m:t>−</m:t>
                          </m:r>
                          <m:r>
                            <a:rPr lang="fr-FR" altLang="fr-FR" sz="2400" b="0" i="1" smtClean="0">
                              <a:solidFill>
                                <a:srgbClr val="FF0000"/>
                              </a:solidFill>
                              <a:latin typeface="Cambria Math" panose="02040503050406030204" pitchFamily="18" charset="0"/>
                              <a:ea typeface="Cambria Math" panose="02040503050406030204" pitchFamily="18" charset="0"/>
                            </a:rPr>
                            <m:t>𝛽𝜌</m:t>
                          </m:r>
                        </m:den>
                      </m:f>
                    </m:oMath>
                  </m:oMathPara>
                </a14:m>
                <a:endParaRPr lang="en-GB" altLang="fr-FR" sz="2400" dirty="0">
                  <a:latin typeface="Calibri" panose="020F0502020204030204" pitchFamily="34" charset="0"/>
                </a:endParaRPr>
              </a:p>
              <a:p>
                <a:pPr>
                  <a:buFont typeface="Wingdings" panose="05000000000000000000" pitchFamily="2" charset="2"/>
                  <a:buNone/>
                </a:pPr>
                <a:r>
                  <a:rPr lang="en-GB" altLang="fr-FR" sz="2400" dirty="0">
                    <a:latin typeface="Calibri" panose="020F0502020204030204" pitchFamily="34" charset="0"/>
                  </a:rPr>
                  <a:t>			</a:t>
                </a:r>
                <a:endParaRPr lang="en-GB" altLang="fr-FR" sz="2400" dirty="0">
                  <a:solidFill>
                    <a:srgbClr val="FF0000"/>
                  </a:solidFill>
                  <a:latin typeface="Calibri" panose="020F0502020204030204" pitchFamily="34" charset="0"/>
                </a:endParaRPr>
              </a:p>
              <a:p>
                <a:pPr>
                  <a:buFont typeface="Wingdings" panose="05000000000000000000" pitchFamily="2" charset="2"/>
                  <a:buNone/>
                </a:pPr>
                <a:endParaRPr lang="en-GB" altLang="fr-FR" sz="2400" dirty="0">
                  <a:solidFill>
                    <a:srgbClr val="FF0000"/>
                  </a:solidFill>
                  <a:latin typeface="Calibri" panose="020F0502020204030204" pitchFamily="34" charset="0"/>
                </a:endParaRPr>
              </a:p>
              <a:p>
                <a:pPr>
                  <a:buFont typeface="Wingdings" panose="05000000000000000000" pitchFamily="2" charset="2"/>
                  <a:buNone/>
                </a:pPr>
                <a:r>
                  <a:rPr lang="en-GB" altLang="fr-FR" sz="2400" dirty="0" smtClean="0">
                    <a:latin typeface="Calibri" panose="020F0502020204030204" pitchFamily="34" charset="0"/>
                  </a:rPr>
                  <a:t>[Proof: whiteboard]</a:t>
                </a:r>
                <a:endParaRPr lang="en-GB" altLang="fr-FR" sz="2400" dirty="0" smtClean="0">
                  <a:latin typeface="Calibri" panose="020F0502020204030204" pitchFamily="34" charset="0"/>
                </a:endParaRPr>
              </a:p>
            </p:txBody>
          </p:sp>
        </mc:Choice>
        <mc:Fallback>
          <p:sp>
            <p:nvSpPr>
              <p:cNvPr id="36867" name="Rectangle 3"/>
              <p:cNvSpPr>
                <a:spLocks noGrp="1" noRot="1" noChangeAspect="1" noMove="1" noResize="1" noEditPoints="1" noAdjustHandles="1" noChangeArrowheads="1" noChangeShapeType="1" noTextEdit="1"/>
              </p:cNvSpPr>
              <p:nvPr>
                <p:ph idx="1"/>
              </p:nvPr>
            </p:nvSpPr>
            <p:spPr>
              <a:blipFill rotWithShape="0">
                <a:blip r:embed="rId3"/>
                <a:stretch>
                  <a:fillRect l="-1111" t="-1348"/>
                </a:stretch>
              </a:blipFill>
            </p:spPr>
            <p:txBody>
              <a:bodyPr/>
              <a:lstStyle/>
              <a:p>
                <a:r>
                  <a:rPr lang="fr-FR">
                    <a:noFill/>
                  </a:rPr>
                  <a:t> </a:t>
                </a:r>
              </a:p>
            </p:txBody>
          </p:sp>
        </mc:Fallback>
      </mc:AlternateContent>
    </p:spTree>
    <p:extLst>
      <p:ext uri="{BB962C8B-B14F-4D97-AF65-F5344CB8AC3E}">
        <p14:creationId xmlns:p14="http://schemas.microsoft.com/office/powerpoint/2010/main" val="1818090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fr-FR" sz="3500" dirty="0" smtClean="0">
                <a:latin typeface="Calibri" panose="020F0502020204030204" pitchFamily="34" charset="0"/>
              </a:rPr>
              <a:t>Long survival and isoperimetric constant </a:t>
            </a:r>
          </a:p>
        </p:txBody>
      </p:sp>
      <mc:AlternateContent xmlns:mc="http://schemas.openxmlformats.org/markup-compatibility/2006">
        <mc:Choice xmlns:a14="http://schemas.microsoft.com/office/drawing/2010/main" Requires="a14">
          <p:sp>
            <p:nvSpPr>
              <p:cNvPr id="37891" name="Rectangle 3"/>
              <p:cNvSpPr>
                <a:spLocks noGrp="1" noChangeArrowheads="1"/>
              </p:cNvSpPr>
              <p:nvPr>
                <p:ph type="body" sz="half" idx="1"/>
              </p:nvPr>
            </p:nvSpPr>
            <p:spPr>
              <a:xfrm>
                <a:off x="566738" y="1752600"/>
                <a:ext cx="8253412" cy="4340225"/>
              </a:xfrm>
              <a:noFill/>
            </p:spPr>
            <p:txBody>
              <a:bodyPr/>
              <a:lstStyle/>
              <a:p>
                <a:pPr>
                  <a:buFont typeface="Wingdings" panose="05000000000000000000" pitchFamily="2" charset="2"/>
                  <a:buNone/>
                </a:pPr>
                <a:endParaRPr lang="en-US" altLang="fr-FR" sz="2000" baseline="-25000" dirty="0" smtClean="0"/>
              </a:p>
              <a:p>
                <a:pPr>
                  <a:buFont typeface="Wingdings" panose="05000000000000000000" pitchFamily="2" charset="2"/>
                  <a:buNone/>
                </a:pPr>
                <a:r>
                  <a:rPr lang="en-US" altLang="fr-FR" sz="2400" dirty="0" smtClean="0"/>
                  <a:t>(</a:t>
                </a:r>
                <a:r>
                  <a:rPr lang="en-US" altLang="fr-FR" sz="2400" dirty="0" err="1" smtClean="0"/>
                  <a:t>parametrized</a:t>
                </a:r>
                <a:r>
                  <a:rPr lang="en-US" altLang="fr-FR" sz="2400" dirty="0" smtClean="0"/>
                  <a:t>) graph </a:t>
                </a:r>
                <a:r>
                  <a:rPr lang="en-US" altLang="fr-FR" sz="2400" dirty="0" smtClean="0"/>
                  <a:t>isoperimetric constant:</a:t>
                </a:r>
                <a:endParaRPr lang="en-US" altLang="fr-FR" sz="2000" dirty="0" smtClean="0"/>
              </a:p>
              <a:p>
                <a:endParaRPr lang="en-GB" altLang="fr-FR" sz="2400" dirty="0" smtClean="0">
                  <a:solidFill>
                    <a:schemeClr val="hlink"/>
                  </a:solidFill>
                </a:endParaRPr>
              </a:p>
              <a:p>
                <a:endParaRPr lang="en-GB" altLang="fr-FR" sz="2400" dirty="0" smtClean="0">
                  <a:solidFill>
                    <a:schemeClr val="hlink"/>
                  </a:solidFill>
                </a:endParaRPr>
              </a:p>
              <a:p>
                <a:endParaRPr lang="en-GB" altLang="fr-FR" sz="2400" dirty="0" smtClean="0">
                  <a:solidFill>
                    <a:schemeClr val="hlink"/>
                  </a:solidFill>
                </a:endParaRPr>
              </a:p>
              <a:p>
                <a:endParaRPr lang="en-GB" altLang="fr-FR" sz="2400" dirty="0" smtClean="0">
                  <a:solidFill>
                    <a:schemeClr val="hlink"/>
                  </a:solidFill>
                </a:endParaRPr>
              </a:p>
              <a:p>
                <a:pPr>
                  <a:buFont typeface="Wingdings" panose="05000000000000000000" pitchFamily="2" charset="2"/>
                  <a:buNone/>
                </a:pPr>
                <a:endParaRPr lang="en-GB" altLang="fr-FR" sz="2400" dirty="0" smtClean="0"/>
              </a:p>
              <a:p>
                <a:pPr>
                  <a:buFont typeface="Wingdings" panose="05000000000000000000" pitchFamily="2" charset="2"/>
                  <a:buNone/>
                </a:pPr>
                <a:endParaRPr lang="en-GB" altLang="fr-FR" sz="2400" dirty="0" smtClean="0"/>
              </a:p>
              <a:p>
                <a:pPr>
                  <a:buFont typeface="Wingdings" panose="05000000000000000000" pitchFamily="2" charset="2"/>
                  <a:buNone/>
                </a:pPr>
                <a:r>
                  <a:rPr lang="en-GB" altLang="fr-FR" sz="2400" dirty="0" smtClean="0">
                    <a:solidFill>
                      <a:srgbClr val="FF0000"/>
                    </a:solidFill>
                  </a:rPr>
                  <a:t> </a:t>
                </a:r>
                <a:r>
                  <a:rPr lang="en-GB" altLang="fr-FR" sz="2400" dirty="0" smtClean="0">
                    <a:solidFill>
                      <a:srgbClr val="FF0000"/>
                    </a:solidFill>
                    <a:sym typeface="Symbol" panose="05050102010706020507" pitchFamily="18" charset="2"/>
                  </a:rPr>
                  <a:t></a:t>
                </a:r>
                <a:r>
                  <a:rPr lang="en-GB" altLang="fr-FR" sz="2400" baseline="-25000" dirty="0" smtClean="0">
                    <a:solidFill>
                      <a:srgbClr val="FF0000"/>
                    </a:solidFill>
                    <a:sym typeface="Symbol" panose="05050102010706020507" pitchFamily="18" charset="2"/>
                  </a:rPr>
                  <a:t>n/2</a:t>
                </a:r>
                <a:r>
                  <a:rPr lang="en-GB" altLang="fr-FR" sz="2400" dirty="0" smtClean="0">
                    <a:solidFill>
                      <a:srgbClr val="FF0000"/>
                    </a:solidFill>
                  </a:rPr>
                  <a:t>  </a:t>
                </a:r>
                <a:r>
                  <a:rPr lang="en-GB" altLang="fr-FR" sz="2400" dirty="0" smtClean="0"/>
                  <a:t>: previously introduced isoperimetric constant related to conductance for </a:t>
                </a:r>
                <a:r>
                  <a:rPr lang="en-GB" altLang="fr-FR" sz="2400" dirty="0" smtClean="0">
                    <a:solidFill>
                      <a:srgbClr val="FF0000"/>
                    </a:solidFill>
                  </a:rPr>
                  <a:t>d</a:t>
                </a:r>
                <a:r>
                  <a:rPr lang="en-GB" altLang="fr-FR" sz="2400" dirty="0" smtClean="0"/>
                  <a:t>-regular graphs through </a:t>
                </a:r>
                <a14:m>
                  <m:oMath xmlns:m="http://schemas.openxmlformats.org/officeDocument/2006/math">
                    <m:r>
                      <a:rPr lang="en-US" sz="2400" i="1">
                        <a:solidFill>
                          <a:srgbClr val="FF0000"/>
                        </a:solidFill>
                        <a:sym typeface="Symbol"/>
                      </a:rPr>
                      <m:t></m:t>
                    </m:r>
                    <m:d>
                      <m:dPr>
                        <m:ctrlPr>
                          <a:rPr lang="en-US" sz="2400" i="1">
                            <a:solidFill>
                              <a:srgbClr val="FF0000"/>
                            </a:solidFill>
                            <a:sym typeface="Symbol"/>
                          </a:rPr>
                        </m:ctrlPr>
                      </m:dPr>
                      <m:e>
                        <m:r>
                          <a:rPr lang="en-US" sz="2400" i="1">
                            <a:solidFill>
                              <a:srgbClr val="FF0000"/>
                            </a:solidFill>
                            <a:sym typeface="Symbol"/>
                          </a:rPr>
                          <m:t>𝐺</m:t>
                        </m:r>
                      </m:e>
                    </m:d>
                    <m:r>
                      <a:rPr lang="en-US" sz="2400" i="1">
                        <a:solidFill>
                          <a:srgbClr val="FF0000"/>
                        </a:solidFill>
                        <a:sym typeface="Symbol"/>
                      </a:rPr>
                      <m:t>=</m:t>
                    </m:r>
                    <m:r>
                      <a:rPr lang="en-US" sz="2400" i="1">
                        <a:solidFill>
                          <a:srgbClr val="FF0000"/>
                        </a:solidFill>
                        <a:sym typeface="Symbol"/>
                      </a:rPr>
                      <m:t>𝑑</m:t>
                    </m:r>
                    <m:r>
                      <m:rPr>
                        <m:nor/>
                      </m:rPr>
                      <a:rPr lang="en-US" sz="2400">
                        <a:solidFill>
                          <a:srgbClr val="FF0000"/>
                        </a:solidFill>
                        <a:sym typeface="Symbol"/>
                      </a:rPr>
                      <m:t> </m:t>
                    </m:r>
                    <m:r>
                      <a:rPr lang="en-US" sz="2400" i="1">
                        <a:solidFill>
                          <a:srgbClr val="FF0000"/>
                        </a:solidFill>
                        <a:sym typeface="Symbol"/>
                      </a:rPr>
                      <m:t></m:t>
                    </m:r>
                    <m:d>
                      <m:dPr>
                        <m:ctrlPr>
                          <a:rPr lang="en-US" sz="2400" i="1">
                            <a:solidFill>
                              <a:srgbClr val="FF0000"/>
                            </a:solidFill>
                            <a:sym typeface="Symbol"/>
                          </a:rPr>
                        </m:ctrlPr>
                      </m:dPr>
                      <m:e>
                        <m:r>
                          <a:rPr lang="en-US" sz="2400" i="1">
                            <a:solidFill>
                              <a:srgbClr val="FF0000"/>
                            </a:solidFill>
                            <a:sym typeface="Symbol"/>
                          </a:rPr>
                          <m:t>𝐺</m:t>
                        </m:r>
                      </m:e>
                    </m:d>
                  </m:oMath>
                </a14:m>
                <a:endParaRPr lang="en-GB" altLang="fr-FR" sz="2400" dirty="0" smtClean="0">
                  <a:solidFill>
                    <a:schemeClr val="hlink"/>
                  </a:solidFill>
                </a:endParaRPr>
              </a:p>
            </p:txBody>
          </p:sp>
        </mc:Choice>
        <mc:Fallback>
          <p:sp>
            <p:nvSpPr>
              <p:cNvPr id="37891" name="Rectangle 3"/>
              <p:cNvSpPr>
                <a:spLocks noGrp="1" noRot="1" noChangeAspect="1" noMove="1" noResize="1" noEditPoints="1" noAdjustHandles="1" noChangeArrowheads="1" noChangeShapeType="1" noTextEdit="1"/>
              </p:cNvSpPr>
              <p:nvPr>
                <p:ph type="body" sz="half" idx="1"/>
              </p:nvPr>
            </p:nvSpPr>
            <p:spPr>
              <a:xfrm>
                <a:off x="566738" y="1752600"/>
                <a:ext cx="8253412" cy="4340225"/>
              </a:xfrm>
              <a:blipFill rotWithShape="0">
                <a:blip r:embed="rId4"/>
                <a:stretch>
                  <a:fillRect l="-1182"/>
                </a:stretch>
              </a:blipFill>
            </p:spPr>
            <p:txBody>
              <a:bodyPr/>
              <a:lstStyle/>
              <a:p>
                <a:r>
                  <a:rPr lang="fr-FR">
                    <a:noFill/>
                  </a:rPr>
                  <a:t> </a:t>
                </a:r>
              </a:p>
            </p:txBody>
          </p:sp>
        </mc:Fallback>
      </mc:AlternateContent>
      <p:graphicFrame>
        <p:nvGraphicFramePr>
          <p:cNvPr id="37892" name="Object 4"/>
          <p:cNvGraphicFramePr>
            <a:graphicFrameLocks noGrp="1" noChangeAspect="1"/>
          </p:cNvGraphicFramePr>
          <p:nvPr>
            <p:ph sz="half" idx="2"/>
          </p:nvPr>
        </p:nvGraphicFramePr>
        <p:xfrm>
          <a:off x="503238" y="2636838"/>
          <a:ext cx="3368675" cy="1190625"/>
        </p:xfrm>
        <a:graphic>
          <a:graphicData uri="http://schemas.openxmlformats.org/presentationml/2006/ole">
            <mc:AlternateContent xmlns:mc="http://schemas.openxmlformats.org/markup-compatibility/2006">
              <mc:Choice xmlns:v="urn:schemas-microsoft-com:vml" Requires="v">
                <p:oleObj spid="_x0000_s1033" name="Equation" r:id="rId5" imgW="1256755" imgH="444307" progId="Equation.3">
                  <p:embed/>
                </p:oleObj>
              </mc:Choice>
              <mc:Fallback>
                <p:oleObj name="Equation" r:id="rId5" imgW="1256755" imgH="444307"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2636838"/>
                        <a:ext cx="3368675" cy="11906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AutoShape 5"/>
          <p:cNvSpPr>
            <a:spLocks noChangeArrowheads="1"/>
          </p:cNvSpPr>
          <p:nvPr/>
        </p:nvSpPr>
        <p:spPr bwMode="auto">
          <a:xfrm>
            <a:off x="7596188" y="4076700"/>
            <a:ext cx="287337"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894" name="AutoShape 6"/>
          <p:cNvSpPr>
            <a:spLocks noChangeArrowheads="1"/>
          </p:cNvSpPr>
          <p:nvPr/>
        </p:nvSpPr>
        <p:spPr bwMode="auto">
          <a:xfrm>
            <a:off x="7308850" y="45085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895" name="AutoShape 7"/>
          <p:cNvSpPr>
            <a:spLocks noChangeArrowheads="1"/>
          </p:cNvSpPr>
          <p:nvPr/>
        </p:nvSpPr>
        <p:spPr bwMode="auto">
          <a:xfrm>
            <a:off x="6948488" y="4005263"/>
            <a:ext cx="287337"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896" name="AutoShape 8"/>
          <p:cNvSpPr>
            <a:spLocks noChangeArrowheads="1"/>
          </p:cNvSpPr>
          <p:nvPr/>
        </p:nvSpPr>
        <p:spPr bwMode="auto">
          <a:xfrm>
            <a:off x="6084888" y="4365625"/>
            <a:ext cx="287337"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897" name="AutoShape 9"/>
          <p:cNvSpPr>
            <a:spLocks noChangeArrowheads="1"/>
          </p:cNvSpPr>
          <p:nvPr/>
        </p:nvSpPr>
        <p:spPr bwMode="auto">
          <a:xfrm>
            <a:off x="6588125" y="45085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37898" name="AutoShape 10"/>
          <p:cNvCxnSpPr>
            <a:cxnSpLocks noChangeShapeType="1"/>
            <a:stCxn id="37895" idx="2"/>
            <a:endCxn id="37893" idx="3"/>
          </p:cNvCxnSpPr>
          <p:nvPr/>
        </p:nvCxnSpPr>
        <p:spPr bwMode="auto">
          <a:xfrm>
            <a:off x="7235825" y="4149725"/>
            <a:ext cx="360363" cy="71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9" name="AutoShape 11"/>
          <p:cNvCxnSpPr>
            <a:cxnSpLocks noChangeShapeType="1"/>
            <a:stCxn id="37893" idx="2"/>
            <a:endCxn id="37894" idx="2"/>
          </p:cNvCxnSpPr>
          <p:nvPr/>
        </p:nvCxnSpPr>
        <p:spPr bwMode="auto">
          <a:xfrm flipH="1">
            <a:off x="7596188" y="4364038"/>
            <a:ext cx="144462"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0" name="AutoShape 12"/>
          <p:cNvCxnSpPr>
            <a:cxnSpLocks noChangeShapeType="1"/>
            <a:stCxn id="37896" idx="2"/>
            <a:endCxn id="37895" idx="3"/>
          </p:cNvCxnSpPr>
          <p:nvPr/>
        </p:nvCxnSpPr>
        <p:spPr bwMode="auto">
          <a:xfrm flipV="1">
            <a:off x="6372225" y="4149725"/>
            <a:ext cx="576263"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1" name="AutoShape 13"/>
          <p:cNvCxnSpPr>
            <a:cxnSpLocks noChangeShapeType="1"/>
            <a:stCxn id="37897" idx="2"/>
            <a:endCxn id="37895" idx="2"/>
          </p:cNvCxnSpPr>
          <p:nvPr/>
        </p:nvCxnSpPr>
        <p:spPr bwMode="auto">
          <a:xfrm flipV="1">
            <a:off x="6875463" y="4292600"/>
            <a:ext cx="217487"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02" name="AutoShape 14"/>
          <p:cNvSpPr>
            <a:spLocks noChangeArrowheads="1"/>
          </p:cNvSpPr>
          <p:nvPr/>
        </p:nvSpPr>
        <p:spPr bwMode="auto">
          <a:xfrm>
            <a:off x="6659563" y="3429000"/>
            <a:ext cx="287337" cy="287338"/>
          </a:xfrm>
          <a:prstGeom prst="octagon">
            <a:avLst>
              <a:gd name="adj" fmla="val 2928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903" name="AutoShape 15"/>
          <p:cNvSpPr>
            <a:spLocks noChangeArrowheads="1"/>
          </p:cNvSpPr>
          <p:nvPr/>
        </p:nvSpPr>
        <p:spPr bwMode="auto">
          <a:xfrm>
            <a:off x="7380288" y="3213100"/>
            <a:ext cx="287337" cy="287338"/>
          </a:xfrm>
          <a:prstGeom prst="octagon">
            <a:avLst>
              <a:gd name="adj" fmla="val 2928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904" name="AutoShape 16"/>
          <p:cNvSpPr>
            <a:spLocks noChangeArrowheads="1"/>
          </p:cNvSpPr>
          <p:nvPr/>
        </p:nvSpPr>
        <p:spPr bwMode="auto">
          <a:xfrm>
            <a:off x="7956550" y="2565400"/>
            <a:ext cx="287338" cy="287338"/>
          </a:xfrm>
          <a:prstGeom prst="octagon">
            <a:avLst>
              <a:gd name="adj" fmla="val 2928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905" name="AutoShape 17"/>
          <p:cNvSpPr>
            <a:spLocks noChangeArrowheads="1"/>
          </p:cNvSpPr>
          <p:nvPr/>
        </p:nvSpPr>
        <p:spPr bwMode="auto">
          <a:xfrm>
            <a:off x="8243888" y="3716338"/>
            <a:ext cx="287337" cy="287337"/>
          </a:xfrm>
          <a:prstGeom prst="octagon">
            <a:avLst>
              <a:gd name="adj" fmla="val 2928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7906" name="AutoShape 18"/>
          <p:cNvSpPr>
            <a:spLocks noChangeArrowheads="1"/>
          </p:cNvSpPr>
          <p:nvPr/>
        </p:nvSpPr>
        <p:spPr bwMode="auto">
          <a:xfrm>
            <a:off x="7885113" y="4437063"/>
            <a:ext cx="287337"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37907" name="AutoShape 19"/>
          <p:cNvCxnSpPr>
            <a:cxnSpLocks noChangeShapeType="1"/>
            <a:stCxn id="37896" idx="3"/>
            <a:endCxn id="37902" idx="3"/>
          </p:cNvCxnSpPr>
          <p:nvPr/>
        </p:nvCxnSpPr>
        <p:spPr bwMode="auto">
          <a:xfrm flipV="1">
            <a:off x="6229350" y="3573463"/>
            <a:ext cx="430213" cy="792162"/>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8" name="AutoShape 20"/>
          <p:cNvCxnSpPr>
            <a:cxnSpLocks noChangeShapeType="1"/>
            <a:stCxn id="37895" idx="3"/>
          </p:cNvCxnSpPr>
          <p:nvPr/>
        </p:nvCxnSpPr>
        <p:spPr bwMode="auto">
          <a:xfrm flipH="1" flipV="1">
            <a:off x="6873875" y="3716338"/>
            <a:ext cx="219075" cy="288925"/>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9" name="AutoShape 21"/>
          <p:cNvCxnSpPr>
            <a:cxnSpLocks noChangeShapeType="1"/>
            <a:stCxn id="37893" idx="3"/>
          </p:cNvCxnSpPr>
          <p:nvPr/>
        </p:nvCxnSpPr>
        <p:spPr bwMode="auto">
          <a:xfrm flipH="1" flipV="1">
            <a:off x="7523163" y="3500438"/>
            <a:ext cx="217487" cy="576262"/>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0" name="AutoShape 22"/>
          <p:cNvCxnSpPr>
            <a:cxnSpLocks noChangeShapeType="1"/>
            <a:stCxn id="37906" idx="3"/>
          </p:cNvCxnSpPr>
          <p:nvPr/>
        </p:nvCxnSpPr>
        <p:spPr bwMode="auto">
          <a:xfrm flipV="1">
            <a:off x="8029575" y="4005263"/>
            <a:ext cx="357188" cy="431800"/>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1" name="AutoShape 23"/>
          <p:cNvCxnSpPr>
            <a:cxnSpLocks noChangeShapeType="1"/>
            <a:stCxn id="37893" idx="3"/>
            <a:endCxn id="37904" idx="2"/>
          </p:cNvCxnSpPr>
          <p:nvPr/>
        </p:nvCxnSpPr>
        <p:spPr bwMode="auto">
          <a:xfrm flipV="1">
            <a:off x="7740650" y="2852738"/>
            <a:ext cx="360363" cy="1223962"/>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2" name="AutoShape 24"/>
          <p:cNvSpPr>
            <a:spLocks noChangeArrowheads="1"/>
          </p:cNvSpPr>
          <p:nvPr/>
        </p:nvSpPr>
        <p:spPr bwMode="auto">
          <a:xfrm>
            <a:off x="4932363" y="2492375"/>
            <a:ext cx="1584325" cy="504825"/>
          </a:xfrm>
          <a:prstGeom prst="wedgeRoundRectCallout">
            <a:avLst>
              <a:gd name="adj1" fmla="val -102306"/>
              <a:gd name="adj2" fmla="val 29245"/>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fr-FR"/>
              <a:t>“perimeter”</a:t>
            </a:r>
          </a:p>
        </p:txBody>
      </p:sp>
      <p:sp>
        <p:nvSpPr>
          <p:cNvPr id="37913" name="AutoShape 25"/>
          <p:cNvSpPr>
            <a:spLocks noChangeArrowheads="1"/>
          </p:cNvSpPr>
          <p:nvPr/>
        </p:nvSpPr>
        <p:spPr bwMode="auto">
          <a:xfrm>
            <a:off x="4140200" y="3611563"/>
            <a:ext cx="1295400" cy="393700"/>
          </a:xfrm>
          <a:prstGeom prst="wedgeRoundRectCallout">
            <a:avLst>
              <a:gd name="adj1" fmla="val -92523"/>
              <a:gd name="adj2" fmla="val -6774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fr-FR"/>
              <a:t>“area”</a:t>
            </a:r>
          </a:p>
        </p:txBody>
      </p:sp>
      <p:sp>
        <p:nvSpPr>
          <p:cNvPr id="37914" name="Freeform 26"/>
          <p:cNvSpPr>
            <a:spLocks/>
          </p:cNvSpPr>
          <p:nvPr/>
        </p:nvSpPr>
        <p:spPr bwMode="auto">
          <a:xfrm>
            <a:off x="5580063" y="3644900"/>
            <a:ext cx="2951162" cy="947738"/>
          </a:xfrm>
          <a:custGeom>
            <a:avLst/>
            <a:gdLst>
              <a:gd name="T0" fmla="*/ 0 w 1769"/>
              <a:gd name="T1" fmla="*/ 947738 h 688"/>
              <a:gd name="T2" fmla="*/ 528840 w 1769"/>
              <a:gd name="T3" fmla="*/ 447696 h 688"/>
              <a:gd name="T4" fmla="*/ 1664929 w 1769"/>
              <a:gd name="T5" fmla="*/ 134998 h 688"/>
              <a:gd name="T6" fmla="*/ 2270510 w 1769"/>
              <a:gd name="T7" fmla="*/ 134998 h 688"/>
              <a:gd name="T8" fmla="*/ 2951162 w 1769"/>
              <a:gd name="T9" fmla="*/ 947738 h 6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9" h="688">
                <a:moveTo>
                  <a:pt x="0" y="688"/>
                </a:moveTo>
                <a:cubicBezTo>
                  <a:pt x="75" y="555"/>
                  <a:pt x="151" y="423"/>
                  <a:pt x="317" y="325"/>
                </a:cubicBezTo>
                <a:cubicBezTo>
                  <a:pt x="483" y="227"/>
                  <a:pt x="824" y="136"/>
                  <a:pt x="998" y="98"/>
                </a:cubicBezTo>
                <a:cubicBezTo>
                  <a:pt x="1172" y="60"/>
                  <a:pt x="1233" y="0"/>
                  <a:pt x="1361" y="98"/>
                </a:cubicBezTo>
                <a:cubicBezTo>
                  <a:pt x="1489" y="196"/>
                  <a:pt x="1629" y="442"/>
                  <a:pt x="1769" y="688"/>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cxnSp>
        <p:nvCxnSpPr>
          <p:cNvPr id="37915" name="AutoShape 27"/>
          <p:cNvCxnSpPr>
            <a:cxnSpLocks noChangeShapeType="1"/>
            <a:stCxn id="37904" idx="3"/>
            <a:endCxn id="37903" idx="3"/>
          </p:cNvCxnSpPr>
          <p:nvPr/>
        </p:nvCxnSpPr>
        <p:spPr bwMode="auto">
          <a:xfrm flipH="1">
            <a:off x="7524750" y="2709863"/>
            <a:ext cx="431800" cy="5032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6" name="AutoShape 28"/>
          <p:cNvCxnSpPr>
            <a:cxnSpLocks noChangeShapeType="1"/>
            <a:stCxn id="37904" idx="2"/>
            <a:endCxn id="37905" idx="3"/>
          </p:cNvCxnSpPr>
          <p:nvPr/>
        </p:nvCxnSpPr>
        <p:spPr bwMode="auto">
          <a:xfrm>
            <a:off x="8101013" y="2852738"/>
            <a:ext cx="287337" cy="863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3892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fr-FR" sz="3500" dirty="0" smtClean="0">
                <a:latin typeface="Calibri" panose="020F0502020204030204" pitchFamily="34" charset="0"/>
              </a:rPr>
              <a:t>Long survival and isoperimetric constant </a:t>
            </a:r>
          </a:p>
        </p:txBody>
      </p:sp>
      <mc:AlternateContent xmlns:mc="http://schemas.openxmlformats.org/markup-compatibility/2006">
        <mc:Choice xmlns:a14="http://schemas.microsoft.com/office/drawing/2010/main" Requires="a14">
          <p:sp>
            <p:nvSpPr>
              <p:cNvPr id="38915" name="Rectangle 3"/>
              <p:cNvSpPr>
                <a:spLocks noGrp="1" noChangeArrowheads="1"/>
              </p:cNvSpPr>
              <p:nvPr>
                <p:ph type="body" sz="half" idx="1"/>
              </p:nvPr>
            </p:nvSpPr>
            <p:spPr>
              <a:xfrm>
                <a:off x="539750" y="1752600"/>
                <a:ext cx="8253413" cy="4340225"/>
              </a:xfrm>
              <a:noFill/>
            </p:spPr>
            <p:txBody>
              <a:bodyPr>
                <a:normAutofit fontScale="85000" lnSpcReduction="20000"/>
              </a:bodyPr>
              <a:lstStyle/>
              <a:p>
                <a:pPr>
                  <a:lnSpc>
                    <a:spcPct val="90000"/>
                  </a:lnSpc>
                  <a:buFont typeface="Wingdings" panose="05000000000000000000" pitchFamily="2" charset="2"/>
                  <a:buNone/>
                </a:pPr>
                <a:r>
                  <a:rPr lang="en-US" altLang="fr-FR" sz="2400" dirty="0" smtClean="0"/>
                  <a:t>Assume that for some fixed </a:t>
                </a:r>
                <a:r>
                  <a:rPr lang="en-US" altLang="fr-FR" sz="2400" dirty="0" smtClean="0">
                    <a:solidFill>
                      <a:srgbClr val="FF0000"/>
                    </a:solidFill>
                  </a:rPr>
                  <a:t>r&lt;1</a:t>
                </a:r>
                <a:r>
                  <a:rPr lang="en-US" altLang="fr-FR" sz="2400" dirty="0" smtClean="0"/>
                  <a:t>, </a:t>
                </a:r>
              </a:p>
              <a:p>
                <a:pPr>
                  <a:lnSpc>
                    <a:spcPct val="90000"/>
                  </a:lnSpc>
                  <a:buFont typeface="Wingdings" panose="05000000000000000000" pitchFamily="2" charset="2"/>
                  <a:buNone/>
                </a:pPr>
                <a:r>
                  <a:rPr lang="en-US" altLang="fr-FR" sz="2400" dirty="0" smtClean="0"/>
                  <a:t>There exists </a:t>
                </a:r>
                <a:r>
                  <a:rPr lang="en-US" altLang="fr-FR" sz="2400" dirty="0" smtClean="0">
                    <a:solidFill>
                      <a:srgbClr val="FF0000"/>
                    </a:solidFill>
                  </a:rPr>
                  <a:t>m</a:t>
                </a:r>
                <a:r>
                  <a:rPr lang="en-US" altLang="fr-FR" sz="2400" dirty="0" smtClean="0">
                    <a:solidFill>
                      <a:schemeClr val="tx2"/>
                    </a:solidFill>
                  </a:rPr>
                  <a:t> </a:t>
                </a:r>
                <a:r>
                  <a:rPr lang="en-US" altLang="fr-FR" sz="2400" dirty="0" smtClean="0">
                    <a:solidFill>
                      <a:srgbClr val="FF0000"/>
                    </a:solidFill>
                  </a:rPr>
                  <a:t>&lt;n</a:t>
                </a:r>
                <a:r>
                  <a:rPr lang="en-US" altLang="fr-FR" sz="2400" dirty="0">
                    <a:solidFill>
                      <a:schemeClr val="tx2"/>
                    </a:solidFill>
                  </a:rPr>
                  <a:t> </a:t>
                </a:r>
                <a:r>
                  <a:rPr lang="en-US" altLang="fr-FR" sz="2400" dirty="0" smtClean="0"/>
                  <a:t>such that </a:t>
                </a:r>
                <a14:m>
                  <m:oMath xmlns:m="http://schemas.openxmlformats.org/officeDocument/2006/math">
                    <m:f>
                      <m:fPr>
                        <m:ctrlPr>
                          <a:rPr lang="en-US" altLang="fr-FR" sz="2400" i="1" smtClean="0">
                            <a:solidFill>
                              <a:srgbClr val="FF0000"/>
                            </a:solidFill>
                            <a:latin typeface="Cambria Math" panose="02040503050406030204" pitchFamily="18" charset="0"/>
                          </a:rPr>
                        </m:ctrlPr>
                      </m:fPr>
                      <m:num>
                        <m:r>
                          <a:rPr lang="en-US" altLang="fr-FR" sz="2400" i="1" smtClean="0">
                            <a:solidFill>
                              <a:srgbClr val="FF0000"/>
                            </a:solidFill>
                            <a:latin typeface="Cambria Math" panose="02040503050406030204" pitchFamily="18" charset="0"/>
                            <a:ea typeface="Cambria Math" panose="02040503050406030204" pitchFamily="18" charset="0"/>
                          </a:rPr>
                          <m:t>𝛿</m:t>
                        </m:r>
                      </m:num>
                      <m:den>
                        <m:r>
                          <a:rPr lang="en-US" altLang="fr-FR" sz="2400" i="1" smtClean="0">
                            <a:solidFill>
                              <a:srgbClr val="FF0000"/>
                            </a:solidFill>
                            <a:latin typeface="Cambria Math" panose="02040503050406030204" pitchFamily="18" charset="0"/>
                            <a:ea typeface="Cambria Math" panose="02040503050406030204" pitchFamily="18" charset="0"/>
                          </a:rPr>
                          <m:t>𝛽</m:t>
                        </m:r>
                        <m:sSub>
                          <m:sSubPr>
                            <m:ctrlPr>
                              <a:rPr lang="en-US" altLang="fr-FR" sz="2400" i="1" smtClean="0">
                                <a:solidFill>
                                  <a:srgbClr val="FF0000"/>
                                </a:solidFill>
                                <a:latin typeface="Cambria Math" panose="02040503050406030204" pitchFamily="18" charset="0"/>
                                <a:ea typeface="Cambria Math" panose="02040503050406030204" pitchFamily="18" charset="0"/>
                              </a:rPr>
                            </m:ctrlPr>
                          </m:sSubPr>
                          <m:e>
                            <m:r>
                              <a:rPr lang="en-US" altLang="fr-FR" sz="2400" i="1" smtClean="0">
                                <a:solidFill>
                                  <a:srgbClr val="FF0000"/>
                                </a:solidFill>
                                <a:latin typeface="Cambria Math" panose="02040503050406030204" pitchFamily="18" charset="0"/>
                                <a:ea typeface="Cambria Math" panose="02040503050406030204" pitchFamily="18" charset="0"/>
                                <a:sym typeface="Symbol" panose="05050102010706020507" pitchFamily="18" charset="2"/>
                              </a:rPr>
                              <m:t></m:t>
                            </m:r>
                          </m:e>
                          <m:sub>
                            <m:r>
                              <a:rPr lang="fr-FR" altLang="fr-FR" sz="2400" b="0" i="1" smtClean="0">
                                <a:solidFill>
                                  <a:srgbClr val="FF0000"/>
                                </a:solidFill>
                                <a:latin typeface="Cambria Math" panose="02040503050406030204" pitchFamily="18" charset="0"/>
                                <a:ea typeface="Cambria Math" panose="02040503050406030204" pitchFamily="18" charset="0"/>
                              </a:rPr>
                              <m:t>𝑚</m:t>
                            </m:r>
                          </m:sub>
                        </m:sSub>
                      </m:den>
                    </m:f>
                    <m:r>
                      <a:rPr lang="en-US" altLang="fr-FR" sz="2400" i="1" smtClean="0">
                        <a:solidFill>
                          <a:srgbClr val="FF0000"/>
                        </a:solidFill>
                        <a:latin typeface="Cambria Math" panose="02040503050406030204" pitchFamily="18" charset="0"/>
                        <a:ea typeface="Cambria Math" panose="02040503050406030204" pitchFamily="18" charset="0"/>
                      </a:rPr>
                      <m:t>≤</m:t>
                    </m:r>
                    <m:r>
                      <a:rPr lang="fr-FR" altLang="fr-FR" sz="2400" b="0" i="1" smtClean="0">
                        <a:solidFill>
                          <a:srgbClr val="FF0000"/>
                        </a:solidFill>
                        <a:latin typeface="Cambria Math" panose="02040503050406030204" pitchFamily="18" charset="0"/>
                        <a:ea typeface="Cambria Math" panose="02040503050406030204" pitchFamily="18" charset="0"/>
                      </a:rPr>
                      <m:t>𝑟</m:t>
                    </m:r>
                    <m:r>
                      <a:rPr lang="fr-FR" altLang="fr-FR" sz="2400" b="0" i="1" smtClean="0">
                        <a:solidFill>
                          <a:srgbClr val="FF0000"/>
                        </a:solidFill>
                        <a:latin typeface="Cambria Math" panose="02040503050406030204" pitchFamily="18" charset="0"/>
                        <a:ea typeface="Cambria Math" panose="02040503050406030204" pitchFamily="18" charset="0"/>
                      </a:rPr>
                      <m:t>&lt;1</m:t>
                    </m:r>
                  </m:oMath>
                </a14:m>
                <a:endParaRPr lang="en-US" altLang="fr-FR" sz="2400" dirty="0" smtClean="0">
                  <a:solidFill>
                    <a:srgbClr val="FF0000"/>
                  </a:solidFill>
                </a:endParaRPr>
              </a:p>
              <a:p>
                <a:pPr>
                  <a:lnSpc>
                    <a:spcPct val="90000"/>
                  </a:lnSpc>
                  <a:buFont typeface="Wingdings" panose="05000000000000000000" pitchFamily="2" charset="2"/>
                  <a:buNone/>
                </a:pPr>
                <a:endParaRPr lang="en-US" altLang="fr-FR" sz="2400" dirty="0" smtClean="0"/>
              </a:p>
              <a:p>
                <a:pPr>
                  <a:lnSpc>
                    <a:spcPct val="90000"/>
                  </a:lnSpc>
                  <a:buFont typeface="Wingdings" panose="05000000000000000000" pitchFamily="2" charset="2"/>
                  <a:buNone/>
                </a:pPr>
                <a:r>
                  <a:rPr lang="en-US" altLang="fr-FR" sz="2400" dirty="0" smtClean="0"/>
                  <a:t>Then, with </a:t>
                </a:r>
                <a:r>
                  <a:rPr lang="en-US" altLang="fr-FR" sz="2400" dirty="0" smtClean="0"/>
                  <a:t>probability bounded away from zero, </a:t>
                </a:r>
                <a:endParaRPr lang="en-US" altLang="fr-FR" sz="2400" dirty="0" smtClean="0"/>
              </a:p>
              <a:p>
                <a:pPr>
                  <a:lnSpc>
                    <a:spcPct val="90000"/>
                  </a:lnSpc>
                  <a:buFont typeface="Wingdings" panose="05000000000000000000" pitchFamily="2" charset="2"/>
                  <a:buNone/>
                </a:pPr>
                <a:r>
                  <a:rPr lang="en-US" altLang="fr-FR" sz="2400" dirty="0" smtClean="0"/>
                  <a:t>epidemics survive for at least  </a:t>
                </a:r>
                <a14:m>
                  <m:oMath xmlns:m="http://schemas.openxmlformats.org/officeDocument/2006/math">
                    <m:f>
                      <m:fPr>
                        <m:ctrlPr>
                          <a:rPr lang="en-US" altLang="fr-FR" sz="2400" i="1" smtClean="0">
                            <a:solidFill>
                              <a:srgbClr val="FF0000"/>
                            </a:solidFill>
                            <a:latin typeface="Cambria Math" panose="02040503050406030204" pitchFamily="18" charset="0"/>
                          </a:rPr>
                        </m:ctrlPr>
                      </m:fPr>
                      <m:num>
                        <m:sSup>
                          <m:sSupPr>
                            <m:ctrlPr>
                              <a:rPr lang="en-US" altLang="fr-FR" sz="2400" i="1" smtClean="0">
                                <a:solidFill>
                                  <a:srgbClr val="FF0000"/>
                                </a:solidFill>
                                <a:latin typeface="Cambria Math" panose="02040503050406030204" pitchFamily="18" charset="0"/>
                              </a:rPr>
                            </m:ctrlPr>
                          </m:sSupPr>
                          <m:e>
                            <m:r>
                              <a:rPr lang="fr-FR" altLang="fr-FR" sz="2400" b="0" i="1" smtClean="0">
                                <a:solidFill>
                                  <a:srgbClr val="FF0000"/>
                                </a:solidFill>
                                <a:latin typeface="Cambria Math" panose="02040503050406030204" pitchFamily="18" charset="0"/>
                              </a:rPr>
                              <m:t>𝑟</m:t>
                            </m:r>
                          </m:e>
                          <m:sup>
                            <m:r>
                              <a:rPr lang="fr-FR" altLang="fr-FR" sz="2400" b="0" i="1" smtClean="0">
                                <a:solidFill>
                                  <a:srgbClr val="FF0000"/>
                                </a:solidFill>
                                <a:latin typeface="Cambria Math" panose="02040503050406030204" pitchFamily="18" charset="0"/>
                              </a:rPr>
                              <m:t>−</m:t>
                            </m:r>
                            <m:r>
                              <a:rPr lang="fr-FR" altLang="fr-FR" sz="2400" b="0" i="1" smtClean="0">
                                <a:solidFill>
                                  <a:srgbClr val="FF0000"/>
                                </a:solidFill>
                                <a:latin typeface="Cambria Math" panose="02040503050406030204" pitchFamily="18" charset="0"/>
                              </a:rPr>
                              <m:t>𝑚</m:t>
                            </m:r>
                          </m:sup>
                        </m:sSup>
                      </m:num>
                      <m:den>
                        <m:r>
                          <a:rPr lang="fr-FR" altLang="fr-FR" sz="2400" b="0" i="1" smtClean="0">
                            <a:solidFill>
                              <a:srgbClr val="FF0000"/>
                            </a:solidFill>
                            <a:latin typeface="Cambria Math" panose="02040503050406030204" pitchFamily="18" charset="0"/>
                          </a:rPr>
                          <m:t>2</m:t>
                        </m:r>
                        <m:r>
                          <a:rPr lang="fr-FR" altLang="fr-FR" sz="2400" b="0" i="1" smtClean="0">
                            <a:solidFill>
                              <a:srgbClr val="FF0000"/>
                            </a:solidFill>
                            <a:latin typeface="Cambria Math" panose="02040503050406030204" pitchFamily="18" charset="0"/>
                            <a:ea typeface="Cambria Math" panose="02040503050406030204" pitchFamily="18" charset="0"/>
                          </a:rPr>
                          <m:t>𝛿</m:t>
                        </m:r>
                        <m:r>
                          <a:rPr lang="fr-FR" altLang="fr-FR" sz="2400" b="0" i="1" smtClean="0">
                            <a:solidFill>
                              <a:srgbClr val="FF0000"/>
                            </a:solidFill>
                            <a:latin typeface="Cambria Math" panose="02040503050406030204" pitchFamily="18" charset="0"/>
                            <a:ea typeface="Cambria Math" panose="02040503050406030204" pitchFamily="18" charset="0"/>
                          </a:rPr>
                          <m:t>𝑚</m:t>
                        </m:r>
                      </m:den>
                    </m:f>
                  </m:oMath>
                </a14:m>
                <a:endParaRPr lang="en-US" altLang="fr-FR" sz="2400" dirty="0" smtClean="0"/>
              </a:p>
              <a:p>
                <a:pPr>
                  <a:lnSpc>
                    <a:spcPct val="90000"/>
                  </a:lnSpc>
                  <a:buFont typeface="Wingdings" panose="05000000000000000000" pitchFamily="2" charset="2"/>
                  <a:buNone/>
                </a:pPr>
                <a:endParaRPr lang="en-GB" altLang="fr-FR" sz="2400" dirty="0" smtClean="0"/>
              </a:p>
              <a:p>
                <a:pPr>
                  <a:lnSpc>
                    <a:spcPct val="90000"/>
                  </a:lnSpc>
                  <a:buFont typeface="Wingdings" panose="05000000000000000000" pitchFamily="2" charset="2"/>
                  <a:buNone/>
                </a:pPr>
                <a:r>
                  <a:rPr lang="en-GB" altLang="fr-FR" sz="2400" dirty="0" smtClean="0"/>
                  <a:t>Hence if</a:t>
                </a:r>
                <a14:m>
                  <m:oMath xmlns:m="http://schemas.openxmlformats.org/officeDocument/2006/math">
                    <m:r>
                      <a:rPr lang="fr-FR" altLang="fr-FR" sz="2400" b="0" i="0" smtClean="0">
                        <a:latin typeface="Cambria Math" panose="02040503050406030204" pitchFamily="18" charset="0"/>
                      </a:rPr>
                      <m:t> </m:t>
                    </m:r>
                    <m:r>
                      <a:rPr lang="fr-FR" altLang="fr-FR" sz="2400" b="0" i="1" smtClean="0">
                        <a:solidFill>
                          <a:srgbClr val="FF0000"/>
                        </a:solidFill>
                        <a:latin typeface="Cambria Math" panose="02040503050406030204" pitchFamily="18" charset="0"/>
                      </a:rPr>
                      <m:t>𝑚</m:t>
                    </m:r>
                    <m:r>
                      <a:rPr lang="fr-FR" altLang="fr-FR" sz="2400" b="0" i="1" smtClean="0">
                        <a:solidFill>
                          <a:srgbClr val="FF0000"/>
                        </a:solidFill>
                        <a:latin typeface="Cambria Math" panose="02040503050406030204" pitchFamily="18" charset="0"/>
                        <a:ea typeface="Cambria Math" panose="02040503050406030204" pitchFamily="18" charset="0"/>
                      </a:rPr>
                      <m:t>≥</m:t>
                    </m:r>
                    <m:sSup>
                      <m:sSupPr>
                        <m:ctrlPr>
                          <a:rPr lang="fr-FR" altLang="fr-FR" sz="2400" b="0" i="1" smtClean="0">
                            <a:solidFill>
                              <a:srgbClr val="FF0000"/>
                            </a:solidFill>
                            <a:latin typeface="Cambria Math" panose="02040503050406030204" pitchFamily="18" charset="0"/>
                            <a:ea typeface="Cambria Math" panose="02040503050406030204" pitchFamily="18" charset="0"/>
                          </a:rPr>
                        </m:ctrlPr>
                      </m:sSupPr>
                      <m:e>
                        <m:r>
                          <a:rPr lang="fr-FR" altLang="fr-FR" sz="2400" b="0" i="1" smtClean="0">
                            <a:solidFill>
                              <a:srgbClr val="FF0000"/>
                            </a:solidFill>
                            <a:latin typeface="Cambria Math" panose="02040503050406030204" pitchFamily="18" charset="0"/>
                            <a:ea typeface="Cambria Math" panose="02040503050406030204" pitchFamily="18" charset="0"/>
                          </a:rPr>
                          <m:t>𝑛</m:t>
                        </m:r>
                      </m:e>
                      <m:sup>
                        <m:r>
                          <a:rPr lang="fr-FR" altLang="fr-FR" sz="2400" b="0" i="1" smtClean="0">
                            <a:solidFill>
                              <a:srgbClr val="FF0000"/>
                            </a:solidFill>
                            <a:latin typeface="Cambria Math" panose="02040503050406030204" pitchFamily="18" charset="0"/>
                            <a:ea typeface="Cambria Math" panose="02040503050406030204" pitchFamily="18" charset="0"/>
                          </a:rPr>
                          <m:t>𝑎</m:t>
                        </m:r>
                      </m:sup>
                    </m:sSup>
                  </m:oMath>
                </a14:m>
                <a:r>
                  <a:rPr lang="en-GB" altLang="fr-FR" sz="2400" dirty="0" smtClean="0"/>
                  <a:t>  for fixed</a:t>
                </a:r>
                <a14:m>
                  <m:oMath xmlns:m="http://schemas.openxmlformats.org/officeDocument/2006/math">
                    <m:sSup>
                      <m:sSupPr>
                        <m:ctrlPr>
                          <a:rPr lang="fr-FR" altLang="fr-FR" sz="2400" i="1" smtClean="0">
                            <a:solidFill>
                              <a:srgbClr val="FF0000"/>
                            </a:solidFill>
                            <a:latin typeface="Cambria Math" panose="02040503050406030204" pitchFamily="18" charset="0"/>
                            <a:ea typeface="Cambria Math" panose="02040503050406030204" pitchFamily="18" charset="0"/>
                          </a:rPr>
                        </m:ctrlPr>
                      </m:sSupPr>
                      <m:e>
                        <m:r>
                          <a:rPr lang="fr-FR" altLang="fr-FR" sz="2400" b="0" i="1" smtClean="0">
                            <a:solidFill>
                              <a:srgbClr val="FF0000"/>
                            </a:solidFill>
                            <a:latin typeface="Cambria Math" panose="02040503050406030204" pitchFamily="18" charset="0"/>
                            <a:ea typeface="Cambria Math" panose="02040503050406030204" pitchFamily="18" charset="0"/>
                          </a:rPr>
                          <m:t> </m:t>
                        </m:r>
                        <m:r>
                          <a:rPr lang="fr-FR" altLang="fr-FR" sz="2400" b="0" i="1" smtClean="0">
                            <a:solidFill>
                              <a:srgbClr val="FF0000"/>
                            </a:solidFill>
                            <a:latin typeface="Cambria Math" panose="02040503050406030204" pitchFamily="18" charset="0"/>
                            <a:ea typeface="Cambria Math" panose="02040503050406030204" pitchFamily="18" charset="0"/>
                          </a:rPr>
                          <m:t>𝑎</m:t>
                        </m:r>
                        <m:r>
                          <a:rPr lang="fr-FR" altLang="fr-FR" sz="2400" b="0" i="1" smtClean="0">
                            <a:solidFill>
                              <a:srgbClr val="FF0000"/>
                            </a:solidFill>
                            <a:latin typeface="Cambria Math" panose="02040503050406030204" pitchFamily="18" charset="0"/>
                            <a:ea typeface="Cambria Math" panose="02040503050406030204" pitchFamily="18" charset="0"/>
                          </a:rPr>
                          <m:t>&gt;0</m:t>
                        </m:r>
                      </m:e>
                      <m:sup/>
                    </m:sSup>
                  </m:oMath>
                </a14:m>
                <a:r>
                  <a:rPr lang="en-GB" altLang="fr-FR" sz="2400" dirty="0" smtClean="0"/>
                  <a:t> , </a:t>
                </a:r>
                <a:r>
                  <a:rPr lang="en-GB" altLang="fr-FR" sz="2400" dirty="0" smtClean="0"/>
                  <a:t>survival time </a:t>
                </a:r>
                <a:r>
                  <a:rPr lang="en-GB" altLang="fr-FR" sz="2400" dirty="0" smtClean="0">
                    <a:solidFill>
                      <a:srgbClr val="FF0000"/>
                    </a:solidFill>
                  </a:rPr>
                  <a:t>T </a:t>
                </a:r>
                <a:r>
                  <a:rPr lang="en-GB" altLang="fr-FR" sz="2400" dirty="0" smtClean="0"/>
                  <a:t>verifies</a:t>
                </a:r>
              </a:p>
              <a:p>
                <a:pPr>
                  <a:lnSpc>
                    <a:spcPct val="900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fr-FR" altLang="fr-FR" sz="2400" b="0" i="1" smtClean="0">
                          <a:solidFill>
                            <a:srgbClr val="FF0000"/>
                          </a:solidFill>
                          <a:latin typeface="Cambria Math" panose="02040503050406030204" pitchFamily="18" charset="0"/>
                        </a:rPr>
                        <m:t>𝑙𝑜𝑔</m:t>
                      </m:r>
                      <m:d>
                        <m:dPr>
                          <m:ctrlPr>
                            <a:rPr lang="fr-FR" altLang="fr-FR" sz="2400" b="0" i="1" smtClean="0">
                              <a:solidFill>
                                <a:srgbClr val="FF0000"/>
                              </a:solidFill>
                              <a:latin typeface="Cambria Math" panose="02040503050406030204" pitchFamily="18" charset="0"/>
                            </a:rPr>
                          </m:ctrlPr>
                        </m:dPr>
                        <m:e>
                          <m:r>
                            <a:rPr lang="fr-FR" altLang="fr-FR" sz="2400" b="0" i="1" smtClean="0">
                              <a:solidFill>
                                <a:srgbClr val="FF0000"/>
                              </a:solidFill>
                              <a:latin typeface="Cambria Math" panose="02040503050406030204" pitchFamily="18" charset="0"/>
                            </a:rPr>
                            <m:t>𝐸</m:t>
                          </m:r>
                          <m:d>
                            <m:dPr>
                              <m:ctrlPr>
                                <a:rPr lang="fr-FR" altLang="fr-FR" sz="2400" b="0" i="1" smtClean="0">
                                  <a:solidFill>
                                    <a:srgbClr val="FF0000"/>
                                  </a:solidFill>
                                  <a:latin typeface="Cambria Math" panose="02040503050406030204" pitchFamily="18" charset="0"/>
                                </a:rPr>
                              </m:ctrlPr>
                            </m:dPr>
                            <m:e>
                              <m:r>
                                <a:rPr lang="fr-FR" altLang="fr-FR" sz="2400" b="0" i="1" smtClean="0">
                                  <a:solidFill>
                                    <a:srgbClr val="FF0000"/>
                                  </a:solidFill>
                                  <a:latin typeface="Cambria Math" panose="02040503050406030204" pitchFamily="18" charset="0"/>
                                </a:rPr>
                                <m:t>𝑇</m:t>
                              </m:r>
                            </m:e>
                          </m:d>
                        </m:e>
                      </m:d>
                      <m:r>
                        <a:rPr lang="fr-FR" altLang="fr-FR" sz="2400" b="0" i="1" smtClean="0">
                          <a:solidFill>
                            <a:srgbClr val="FF0000"/>
                          </a:solidFill>
                          <a:latin typeface="Cambria Math" panose="02040503050406030204" pitchFamily="18" charset="0"/>
                        </a:rPr>
                        <m:t>=</m:t>
                      </m:r>
                      <m:r>
                        <a:rPr lang="fr-FR" altLang="fr-FR" sz="2400" b="0" i="1" smtClean="0">
                          <a:solidFill>
                            <a:srgbClr val="FF0000"/>
                          </a:solidFill>
                          <a:latin typeface="Cambria Math" panose="02040503050406030204" pitchFamily="18" charset="0"/>
                          <a:sym typeface="Symbol" panose="05050102010706020507" pitchFamily="18" charset="2"/>
                        </a:rPr>
                        <m:t></m:t>
                      </m:r>
                      <m:d>
                        <m:dPr>
                          <m:ctrlPr>
                            <a:rPr lang="fr-FR" altLang="fr-FR" sz="2400" b="0" i="1" smtClean="0">
                              <a:solidFill>
                                <a:srgbClr val="FF0000"/>
                              </a:solidFill>
                              <a:latin typeface="Cambria Math" panose="02040503050406030204" pitchFamily="18" charset="0"/>
                              <a:sym typeface="Symbol" panose="05050102010706020507" pitchFamily="18" charset="2"/>
                            </a:rPr>
                          </m:ctrlPr>
                        </m:dPr>
                        <m:e>
                          <m:sSup>
                            <m:sSupPr>
                              <m:ctrlPr>
                                <a:rPr lang="fr-FR" altLang="fr-FR" sz="2400" b="0" i="1" smtClean="0">
                                  <a:solidFill>
                                    <a:srgbClr val="FF0000"/>
                                  </a:solidFill>
                                  <a:latin typeface="Cambria Math" panose="02040503050406030204" pitchFamily="18" charset="0"/>
                                  <a:sym typeface="Symbol" panose="05050102010706020507" pitchFamily="18" charset="2"/>
                                </a:rPr>
                              </m:ctrlPr>
                            </m:sSupPr>
                            <m:e>
                              <m:r>
                                <a:rPr lang="fr-FR" altLang="fr-FR" sz="2400" b="0" i="1" smtClean="0">
                                  <a:solidFill>
                                    <a:srgbClr val="FF0000"/>
                                  </a:solidFill>
                                  <a:latin typeface="Cambria Math" panose="02040503050406030204" pitchFamily="18" charset="0"/>
                                  <a:sym typeface="Symbol" panose="05050102010706020507" pitchFamily="18" charset="2"/>
                                </a:rPr>
                                <m:t>𝑛</m:t>
                              </m:r>
                            </m:e>
                            <m:sup>
                              <m:r>
                                <a:rPr lang="fr-FR" altLang="fr-FR" sz="2400" b="0" i="1" smtClean="0">
                                  <a:solidFill>
                                    <a:srgbClr val="FF0000"/>
                                  </a:solidFill>
                                  <a:latin typeface="Cambria Math" panose="02040503050406030204" pitchFamily="18" charset="0"/>
                                  <a:sym typeface="Symbol" panose="05050102010706020507" pitchFamily="18" charset="2"/>
                                </a:rPr>
                                <m:t>𝑎</m:t>
                              </m:r>
                            </m:sup>
                          </m:sSup>
                        </m:e>
                      </m:d>
                    </m:oMath>
                  </m:oMathPara>
                </a14:m>
                <a:endParaRPr lang="en-GB" altLang="fr-FR" sz="2400" dirty="0" smtClean="0"/>
              </a:p>
              <a:p>
                <a:pPr>
                  <a:lnSpc>
                    <a:spcPct val="90000"/>
                  </a:lnSpc>
                  <a:buFont typeface="Wingdings" panose="05000000000000000000" pitchFamily="2" charset="2"/>
                  <a:buNone/>
                </a:pPr>
                <a:r>
                  <a:rPr lang="en-GB" altLang="fr-FR" sz="2400" dirty="0" smtClean="0"/>
                  <a:t>			</a:t>
                </a:r>
                <a:endParaRPr lang="en-GB" altLang="fr-FR" sz="2400" dirty="0" smtClean="0">
                  <a:solidFill>
                    <a:srgbClr val="FF0000"/>
                  </a:solidFill>
                </a:endParaRPr>
              </a:p>
              <a:p>
                <a:pPr>
                  <a:lnSpc>
                    <a:spcPct val="90000"/>
                  </a:lnSpc>
                  <a:buFont typeface="Wingdings" panose="05000000000000000000" pitchFamily="2" charset="2"/>
                  <a:buNone/>
                </a:pPr>
                <a:endParaRPr lang="en-GB" altLang="fr-FR" sz="2400" dirty="0" smtClean="0"/>
              </a:p>
              <a:p>
                <a:pPr>
                  <a:lnSpc>
                    <a:spcPct val="90000"/>
                  </a:lnSpc>
                  <a:buFont typeface="Wingdings" panose="05000000000000000000" pitchFamily="2" charset="2"/>
                  <a:buNone/>
                </a:pPr>
                <a:r>
                  <a:rPr lang="en-GB" altLang="fr-FR" sz="2400" dirty="0" smtClean="0"/>
                  <a:t>[Proof: whiteboard]</a:t>
                </a:r>
                <a:endParaRPr lang="en-GB" altLang="fr-FR" sz="2400" dirty="0"/>
              </a:p>
              <a:p>
                <a:pPr>
                  <a:lnSpc>
                    <a:spcPct val="90000"/>
                  </a:lnSpc>
                  <a:buFont typeface="Wingdings" panose="05000000000000000000" pitchFamily="2" charset="2"/>
                  <a:buNone/>
                </a:pPr>
                <a:endParaRPr lang="en-GB" altLang="fr-FR" sz="2400" dirty="0" smtClean="0"/>
              </a:p>
              <a:p>
                <a:pPr>
                  <a:lnSpc>
                    <a:spcPct val="90000"/>
                  </a:lnSpc>
                  <a:buFont typeface="Wingdings" panose="05000000000000000000" pitchFamily="2" charset="2"/>
                  <a:buNone/>
                </a:pPr>
                <a:r>
                  <a:rPr lang="en-GB" altLang="fr-FR" sz="2300" dirty="0" smtClean="0">
                    <a:sym typeface="Wingdings" panose="05000000000000000000" pitchFamily="2" charset="2"/>
                  </a:rPr>
                  <a:t> </a:t>
                </a:r>
                <a:r>
                  <a:rPr lang="en-GB" altLang="fr-FR" sz="2400" dirty="0" smtClean="0"/>
                  <a:t>Two thresholds: 	</a:t>
                </a:r>
                <a:r>
                  <a:rPr lang="en-GB" altLang="fr-FR" sz="2400" dirty="0" smtClean="0">
                    <a:solidFill>
                      <a:srgbClr val="FF0000"/>
                    </a:solidFill>
                  </a:rPr>
                  <a:t>(</a:t>
                </a:r>
                <a:r>
                  <a:rPr lang="en-GB" altLang="fr-FR" sz="2400" dirty="0" smtClean="0">
                    <a:solidFill>
                      <a:srgbClr val="FF0000"/>
                    </a:solidFill>
                    <a:sym typeface="Symbol" panose="05050102010706020507" pitchFamily="18" charset="2"/>
                  </a:rPr>
                  <a:t></a:t>
                </a:r>
                <a:r>
                  <a:rPr lang="en-GB" altLang="fr-FR" sz="2400" dirty="0" smtClean="0">
                    <a:solidFill>
                      <a:srgbClr val="FF0000"/>
                    </a:solidFill>
                  </a:rPr>
                  <a:t>/</a:t>
                </a:r>
                <a:r>
                  <a:rPr lang="en-GB" altLang="fr-FR" sz="2400" dirty="0" smtClean="0">
                    <a:solidFill>
                      <a:srgbClr val="FF0000"/>
                    </a:solidFill>
                    <a:sym typeface="Symbol" panose="05050102010706020507" pitchFamily="18" charset="2"/>
                  </a:rPr>
                  <a:t></a:t>
                </a:r>
                <a:r>
                  <a:rPr lang="en-GB" altLang="fr-FR" sz="2400" dirty="0" smtClean="0">
                    <a:solidFill>
                      <a:srgbClr val="FF0000"/>
                    </a:solidFill>
                  </a:rPr>
                  <a:t>) &lt; </a:t>
                </a:r>
                <a:r>
                  <a:rPr lang="en-GB" altLang="fr-FR" sz="2400" dirty="0" smtClean="0">
                    <a:solidFill>
                      <a:srgbClr val="FF0000"/>
                    </a:solidFill>
                    <a:sym typeface="Symbol" panose="05050102010706020507" pitchFamily="18" charset="2"/>
                  </a:rPr>
                  <a:t></a:t>
                </a:r>
                <a:r>
                  <a:rPr lang="en-GB" altLang="fr-FR" sz="2400" baseline="-25000" dirty="0" smtClean="0">
                    <a:solidFill>
                      <a:srgbClr val="FF0000"/>
                    </a:solidFill>
                    <a:sym typeface="Symbol" panose="05050102010706020507" pitchFamily="18" charset="2"/>
                  </a:rPr>
                  <a:t>m</a:t>
                </a:r>
                <a:r>
                  <a:rPr lang="en-GB" altLang="fr-FR" sz="2400" dirty="0" smtClean="0">
                    <a:solidFill>
                      <a:srgbClr val="FF0000"/>
                    </a:solidFill>
                  </a:rPr>
                  <a:t> </a:t>
                </a:r>
                <a:r>
                  <a:rPr lang="en-GB" altLang="fr-FR" sz="2400" dirty="0" smtClean="0"/>
                  <a:t>(long survival), or </a:t>
                </a:r>
              </a:p>
              <a:p>
                <a:pPr>
                  <a:lnSpc>
                    <a:spcPct val="90000"/>
                  </a:lnSpc>
                  <a:buFont typeface="Wingdings" panose="05000000000000000000" pitchFamily="2" charset="2"/>
                  <a:buNone/>
                </a:pPr>
                <a:r>
                  <a:rPr lang="en-GB" altLang="fr-FR" sz="2400" dirty="0" smtClean="0"/>
                  <a:t>				</a:t>
                </a:r>
                <a:r>
                  <a:rPr lang="en-GB" altLang="fr-FR" sz="2400" dirty="0" smtClean="0">
                    <a:solidFill>
                      <a:srgbClr val="FF0000"/>
                    </a:solidFill>
                  </a:rPr>
                  <a:t>(</a:t>
                </a:r>
                <a:r>
                  <a:rPr lang="en-GB" altLang="fr-FR" sz="2400" dirty="0" smtClean="0">
                    <a:solidFill>
                      <a:srgbClr val="FF0000"/>
                    </a:solidFill>
                    <a:sym typeface="Symbol" panose="05050102010706020507" pitchFamily="18" charset="2"/>
                  </a:rPr>
                  <a:t></a:t>
                </a:r>
                <a:r>
                  <a:rPr lang="en-GB" altLang="fr-FR" sz="2400" dirty="0" smtClean="0">
                    <a:solidFill>
                      <a:srgbClr val="FF0000"/>
                    </a:solidFill>
                  </a:rPr>
                  <a:t>/</a:t>
                </a:r>
                <a:r>
                  <a:rPr lang="en-GB" altLang="fr-FR" sz="2400" dirty="0" smtClean="0">
                    <a:solidFill>
                      <a:srgbClr val="FF0000"/>
                    </a:solidFill>
                    <a:sym typeface="Symbol" panose="05050102010706020507" pitchFamily="18" charset="2"/>
                  </a:rPr>
                  <a:t></a:t>
                </a:r>
                <a:r>
                  <a:rPr lang="en-GB" altLang="fr-FR" sz="2400" dirty="0" smtClean="0">
                    <a:solidFill>
                      <a:srgbClr val="FF0000"/>
                    </a:solidFill>
                  </a:rPr>
                  <a:t>) &gt; </a:t>
                </a:r>
                <a:r>
                  <a:rPr lang="en-GB" altLang="fr-FR" sz="2400" dirty="0" smtClean="0">
                    <a:solidFill>
                      <a:srgbClr val="FF0000"/>
                    </a:solidFill>
                    <a:sym typeface="Symbol" panose="05050102010706020507" pitchFamily="18" charset="2"/>
                  </a:rPr>
                  <a:t>    </a:t>
                </a:r>
                <a:r>
                  <a:rPr lang="en-GB" altLang="fr-FR" sz="2400" dirty="0" smtClean="0"/>
                  <a:t>(fast extinction)</a:t>
                </a:r>
              </a:p>
            </p:txBody>
          </p:sp>
        </mc:Choice>
        <mc:Fallback>
          <p:sp>
            <p:nvSpPr>
              <p:cNvPr id="38915" name="Rectangle 3"/>
              <p:cNvSpPr>
                <a:spLocks noGrp="1" noRot="1" noChangeAspect="1" noMove="1" noResize="1" noEditPoints="1" noAdjustHandles="1" noChangeArrowheads="1" noChangeShapeType="1" noTextEdit="1"/>
              </p:cNvSpPr>
              <p:nvPr>
                <p:ph type="body" sz="half" idx="1"/>
              </p:nvPr>
            </p:nvSpPr>
            <p:spPr>
              <a:xfrm>
                <a:off x="539750" y="1752600"/>
                <a:ext cx="8253413" cy="4340225"/>
              </a:xfrm>
              <a:blipFill rotWithShape="0">
                <a:blip r:embed="rId3"/>
                <a:stretch>
                  <a:fillRect l="-813" t="-2672" b="-703"/>
                </a:stretch>
              </a:blipFill>
            </p:spPr>
            <p:txBody>
              <a:bodyPr/>
              <a:lstStyle/>
              <a:p>
                <a:r>
                  <a:rPr lang="fr-FR">
                    <a:noFill/>
                  </a:rPr>
                  <a:t> </a:t>
                </a:r>
              </a:p>
            </p:txBody>
          </p:sp>
        </mc:Fallback>
      </mc:AlternateContent>
      <p:sp>
        <p:nvSpPr>
          <p:cNvPr id="2" name="ZoneTexte 1"/>
          <p:cNvSpPr txBox="1"/>
          <p:nvPr/>
        </p:nvSpPr>
        <p:spPr>
          <a:xfrm>
            <a:off x="4114800" y="2973572"/>
            <a:ext cx="65" cy="276999"/>
          </a:xfrm>
          <a:prstGeom prst="rect">
            <a:avLst/>
          </a:prstGeom>
          <a:noFill/>
        </p:spPr>
        <p:txBody>
          <a:bodyPr wrap="none" lIns="0" tIns="0" rIns="0" bIns="0" rtlCol="0">
            <a:spAutoFit/>
          </a:bodyPr>
          <a:lstStyle/>
          <a:p>
            <a:endParaRPr lang="fr-FR" dirty="0"/>
          </a:p>
        </p:txBody>
      </p:sp>
    </p:spTree>
    <p:extLst>
      <p:ext uri="{BB962C8B-B14F-4D97-AF65-F5344CB8AC3E}">
        <p14:creationId xmlns:p14="http://schemas.microsoft.com/office/powerpoint/2010/main" val="219505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fr-FR" smtClean="0">
                <a:latin typeface="Comic Sans MS" panose="030F0702030302020204" pitchFamily="66" charset="0"/>
              </a:rPr>
              <a:t>Complete graph </a:t>
            </a:r>
          </a:p>
        </p:txBody>
      </p:sp>
      <p:sp>
        <p:nvSpPr>
          <p:cNvPr id="39939" name="Rectangle 3"/>
          <p:cNvSpPr>
            <a:spLocks noGrp="1" noChangeArrowheads="1"/>
          </p:cNvSpPr>
          <p:nvPr>
            <p:ph type="body" sz="half" idx="1"/>
          </p:nvPr>
        </p:nvSpPr>
        <p:spPr>
          <a:xfrm>
            <a:off x="539750" y="1752600"/>
            <a:ext cx="8253413" cy="4340225"/>
          </a:xfrm>
          <a:noFill/>
        </p:spPr>
        <p:txBody>
          <a:bodyPr/>
          <a:lstStyle/>
          <a:p>
            <a:pPr>
              <a:buFont typeface="Wingdings" panose="05000000000000000000" pitchFamily="2" charset="2"/>
              <a:buNone/>
            </a:pPr>
            <a:r>
              <a:rPr lang="en-US" altLang="fr-FR" sz="2400" dirty="0" smtClean="0">
                <a:latin typeface="Comic Sans MS" panose="030F0702030302020204" pitchFamily="66" charset="0"/>
              </a:rPr>
              <a:t>Here,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=n-1</a:t>
            </a:r>
            <a:r>
              <a:rPr lang="en-US" altLang="fr-FR" sz="2400" dirty="0" smtClean="0">
                <a:solidFill>
                  <a:schemeClr val="tx2"/>
                </a:solidFill>
                <a:latin typeface="Comic Sans MS" panose="030F0702030302020204" pitchFamily="66" charset="0"/>
              </a:rPr>
              <a:t>,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baseline="-25000" dirty="0" smtClean="0">
                <a:solidFill>
                  <a:srgbClr val="FF0000"/>
                </a:solidFill>
                <a:latin typeface="Comic Sans MS" panose="030F0702030302020204" pitchFamily="66" charset="0"/>
                <a:sym typeface="Symbol" panose="05050102010706020507" pitchFamily="18" charset="2"/>
              </a:rPr>
              <a:t>m</a:t>
            </a:r>
            <a:r>
              <a:rPr lang="en-US" altLang="fr-FR" sz="2400" dirty="0" smtClean="0">
                <a:solidFill>
                  <a:srgbClr val="FF0000"/>
                </a:solidFill>
                <a:latin typeface="Comic Sans MS" panose="030F0702030302020204" pitchFamily="66" charset="0"/>
              </a:rPr>
              <a:t>=n-m</a:t>
            </a:r>
            <a:r>
              <a:rPr lang="en-US" altLang="fr-FR" sz="2400" dirty="0" smtClean="0">
                <a:latin typeface="Comic Sans MS" panose="030F0702030302020204" pitchFamily="66" charset="0"/>
              </a:rPr>
              <a:t>.</a:t>
            </a:r>
          </a:p>
          <a:p>
            <a:pPr>
              <a:buFont typeface="Wingdings" panose="05000000000000000000" pitchFamily="2" charset="2"/>
              <a:buNone/>
            </a:pPr>
            <a:endParaRPr lang="en-US" altLang="fr-FR" sz="2400" dirty="0" smtClean="0">
              <a:latin typeface="Comic Sans MS" panose="030F0702030302020204" pitchFamily="66" charset="0"/>
            </a:endParaRPr>
          </a:p>
          <a:p>
            <a:pPr>
              <a:buFont typeface="Wingdings" panose="05000000000000000000" pitchFamily="2" charset="2"/>
              <a:buNone/>
            </a:pPr>
            <a:r>
              <a:rPr lang="en-US" altLang="fr-FR" sz="2400" dirty="0" smtClean="0">
                <a:latin typeface="Comic Sans MS" panose="030F0702030302020204" pitchFamily="66" charset="0"/>
              </a:rPr>
              <a:t>By picking </a:t>
            </a:r>
            <a:r>
              <a:rPr lang="en-US" altLang="fr-FR" sz="2400" dirty="0" smtClean="0">
                <a:solidFill>
                  <a:srgbClr val="FF0000"/>
                </a:solidFill>
                <a:latin typeface="Comic Sans MS" panose="030F0702030302020204" pitchFamily="66" charset="0"/>
              </a:rPr>
              <a:t>m=</a:t>
            </a:r>
            <a:r>
              <a:rPr lang="en-US" altLang="fr-FR" sz="2400" dirty="0" err="1" smtClean="0">
                <a:solidFill>
                  <a:srgbClr val="FF0000"/>
                </a:solidFill>
                <a:latin typeface="Comic Sans MS" panose="030F0702030302020204" pitchFamily="66" charset="0"/>
              </a:rPr>
              <a:t>n</a:t>
            </a:r>
            <a:r>
              <a:rPr lang="en-US" altLang="fr-FR" sz="2400" baseline="30000" dirty="0" err="1" smtClean="0">
                <a:solidFill>
                  <a:srgbClr val="FF0000"/>
                </a:solidFill>
                <a:latin typeface="Comic Sans MS" panose="030F0702030302020204" pitchFamily="66" charset="0"/>
              </a:rPr>
              <a:t>a</a:t>
            </a:r>
            <a:r>
              <a:rPr lang="en-US" altLang="fr-FR" sz="2400" dirty="0" smtClean="0">
                <a:solidFill>
                  <a:schemeClr val="tx2"/>
                </a:solidFill>
                <a:latin typeface="Comic Sans MS" panose="030F0702030302020204" pitchFamily="66" charset="0"/>
              </a:rPr>
              <a:t>, </a:t>
            </a:r>
            <a:r>
              <a:rPr lang="en-US" altLang="fr-FR" sz="2400" dirty="0" smtClean="0">
                <a:solidFill>
                  <a:srgbClr val="FF0000"/>
                </a:solidFill>
                <a:latin typeface="Comic Sans MS" panose="030F0702030302020204" pitchFamily="66" charset="0"/>
              </a:rPr>
              <a:t>a&lt;1</a:t>
            </a:r>
            <a:r>
              <a:rPr lang="en-US" altLang="fr-FR" sz="2400" dirty="0" smtClean="0">
                <a:latin typeface="Comic Sans MS" panose="030F0702030302020204" pitchFamily="66" charset="0"/>
              </a:rPr>
              <a:t>, </a:t>
            </a:r>
          </a:p>
          <a:p>
            <a:pPr>
              <a:buFont typeface="Wingdings" panose="05000000000000000000" pitchFamily="2" charset="2"/>
              <a:buNone/>
            </a:pPr>
            <a:endParaRPr lang="en-US" altLang="fr-FR" sz="2400" dirty="0" smtClean="0">
              <a:latin typeface="Comic Sans MS" panose="030F0702030302020204" pitchFamily="66" charset="0"/>
            </a:endParaRPr>
          </a:p>
          <a:p>
            <a:pPr>
              <a:buFont typeface="Wingdings" panose="05000000000000000000" pitchFamily="2" charset="2"/>
              <a:buNone/>
            </a:pPr>
            <a:r>
              <a:rPr lang="en-US" altLang="fr-FR" sz="2400" dirty="0" smtClean="0">
                <a:latin typeface="Comic Sans MS" panose="030F0702030302020204" pitchFamily="66" charset="0"/>
              </a:rPr>
              <a:t>Thresholds: </a:t>
            </a:r>
          </a:p>
          <a:p>
            <a:pPr>
              <a:buFont typeface="Wingdings" panose="05000000000000000000" pitchFamily="2" charset="2"/>
              <a:buNone/>
            </a:pPr>
            <a:r>
              <a:rPr lang="en-US" altLang="fr-FR" sz="2400" dirty="0" smtClean="0">
                <a:latin typeface="Comic Sans MS" panose="030F0702030302020204" pitchFamily="66" charset="0"/>
              </a:rPr>
              <a:t>	exponential survival time if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a:t>
            </a:r>
            <a:r>
              <a:rPr lang="en-US" altLang="fr-FR" sz="2400" dirty="0" smtClean="0">
                <a:solidFill>
                  <a:srgbClr val="FF0000"/>
                </a:solidFill>
                <a:latin typeface="Symbol" panose="05050102010706020507" pitchFamily="18" charset="2"/>
                <a:sym typeface="Symbol" panose="05050102010706020507" pitchFamily="18" charset="2"/>
              </a:rPr>
              <a:t> </a:t>
            </a:r>
            <a:r>
              <a:rPr lang="en-US" altLang="fr-FR" sz="2400" dirty="0" smtClean="0">
                <a:solidFill>
                  <a:srgbClr val="FF0000"/>
                </a:solidFill>
                <a:latin typeface="Comic Sans MS" panose="030F0702030302020204" pitchFamily="66" charset="0"/>
              </a:rPr>
              <a:t>&gt; 1/(n-m) </a:t>
            </a:r>
            <a:r>
              <a:rPr lang="en-US" altLang="fr-FR" sz="2400" dirty="0" smtClean="0">
                <a:latin typeface="Comic Sans MS" panose="030F0702030302020204" pitchFamily="66" charset="0"/>
              </a:rPr>
              <a:t>,</a:t>
            </a:r>
          </a:p>
          <a:p>
            <a:pPr>
              <a:buFont typeface="Wingdings" panose="05000000000000000000" pitchFamily="2" charset="2"/>
              <a:buNone/>
            </a:pPr>
            <a:r>
              <a:rPr lang="en-US" altLang="fr-FR" sz="2400" dirty="0" smtClean="0">
                <a:latin typeface="Comic Sans MS" panose="030F0702030302020204" pitchFamily="66" charset="0"/>
              </a:rPr>
              <a:t>	fast extinction if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 &lt; 1/(n-1) </a:t>
            </a:r>
            <a:r>
              <a:rPr lang="en-US" altLang="fr-FR" sz="2400" dirty="0" smtClean="0">
                <a:latin typeface="Comic Sans MS" panose="030F0702030302020204" pitchFamily="66" charset="0"/>
              </a:rPr>
              <a:t>.</a:t>
            </a:r>
          </a:p>
          <a:p>
            <a:pPr>
              <a:buFont typeface="Wingdings" panose="05000000000000000000" pitchFamily="2" charset="2"/>
              <a:buNone/>
            </a:pPr>
            <a:endParaRPr lang="en-US" altLang="fr-FR" sz="2400" dirty="0" smtClean="0">
              <a:latin typeface="Comic Sans MS" panose="030F0702030302020204" pitchFamily="66" charset="0"/>
            </a:endParaRPr>
          </a:p>
          <a:p>
            <a:pPr>
              <a:buFont typeface="Wingdings" panose="05000000000000000000" pitchFamily="2" charset="2"/>
              <a:buNone/>
            </a:pPr>
            <a:endParaRPr lang="en-GB" altLang="fr-FR" sz="2400" dirty="0" smtClean="0">
              <a:latin typeface="Comic Sans MS" panose="030F0702030302020204" pitchFamily="66" charset="0"/>
            </a:endParaRPr>
          </a:p>
        </p:txBody>
      </p:sp>
      <p:grpSp>
        <p:nvGrpSpPr>
          <p:cNvPr id="39940" name="Group 4"/>
          <p:cNvGrpSpPr>
            <a:grpSpLocks/>
          </p:cNvGrpSpPr>
          <p:nvPr/>
        </p:nvGrpSpPr>
        <p:grpSpPr bwMode="auto">
          <a:xfrm>
            <a:off x="6732588" y="1628775"/>
            <a:ext cx="1582737" cy="1439863"/>
            <a:chOff x="4241" y="1026"/>
            <a:chExt cx="997" cy="907"/>
          </a:xfrm>
        </p:grpSpPr>
        <p:sp>
          <p:nvSpPr>
            <p:cNvPr id="39941" name="AutoShape 5"/>
            <p:cNvSpPr>
              <a:spLocks noChangeArrowheads="1"/>
            </p:cNvSpPr>
            <p:nvPr/>
          </p:nvSpPr>
          <p:spPr bwMode="auto">
            <a:xfrm>
              <a:off x="5057" y="1344"/>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9942" name="AutoShape 6"/>
            <p:cNvSpPr>
              <a:spLocks noChangeArrowheads="1"/>
            </p:cNvSpPr>
            <p:nvPr/>
          </p:nvSpPr>
          <p:spPr bwMode="auto">
            <a:xfrm>
              <a:off x="4876" y="1752"/>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9943" name="AutoShape 7"/>
            <p:cNvSpPr>
              <a:spLocks noChangeArrowheads="1"/>
            </p:cNvSpPr>
            <p:nvPr/>
          </p:nvSpPr>
          <p:spPr bwMode="auto">
            <a:xfrm>
              <a:off x="4649" y="1026"/>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9944" name="AutoShape 8"/>
            <p:cNvSpPr>
              <a:spLocks noChangeArrowheads="1"/>
            </p:cNvSpPr>
            <p:nvPr/>
          </p:nvSpPr>
          <p:spPr bwMode="auto">
            <a:xfrm>
              <a:off x="4241" y="1344"/>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39945" name="AutoShape 9"/>
            <p:cNvSpPr>
              <a:spLocks noChangeArrowheads="1"/>
            </p:cNvSpPr>
            <p:nvPr/>
          </p:nvSpPr>
          <p:spPr bwMode="auto">
            <a:xfrm>
              <a:off x="4422" y="1752"/>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39946" name="AutoShape 10"/>
            <p:cNvCxnSpPr>
              <a:cxnSpLocks noChangeShapeType="1"/>
              <a:stCxn id="39943" idx="2"/>
              <a:endCxn id="39941" idx="3"/>
            </p:cNvCxnSpPr>
            <p:nvPr/>
          </p:nvCxnSpPr>
          <p:spPr bwMode="auto">
            <a:xfrm>
              <a:off x="4830" y="1117"/>
              <a:ext cx="318" cy="2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AutoShape 11"/>
            <p:cNvCxnSpPr>
              <a:cxnSpLocks noChangeShapeType="1"/>
              <a:stCxn id="39941" idx="2"/>
              <a:endCxn id="39942" idx="2"/>
            </p:cNvCxnSpPr>
            <p:nvPr/>
          </p:nvCxnSpPr>
          <p:spPr bwMode="auto">
            <a:xfrm flipH="1">
              <a:off x="5057" y="1525"/>
              <a:ext cx="91" cy="3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AutoShape 12"/>
            <p:cNvCxnSpPr>
              <a:cxnSpLocks noChangeShapeType="1"/>
              <a:stCxn id="39944" idx="3"/>
              <a:endCxn id="39943" idx="3"/>
            </p:cNvCxnSpPr>
            <p:nvPr/>
          </p:nvCxnSpPr>
          <p:spPr bwMode="auto">
            <a:xfrm flipV="1">
              <a:off x="4332" y="1117"/>
              <a:ext cx="317" cy="2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9" name="AutoShape 13"/>
            <p:cNvCxnSpPr>
              <a:cxnSpLocks noChangeShapeType="1"/>
              <a:stCxn id="39945" idx="3"/>
              <a:endCxn id="39943" idx="2"/>
            </p:cNvCxnSpPr>
            <p:nvPr/>
          </p:nvCxnSpPr>
          <p:spPr bwMode="auto">
            <a:xfrm flipV="1">
              <a:off x="4513" y="1207"/>
              <a:ext cx="227" cy="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0" name="AutoShape 14"/>
            <p:cNvCxnSpPr>
              <a:cxnSpLocks noChangeShapeType="1"/>
              <a:stCxn id="39944" idx="2"/>
              <a:endCxn id="39945" idx="3"/>
            </p:cNvCxnSpPr>
            <p:nvPr/>
          </p:nvCxnSpPr>
          <p:spPr bwMode="auto">
            <a:xfrm>
              <a:off x="4332" y="1525"/>
              <a:ext cx="90" cy="3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1" name="AutoShape 15"/>
            <p:cNvCxnSpPr>
              <a:cxnSpLocks noChangeShapeType="1"/>
              <a:stCxn id="39944" idx="2"/>
              <a:endCxn id="39941" idx="3"/>
            </p:cNvCxnSpPr>
            <p:nvPr/>
          </p:nvCxnSpPr>
          <p:spPr bwMode="auto">
            <a:xfrm>
              <a:off x="4422" y="1435"/>
              <a:ext cx="63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2" name="AutoShape 16"/>
            <p:cNvCxnSpPr>
              <a:cxnSpLocks noChangeShapeType="1"/>
              <a:stCxn id="39945" idx="2"/>
              <a:endCxn id="39942" idx="3"/>
            </p:cNvCxnSpPr>
            <p:nvPr/>
          </p:nvCxnSpPr>
          <p:spPr bwMode="auto">
            <a:xfrm>
              <a:off x="4603" y="1843"/>
              <a:ext cx="27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3" name="AutoShape 17"/>
            <p:cNvCxnSpPr>
              <a:cxnSpLocks noChangeShapeType="1"/>
              <a:stCxn id="39943" idx="2"/>
              <a:endCxn id="39942" idx="3"/>
            </p:cNvCxnSpPr>
            <p:nvPr/>
          </p:nvCxnSpPr>
          <p:spPr bwMode="auto">
            <a:xfrm>
              <a:off x="4740" y="1207"/>
              <a:ext cx="227" cy="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4" name="AutoShape 18"/>
            <p:cNvCxnSpPr>
              <a:cxnSpLocks noChangeShapeType="1"/>
              <a:stCxn id="39944" idx="2"/>
              <a:endCxn id="39942" idx="3"/>
            </p:cNvCxnSpPr>
            <p:nvPr/>
          </p:nvCxnSpPr>
          <p:spPr bwMode="auto">
            <a:xfrm>
              <a:off x="4422" y="1435"/>
              <a:ext cx="545" cy="3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5" name="AutoShape 19"/>
            <p:cNvCxnSpPr>
              <a:cxnSpLocks noChangeShapeType="1"/>
              <a:stCxn id="39941" idx="3"/>
              <a:endCxn id="39945" idx="3"/>
            </p:cNvCxnSpPr>
            <p:nvPr/>
          </p:nvCxnSpPr>
          <p:spPr bwMode="auto">
            <a:xfrm flipH="1">
              <a:off x="4513" y="1435"/>
              <a:ext cx="544" cy="3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9720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fr-FR" smtClean="0">
                <a:latin typeface="Comic Sans MS" panose="030F0702030302020204" pitchFamily="66" charset="0"/>
              </a:rPr>
              <a:t>Hypercube {0,1}</a:t>
            </a:r>
            <a:r>
              <a:rPr lang="en-GB" altLang="fr-FR" baseline="30000" smtClean="0">
                <a:latin typeface="Comic Sans MS" panose="030F0702030302020204" pitchFamily="66" charset="0"/>
              </a:rPr>
              <a:t>d</a:t>
            </a:r>
          </a:p>
        </p:txBody>
      </p:sp>
      <p:sp>
        <p:nvSpPr>
          <p:cNvPr id="40963" name="Rectangle 3"/>
          <p:cNvSpPr>
            <a:spLocks noGrp="1" noChangeArrowheads="1"/>
          </p:cNvSpPr>
          <p:nvPr>
            <p:ph type="body" sz="half" idx="1"/>
          </p:nvPr>
        </p:nvSpPr>
        <p:spPr>
          <a:xfrm>
            <a:off x="539750" y="1752600"/>
            <a:ext cx="8253413" cy="4340225"/>
          </a:xfrm>
          <a:noFill/>
        </p:spPr>
        <p:txBody>
          <a:bodyPr/>
          <a:lstStyle/>
          <a:p>
            <a:pPr>
              <a:lnSpc>
                <a:spcPct val="90000"/>
              </a:lnSpc>
              <a:buFont typeface="Wingdings" panose="05000000000000000000" pitchFamily="2" charset="2"/>
              <a:buNone/>
            </a:pPr>
            <a:r>
              <a:rPr lang="en-US" altLang="fr-FR" sz="2400" dirty="0" smtClean="0">
                <a:latin typeface="Comic Sans MS" panose="030F0702030302020204" pitchFamily="66" charset="0"/>
              </a:rPr>
              <a:t>Here,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=d=log</a:t>
            </a:r>
            <a:r>
              <a:rPr lang="en-US" altLang="fr-FR" sz="2400" baseline="-25000" dirty="0" smtClean="0">
                <a:solidFill>
                  <a:srgbClr val="FF0000"/>
                </a:solidFill>
                <a:latin typeface="Comic Sans MS" panose="030F0702030302020204" pitchFamily="66" charset="0"/>
              </a:rPr>
              <a:t>2</a:t>
            </a:r>
            <a:r>
              <a:rPr lang="en-US" altLang="fr-FR" sz="2400" dirty="0" smtClean="0">
                <a:solidFill>
                  <a:srgbClr val="FF0000"/>
                </a:solidFill>
                <a:latin typeface="Comic Sans MS" panose="030F0702030302020204" pitchFamily="66" charset="0"/>
              </a:rPr>
              <a:t>(n).</a:t>
            </a:r>
          </a:p>
          <a:p>
            <a:pPr>
              <a:lnSpc>
                <a:spcPct val="90000"/>
              </a:lnSpc>
              <a:buFont typeface="Wingdings" panose="05000000000000000000" pitchFamily="2" charset="2"/>
              <a:buNone/>
            </a:pPr>
            <a:endParaRPr lang="en-US" altLang="fr-FR" sz="2400" dirty="0" smtClean="0">
              <a:latin typeface="Comic Sans MS" panose="030F0702030302020204" pitchFamily="66" charset="0"/>
            </a:endParaRPr>
          </a:p>
          <a:p>
            <a:pPr>
              <a:lnSpc>
                <a:spcPct val="90000"/>
              </a:lnSpc>
              <a:buFont typeface="Wingdings" panose="05000000000000000000" pitchFamily="2" charset="2"/>
              <a:buNone/>
            </a:pPr>
            <a:r>
              <a:rPr lang="en-US" altLang="fr-FR" sz="2400" dirty="0" smtClean="0">
                <a:latin typeface="Comic Sans MS" panose="030F0702030302020204" pitchFamily="66" charset="0"/>
              </a:rPr>
              <a:t>For </a:t>
            </a:r>
            <a:r>
              <a:rPr lang="en-US" altLang="fr-FR" sz="2400" dirty="0" smtClean="0">
                <a:solidFill>
                  <a:srgbClr val="FF0000"/>
                </a:solidFill>
                <a:latin typeface="Comic Sans MS" panose="030F0702030302020204" pitchFamily="66" charset="0"/>
              </a:rPr>
              <a:t>m=2</a:t>
            </a:r>
            <a:r>
              <a:rPr lang="en-US" altLang="fr-FR" sz="2400" baseline="30000" dirty="0" smtClean="0">
                <a:solidFill>
                  <a:srgbClr val="FF0000"/>
                </a:solidFill>
                <a:latin typeface="Comic Sans MS" panose="030F0702030302020204" pitchFamily="66" charset="0"/>
              </a:rPr>
              <a:t>k</a:t>
            </a:r>
            <a:r>
              <a:rPr lang="en-US" altLang="fr-FR" sz="2400" dirty="0" smtClean="0">
                <a:solidFill>
                  <a:srgbClr val="FF0000"/>
                </a:solidFill>
                <a:latin typeface="Comic Sans MS" panose="030F0702030302020204" pitchFamily="66" charset="0"/>
              </a:rPr>
              <a:t>, k &lt; d</a:t>
            </a:r>
            <a:r>
              <a:rPr lang="en-US" altLang="fr-FR" sz="2400" dirty="0" smtClean="0">
                <a:latin typeface="Comic Sans MS" panose="030F0702030302020204" pitchFamily="66" charset="0"/>
              </a:rPr>
              <a:t>, then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baseline="-25000" dirty="0" smtClean="0">
                <a:solidFill>
                  <a:srgbClr val="FF0000"/>
                </a:solidFill>
                <a:latin typeface="Comic Sans MS" panose="030F0702030302020204" pitchFamily="66" charset="0"/>
                <a:sym typeface="Symbol" panose="05050102010706020507" pitchFamily="18" charset="2"/>
              </a:rPr>
              <a:t>m</a:t>
            </a:r>
            <a:r>
              <a:rPr lang="en-US" altLang="fr-FR" sz="2400" dirty="0" smtClean="0">
                <a:solidFill>
                  <a:srgbClr val="FF0000"/>
                </a:solidFill>
                <a:latin typeface="Comic Sans MS" panose="030F0702030302020204" pitchFamily="66" charset="0"/>
              </a:rPr>
              <a:t> &lt;= d-k</a:t>
            </a:r>
            <a:r>
              <a:rPr lang="en-US" altLang="fr-FR" sz="2400" dirty="0" smtClean="0">
                <a:latin typeface="Comic Sans MS" panose="030F0702030302020204" pitchFamily="66" charset="0"/>
              </a:rPr>
              <a:t>.</a:t>
            </a:r>
          </a:p>
          <a:p>
            <a:pPr>
              <a:lnSpc>
                <a:spcPct val="90000"/>
              </a:lnSpc>
              <a:buFont typeface="Wingdings" panose="05000000000000000000" pitchFamily="2" charset="2"/>
              <a:buNone/>
            </a:pPr>
            <a:endParaRPr lang="en-US" altLang="fr-FR" sz="2400" dirty="0" smtClean="0">
              <a:latin typeface="Comic Sans MS" panose="030F0702030302020204" pitchFamily="66" charset="0"/>
            </a:endParaRPr>
          </a:p>
          <a:p>
            <a:pPr>
              <a:lnSpc>
                <a:spcPct val="90000"/>
              </a:lnSpc>
              <a:buFont typeface="Wingdings" panose="05000000000000000000" pitchFamily="2" charset="2"/>
              <a:buNone/>
            </a:pPr>
            <a:r>
              <a:rPr lang="en-US" altLang="fr-FR" sz="2400" dirty="0" smtClean="0">
                <a:latin typeface="Comic Sans MS" panose="030F0702030302020204" pitchFamily="66" charset="0"/>
              </a:rPr>
              <a:t>(based on [Harper, 64])</a:t>
            </a:r>
          </a:p>
          <a:p>
            <a:pPr>
              <a:lnSpc>
                <a:spcPct val="90000"/>
              </a:lnSpc>
              <a:buFont typeface="Wingdings" panose="05000000000000000000" pitchFamily="2" charset="2"/>
              <a:buNone/>
            </a:pPr>
            <a:endParaRPr lang="en-US" altLang="fr-FR" sz="2400" dirty="0" smtClean="0">
              <a:latin typeface="Comic Sans MS" panose="030F0702030302020204" pitchFamily="66" charset="0"/>
            </a:endParaRPr>
          </a:p>
          <a:p>
            <a:pPr>
              <a:lnSpc>
                <a:spcPct val="90000"/>
              </a:lnSpc>
              <a:buFont typeface="Wingdings" panose="05000000000000000000" pitchFamily="2" charset="2"/>
              <a:buNone/>
            </a:pPr>
            <a:r>
              <a:rPr lang="en-US" altLang="fr-FR" sz="2400" dirty="0" smtClean="0">
                <a:latin typeface="Comic Sans MS" panose="030F0702030302020204" pitchFamily="66" charset="0"/>
              </a:rPr>
              <a:t>Hence, for </a:t>
            </a:r>
            <a:r>
              <a:rPr lang="en-US" altLang="fr-FR" sz="2400" dirty="0" smtClean="0">
                <a:solidFill>
                  <a:srgbClr val="FF0000"/>
                </a:solidFill>
                <a:latin typeface="Comic Sans MS" panose="030F0702030302020204" pitchFamily="66" charset="0"/>
              </a:rPr>
              <a:t>k </a:t>
            </a:r>
            <a:r>
              <a:rPr lang="en-US" altLang="fr-FR" sz="2400" dirty="0" smtClean="0">
                <a:solidFill>
                  <a:srgbClr val="FF0000"/>
                </a:solidFill>
                <a:latin typeface="cmsy10" pitchFamily="34" charset="0"/>
              </a:rPr>
              <a:t>=</a:t>
            </a:r>
            <a:r>
              <a:rPr lang="en-US" altLang="fr-FR" sz="2400" dirty="0" smtClean="0">
                <a:solidFill>
                  <a:srgbClr val="FF0000"/>
                </a:solidFill>
                <a:latin typeface="Comic Sans MS" panose="030F0702030302020204" pitchFamily="66" charset="0"/>
              </a:rPr>
              <a:t>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 d</a:t>
            </a:r>
            <a:r>
              <a:rPr lang="en-US" altLang="fr-FR" sz="2400" dirty="0" smtClean="0">
                <a:latin typeface="Comic Sans MS" panose="030F0702030302020204" pitchFamily="66" charset="0"/>
              </a:rPr>
              <a:t>, </a:t>
            </a:r>
          </a:p>
          <a:p>
            <a:pPr>
              <a:lnSpc>
                <a:spcPct val="90000"/>
              </a:lnSpc>
              <a:buFont typeface="Wingdings" panose="05000000000000000000" pitchFamily="2" charset="2"/>
              <a:buNone/>
            </a:pPr>
            <a:r>
              <a:rPr lang="en-US" altLang="fr-FR" sz="2400" dirty="0" smtClean="0">
                <a:latin typeface="Comic Sans MS" panose="030F0702030302020204" pitchFamily="66" charset="0"/>
              </a:rPr>
              <a:t>Thresholds: </a:t>
            </a:r>
          </a:p>
          <a:p>
            <a:pPr>
              <a:lnSpc>
                <a:spcPct val="90000"/>
              </a:lnSpc>
              <a:buFont typeface="Wingdings" panose="05000000000000000000" pitchFamily="2" charset="2"/>
              <a:buNone/>
            </a:pPr>
            <a:r>
              <a:rPr lang="en-US" altLang="fr-FR" sz="2400" dirty="0" smtClean="0">
                <a:latin typeface="Comic Sans MS" panose="030F0702030302020204" pitchFamily="66" charset="0"/>
              </a:rPr>
              <a:t>	exponential survival time if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a:t>
            </a:r>
            <a:r>
              <a:rPr lang="en-US" altLang="fr-FR" sz="2400" dirty="0" smtClean="0">
                <a:solidFill>
                  <a:srgbClr val="FF0000"/>
                </a:solidFill>
                <a:latin typeface="Symbol" panose="05050102010706020507" pitchFamily="18" charset="2"/>
                <a:sym typeface="Symbol" panose="05050102010706020507" pitchFamily="18" charset="2"/>
              </a:rPr>
              <a:t> </a:t>
            </a:r>
            <a:r>
              <a:rPr lang="en-US" altLang="fr-FR" sz="2400" dirty="0" smtClean="0">
                <a:solidFill>
                  <a:srgbClr val="FF0000"/>
                </a:solidFill>
                <a:latin typeface="Comic Sans MS" panose="030F0702030302020204" pitchFamily="66" charset="0"/>
              </a:rPr>
              <a:t>&gt; 1/[d(1-</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 </a:t>
            </a:r>
            <a:r>
              <a:rPr lang="en-US" altLang="fr-FR" sz="2400" dirty="0" smtClean="0">
                <a:latin typeface="Comic Sans MS" panose="030F0702030302020204" pitchFamily="66" charset="0"/>
              </a:rPr>
              <a:t>,</a:t>
            </a:r>
          </a:p>
          <a:p>
            <a:pPr>
              <a:lnSpc>
                <a:spcPct val="90000"/>
              </a:lnSpc>
              <a:buFont typeface="Wingdings" panose="05000000000000000000" pitchFamily="2" charset="2"/>
              <a:buNone/>
            </a:pPr>
            <a:r>
              <a:rPr lang="en-US" altLang="fr-FR" sz="2400" dirty="0" smtClean="0">
                <a:latin typeface="Comic Sans MS" panose="030F0702030302020204" pitchFamily="66" charset="0"/>
              </a:rPr>
              <a:t>	fast extinction  if </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a:t>
            </a:r>
            <a:r>
              <a:rPr lang="en-US" altLang="fr-FR" sz="2400" dirty="0" smtClean="0">
                <a:solidFill>
                  <a:srgbClr val="FF0000"/>
                </a:solidFill>
                <a:latin typeface="Symbol" panose="05050102010706020507" pitchFamily="18" charset="2"/>
                <a:sym typeface="Symbol" panose="05050102010706020507" pitchFamily="18" charset="2"/>
              </a:rPr>
              <a:t></a:t>
            </a:r>
            <a:r>
              <a:rPr lang="en-US" altLang="fr-FR" sz="2400" dirty="0" smtClean="0">
                <a:solidFill>
                  <a:srgbClr val="FF0000"/>
                </a:solidFill>
                <a:latin typeface="Comic Sans MS" panose="030F0702030302020204" pitchFamily="66" charset="0"/>
              </a:rPr>
              <a:t> &lt; 1/d </a:t>
            </a:r>
            <a:r>
              <a:rPr lang="en-US" altLang="fr-FR" sz="2400" dirty="0" smtClean="0">
                <a:latin typeface="Comic Sans MS" panose="030F0702030302020204" pitchFamily="66" charset="0"/>
              </a:rPr>
              <a:t>.</a:t>
            </a:r>
          </a:p>
          <a:p>
            <a:pPr>
              <a:lnSpc>
                <a:spcPct val="90000"/>
              </a:lnSpc>
              <a:buFont typeface="Wingdings" panose="05000000000000000000" pitchFamily="2" charset="2"/>
              <a:buNone/>
            </a:pPr>
            <a:endParaRPr lang="en-US" altLang="fr-FR" sz="2400" dirty="0" smtClean="0">
              <a:latin typeface="Comic Sans MS" panose="030F0702030302020204" pitchFamily="66" charset="0"/>
            </a:endParaRPr>
          </a:p>
          <a:p>
            <a:pPr>
              <a:lnSpc>
                <a:spcPct val="90000"/>
              </a:lnSpc>
              <a:buFont typeface="Wingdings" panose="05000000000000000000" pitchFamily="2" charset="2"/>
              <a:buNone/>
            </a:pPr>
            <a:endParaRPr lang="en-GB" altLang="fr-FR" sz="2400" dirty="0" smtClean="0">
              <a:latin typeface="Comic Sans MS" panose="030F0702030302020204" pitchFamily="66" charset="0"/>
            </a:endParaRPr>
          </a:p>
        </p:txBody>
      </p:sp>
      <p:sp>
        <p:nvSpPr>
          <p:cNvPr id="40964" name="AutoShape 4"/>
          <p:cNvSpPr>
            <a:spLocks noChangeArrowheads="1"/>
          </p:cNvSpPr>
          <p:nvPr/>
        </p:nvSpPr>
        <p:spPr bwMode="auto">
          <a:xfrm>
            <a:off x="7740650" y="21336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65" name="AutoShape 5"/>
          <p:cNvSpPr>
            <a:spLocks noChangeArrowheads="1"/>
          </p:cNvSpPr>
          <p:nvPr/>
        </p:nvSpPr>
        <p:spPr bwMode="auto">
          <a:xfrm>
            <a:off x="7740650" y="27813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66" name="AutoShape 6"/>
          <p:cNvSpPr>
            <a:spLocks noChangeArrowheads="1"/>
          </p:cNvSpPr>
          <p:nvPr/>
        </p:nvSpPr>
        <p:spPr bwMode="auto">
          <a:xfrm>
            <a:off x="6877050" y="21336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67" name="AutoShape 7"/>
          <p:cNvSpPr>
            <a:spLocks noChangeArrowheads="1"/>
          </p:cNvSpPr>
          <p:nvPr/>
        </p:nvSpPr>
        <p:spPr bwMode="auto">
          <a:xfrm>
            <a:off x="6877050" y="2781300"/>
            <a:ext cx="287338" cy="287338"/>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40968" name="AutoShape 8"/>
          <p:cNvCxnSpPr>
            <a:cxnSpLocks noChangeShapeType="1"/>
            <a:stCxn id="40964" idx="2"/>
            <a:endCxn id="40965" idx="3"/>
          </p:cNvCxnSpPr>
          <p:nvPr/>
        </p:nvCxnSpPr>
        <p:spPr bwMode="auto">
          <a:xfrm>
            <a:off x="7885113" y="2420938"/>
            <a:ext cx="0" cy="3603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9" name="AutoShape 9"/>
          <p:cNvCxnSpPr>
            <a:cxnSpLocks noChangeShapeType="1"/>
            <a:stCxn id="40966" idx="2"/>
            <a:endCxn id="40967" idx="3"/>
          </p:cNvCxnSpPr>
          <p:nvPr/>
        </p:nvCxnSpPr>
        <p:spPr bwMode="auto">
          <a:xfrm>
            <a:off x="7021513" y="2420938"/>
            <a:ext cx="0" cy="3603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0" name="AutoShape 10"/>
          <p:cNvCxnSpPr>
            <a:cxnSpLocks noChangeShapeType="1"/>
            <a:stCxn id="40966" idx="2"/>
            <a:endCxn id="40964" idx="3"/>
          </p:cNvCxnSpPr>
          <p:nvPr/>
        </p:nvCxnSpPr>
        <p:spPr bwMode="auto">
          <a:xfrm>
            <a:off x="7164388" y="2278063"/>
            <a:ext cx="57626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1" name="AutoShape 11"/>
          <p:cNvCxnSpPr>
            <a:cxnSpLocks noChangeShapeType="1"/>
            <a:stCxn id="40967" idx="2"/>
            <a:endCxn id="40965" idx="3"/>
          </p:cNvCxnSpPr>
          <p:nvPr/>
        </p:nvCxnSpPr>
        <p:spPr bwMode="auto">
          <a:xfrm>
            <a:off x="7164388" y="2925763"/>
            <a:ext cx="57626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2" name="AutoShape 12"/>
          <p:cNvSpPr>
            <a:spLocks noChangeArrowheads="1"/>
          </p:cNvSpPr>
          <p:nvPr/>
        </p:nvSpPr>
        <p:spPr bwMode="auto">
          <a:xfrm>
            <a:off x="8172450" y="1700213"/>
            <a:ext cx="287338"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73" name="AutoShape 13"/>
          <p:cNvSpPr>
            <a:spLocks noChangeArrowheads="1"/>
          </p:cNvSpPr>
          <p:nvPr/>
        </p:nvSpPr>
        <p:spPr bwMode="auto">
          <a:xfrm>
            <a:off x="8172450" y="2347913"/>
            <a:ext cx="287338"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74" name="AutoShape 14"/>
          <p:cNvSpPr>
            <a:spLocks noChangeArrowheads="1"/>
          </p:cNvSpPr>
          <p:nvPr/>
        </p:nvSpPr>
        <p:spPr bwMode="auto">
          <a:xfrm>
            <a:off x="7308850" y="1700213"/>
            <a:ext cx="287338"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40975" name="AutoShape 15"/>
          <p:cNvSpPr>
            <a:spLocks noChangeArrowheads="1"/>
          </p:cNvSpPr>
          <p:nvPr/>
        </p:nvSpPr>
        <p:spPr bwMode="auto">
          <a:xfrm>
            <a:off x="7308850" y="2347913"/>
            <a:ext cx="287338" cy="287337"/>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40976" name="AutoShape 16"/>
          <p:cNvCxnSpPr>
            <a:cxnSpLocks noChangeShapeType="1"/>
            <a:stCxn id="40972" idx="2"/>
            <a:endCxn id="40973" idx="3"/>
          </p:cNvCxnSpPr>
          <p:nvPr/>
        </p:nvCxnSpPr>
        <p:spPr bwMode="auto">
          <a:xfrm>
            <a:off x="8316913" y="1987550"/>
            <a:ext cx="0"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7" name="AutoShape 17"/>
          <p:cNvCxnSpPr>
            <a:cxnSpLocks noChangeShapeType="1"/>
            <a:stCxn id="40974" idx="2"/>
            <a:endCxn id="40975" idx="3"/>
          </p:cNvCxnSpPr>
          <p:nvPr/>
        </p:nvCxnSpPr>
        <p:spPr bwMode="auto">
          <a:xfrm>
            <a:off x="7453313" y="1987550"/>
            <a:ext cx="0" cy="360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8" name="AutoShape 18"/>
          <p:cNvCxnSpPr>
            <a:cxnSpLocks noChangeShapeType="1"/>
            <a:stCxn id="40974" idx="2"/>
            <a:endCxn id="40972" idx="3"/>
          </p:cNvCxnSpPr>
          <p:nvPr/>
        </p:nvCxnSpPr>
        <p:spPr bwMode="auto">
          <a:xfrm>
            <a:off x="7596188" y="1844675"/>
            <a:ext cx="57626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79" name="AutoShape 19"/>
          <p:cNvCxnSpPr>
            <a:cxnSpLocks noChangeShapeType="1"/>
            <a:stCxn id="40975" idx="2"/>
            <a:endCxn id="40973" idx="3"/>
          </p:cNvCxnSpPr>
          <p:nvPr/>
        </p:nvCxnSpPr>
        <p:spPr bwMode="auto">
          <a:xfrm>
            <a:off x="7596188" y="2492375"/>
            <a:ext cx="57626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0" name="AutoShape 20"/>
          <p:cNvCxnSpPr>
            <a:cxnSpLocks noChangeShapeType="1"/>
            <a:endCxn id="40966" idx="3"/>
          </p:cNvCxnSpPr>
          <p:nvPr/>
        </p:nvCxnSpPr>
        <p:spPr bwMode="auto">
          <a:xfrm flipH="1">
            <a:off x="7021513" y="1916113"/>
            <a:ext cx="287337" cy="2174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1" name="AutoShape 21"/>
          <p:cNvCxnSpPr>
            <a:cxnSpLocks noChangeShapeType="1"/>
            <a:stCxn id="40975" idx="2"/>
            <a:endCxn id="40967" idx="2"/>
          </p:cNvCxnSpPr>
          <p:nvPr/>
        </p:nvCxnSpPr>
        <p:spPr bwMode="auto">
          <a:xfrm flipH="1">
            <a:off x="7164388" y="2635250"/>
            <a:ext cx="288925" cy="290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2" name="AutoShape 22"/>
          <p:cNvCxnSpPr>
            <a:cxnSpLocks noChangeShapeType="1"/>
            <a:stCxn id="40972" idx="3"/>
            <a:endCxn id="40964" idx="3"/>
          </p:cNvCxnSpPr>
          <p:nvPr/>
        </p:nvCxnSpPr>
        <p:spPr bwMode="auto">
          <a:xfrm flipH="1">
            <a:off x="7885113" y="1844675"/>
            <a:ext cx="287337" cy="288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3" name="AutoShape 23"/>
          <p:cNvCxnSpPr>
            <a:cxnSpLocks noChangeShapeType="1"/>
            <a:stCxn id="40973" idx="2"/>
            <a:endCxn id="40965" idx="2"/>
          </p:cNvCxnSpPr>
          <p:nvPr/>
        </p:nvCxnSpPr>
        <p:spPr bwMode="auto">
          <a:xfrm flipH="1">
            <a:off x="8027988" y="2635250"/>
            <a:ext cx="288925" cy="290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1108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a:xfrm>
                <a:off x="323528" y="274638"/>
                <a:ext cx="8363272" cy="1143000"/>
              </a:xfrm>
            </p:spPr>
            <p:txBody>
              <a:bodyPr>
                <a:noAutofit/>
              </a:bodyPr>
              <a:lstStyle/>
              <a:p>
                <a:r>
                  <a:rPr lang="en-US" sz="3600" dirty="0" smtClean="0"/>
                  <a:t>Performance on graphs with conductance </a:t>
                </a:r>
                <a14:m>
                  <m:oMath xmlns:m="http://schemas.openxmlformats.org/officeDocument/2006/math">
                    <m:r>
                      <a:rPr lang="en-US" sz="3600" b="0" i="1" smtClean="0">
                        <a:solidFill>
                          <a:srgbClr val="FF0000"/>
                        </a:solidFill>
                        <a:latin typeface="Cambria Math"/>
                        <a:sym typeface="Symbol"/>
                      </a:rPr>
                      <m:t></m:t>
                    </m:r>
                  </m:oMath>
                </a14:m>
                <a:r>
                  <a:rPr lang="en-US" sz="3600" dirty="0" smtClean="0"/>
                  <a:t> </a:t>
                </a:r>
                <a:endParaRPr lang="fr-FR" sz="3600" dirty="0"/>
              </a:p>
            </p:txBody>
          </p:sp>
        </mc:Choice>
        <mc:Fallback xmlns="">
          <p:sp>
            <p:nvSpPr>
              <p:cNvPr id="2" name="Titre 1"/>
              <p:cNvSpPr>
                <a:spLocks noGrp="1" noRot="1" noChangeAspect="1" noMove="1" noResize="1" noEditPoints="1" noAdjustHandles="1" noChangeArrowheads="1" noChangeShapeType="1" noTextEdit="1"/>
              </p:cNvSpPr>
              <p:nvPr>
                <p:ph type="title"/>
              </p:nvPr>
            </p:nvSpPr>
            <p:spPr>
              <a:xfrm>
                <a:off x="323528" y="274638"/>
                <a:ext cx="8363272" cy="1143000"/>
              </a:xfrm>
              <a:blipFill rotWithShape="1">
                <a:blip r:embed="rId2"/>
                <a:stretch>
                  <a:fillRect l="-14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pPr>
                  <a:buFont typeface="Wingdings" pitchFamily="2" charset="2"/>
                  <a:buChar char="§"/>
                </a:pPr>
                <a:r>
                  <a:rPr lang="en-US" sz="2000" dirty="0" smtClean="0"/>
                  <a:t>Assume </a:t>
                </a:r>
                <a14:m>
                  <m:oMath xmlns:m="http://schemas.openxmlformats.org/officeDocument/2006/math">
                    <m:r>
                      <a:rPr lang="en-US" sz="2000" b="0" i="1" smtClean="0">
                        <a:solidFill>
                          <a:srgbClr val="FF0000"/>
                        </a:solidFill>
                        <a:latin typeface="Cambria Math"/>
                      </a:rPr>
                      <m:t>𝑑</m:t>
                    </m:r>
                    <m:r>
                      <a:rPr lang="en-US" sz="2000" b="0" i="1" smtClean="0">
                        <a:latin typeface="Cambria Math"/>
                      </a:rPr>
                      <m:t>−</m:t>
                    </m:r>
                  </m:oMath>
                </a14:m>
                <a:r>
                  <a:rPr lang="en-US" sz="2000" dirty="0" smtClean="0"/>
                  <a:t>regular graph and continuous time: nodes wake up after expiration of </a:t>
                </a:r>
                <a:r>
                  <a:rPr lang="en-US" sz="2000" dirty="0" err="1" smtClean="0">
                    <a:solidFill>
                      <a:srgbClr val="FF0000"/>
                    </a:solidFill>
                  </a:rPr>
                  <a:t>Exp</a:t>
                </a:r>
                <a:r>
                  <a:rPr lang="en-US" sz="2000" dirty="0" smtClean="0">
                    <a:solidFill>
                      <a:srgbClr val="FF0000"/>
                    </a:solidFill>
                  </a:rPr>
                  <a:t>(1)</a:t>
                </a:r>
                <a:r>
                  <a:rPr lang="en-US" sz="2000" dirty="0" smtClean="0"/>
                  <a:t> timers. Then for any fixed </a:t>
                </a:r>
                <a14:m>
                  <m:oMath xmlns:m="http://schemas.openxmlformats.org/officeDocument/2006/math">
                    <m:r>
                      <a:rPr lang="en-US" sz="2000" i="1" smtClean="0">
                        <a:solidFill>
                          <a:srgbClr val="FF0000"/>
                        </a:solidFill>
                        <a:latin typeface="Cambria Math"/>
                        <a:ea typeface="Cambria Math"/>
                      </a:rPr>
                      <m:t>𝜀</m:t>
                    </m:r>
                    <m:r>
                      <a:rPr lang="en-US" sz="2000" b="0" i="1" smtClean="0">
                        <a:solidFill>
                          <a:srgbClr val="FF0000"/>
                        </a:solidFill>
                        <a:latin typeface="Cambria Math"/>
                        <a:ea typeface="Cambria Math"/>
                      </a:rPr>
                      <m:t>&gt;0</m:t>
                    </m:r>
                    <m:r>
                      <a:rPr lang="en-US" sz="2000" b="0" i="1" smtClean="0">
                        <a:latin typeface="Cambria Math"/>
                        <a:ea typeface="Cambria Math"/>
                      </a:rPr>
                      <m:t>,</m:t>
                    </m:r>
                  </m:oMath>
                </a14:m>
                <a:endParaRPr lang="en-US" sz="2000" dirty="0" smtClean="0"/>
              </a:p>
              <a:p>
                <a:pPr>
                  <a:buFont typeface="Wingdings"/>
                  <a:buChar char="à"/>
                </a:pPr>
                <a:r>
                  <a:rPr lang="en-US" sz="2000" dirty="0" err="1" smtClean="0">
                    <a:sym typeface="Wingdings" pitchFamily="2" charset="2"/>
                  </a:rPr>
                  <a:t>w.h.p</a:t>
                </a:r>
                <a:r>
                  <a:rPr lang="en-US" sz="2000" dirty="0" smtClean="0">
                    <a:sym typeface="Wingdings" pitchFamily="2" charset="2"/>
                  </a:rPr>
                  <a:t>., </a:t>
                </a:r>
                <a14:m>
                  <m:oMath xmlns:m="http://schemas.openxmlformats.org/officeDocument/2006/math">
                    <m:sSub>
                      <m:sSubPr>
                        <m:ctrlPr>
                          <a:rPr lang="en-US" sz="2000" b="0" i="1" smtClean="0">
                            <a:solidFill>
                              <a:srgbClr val="FF0000"/>
                            </a:solidFill>
                            <a:latin typeface="Cambria Math" panose="02040503050406030204" pitchFamily="18" charset="0"/>
                            <a:sym typeface="Wingdings" pitchFamily="2" charset="2"/>
                          </a:rPr>
                        </m:ctrlPr>
                      </m:sSubPr>
                      <m:e>
                        <m:r>
                          <a:rPr lang="en-US" sz="2000" b="0" i="1" smtClean="0">
                            <a:solidFill>
                              <a:srgbClr val="FF0000"/>
                            </a:solidFill>
                            <a:latin typeface="Cambria Math"/>
                            <a:sym typeface="Wingdings" pitchFamily="2" charset="2"/>
                          </a:rPr>
                          <m:t>𝑇</m:t>
                        </m:r>
                      </m:e>
                      <m:sub>
                        <m:r>
                          <a:rPr lang="en-US" sz="2000" b="0" i="1" smtClean="0">
                            <a:solidFill>
                              <a:srgbClr val="FF0000"/>
                            </a:solidFill>
                            <a:latin typeface="Cambria Math"/>
                            <a:sym typeface="Wingdings" pitchFamily="2" charset="2"/>
                          </a:rPr>
                          <m:t>𝑝𝑢𝑠h</m:t>
                        </m:r>
                      </m:sub>
                    </m:sSub>
                    <m:r>
                      <a:rPr lang="en-US" sz="2000" b="0" i="1" smtClean="0">
                        <a:solidFill>
                          <a:srgbClr val="FF0000"/>
                        </a:solidFill>
                        <a:latin typeface="Cambria Math"/>
                        <a:ea typeface="Cambria Math"/>
                        <a:sym typeface="Wingdings" pitchFamily="2" charset="2"/>
                      </a:rPr>
                      <m:t>≤</m:t>
                    </m:r>
                    <m:f>
                      <m:fPr>
                        <m:ctrlPr>
                          <a:rPr lang="en-US" sz="2000" b="0" i="1" smtClean="0">
                            <a:solidFill>
                              <a:srgbClr val="FF0000"/>
                            </a:solidFill>
                            <a:latin typeface="Cambria Math" panose="02040503050406030204" pitchFamily="18" charset="0"/>
                            <a:ea typeface="Cambria Math"/>
                            <a:sym typeface="Wingdings" pitchFamily="2" charset="2"/>
                          </a:rPr>
                        </m:ctrlPr>
                      </m:fPr>
                      <m:num>
                        <m:r>
                          <a:rPr lang="en-US" sz="2000" b="0" i="1" smtClean="0">
                            <a:solidFill>
                              <a:srgbClr val="FF0000"/>
                            </a:solidFill>
                            <a:latin typeface="Cambria Math"/>
                            <a:ea typeface="Cambria Math"/>
                            <a:sym typeface="Wingdings" pitchFamily="2" charset="2"/>
                          </a:rPr>
                          <m:t>2+</m:t>
                        </m:r>
                        <m:r>
                          <a:rPr lang="en-US" sz="2000" b="0" i="1" smtClean="0">
                            <a:solidFill>
                              <a:srgbClr val="FF0000"/>
                            </a:solidFill>
                            <a:latin typeface="Cambria Math"/>
                            <a:ea typeface="Cambria Math"/>
                            <a:sym typeface="Wingdings" pitchFamily="2" charset="2"/>
                          </a:rPr>
                          <m:t>𝜀</m:t>
                        </m:r>
                      </m:num>
                      <m:den>
                        <m:r>
                          <a:rPr lang="en-US" sz="2000" b="0" i="1" smtClean="0">
                            <a:solidFill>
                              <a:srgbClr val="FF0000"/>
                            </a:solidFill>
                            <a:latin typeface="Cambria Math"/>
                            <a:ea typeface="Cambria Math"/>
                            <a:sym typeface="Symbol"/>
                          </a:rPr>
                          <m:t></m:t>
                        </m:r>
                      </m:den>
                    </m:f>
                    <m:r>
                      <m:rPr>
                        <m:nor/>
                      </m:rPr>
                      <a:rPr lang="en-US" sz="2000" b="0" i="0" smtClean="0">
                        <a:solidFill>
                          <a:srgbClr val="FF0000"/>
                        </a:solidFill>
                        <a:latin typeface="Cambria Math"/>
                        <a:ea typeface="Cambria Math"/>
                        <a:sym typeface="Wingdings" pitchFamily="2" charset="2"/>
                      </a:rPr>
                      <m:t>log</m:t>
                    </m:r>
                    <m:d>
                      <m:dPr>
                        <m:ctrlPr>
                          <a:rPr lang="en-US" sz="2000" b="0" i="1" smtClean="0">
                            <a:solidFill>
                              <a:srgbClr val="FF0000"/>
                            </a:solidFill>
                            <a:latin typeface="Cambria Math" panose="02040503050406030204" pitchFamily="18" charset="0"/>
                            <a:ea typeface="Cambria Math"/>
                            <a:sym typeface="Wingdings" pitchFamily="2" charset="2"/>
                          </a:rPr>
                        </m:ctrlPr>
                      </m:dPr>
                      <m:e>
                        <m:r>
                          <a:rPr lang="en-US" sz="2000" b="0" i="1" smtClean="0">
                            <a:solidFill>
                              <a:srgbClr val="FF0000"/>
                            </a:solidFill>
                            <a:latin typeface="Cambria Math"/>
                            <a:ea typeface="Cambria Math"/>
                            <a:sym typeface="Wingdings" pitchFamily="2" charset="2"/>
                          </a:rPr>
                          <m:t>𝑛</m:t>
                        </m:r>
                      </m:e>
                    </m:d>
                  </m:oMath>
                </a14:m>
                <a:endParaRPr lang="fr-FR" sz="2000" dirty="0" smtClean="0"/>
              </a:p>
              <a:p>
                <a:pPr marL="0" indent="0">
                  <a:buNone/>
                </a:pPr>
                <a:r>
                  <a:rPr lang="en-US" sz="2000" dirty="0" smtClean="0"/>
                  <a:t>Proof elements: whiteboard [Coupling of Markov processes]</a:t>
                </a:r>
              </a:p>
              <a:p>
                <a:pPr marL="0" indent="0">
                  <a:buNone/>
                </a:pPr>
                <a:endParaRPr lang="en-US" sz="2000" dirty="0"/>
              </a:p>
              <a:p>
                <a:pPr>
                  <a:buFont typeface="Wingdings" pitchFamily="2" charset="2"/>
                  <a:buChar char="§"/>
                </a:pPr>
                <a:r>
                  <a:rPr lang="en-US" sz="2000" dirty="0" smtClean="0"/>
                  <a:t>Assume discrete slotted time, graph not necessarily regular. Then for some universal constant </a:t>
                </a:r>
                <a:r>
                  <a:rPr lang="en-US" sz="2000" dirty="0" smtClean="0">
                    <a:solidFill>
                      <a:srgbClr val="FF0000"/>
                    </a:solidFill>
                  </a:rPr>
                  <a:t>C</a:t>
                </a:r>
                <a:r>
                  <a:rPr lang="en-US" sz="2000" dirty="0" smtClean="0"/>
                  <a:t>:</a:t>
                </a:r>
              </a:p>
              <a:p>
                <a:pPr marL="0" indent="0">
                  <a:buNone/>
                </a:pPr>
                <a:endParaRPr lang="en-US" sz="2000" dirty="0"/>
              </a:p>
              <a:p>
                <a:pPr marL="0" indent="0">
                  <a:buNone/>
                </a:pPr>
                <a:r>
                  <a:rPr lang="en-US" sz="2000" dirty="0" err="1" smtClean="0"/>
                  <a:t>w.h.p</a:t>
                </a:r>
                <a:r>
                  <a:rPr lang="en-US" sz="2000" dirty="0" smtClean="0"/>
                  <a:t>.,</a:t>
                </a:r>
                <a:r>
                  <a:rPr lang="en-US" sz="2000" dirty="0">
                    <a:solidFill>
                      <a:srgbClr val="FF0000"/>
                    </a:solidFill>
                    <a:sym typeface="Wingdings" pitchFamily="2" charset="2"/>
                  </a:rPr>
                  <a:t> </a:t>
                </a:r>
                <a14:m>
                  <m:oMath xmlns:m="http://schemas.openxmlformats.org/officeDocument/2006/math">
                    <m:sSub>
                      <m:sSubPr>
                        <m:ctrlPr>
                          <a:rPr lang="en-US" sz="2000" i="1">
                            <a:solidFill>
                              <a:srgbClr val="FF0000"/>
                            </a:solidFill>
                            <a:latin typeface="Cambria Math" panose="02040503050406030204" pitchFamily="18" charset="0"/>
                            <a:sym typeface="Wingdings" pitchFamily="2" charset="2"/>
                          </a:rPr>
                        </m:ctrlPr>
                      </m:sSubPr>
                      <m:e>
                        <m:r>
                          <a:rPr lang="en-US" sz="2000" i="1">
                            <a:solidFill>
                              <a:srgbClr val="FF0000"/>
                            </a:solidFill>
                            <a:latin typeface="Cambria Math"/>
                            <a:sym typeface="Wingdings" pitchFamily="2" charset="2"/>
                          </a:rPr>
                          <m:t>𝑇</m:t>
                        </m:r>
                      </m:e>
                      <m:sub>
                        <m:r>
                          <a:rPr lang="en-US" sz="2000" i="1">
                            <a:solidFill>
                              <a:srgbClr val="FF0000"/>
                            </a:solidFill>
                            <a:latin typeface="Cambria Math"/>
                            <a:sym typeface="Wingdings" pitchFamily="2" charset="2"/>
                          </a:rPr>
                          <m:t>𝑝𝑢𝑠h</m:t>
                        </m:r>
                        <m:r>
                          <a:rPr lang="en-US" sz="2000" b="0" i="1" smtClean="0">
                            <a:solidFill>
                              <a:srgbClr val="FF0000"/>
                            </a:solidFill>
                            <a:latin typeface="Cambria Math"/>
                            <a:sym typeface="Wingdings" pitchFamily="2" charset="2"/>
                          </a:rPr>
                          <m:t>−</m:t>
                        </m:r>
                        <m:r>
                          <a:rPr lang="en-US" sz="2000" b="0" i="1" smtClean="0">
                            <a:solidFill>
                              <a:srgbClr val="FF0000"/>
                            </a:solidFill>
                            <a:latin typeface="Cambria Math"/>
                            <a:sym typeface="Wingdings" pitchFamily="2" charset="2"/>
                          </a:rPr>
                          <m:t>𝑝𝑢𝑙𝑙</m:t>
                        </m:r>
                      </m:sub>
                    </m:sSub>
                    <m:r>
                      <a:rPr lang="en-US" sz="2000" i="1">
                        <a:solidFill>
                          <a:srgbClr val="FF0000"/>
                        </a:solidFill>
                        <a:latin typeface="Cambria Math"/>
                        <a:ea typeface="Cambria Math"/>
                        <a:sym typeface="Wingdings" pitchFamily="2" charset="2"/>
                      </a:rPr>
                      <m:t>≤</m:t>
                    </m:r>
                    <m:f>
                      <m:fPr>
                        <m:ctrlPr>
                          <a:rPr lang="en-US" sz="2000" i="1">
                            <a:solidFill>
                              <a:srgbClr val="FF0000"/>
                            </a:solidFill>
                            <a:latin typeface="Cambria Math" panose="02040503050406030204" pitchFamily="18" charset="0"/>
                            <a:ea typeface="Cambria Math"/>
                            <a:sym typeface="Wingdings" pitchFamily="2" charset="2"/>
                          </a:rPr>
                        </m:ctrlPr>
                      </m:fPr>
                      <m:num>
                        <m:r>
                          <a:rPr lang="en-US" sz="2000" b="0" i="1" smtClean="0">
                            <a:solidFill>
                              <a:srgbClr val="FF0000"/>
                            </a:solidFill>
                            <a:latin typeface="Cambria Math"/>
                            <a:ea typeface="Cambria Math"/>
                            <a:sym typeface="Wingdings" pitchFamily="2" charset="2"/>
                          </a:rPr>
                          <m:t>𝐶</m:t>
                        </m:r>
                      </m:num>
                      <m:den>
                        <m:r>
                          <a:rPr lang="en-US" sz="2000" i="1">
                            <a:solidFill>
                              <a:srgbClr val="FF0000"/>
                            </a:solidFill>
                            <a:latin typeface="Cambria Math"/>
                            <a:ea typeface="Cambria Math"/>
                            <a:sym typeface="Symbol"/>
                          </a:rPr>
                          <m:t></m:t>
                        </m:r>
                      </m:den>
                    </m:f>
                    <m:r>
                      <m:rPr>
                        <m:nor/>
                      </m:rPr>
                      <a:rPr lang="en-US" sz="2000">
                        <a:solidFill>
                          <a:srgbClr val="FF0000"/>
                        </a:solidFill>
                        <a:latin typeface="Cambria Math"/>
                        <a:ea typeface="Cambria Math"/>
                        <a:sym typeface="Wingdings" pitchFamily="2" charset="2"/>
                      </a:rPr>
                      <m:t>log</m:t>
                    </m:r>
                    <m:d>
                      <m:dPr>
                        <m:ctrlPr>
                          <a:rPr lang="en-US" sz="2000" i="1">
                            <a:solidFill>
                              <a:srgbClr val="FF0000"/>
                            </a:solidFill>
                            <a:latin typeface="Cambria Math" panose="02040503050406030204" pitchFamily="18" charset="0"/>
                            <a:ea typeface="Cambria Math"/>
                            <a:sym typeface="Wingdings" pitchFamily="2" charset="2"/>
                          </a:rPr>
                        </m:ctrlPr>
                      </m:dPr>
                      <m:e>
                        <m:r>
                          <a:rPr lang="en-US" sz="2000" i="1">
                            <a:solidFill>
                              <a:srgbClr val="FF0000"/>
                            </a:solidFill>
                            <a:latin typeface="Cambria Math"/>
                            <a:ea typeface="Cambria Math"/>
                            <a:sym typeface="Wingdings" pitchFamily="2" charset="2"/>
                          </a:rPr>
                          <m:t>𝑛</m:t>
                        </m:r>
                      </m:e>
                    </m:d>
                    <m:r>
                      <a:rPr lang="en-US" sz="2000" b="0" i="1" smtClean="0">
                        <a:solidFill>
                          <a:srgbClr val="FF0000"/>
                        </a:solidFill>
                        <a:latin typeface="Cambria Math"/>
                        <a:ea typeface="Cambria Math"/>
                        <a:sym typeface="Wingdings" pitchFamily="2" charset="2"/>
                      </a:rPr>
                      <m:t>=</m:t>
                    </m:r>
                    <m:r>
                      <a:rPr lang="en-US" sz="2000" b="0" i="1" smtClean="0">
                        <a:solidFill>
                          <a:srgbClr val="FF0000"/>
                        </a:solidFill>
                        <a:latin typeface="Cambria Math"/>
                        <a:ea typeface="Cambria Math"/>
                        <a:sym typeface="Wingdings" pitchFamily="2" charset="2"/>
                      </a:rPr>
                      <m:t>𝑂</m:t>
                    </m:r>
                    <m:d>
                      <m:dPr>
                        <m:ctrlPr>
                          <a:rPr lang="en-US" sz="2000" b="0" i="1" smtClean="0">
                            <a:solidFill>
                              <a:srgbClr val="FF0000"/>
                            </a:solidFill>
                            <a:latin typeface="Cambria Math" panose="02040503050406030204" pitchFamily="18" charset="0"/>
                            <a:ea typeface="Cambria Math"/>
                            <a:sym typeface="Wingdings" pitchFamily="2" charset="2"/>
                          </a:rPr>
                        </m:ctrlPr>
                      </m:dPr>
                      <m:e>
                        <m:f>
                          <m:fPr>
                            <m:ctrlPr>
                              <a:rPr lang="en-US" sz="2000" b="0" i="1" smtClean="0">
                                <a:solidFill>
                                  <a:srgbClr val="FF0000"/>
                                </a:solidFill>
                                <a:latin typeface="Cambria Math" panose="02040503050406030204" pitchFamily="18" charset="0"/>
                                <a:ea typeface="Cambria Math"/>
                                <a:sym typeface="Wingdings" pitchFamily="2" charset="2"/>
                              </a:rPr>
                            </m:ctrlPr>
                          </m:fPr>
                          <m:num>
                            <m:r>
                              <m:rPr>
                                <m:nor/>
                              </m:rPr>
                              <a:rPr lang="en-US" sz="2000">
                                <a:solidFill>
                                  <a:srgbClr val="FF0000"/>
                                </a:solidFill>
                                <a:latin typeface="Cambria Math"/>
                                <a:ea typeface="Cambria Math"/>
                                <a:sym typeface="Wingdings" pitchFamily="2" charset="2"/>
                              </a:rPr>
                              <m:t>log</m:t>
                            </m:r>
                            <m:d>
                              <m:dPr>
                                <m:ctrlPr>
                                  <a:rPr lang="en-US" sz="2000" i="1">
                                    <a:solidFill>
                                      <a:srgbClr val="FF0000"/>
                                    </a:solidFill>
                                    <a:latin typeface="Cambria Math" panose="02040503050406030204" pitchFamily="18" charset="0"/>
                                    <a:ea typeface="Cambria Math"/>
                                    <a:sym typeface="Wingdings" pitchFamily="2" charset="2"/>
                                  </a:rPr>
                                </m:ctrlPr>
                              </m:dPr>
                              <m:e>
                                <m:r>
                                  <a:rPr lang="en-US" sz="2000" i="1">
                                    <a:solidFill>
                                      <a:srgbClr val="FF0000"/>
                                    </a:solidFill>
                                    <a:latin typeface="Cambria Math"/>
                                    <a:ea typeface="Cambria Math"/>
                                    <a:sym typeface="Wingdings" pitchFamily="2" charset="2"/>
                                  </a:rPr>
                                  <m:t>𝑛</m:t>
                                </m:r>
                              </m:e>
                            </m:d>
                          </m:num>
                          <m:den>
                            <m:r>
                              <a:rPr lang="en-US" sz="2000" i="1">
                                <a:solidFill>
                                  <a:srgbClr val="FF0000"/>
                                </a:solidFill>
                                <a:latin typeface="Cambria Math"/>
                                <a:ea typeface="Cambria Math"/>
                                <a:sym typeface="Symbol"/>
                              </a:rPr>
                              <m:t></m:t>
                            </m:r>
                          </m:den>
                        </m:f>
                      </m:e>
                    </m:d>
                  </m:oMath>
                </a14:m>
                <a:endParaRPr lang="en-US" sz="2000" dirty="0" smtClean="0"/>
              </a:p>
              <a:p>
                <a:pPr marL="0" indent="0">
                  <a:buNone/>
                </a:pPr>
                <a:r>
                  <a:rPr lang="en-US" sz="2000" dirty="0" smtClean="0"/>
                  <a:t>[Giakkoupis 2011; bound known to be tight for specific graphs]</a:t>
                </a:r>
              </a:p>
              <a:p>
                <a:pPr marL="0" indent="0">
                  <a:buNone/>
                </a:pPr>
                <a:endParaRPr lang="en-US" sz="2000" dirty="0" smtClean="0"/>
              </a:p>
              <a:p>
                <a:pPr marL="0" indent="0">
                  <a:buNone/>
                </a:pPr>
                <a:r>
                  <a:rPr lang="en-US" sz="2000" dirty="0" smtClean="0">
                    <a:sym typeface="Wingdings" pitchFamily="2" charset="2"/>
                  </a:rPr>
                  <a:t>Graph conductance characteristic of gossip performance,</a:t>
                </a:r>
              </a:p>
              <a:p>
                <a:pPr marL="0" indent="0">
                  <a:buNone/>
                </a:pPr>
                <a:r>
                  <a:rPr lang="en-US" sz="2000" b="1" i="1" dirty="0" smtClean="0">
                    <a:sym typeface="Wingdings" pitchFamily="2" charset="2"/>
                  </a:rPr>
                  <a:t>for uniform neighbor selection</a:t>
                </a:r>
                <a:endParaRPr lang="en-US" sz="2000" b="1" i="1" dirty="0"/>
              </a:p>
              <a:p>
                <a:pPr marL="0" indent="0">
                  <a:buNone/>
                </a:pPr>
                <a:endParaRPr lang="en-US" sz="2000" dirty="0" smtClean="0"/>
              </a:p>
              <a:p>
                <a:pPr marL="0" indent="0">
                  <a:buNone/>
                </a:pPr>
                <a:endParaRPr lang="en-US" sz="2000" dirty="0"/>
              </a:p>
              <a:p>
                <a:pPr marL="0" indent="0">
                  <a:buNone/>
                </a:pPr>
                <a:endParaRPr lang="en-US"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667" t="-1348" b="-1887"/>
                </a:stretch>
              </a:blipFill>
            </p:spPr>
            <p:txBody>
              <a:bodyPr/>
              <a:lstStyle/>
              <a:p>
                <a:r>
                  <a:rPr lang="fr-FR">
                    <a:noFill/>
                  </a:rPr>
                  <a:t> </a:t>
                </a:r>
              </a:p>
            </p:txBody>
          </p:sp>
        </mc:Fallback>
      </mc:AlternateContent>
    </p:spTree>
    <p:extLst>
      <p:ext uri="{BB962C8B-B14F-4D97-AF65-F5344CB8AC3E}">
        <p14:creationId xmlns:p14="http://schemas.microsoft.com/office/powerpoint/2010/main" val="394932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p:txBody>
              <a:bodyPr>
                <a:normAutofit fontScale="90000"/>
              </a:bodyPr>
              <a:lstStyle/>
              <a:p>
                <a:r>
                  <a:rPr lang="en-US" dirty="0" smtClean="0"/>
                  <a:t>Extension (1)</a:t>
                </a:r>
                <a:br>
                  <a:rPr lang="en-US" dirty="0" smtClean="0"/>
                </a:br>
                <a:r>
                  <a:rPr lang="en-US" dirty="0" smtClean="0"/>
                  <a:t>Beating </a:t>
                </a:r>
                <a14:m>
                  <m:oMath xmlns:m="http://schemas.openxmlformats.org/officeDocument/2006/math">
                    <m:r>
                      <a:rPr lang="en-US" b="0" i="1" smtClean="0">
                        <a:solidFill>
                          <a:srgbClr val="FF0000"/>
                        </a:solidFill>
                        <a:latin typeface="Cambria Math"/>
                      </a:rPr>
                      <m:t>1/</m:t>
                    </m:r>
                    <m:r>
                      <a:rPr lang="en-US" b="0" i="1" smtClean="0">
                        <a:solidFill>
                          <a:srgbClr val="FF0000"/>
                        </a:solidFill>
                        <a:latin typeface="Cambria Math"/>
                        <a:sym typeface="Symbol"/>
                      </a:rPr>
                      <m:t></m:t>
                    </m:r>
                  </m:oMath>
                </a14:m>
                <a:r>
                  <a:rPr lang="fr-FR" dirty="0" smtClean="0">
                    <a:solidFill>
                      <a:srgbClr val="FF0000"/>
                    </a:solidFill>
                  </a:rPr>
                  <a:t> </a:t>
                </a:r>
                <a:r>
                  <a:rPr lang="fr-FR" dirty="0" smtClean="0"/>
                  <a:t>dependency</a:t>
                </a:r>
                <a:endParaRPr lang="fr-FR" dirty="0"/>
              </a:p>
            </p:txBody>
          </p:sp>
        </mc:Choice>
        <mc:Fallback xmlns="">
          <p:sp>
            <p:nvSpPr>
              <p:cNvPr id="2" name="Titre 1"/>
              <p:cNvSpPr>
                <a:spLocks noGrp="1" noRot="1" noChangeAspect="1" noMove="1" noResize="1" noEditPoints="1" noAdjustHandles="1" noChangeArrowheads="1" noChangeShapeType="1" noTextEdit="1"/>
              </p:cNvSpPr>
              <p:nvPr>
                <p:ph type="title"/>
              </p:nvPr>
            </p:nvSpPr>
            <p:spPr>
              <a:blipFill rotWithShape="1">
                <a:blip r:embed="rId2"/>
                <a:stretch>
                  <a:fillRect t="-17021" b="-29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buFont typeface="Wingdings" pitchFamily="2" charset="2"/>
                  <a:buChar char="§"/>
                </a:pPr>
                <a:endParaRPr lang="en-US" sz="2000" dirty="0" smtClean="0"/>
              </a:p>
              <a:p>
                <a:pPr>
                  <a:buFont typeface="Wingdings" pitchFamily="2" charset="2"/>
                  <a:buChar char="§"/>
                </a:pPr>
                <a:r>
                  <a:rPr lang="en-US" sz="2000" dirty="0" smtClean="0"/>
                  <a:t>Can non-uniform neighbor selection achieve faster than </a:t>
                </a:r>
                <a14:m>
                  <m:oMath xmlns:m="http://schemas.openxmlformats.org/officeDocument/2006/math">
                    <m:d>
                      <m:dPr>
                        <m:ctrlPr>
                          <a:rPr lang="en-US" sz="2000" i="1">
                            <a:solidFill>
                              <a:srgbClr val="FF0000"/>
                            </a:solidFill>
                            <a:latin typeface="Cambria Math" panose="02040503050406030204" pitchFamily="18" charset="0"/>
                            <a:ea typeface="Cambria Math"/>
                            <a:sym typeface="Wingdings" pitchFamily="2" charset="2"/>
                          </a:rPr>
                        </m:ctrlPr>
                      </m:dPr>
                      <m:e>
                        <m:f>
                          <m:fPr>
                            <m:ctrlPr>
                              <a:rPr lang="en-US" sz="2000" i="1">
                                <a:solidFill>
                                  <a:srgbClr val="FF0000"/>
                                </a:solidFill>
                                <a:latin typeface="Cambria Math" panose="02040503050406030204" pitchFamily="18" charset="0"/>
                                <a:ea typeface="Cambria Math"/>
                                <a:sym typeface="Wingdings" pitchFamily="2" charset="2"/>
                              </a:rPr>
                            </m:ctrlPr>
                          </m:fPr>
                          <m:num>
                            <m:r>
                              <m:rPr>
                                <m:nor/>
                              </m:rPr>
                              <a:rPr lang="en-US" sz="2000">
                                <a:solidFill>
                                  <a:srgbClr val="FF0000"/>
                                </a:solidFill>
                                <a:latin typeface="Cambria Math"/>
                                <a:ea typeface="Cambria Math"/>
                                <a:sym typeface="Wingdings" pitchFamily="2" charset="2"/>
                              </a:rPr>
                              <m:t>log</m:t>
                            </m:r>
                            <m:d>
                              <m:dPr>
                                <m:ctrlPr>
                                  <a:rPr lang="en-US" sz="2000" i="1">
                                    <a:solidFill>
                                      <a:srgbClr val="FF0000"/>
                                    </a:solidFill>
                                    <a:latin typeface="Cambria Math" panose="02040503050406030204" pitchFamily="18" charset="0"/>
                                    <a:ea typeface="Cambria Math"/>
                                    <a:sym typeface="Wingdings" pitchFamily="2" charset="2"/>
                                  </a:rPr>
                                </m:ctrlPr>
                              </m:dPr>
                              <m:e>
                                <m:r>
                                  <a:rPr lang="en-US" sz="2000" i="1">
                                    <a:solidFill>
                                      <a:srgbClr val="FF0000"/>
                                    </a:solidFill>
                                    <a:latin typeface="Cambria Math"/>
                                    <a:ea typeface="Cambria Math"/>
                                    <a:sym typeface="Wingdings" pitchFamily="2" charset="2"/>
                                  </a:rPr>
                                  <m:t>𝑛</m:t>
                                </m:r>
                              </m:e>
                            </m:d>
                          </m:num>
                          <m:den>
                            <m:r>
                              <a:rPr lang="en-US" sz="2000" i="1">
                                <a:solidFill>
                                  <a:srgbClr val="FF0000"/>
                                </a:solidFill>
                                <a:latin typeface="Cambria Math"/>
                                <a:ea typeface="Cambria Math"/>
                                <a:sym typeface="Symbol"/>
                              </a:rPr>
                              <m:t></m:t>
                            </m:r>
                          </m:den>
                        </m:f>
                      </m:e>
                    </m:d>
                  </m:oMath>
                </a14:m>
                <a:r>
                  <a:rPr lang="fr-FR" sz="2000" dirty="0" smtClean="0"/>
                  <a:t> </a:t>
                </a:r>
                <a:r>
                  <a:rPr lang="fr-FR" sz="2000" dirty="0" err="1" smtClean="0"/>
                  <a:t>dissemination</a:t>
                </a:r>
                <a:r>
                  <a:rPr lang="fr-FR" sz="2000" dirty="0" smtClean="0"/>
                  <a:t>?</a:t>
                </a:r>
              </a:p>
              <a:p>
                <a:pPr>
                  <a:buFont typeface="Wingdings" pitchFamily="2" charset="2"/>
                  <a:buChar char="§"/>
                </a:pPr>
                <a:endParaRPr lang="fr-FR" sz="2000" dirty="0" smtClean="0"/>
              </a:p>
              <a:p>
                <a:pPr>
                  <a:buFont typeface="Wingdings" pitchFamily="2" charset="2"/>
                  <a:buChar char="§"/>
                </a:pPr>
                <a:r>
                  <a:rPr lang="en-US" sz="2000" dirty="0" smtClean="0"/>
                  <a:t>Yes: [</a:t>
                </a:r>
                <a:r>
                  <a:rPr lang="en-US" sz="2000" dirty="0" err="1" smtClean="0"/>
                  <a:t>Hauepler</a:t>
                </a:r>
                <a:r>
                  <a:rPr lang="en-US" sz="2000" dirty="0" smtClean="0"/>
                  <a:t> 2014] proposes deterministic gossip algorithm succeeding in slotted time </a:t>
                </a:r>
                <a14:m>
                  <m:oMath xmlns:m="http://schemas.openxmlformats.org/officeDocument/2006/math">
                    <m:r>
                      <a:rPr lang="en-US" sz="2000" b="0" i="1" smtClean="0">
                        <a:solidFill>
                          <a:srgbClr val="FF0000"/>
                        </a:solidFill>
                        <a:latin typeface="Cambria Math"/>
                      </a:rPr>
                      <m:t>2 </m:t>
                    </m:r>
                    <m:r>
                      <m:rPr>
                        <m:nor/>
                      </m:rPr>
                      <a:rPr lang="en-US" sz="2000">
                        <a:solidFill>
                          <a:srgbClr val="FF0000"/>
                        </a:solidFill>
                        <a:latin typeface="Cambria Math"/>
                      </a:rPr>
                      <m:t>log</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𝑛</m:t>
                        </m:r>
                      </m:e>
                    </m:d>
                    <m:r>
                      <a:rPr lang="en-US" sz="2000" b="0" i="1" smtClean="0">
                        <a:solidFill>
                          <a:srgbClr val="FF0000"/>
                        </a:solidFill>
                        <a:latin typeface="Cambria Math"/>
                      </a:rPr>
                      <m:t>(</m:t>
                    </m:r>
                    <m:r>
                      <a:rPr lang="en-US" sz="2000" b="0" i="1" smtClean="0">
                        <a:solidFill>
                          <a:srgbClr val="FF0000"/>
                        </a:solidFill>
                        <a:latin typeface="Cambria Math"/>
                      </a:rPr>
                      <m:t>𝐷</m:t>
                    </m:r>
                    <m:r>
                      <m:rPr>
                        <m:nor/>
                      </m:rPr>
                      <a:rPr lang="en-US" sz="2000" b="0" i="0" smtClean="0">
                        <a:solidFill>
                          <a:srgbClr val="FF0000"/>
                        </a:solidFill>
                        <a:latin typeface="Cambria Math"/>
                      </a:rPr>
                      <m:t> +</m:t>
                    </m:r>
                    <m:r>
                      <m:rPr>
                        <m:nor/>
                      </m:rPr>
                      <a:rPr lang="en-US" sz="2000" b="0" i="0" smtClean="0">
                        <a:solidFill>
                          <a:srgbClr val="FF0000"/>
                        </a:solidFill>
                        <a:latin typeface="Cambria Math"/>
                      </a:rPr>
                      <m:t>log</m:t>
                    </m:r>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a:rPr>
                          <m:t>𝑛</m:t>
                        </m:r>
                      </m:e>
                    </m:d>
                    <m:r>
                      <a:rPr lang="en-US" sz="2000" b="0" i="0" smtClean="0">
                        <a:solidFill>
                          <a:srgbClr val="FF0000"/>
                        </a:solidFill>
                        <a:latin typeface="Cambria Math"/>
                      </a:rPr>
                      <m:t>)</m:t>
                    </m:r>
                  </m:oMath>
                </a14:m>
                <a:r>
                  <a:rPr lang="en-US" sz="2000" dirty="0" smtClean="0"/>
                  <a:t> where</a:t>
                </a:r>
                <a:r>
                  <a:rPr lang="en-US" sz="2000" dirty="0">
                    <a:solidFill>
                      <a:srgbClr val="FF0000"/>
                    </a:solidFill>
                  </a:rPr>
                  <a:t> </a:t>
                </a:r>
                <a14:m>
                  <m:oMath xmlns:m="http://schemas.openxmlformats.org/officeDocument/2006/math">
                    <m:r>
                      <a:rPr lang="en-US" sz="2000" i="1">
                        <a:solidFill>
                          <a:srgbClr val="FF0000"/>
                        </a:solidFill>
                        <a:latin typeface="Cambria Math"/>
                      </a:rPr>
                      <m:t>𝐷</m:t>
                    </m:r>
                  </m:oMath>
                </a14:m>
                <a:r>
                  <a:rPr lang="en-US" sz="2000" dirty="0"/>
                  <a:t> : </a:t>
                </a:r>
                <a:r>
                  <a:rPr lang="en-US" sz="2000" dirty="0" smtClean="0"/>
                  <a:t>graph diameter</a:t>
                </a:r>
              </a:p>
              <a:p>
                <a:pPr>
                  <a:buFont typeface="Wingdings" pitchFamily="2" charset="2"/>
                  <a:buChar char="§"/>
                </a:pPr>
                <a:endParaRPr lang="en-US" sz="2000" dirty="0" smtClean="0"/>
              </a:p>
              <a:p>
                <a:pPr marL="0" indent="0">
                  <a:buNone/>
                </a:pPr>
                <a:r>
                  <a:rPr lang="en-US" sz="2000" dirty="0" smtClean="0">
                    <a:sym typeface="Wingdings" pitchFamily="2" charset="2"/>
                  </a:rPr>
                  <a:t>Beats </a:t>
                </a:r>
                <a14:m>
                  <m:oMath xmlns:m="http://schemas.openxmlformats.org/officeDocument/2006/math">
                    <m:f>
                      <m:fPr>
                        <m:ctrlPr>
                          <a:rPr lang="en-US" sz="2000" i="1">
                            <a:solidFill>
                              <a:srgbClr val="FF0000"/>
                            </a:solidFill>
                            <a:latin typeface="Cambria Math" panose="02040503050406030204" pitchFamily="18" charset="0"/>
                            <a:ea typeface="Cambria Math"/>
                            <a:sym typeface="Wingdings" pitchFamily="2" charset="2"/>
                          </a:rPr>
                        </m:ctrlPr>
                      </m:fPr>
                      <m:num>
                        <m:r>
                          <m:rPr>
                            <m:nor/>
                          </m:rPr>
                          <a:rPr lang="en-US" sz="2000">
                            <a:solidFill>
                              <a:srgbClr val="FF0000"/>
                            </a:solidFill>
                            <a:latin typeface="Cambria Math"/>
                            <a:ea typeface="Cambria Math"/>
                            <a:sym typeface="Wingdings" pitchFamily="2" charset="2"/>
                          </a:rPr>
                          <m:t>log</m:t>
                        </m:r>
                        <m:d>
                          <m:dPr>
                            <m:ctrlPr>
                              <a:rPr lang="en-US" sz="2000" i="1">
                                <a:solidFill>
                                  <a:srgbClr val="FF0000"/>
                                </a:solidFill>
                                <a:latin typeface="Cambria Math" panose="02040503050406030204" pitchFamily="18" charset="0"/>
                                <a:ea typeface="Cambria Math"/>
                                <a:sym typeface="Wingdings" pitchFamily="2" charset="2"/>
                              </a:rPr>
                            </m:ctrlPr>
                          </m:dPr>
                          <m:e>
                            <m:r>
                              <a:rPr lang="en-US" sz="2000" i="1">
                                <a:solidFill>
                                  <a:srgbClr val="FF0000"/>
                                </a:solidFill>
                                <a:latin typeface="Cambria Math"/>
                                <a:ea typeface="Cambria Math"/>
                                <a:sym typeface="Wingdings" pitchFamily="2" charset="2"/>
                              </a:rPr>
                              <m:t>𝑛</m:t>
                            </m:r>
                          </m:e>
                        </m:d>
                      </m:num>
                      <m:den>
                        <m:r>
                          <a:rPr lang="en-US" sz="2000" i="1">
                            <a:solidFill>
                              <a:srgbClr val="FF0000"/>
                            </a:solidFill>
                            <a:latin typeface="Cambria Math"/>
                            <a:ea typeface="Cambria Math"/>
                            <a:sym typeface="Symbol"/>
                          </a:rPr>
                          <m:t></m:t>
                        </m:r>
                      </m:den>
                    </m:f>
                  </m:oMath>
                </a14:m>
                <a:r>
                  <a:rPr lang="fr-FR" sz="2000" dirty="0" smtClean="0"/>
                  <a:t> for </a:t>
                </a:r>
                <a14:m>
                  <m:oMath xmlns:m="http://schemas.openxmlformats.org/officeDocument/2006/math">
                    <m:r>
                      <a:rPr lang="en-US" sz="2000" i="1">
                        <a:solidFill>
                          <a:srgbClr val="FF0000"/>
                        </a:solidFill>
                        <a:latin typeface="Cambria Math"/>
                        <a:ea typeface="Cambria Math"/>
                        <a:sym typeface="Symbol"/>
                      </a:rPr>
                      <m:t>≪</m:t>
                    </m:r>
                    <m:sSup>
                      <m:sSupPr>
                        <m:ctrlPr>
                          <a:rPr lang="en-US" sz="2000" i="1" smtClean="0">
                            <a:solidFill>
                              <a:srgbClr val="FF0000"/>
                            </a:solidFill>
                            <a:latin typeface="Cambria Math" panose="02040503050406030204" pitchFamily="18" charset="0"/>
                            <a:ea typeface="Cambria Math"/>
                            <a:sym typeface="Symbol"/>
                          </a:rPr>
                        </m:ctrlPr>
                      </m:sSupPr>
                      <m:e>
                        <m:r>
                          <a:rPr lang="en-US" sz="2000" b="0" i="1" smtClean="0">
                            <a:solidFill>
                              <a:srgbClr val="FF0000"/>
                            </a:solidFill>
                            <a:latin typeface="Cambria Math"/>
                            <a:ea typeface="Cambria Math"/>
                            <a:sym typeface="Symbol"/>
                          </a:rPr>
                          <m:t>𝐷</m:t>
                        </m:r>
                      </m:e>
                      <m:sup>
                        <m:r>
                          <a:rPr lang="en-US" sz="2000" b="0" i="1" smtClean="0">
                            <a:solidFill>
                              <a:srgbClr val="FF0000"/>
                            </a:solidFill>
                            <a:latin typeface="Cambria Math"/>
                            <a:ea typeface="Cambria Math"/>
                            <a:sym typeface="Symbol"/>
                          </a:rPr>
                          <m:t>−1</m:t>
                        </m:r>
                      </m:sup>
                    </m:sSup>
                    <m:r>
                      <a:rPr lang="en-US" sz="2000" b="0" i="1" smtClean="0">
                        <a:solidFill>
                          <a:srgbClr val="FF0000"/>
                        </a:solidFill>
                        <a:latin typeface="Cambria Math"/>
                        <a:ea typeface="Cambria Math"/>
                        <a:sym typeface="Symbol"/>
                      </a:rPr>
                      <m:t>, </m:t>
                    </m:r>
                    <m:sSup>
                      <m:sSupPr>
                        <m:ctrlPr>
                          <a:rPr lang="en-US" sz="2000" i="1" smtClean="0">
                            <a:solidFill>
                              <a:srgbClr val="FF0000"/>
                            </a:solidFill>
                            <a:latin typeface="Cambria Math" panose="02040503050406030204" pitchFamily="18" charset="0"/>
                          </a:rPr>
                        </m:ctrlPr>
                      </m:sSupPr>
                      <m:e>
                        <m:r>
                          <m:rPr>
                            <m:nor/>
                          </m:rPr>
                          <a:rPr lang="en-US" sz="2000">
                            <a:solidFill>
                              <a:srgbClr val="FF0000"/>
                            </a:solidFill>
                            <a:latin typeface="Cambria Math"/>
                          </a:rPr>
                          <m:t>log</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𝑛</m:t>
                            </m:r>
                          </m:e>
                        </m:d>
                      </m:e>
                      <m:sup>
                        <m:r>
                          <a:rPr lang="en-US" sz="2000" b="0" i="1" smtClean="0">
                            <a:solidFill>
                              <a:srgbClr val="FF0000"/>
                            </a:solidFill>
                            <a:latin typeface="Cambria Math"/>
                          </a:rPr>
                          <m:t>−1</m:t>
                        </m:r>
                      </m:sup>
                    </m:sSup>
                  </m:oMath>
                </a14:m>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741"/>
                </a:stretch>
              </a:blipFill>
            </p:spPr>
            <p:txBody>
              <a:bodyPr/>
              <a:lstStyle/>
              <a:p>
                <a:r>
                  <a:rPr lang="fr-FR">
                    <a:noFill/>
                  </a:rPr>
                  <a:t> </a:t>
                </a:r>
              </a:p>
            </p:txBody>
          </p:sp>
        </mc:Fallback>
      </mc:AlternateContent>
    </p:spTree>
    <p:extLst>
      <p:ext uri="{BB962C8B-B14F-4D97-AF65-F5344CB8AC3E}">
        <p14:creationId xmlns:p14="http://schemas.microsoft.com/office/powerpoint/2010/main" val="401645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3600" dirty="0" smtClean="0"/>
              <a:t>Extension (2)</a:t>
            </a:r>
            <a:br>
              <a:rPr lang="en-US" sz="3600" dirty="0" smtClean="0"/>
            </a:br>
            <a:r>
              <a:rPr lang="en-US" sz="3600" dirty="0" smtClean="0"/>
              <a:t>Competing </a:t>
            </a:r>
            <a:r>
              <a:rPr lang="en-US" sz="3600" dirty="0"/>
              <a:t>epidemic disseminations</a:t>
            </a:r>
            <a:r>
              <a:rPr lang="en-US" dirty="0"/>
              <a:t/>
            </a:r>
            <a:br>
              <a:rPr lang="en-US" dirty="0"/>
            </a:br>
            <a:endParaRPr lang="fr-FR" dirty="0"/>
          </a:p>
        </p:txBody>
      </p:sp>
      <p:sp>
        <p:nvSpPr>
          <p:cNvPr id="3" name="Espace réservé du contenu 2"/>
          <p:cNvSpPr>
            <a:spLocks noGrp="1"/>
          </p:cNvSpPr>
          <p:nvPr>
            <p:ph idx="1"/>
          </p:nvPr>
        </p:nvSpPr>
        <p:spPr/>
        <p:txBody>
          <a:bodyPr>
            <a:normAutofit/>
          </a:bodyPr>
          <a:lstStyle/>
          <a:p>
            <a:pPr>
              <a:buFont typeface="Wingdings" pitchFamily="2" charset="2"/>
              <a:buChar char="§"/>
            </a:pPr>
            <a:r>
              <a:rPr lang="en-US" sz="2000" dirty="0" smtClean="0"/>
              <a:t>Context: P2P system for live streaming dissemination</a:t>
            </a:r>
          </a:p>
          <a:p>
            <a:pPr marL="0" indent="0">
              <a:buNone/>
            </a:pPr>
            <a:r>
              <a:rPr lang="en-US" sz="2000" dirty="0" smtClean="0"/>
              <a:t>      (such as </a:t>
            </a:r>
            <a:r>
              <a:rPr lang="en-US" sz="2000" dirty="0" err="1" smtClean="0"/>
              <a:t>PPLive</a:t>
            </a:r>
            <a:r>
              <a:rPr lang="en-US" sz="2000" dirty="0" smtClean="0"/>
              <a:t>)</a:t>
            </a:r>
          </a:p>
          <a:p>
            <a:pPr marL="0" indent="0">
              <a:buNone/>
            </a:pPr>
            <a:r>
              <a:rPr lang="en-US" sz="2000" dirty="0" smtClean="0">
                <a:sym typeface="Wingdings" pitchFamily="2" charset="2"/>
              </a:rPr>
              <a:t></a:t>
            </a:r>
            <a:r>
              <a:rPr lang="en-US" sz="2000" dirty="0"/>
              <a:t>Users want to obtain sequence of </a:t>
            </a:r>
            <a:endParaRPr lang="en-US" sz="2000" dirty="0" smtClean="0"/>
          </a:p>
          <a:p>
            <a:pPr marL="0" indent="0">
              <a:buNone/>
            </a:pPr>
            <a:r>
              <a:rPr lang="en-US" sz="2000" dirty="0" smtClean="0"/>
              <a:t>rumors (=data packets) injected </a:t>
            </a:r>
            <a:r>
              <a:rPr lang="en-US" sz="2000" dirty="0"/>
              <a:t>by source </a:t>
            </a:r>
            <a:r>
              <a:rPr lang="en-US" sz="2000" dirty="0" smtClean="0"/>
              <a:t>node,</a:t>
            </a:r>
          </a:p>
          <a:p>
            <a:pPr marL="0" indent="0">
              <a:buNone/>
            </a:pPr>
            <a:r>
              <a:rPr lang="en-US" sz="2000" dirty="0"/>
              <a:t>w</a:t>
            </a:r>
            <a:r>
              <a:rPr lang="en-US" sz="2000" dirty="0" smtClean="0"/>
              <a:t>ith low delay</a:t>
            </a:r>
            <a:endParaRPr lang="en-US" sz="2400" dirty="0" smtClean="0"/>
          </a:p>
          <a:p>
            <a:pPr>
              <a:buFont typeface="Wingdings" pitchFamily="2" charset="2"/>
              <a:buChar char="§"/>
            </a:pPr>
            <a:r>
              <a:rPr lang="en-US" sz="2000" dirty="0" smtClean="0">
                <a:sym typeface="Wingdings" pitchFamily="2" charset="2"/>
              </a:rPr>
              <a:t>Upload bandwidth constraint: </a:t>
            </a:r>
          </a:p>
          <a:p>
            <a:pPr marL="0" indent="0">
              <a:buNone/>
            </a:pPr>
            <a:r>
              <a:rPr lang="en-US" sz="2000" dirty="0">
                <a:sym typeface="Wingdings" pitchFamily="2" charset="2"/>
              </a:rPr>
              <a:t> </a:t>
            </a:r>
            <a:r>
              <a:rPr lang="en-US" sz="2000" dirty="0" smtClean="0">
                <a:sym typeface="Wingdings" pitchFamily="2" charset="2"/>
              </a:rPr>
              <a:t>      only 1 rumor can be pushed by any node in each </a:t>
            </a:r>
            <a:r>
              <a:rPr lang="en-US" sz="2000" smtClean="0">
                <a:sym typeface="Wingdings" pitchFamily="2" charset="2"/>
              </a:rPr>
              <a:t>time slot</a:t>
            </a:r>
            <a:endParaRPr lang="en-US" sz="2000" dirty="0" smtClean="0">
              <a:sym typeface="Wingdings" pitchFamily="2" charset="2"/>
            </a:endParaRPr>
          </a:p>
          <a:p>
            <a:pPr marL="0" indent="0">
              <a:buNone/>
            </a:pPr>
            <a:endParaRPr lang="en-US" sz="2400" dirty="0"/>
          </a:p>
          <a:p>
            <a:pPr>
              <a:buFont typeface="Wingdings" pitchFamily="2" charset="2"/>
              <a:buChar char="§"/>
            </a:pPr>
            <a:r>
              <a:rPr lang="en-US" sz="2000" dirty="0" smtClean="0">
                <a:sym typeface="Wingdings" pitchFamily="2" charset="2"/>
              </a:rPr>
              <a:t>Local scheduling decision:</a:t>
            </a:r>
          </a:p>
          <a:p>
            <a:pPr marL="0" indent="0">
              <a:buNone/>
            </a:pPr>
            <a:r>
              <a:rPr lang="en-US" sz="2000" dirty="0" smtClean="0">
                <a:sym typeface="Wingdings" pitchFamily="2" charset="2"/>
              </a:rPr>
              <a:t>      which packet to push?</a:t>
            </a:r>
            <a:endParaRPr lang="en-US" sz="1600" dirty="0">
              <a:sym typeface="Wingdings" pitchFamily="2" charset="2"/>
            </a:endParaRPr>
          </a:p>
          <a:p>
            <a:pPr marL="0" indent="0">
              <a:buNone/>
            </a:pPr>
            <a:endParaRPr lang="en-US" sz="2000" dirty="0" smtClean="0">
              <a:sym typeface="Wingdings" pitchFamily="2" charset="2"/>
            </a:endParaRPr>
          </a:p>
        </p:txBody>
      </p:sp>
      <p:grpSp>
        <p:nvGrpSpPr>
          <p:cNvPr id="4" name="Group 19"/>
          <p:cNvGrpSpPr>
            <a:grpSpLocks/>
          </p:cNvGrpSpPr>
          <p:nvPr/>
        </p:nvGrpSpPr>
        <p:grpSpPr bwMode="auto">
          <a:xfrm>
            <a:off x="6145805" y="1063629"/>
            <a:ext cx="2974975" cy="2227263"/>
            <a:chOff x="3562" y="1248"/>
            <a:chExt cx="2162" cy="1547"/>
          </a:xfrm>
        </p:grpSpPr>
        <p:sp>
          <p:nvSpPr>
            <p:cNvPr id="5" name="Cloud"/>
            <p:cNvSpPr>
              <a:spLocks noChangeAspect="1" noEditPoints="1" noChangeArrowheads="1"/>
            </p:cNvSpPr>
            <p:nvPr/>
          </p:nvSpPr>
          <p:spPr bwMode="auto">
            <a:xfrm>
              <a:off x="3792" y="1584"/>
              <a:ext cx="1776" cy="1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fr-FR"/>
            </a:p>
          </p:txBody>
        </p:sp>
        <p:pic>
          <p:nvPicPr>
            <p:cNvPr id="6" name="Picture 5"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4" y="1536"/>
              <a:ext cx="492" cy="2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vudyvxfv[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60" y="1248"/>
              <a:ext cx="305" cy="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2" y="1584"/>
              <a:ext cx="492" cy="2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8" y="2352"/>
              <a:ext cx="492" cy="2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2" y="2290"/>
              <a:ext cx="492" cy="2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0" y="2516"/>
              <a:ext cx="492" cy="27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AutoShape 11"/>
            <p:cNvCxnSpPr>
              <a:cxnSpLocks noChangeShapeType="1"/>
              <a:stCxn id="7" idx="2"/>
              <a:endCxn id="6" idx="2"/>
            </p:cNvCxnSpPr>
            <p:nvPr/>
          </p:nvCxnSpPr>
          <p:spPr bwMode="auto">
            <a:xfrm flipH="1">
              <a:off x="4230" y="1637"/>
              <a:ext cx="483" cy="178"/>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7" idx="2"/>
              <a:endCxn id="8" idx="1"/>
            </p:cNvCxnSpPr>
            <p:nvPr/>
          </p:nvCxnSpPr>
          <p:spPr bwMode="auto">
            <a:xfrm>
              <a:off x="4713" y="1637"/>
              <a:ext cx="519" cy="87"/>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9" idx="1"/>
              <a:endCxn id="6" idx="2"/>
            </p:cNvCxnSpPr>
            <p:nvPr/>
          </p:nvCxnSpPr>
          <p:spPr bwMode="auto">
            <a:xfrm flipH="1" flipV="1">
              <a:off x="4230" y="1815"/>
              <a:ext cx="858" cy="677"/>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8" idx="1"/>
              <a:endCxn id="10" idx="3"/>
            </p:cNvCxnSpPr>
            <p:nvPr/>
          </p:nvCxnSpPr>
          <p:spPr bwMode="auto">
            <a:xfrm flipH="1">
              <a:off x="4054" y="1724"/>
              <a:ext cx="1178" cy="706"/>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1" idx="0"/>
              <a:endCxn id="6" idx="2"/>
            </p:cNvCxnSpPr>
            <p:nvPr/>
          </p:nvCxnSpPr>
          <p:spPr bwMode="auto">
            <a:xfrm flipH="1" flipV="1">
              <a:off x="4230" y="1815"/>
              <a:ext cx="216" cy="701"/>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9" idx="1"/>
              <a:endCxn id="11" idx="3"/>
            </p:cNvCxnSpPr>
            <p:nvPr/>
          </p:nvCxnSpPr>
          <p:spPr bwMode="auto">
            <a:xfrm flipH="1">
              <a:off x="4692" y="2492"/>
              <a:ext cx="396" cy="164"/>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stCxn id="6" idx="2"/>
              <a:endCxn id="10" idx="0"/>
            </p:cNvCxnSpPr>
            <p:nvPr/>
          </p:nvCxnSpPr>
          <p:spPr bwMode="auto">
            <a:xfrm flipH="1">
              <a:off x="3808" y="1815"/>
              <a:ext cx="422" cy="475"/>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8" idx="2"/>
              <a:endCxn id="9" idx="0"/>
            </p:cNvCxnSpPr>
            <p:nvPr/>
          </p:nvCxnSpPr>
          <p:spPr bwMode="auto">
            <a:xfrm flipH="1">
              <a:off x="5334" y="1863"/>
              <a:ext cx="144" cy="489"/>
            </a:xfrm>
            <a:prstGeom prst="straightConnector1">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Groupe 44"/>
          <p:cNvGrpSpPr/>
          <p:nvPr/>
        </p:nvGrpSpPr>
        <p:grpSpPr>
          <a:xfrm>
            <a:off x="6335644" y="4273167"/>
            <a:ext cx="2176097" cy="2339414"/>
            <a:chOff x="609600" y="1489075"/>
            <a:chExt cx="2590800" cy="3159125"/>
          </a:xfrm>
        </p:grpSpPr>
        <p:sp>
          <p:nvSpPr>
            <p:cNvPr id="20" name="AutoShape 3"/>
            <p:cNvSpPr>
              <a:spLocks/>
            </p:cNvSpPr>
            <p:nvPr/>
          </p:nvSpPr>
          <p:spPr bwMode="auto">
            <a:xfrm rot="5400000">
              <a:off x="1752600" y="803275"/>
              <a:ext cx="304800" cy="2590800"/>
            </a:xfrm>
            <a:prstGeom prst="leftBrace">
              <a:avLst>
                <a:gd name="adj1" fmla="val 70833"/>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1" name="Rectangle 4"/>
            <p:cNvSpPr>
              <a:spLocks noChangeArrowheads="1"/>
            </p:cNvSpPr>
            <p:nvPr/>
          </p:nvSpPr>
          <p:spPr bwMode="auto">
            <a:xfrm>
              <a:off x="25146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2" name="Rectangle 5"/>
            <p:cNvSpPr>
              <a:spLocks noChangeArrowheads="1"/>
            </p:cNvSpPr>
            <p:nvPr/>
          </p:nvSpPr>
          <p:spPr bwMode="auto">
            <a:xfrm>
              <a:off x="2024814" y="2877333"/>
              <a:ext cx="304800" cy="228600"/>
            </a:xfrm>
            <a:prstGeom prst="rect">
              <a:avLst/>
            </a:prstGeom>
            <a:noFill/>
            <a:ln w="9525">
              <a:no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dirty="0"/>
                <a:t>?</a:t>
              </a:r>
            </a:p>
          </p:txBody>
        </p:sp>
        <p:sp>
          <p:nvSpPr>
            <p:cNvPr id="23" name="Text Box 6"/>
            <p:cNvSpPr txBox="1">
              <a:spLocks noChangeArrowheads="1"/>
            </p:cNvSpPr>
            <p:nvPr/>
          </p:nvSpPr>
          <p:spPr bwMode="auto">
            <a:xfrm>
              <a:off x="823913" y="1489075"/>
              <a:ext cx="2163762" cy="520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r>
                <a:rPr lang="fr-FR" sz="2000" dirty="0" err="1"/>
                <a:t>Sender’s</a:t>
              </a:r>
              <a:r>
                <a:rPr lang="fr-FR" sz="2000" dirty="0"/>
                <a:t> </a:t>
              </a:r>
              <a:r>
                <a:rPr lang="fr-FR" sz="2000" dirty="0" err="1"/>
                <a:t>packets</a:t>
              </a:r>
              <a:endParaRPr lang="fr-FR" sz="2000" dirty="0"/>
            </a:p>
          </p:txBody>
        </p:sp>
        <p:sp>
          <p:nvSpPr>
            <p:cNvPr id="24" name="Text Box 7"/>
            <p:cNvSpPr txBox="1">
              <a:spLocks noChangeArrowheads="1"/>
            </p:cNvSpPr>
            <p:nvPr/>
          </p:nvSpPr>
          <p:spPr bwMode="auto">
            <a:xfrm>
              <a:off x="796925" y="4127500"/>
              <a:ext cx="2347913" cy="520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r>
                <a:rPr lang="fr-FR" sz="2000"/>
                <a:t>Receiver’s packets</a:t>
              </a:r>
            </a:p>
          </p:txBody>
        </p:sp>
        <p:sp>
          <p:nvSpPr>
            <p:cNvPr id="25" name="AutoShape 8"/>
            <p:cNvSpPr>
              <a:spLocks/>
            </p:cNvSpPr>
            <p:nvPr/>
          </p:nvSpPr>
          <p:spPr bwMode="auto">
            <a:xfrm rot="16200000">
              <a:off x="1752600" y="2784475"/>
              <a:ext cx="304800" cy="2590800"/>
            </a:xfrm>
            <a:prstGeom prst="leftBrace">
              <a:avLst>
                <a:gd name="adj1" fmla="val 70833"/>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6" name="Line 9"/>
            <p:cNvSpPr>
              <a:spLocks noChangeShapeType="1"/>
            </p:cNvSpPr>
            <p:nvPr/>
          </p:nvSpPr>
          <p:spPr bwMode="auto">
            <a:xfrm>
              <a:off x="1939083" y="2780094"/>
              <a:ext cx="0" cy="609601"/>
            </a:xfrm>
            <a:prstGeom prst="line">
              <a:avLst/>
            </a:prstGeom>
            <a:noFill/>
            <a:ln w="317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7" name="Rectangle 11"/>
            <p:cNvSpPr>
              <a:spLocks noChangeArrowheads="1"/>
            </p:cNvSpPr>
            <p:nvPr/>
          </p:nvSpPr>
          <p:spPr bwMode="auto">
            <a:xfrm>
              <a:off x="22098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8" name="Rectangle 12"/>
            <p:cNvSpPr>
              <a:spLocks noChangeArrowheads="1"/>
            </p:cNvSpPr>
            <p:nvPr/>
          </p:nvSpPr>
          <p:spPr bwMode="auto">
            <a:xfrm>
              <a:off x="19050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29" name="Rectangle 13"/>
            <p:cNvSpPr>
              <a:spLocks noChangeArrowheads="1"/>
            </p:cNvSpPr>
            <p:nvPr/>
          </p:nvSpPr>
          <p:spPr bwMode="auto">
            <a:xfrm>
              <a:off x="16002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30" name="Rectangle 14"/>
            <p:cNvSpPr>
              <a:spLocks noChangeArrowheads="1"/>
            </p:cNvSpPr>
            <p:nvPr/>
          </p:nvSpPr>
          <p:spPr bwMode="auto">
            <a:xfrm>
              <a:off x="12954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a:t>?</a:t>
              </a:r>
            </a:p>
          </p:txBody>
        </p:sp>
        <p:sp>
          <p:nvSpPr>
            <p:cNvPr id="31" name="Rectangle 15"/>
            <p:cNvSpPr>
              <a:spLocks noChangeArrowheads="1"/>
            </p:cNvSpPr>
            <p:nvPr/>
          </p:nvSpPr>
          <p:spPr bwMode="auto">
            <a:xfrm>
              <a:off x="9906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a:t>?</a:t>
              </a:r>
            </a:p>
          </p:txBody>
        </p:sp>
        <p:sp>
          <p:nvSpPr>
            <p:cNvPr id="32" name="Rectangle 16"/>
            <p:cNvSpPr>
              <a:spLocks noChangeArrowheads="1"/>
            </p:cNvSpPr>
            <p:nvPr/>
          </p:nvSpPr>
          <p:spPr bwMode="auto">
            <a:xfrm>
              <a:off x="685800" y="35814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a:t>?</a:t>
              </a:r>
            </a:p>
          </p:txBody>
        </p:sp>
        <p:sp>
          <p:nvSpPr>
            <p:cNvPr id="33" name="Rectangle 17"/>
            <p:cNvSpPr>
              <a:spLocks noChangeArrowheads="1"/>
            </p:cNvSpPr>
            <p:nvPr/>
          </p:nvSpPr>
          <p:spPr bwMode="auto">
            <a:xfrm>
              <a:off x="685800" y="2286000"/>
              <a:ext cx="304800" cy="228600"/>
            </a:xfrm>
            <a:prstGeom prst="rect">
              <a:avLst/>
            </a:prstGeom>
            <a:solidFill>
              <a:srgbClr val="3366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1</a:t>
              </a:r>
            </a:p>
          </p:txBody>
        </p:sp>
        <p:sp>
          <p:nvSpPr>
            <p:cNvPr id="34" name="Rectangle 18"/>
            <p:cNvSpPr>
              <a:spLocks noChangeArrowheads="1"/>
            </p:cNvSpPr>
            <p:nvPr/>
          </p:nvSpPr>
          <p:spPr bwMode="auto">
            <a:xfrm>
              <a:off x="990600" y="2286000"/>
              <a:ext cx="304800" cy="228600"/>
            </a:xfrm>
            <a:prstGeom prst="rect">
              <a:avLst/>
            </a:prstGeom>
            <a:solidFill>
              <a:srgbClr val="0080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2</a:t>
              </a:r>
            </a:p>
          </p:txBody>
        </p:sp>
        <p:sp>
          <p:nvSpPr>
            <p:cNvPr id="35" name="Rectangle 19"/>
            <p:cNvSpPr>
              <a:spLocks noChangeArrowheads="1"/>
            </p:cNvSpPr>
            <p:nvPr/>
          </p:nvSpPr>
          <p:spPr bwMode="auto">
            <a:xfrm>
              <a:off x="1295400" y="22860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36" name="Rectangle 20"/>
            <p:cNvSpPr>
              <a:spLocks noChangeArrowheads="1"/>
            </p:cNvSpPr>
            <p:nvPr/>
          </p:nvSpPr>
          <p:spPr bwMode="auto">
            <a:xfrm>
              <a:off x="1600200" y="2286000"/>
              <a:ext cx="304800" cy="228600"/>
            </a:xfrm>
            <a:prstGeom prst="rect">
              <a:avLst/>
            </a:prstGeom>
            <a:solidFill>
              <a:srgbClr val="CCFF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t>4</a:t>
              </a:r>
            </a:p>
          </p:txBody>
        </p:sp>
        <p:sp>
          <p:nvSpPr>
            <p:cNvPr id="37" name="Rectangle 21"/>
            <p:cNvSpPr>
              <a:spLocks noChangeArrowheads="1"/>
            </p:cNvSpPr>
            <p:nvPr/>
          </p:nvSpPr>
          <p:spPr bwMode="auto">
            <a:xfrm>
              <a:off x="1905000" y="2286000"/>
              <a:ext cx="304800" cy="228600"/>
            </a:xfrm>
            <a:prstGeom prst="rect">
              <a:avLst/>
            </a:prstGeom>
            <a:solidFill>
              <a:srgbClr val="CC99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t>5</a:t>
              </a:r>
            </a:p>
          </p:txBody>
        </p:sp>
        <p:sp>
          <p:nvSpPr>
            <p:cNvPr id="38" name="Rectangle 22"/>
            <p:cNvSpPr>
              <a:spLocks noChangeArrowheads="1"/>
            </p:cNvSpPr>
            <p:nvPr/>
          </p:nvSpPr>
          <p:spPr bwMode="auto">
            <a:xfrm>
              <a:off x="2514600" y="2286000"/>
              <a:ext cx="304800" cy="228600"/>
            </a:xfrm>
            <a:prstGeom prst="rect">
              <a:avLst/>
            </a:prstGeom>
            <a:solidFill>
              <a:srgbClr val="33333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dirty="0">
                  <a:solidFill>
                    <a:srgbClr val="F8F8F8"/>
                  </a:solidFill>
                </a:rPr>
                <a:t>7</a:t>
              </a:r>
            </a:p>
          </p:txBody>
        </p:sp>
        <p:sp>
          <p:nvSpPr>
            <p:cNvPr id="39" name="Rectangle 23"/>
            <p:cNvSpPr>
              <a:spLocks noChangeArrowheads="1"/>
            </p:cNvSpPr>
            <p:nvPr/>
          </p:nvSpPr>
          <p:spPr bwMode="auto">
            <a:xfrm>
              <a:off x="2819400" y="2286000"/>
              <a:ext cx="304800" cy="228600"/>
            </a:xfrm>
            <a:prstGeom prst="rect">
              <a:avLst/>
            </a:prstGeom>
            <a:solidFill>
              <a:srgbClr val="3366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8</a:t>
              </a:r>
            </a:p>
          </p:txBody>
        </p:sp>
        <p:sp>
          <p:nvSpPr>
            <p:cNvPr id="40" name="Rectangle 24"/>
            <p:cNvSpPr>
              <a:spLocks noChangeArrowheads="1"/>
            </p:cNvSpPr>
            <p:nvPr/>
          </p:nvSpPr>
          <p:spPr bwMode="auto">
            <a:xfrm>
              <a:off x="2209800" y="2286000"/>
              <a:ext cx="304800"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41" name="Rectangle 25"/>
            <p:cNvSpPr>
              <a:spLocks noChangeArrowheads="1"/>
            </p:cNvSpPr>
            <p:nvPr/>
          </p:nvSpPr>
          <p:spPr bwMode="auto">
            <a:xfrm>
              <a:off x="685800" y="3581400"/>
              <a:ext cx="304800" cy="228600"/>
            </a:xfrm>
            <a:prstGeom prst="rect">
              <a:avLst/>
            </a:prstGeom>
            <a:solidFill>
              <a:srgbClr val="3366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1</a:t>
              </a:r>
            </a:p>
          </p:txBody>
        </p:sp>
        <p:sp>
          <p:nvSpPr>
            <p:cNvPr id="42" name="Rectangle 26"/>
            <p:cNvSpPr>
              <a:spLocks noChangeArrowheads="1"/>
            </p:cNvSpPr>
            <p:nvPr/>
          </p:nvSpPr>
          <p:spPr bwMode="auto">
            <a:xfrm>
              <a:off x="990600" y="3581400"/>
              <a:ext cx="304800" cy="228600"/>
            </a:xfrm>
            <a:prstGeom prst="rect">
              <a:avLst/>
            </a:prstGeom>
            <a:solidFill>
              <a:srgbClr val="0080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2</a:t>
              </a:r>
            </a:p>
          </p:txBody>
        </p:sp>
        <p:sp>
          <p:nvSpPr>
            <p:cNvPr id="43" name="Rectangle 27"/>
            <p:cNvSpPr>
              <a:spLocks noChangeArrowheads="1"/>
            </p:cNvSpPr>
            <p:nvPr/>
          </p:nvSpPr>
          <p:spPr bwMode="auto">
            <a:xfrm>
              <a:off x="1295400" y="3581400"/>
              <a:ext cx="304800" cy="228600"/>
            </a:xfrm>
            <a:prstGeom prst="rect">
              <a:avLst/>
            </a:prstGeom>
            <a:solidFill>
              <a:srgbClr val="FF00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r>
                <a:rPr lang="fr-FR" sz="2000">
                  <a:solidFill>
                    <a:srgbClr val="F8F8F8"/>
                  </a:solidFill>
                </a:rPr>
                <a:t>3</a:t>
              </a:r>
            </a:p>
          </p:txBody>
        </p:sp>
      </p:grpSp>
    </p:spTree>
    <p:extLst>
      <p:ext uri="{BB962C8B-B14F-4D97-AF65-F5344CB8AC3E}">
        <p14:creationId xmlns:p14="http://schemas.microsoft.com/office/powerpoint/2010/main" val="16729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numéro de diapositive 3"/>
          <p:cNvSpPr>
            <a:spLocks noGrp="1"/>
          </p:cNvSpPr>
          <p:nvPr>
            <p:ph type="sldNum" sz="quarter" idx="10"/>
          </p:nvPr>
        </p:nvSpPr>
        <p:spPr/>
        <p:txBody>
          <a:bodyPr/>
          <a:lstStyle/>
          <a:p>
            <a:fld id="{DBFA5D58-EF9F-4ECA-B5C0-558009CAED20}" type="slidenum">
              <a:rPr lang="en-US"/>
              <a:pPr/>
              <a:t>5</a:t>
            </a:fld>
            <a:endParaRPr lang="en-US"/>
          </a:p>
        </p:txBody>
      </p:sp>
      <p:sp>
        <p:nvSpPr>
          <p:cNvPr id="414769" name="Text Box 49"/>
          <p:cNvSpPr txBox="1">
            <a:spLocks noChangeArrowheads="1"/>
          </p:cNvSpPr>
          <p:nvPr/>
        </p:nvSpPr>
        <p:spPr bwMode="auto">
          <a:xfrm>
            <a:off x="266488" y="4858604"/>
            <a:ext cx="4821934" cy="77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r>
              <a:rPr lang="en-US" dirty="0" smtClean="0"/>
              <a:t>Favors overall system performance: creates</a:t>
            </a:r>
            <a:endParaRPr lang="fr-FR" dirty="0"/>
          </a:p>
          <a:p>
            <a:r>
              <a:rPr lang="fr-FR" dirty="0" err="1"/>
              <a:t>p</a:t>
            </a:r>
            <a:r>
              <a:rPr lang="fr-FR" dirty="0" err="1" smtClean="0"/>
              <a:t>otential</a:t>
            </a:r>
            <a:r>
              <a:rPr lang="fr-FR" dirty="0" smtClean="0"/>
              <a:t> for new </a:t>
            </a:r>
            <a:r>
              <a:rPr lang="fr-FR" dirty="0"/>
              <a:t>transmissions </a:t>
            </a:r>
            <a:r>
              <a:rPr lang="en-US" dirty="0" smtClean="0"/>
              <a:t>from receiver</a:t>
            </a:r>
            <a:endParaRPr lang="en-US" dirty="0"/>
          </a:p>
        </p:txBody>
      </p:sp>
      <p:sp>
        <p:nvSpPr>
          <p:cNvPr id="414722" name="Rectangle 2"/>
          <p:cNvSpPr>
            <a:spLocks noGrp="1" noChangeArrowheads="1"/>
          </p:cNvSpPr>
          <p:nvPr>
            <p:ph type="title"/>
          </p:nvPr>
        </p:nvSpPr>
        <p:spPr>
          <a:xfrm>
            <a:off x="633046" y="152400"/>
            <a:ext cx="8440615" cy="608013"/>
          </a:xfrm>
        </p:spPr>
        <p:txBody>
          <a:bodyPr>
            <a:normAutofit fontScale="90000"/>
          </a:bodyPr>
          <a:lstStyle/>
          <a:p>
            <a:r>
              <a:rPr lang="fr-FR" sz="3200" dirty="0" smtClean="0"/>
              <a:t>An </a:t>
            </a:r>
            <a:r>
              <a:rPr lang="fr-FR" sz="3200" dirty="0" err="1" smtClean="0"/>
              <a:t>example</a:t>
            </a:r>
            <a:r>
              <a:rPr lang="fr-FR" sz="3200" dirty="0" smtClean="0"/>
              <a:t> </a:t>
            </a:r>
            <a:r>
              <a:rPr lang="fr-FR" sz="3200" dirty="0" err="1" smtClean="0"/>
              <a:t>strategy</a:t>
            </a:r>
            <a:r>
              <a:rPr lang="fr-FR" sz="3200" dirty="0" smtClean="0"/>
              <a:t>: </a:t>
            </a:r>
            <a:br>
              <a:rPr lang="fr-FR" sz="3200" dirty="0" smtClean="0"/>
            </a:br>
            <a:r>
              <a:rPr lang="fr-FR" sz="3200" dirty="0" err="1" smtClean="0"/>
              <a:t>uniform</a:t>
            </a:r>
            <a:r>
              <a:rPr lang="fr-FR" sz="3200" dirty="0" smtClean="0"/>
              <a:t> </a:t>
            </a:r>
            <a:r>
              <a:rPr lang="fr-FR" sz="3200" dirty="0" err="1" smtClean="0"/>
              <a:t>random</a:t>
            </a:r>
            <a:r>
              <a:rPr lang="fr-FR" sz="3200" dirty="0" smtClean="0"/>
              <a:t> </a:t>
            </a:r>
            <a:r>
              <a:rPr lang="fr-FR" sz="3200" dirty="0" err="1" smtClean="0"/>
              <a:t>peer</a:t>
            </a:r>
            <a:r>
              <a:rPr lang="fr-FR" sz="3200" dirty="0" smtClean="0"/>
              <a:t>, </a:t>
            </a:r>
            <a:r>
              <a:rPr lang="fr-FR" sz="3200" dirty="0" err="1" smtClean="0"/>
              <a:t>latest</a:t>
            </a:r>
            <a:r>
              <a:rPr lang="fr-FR" sz="3200" dirty="0" smtClean="0"/>
              <a:t> « </a:t>
            </a:r>
            <a:r>
              <a:rPr lang="fr-FR" sz="3200" dirty="0" err="1" smtClean="0"/>
              <a:t>chunk</a:t>
            </a:r>
            <a:r>
              <a:rPr lang="fr-FR" sz="3200" dirty="0" smtClean="0"/>
              <a:t> » push</a:t>
            </a:r>
            <a:endParaRPr lang="fr-FR" sz="3200" dirty="0"/>
          </a:p>
        </p:txBody>
      </p:sp>
      <p:sp>
        <p:nvSpPr>
          <p:cNvPr id="414734" name="AutoShape 14"/>
          <p:cNvSpPr>
            <a:spLocks/>
          </p:cNvSpPr>
          <p:nvPr/>
        </p:nvSpPr>
        <p:spPr bwMode="auto">
          <a:xfrm rot="5400000">
            <a:off x="1606062" y="902921"/>
            <a:ext cx="304800" cy="2391508"/>
          </a:xfrm>
          <a:prstGeom prst="leftBrace">
            <a:avLst>
              <a:gd name="adj1" fmla="val 70833"/>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414739" name="Rectangle 19"/>
          <p:cNvSpPr>
            <a:spLocks noChangeArrowheads="1"/>
          </p:cNvSpPr>
          <p:nvPr/>
        </p:nvSpPr>
        <p:spPr bwMode="auto">
          <a:xfrm>
            <a:off x="2321169"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40" name="Rectangle 20"/>
          <p:cNvSpPr>
            <a:spLocks noChangeArrowheads="1"/>
          </p:cNvSpPr>
          <p:nvPr/>
        </p:nvSpPr>
        <p:spPr bwMode="auto">
          <a:xfrm>
            <a:off x="2602523"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41" name="Text Box 21"/>
          <p:cNvSpPr txBox="1">
            <a:spLocks noChangeArrowheads="1"/>
          </p:cNvSpPr>
          <p:nvPr/>
        </p:nvSpPr>
        <p:spPr bwMode="auto">
          <a:xfrm>
            <a:off x="558120" y="1489075"/>
            <a:ext cx="2119335" cy="5258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pPr algn="ctr"/>
            <a:r>
              <a:rPr lang="fr-FR" sz="2000" dirty="0" err="1" smtClean="0">
                <a:solidFill>
                  <a:schemeClr val="accent1"/>
                </a:solidFill>
              </a:rPr>
              <a:t>Sender’s</a:t>
            </a:r>
            <a:r>
              <a:rPr lang="fr-FR" sz="2000" dirty="0" smtClean="0">
                <a:solidFill>
                  <a:schemeClr val="accent1"/>
                </a:solidFill>
              </a:rPr>
              <a:t> </a:t>
            </a:r>
            <a:r>
              <a:rPr lang="fr-FR" sz="2000" dirty="0" err="1" smtClean="0">
                <a:solidFill>
                  <a:schemeClr val="accent1"/>
                </a:solidFill>
              </a:rPr>
              <a:t>chunks</a:t>
            </a:r>
            <a:endParaRPr lang="fr-FR" sz="2000" dirty="0">
              <a:solidFill>
                <a:schemeClr val="accent1"/>
              </a:solidFill>
            </a:endParaRPr>
          </a:p>
        </p:txBody>
      </p:sp>
      <p:sp>
        <p:nvSpPr>
          <p:cNvPr id="414742" name="Text Box 22"/>
          <p:cNvSpPr txBox="1">
            <a:spLocks noChangeArrowheads="1"/>
          </p:cNvSpPr>
          <p:nvPr/>
        </p:nvSpPr>
        <p:spPr bwMode="auto">
          <a:xfrm>
            <a:off x="605824" y="4137012"/>
            <a:ext cx="2305284" cy="5258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pPr algn="ctr"/>
            <a:r>
              <a:rPr lang="fr-FR" sz="2000" dirty="0" err="1" smtClean="0">
                <a:solidFill>
                  <a:schemeClr val="accent1"/>
                </a:solidFill>
              </a:rPr>
              <a:t>Receiver’s</a:t>
            </a:r>
            <a:r>
              <a:rPr lang="fr-FR" sz="2000" dirty="0" smtClean="0">
                <a:solidFill>
                  <a:schemeClr val="accent1"/>
                </a:solidFill>
              </a:rPr>
              <a:t> </a:t>
            </a:r>
            <a:r>
              <a:rPr lang="fr-FR" sz="2000" dirty="0" err="1" smtClean="0">
                <a:solidFill>
                  <a:schemeClr val="accent1"/>
                </a:solidFill>
              </a:rPr>
              <a:t>chunks</a:t>
            </a:r>
            <a:endParaRPr lang="fr-FR" sz="2000" dirty="0">
              <a:solidFill>
                <a:schemeClr val="accent1"/>
              </a:solidFill>
            </a:endParaRPr>
          </a:p>
        </p:txBody>
      </p:sp>
      <p:sp>
        <p:nvSpPr>
          <p:cNvPr id="414743" name="AutoShape 23"/>
          <p:cNvSpPr>
            <a:spLocks/>
          </p:cNvSpPr>
          <p:nvPr/>
        </p:nvSpPr>
        <p:spPr bwMode="auto">
          <a:xfrm rot="16200000">
            <a:off x="1606062" y="2884121"/>
            <a:ext cx="304800" cy="2391508"/>
          </a:xfrm>
          <a:prstGeom prst="leftBrace">
            <a:avLst>
              <a:gd name="adj1" fmla="val 70833"/>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414745" name="Line 25"/>
          <p:cNvSpPr>
            <a:spLocks noChangeShapeType="1"/>
          </p:cNvSpPr>
          <p:nvPr/>
        </p:nvSpPr>
        <p:spPr bwMode="auto">
          <a:xfrm>
            <a:off x="2743200" y="2667000"/>
            <a:ext cx="0" cy="609600"/>
          </a:xfrm>
          <a:prstGeom prst="line">
            <a:avLst/>
          </a:prstGeom>
          <a:noFill/>
          <a:ln w="317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414746" name="Text Box 26"/>
          <p:cNvSpPr txBox="1">
            <a:spLocks noChangeArrowheads="1"/>
          </p:cNvSpPr>
          <p:nvPr/>
        </p:nvSpPr>
        <p:spPr bwMode="auto">
          <a:xfrm>
            <a:off x="1139752" y="2743200"/>
            <a:ext cx="1457231" cy="5258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pPr algn="ctr"/>
            <a:r>
              <a:rPr lang="fr-FR" sz="2000" dirty="0" smtClean="0">
                <a:solidFill>
                  <a:schemeClr val="accent1"/>
                </a:solidFill>
              </a:rPr>
              <a:t>Last </a:t>
            </a:r>
            <a:r>
              <a:rPr lang="fr-FR" sz="2000" dirty="0" err="1" smtClean="0">
                <a:solidFill>
                  <a:schemeClr val="accent1"/>
                </a:solidFill>
              </a:rPr>
              <a:t>chunk</a:t>
            </a:r>
            <a:endParaRPr lang="fr-FR" sz="2000" dirty="0">
              <a:solidFill>
                <a:schemeClr val="accent1"/>
              </a:solidFill>
            </a:endParaRPr>
          </a:p>
        </p:txBody>
      </p:sp>
      <p:sp>
        <p:nvSpPr>
          <p:cNvPr id="414751" name="Rectangle 31"/>
          <p:cNvSpPr>
            <a:spLocks noChangeArrowheads="1"/>
          </p:cNvSpPr>
          <p:nvPr/>
        </p:nvSpPr>
        <p:spPr bwMode="auto">
          <a:xfrm>
            <a:off x="2039815"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52" name="Rectangle 32"/>
          <p:cNvSpPr>
            <a:spLocks noChangeArrowheads="1"/>
          </p:cNvSpPr>
          <p:nvPr/>
        </p:nvSpPr>
        <p:spPr bwMode="auto">
          <a:xfrm>
            <a:off x="1758461"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53" name="Rectangle 33"/>
          <p:cNvSpPr>
            <a:spLocks noChangeArrowheads="1"/>
          </p:cNvSpPr>
          <p:nvPr/>
        </p:nvSpPr>
        <p:spPr bwMode="auto">
          <a:xfrm>
            <a:off x="1477108"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54" name="Rectangle 34"/>
          <p:cNvSpPr>
            <a:spLocks noChangeArrowheads="1"/>
          </p:cNvSpPr>
          <p:nvPr/>
        </p:nvSpPr>
        <p:spPr bwMode="auto">
          <a:xfrm>
            <a:off x="1195754"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55" name="Rectangle 35"/>
          <p:cNvSpPr>
            <a:spLocks noChangeArrowheads="1"/>
          </p:cNvSpPr>
          <p:nvPr/>
        </p:nvSpPr>
        <p:spPr bwMode="auto">
          <a:xfrm>
            <a:off x="914400"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sp>
        <p:nvSpPr>
          <p:cNvPr id="414756" name="Rectangle 36"/>
          <p:cNvSpPr>
            <a:spLocks noChangeArrowheads="1"/>
          </p:cNvSpPr>
          <p:nvPr/>
        </p:nvSpPr>
        <p:spPr bwMode="auto">
          <a:xfrm>
            <a:off x="633046" y="35814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400">
                <a:solidFill>
                  <a:schemeClr val="accent1"/>
                </a:solidFill>
              </a:rPr>
              <a:t>?</a:t>
            </a:r>
          </a:p>
        </p:txBody>
      </p:sp>
      <p:pic>
        <p:nvPicPr>
          <p:cNvPr id="414757" name="Picture 37" descr="tes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908" y="1422400"/>
            <a:ext cx="5581650" cy="4749800"/>
          </a:xfrm>
          <a:prstGeom prst="rect">
            <a:avLst/>
          </a:prstGeom>
          <a:noFill/>
          <a:extLst>
            <a:ext uri="{909E8E84-426E-40DD-AFC4-6F175D3DCCD1}">
              <a14:hiddenFill xmlns:a14="http://schemas.microsoft.com/office/drawing/2010/main">
                <a:solidFill>
                  <a:srgbClr val="FFFFFF"/>
                </a:solidFill>
              </a14:hiddenFill>
            </a:ext>
          </a:extLst>
        </p:spPr>
      </p:pic>
      <p:sp>
        <p:nvSpPr>
          <p:cNvPr id="414758" name="Text Box 38"/>
          <p:cNvSpPr txBox="1">
            <a:spLocks noChangeArrowheads="1"/>
          </p:cNvSpPr>
          <p:nvPr/>
        </p:nvSpPr>
        <p:spPr bwMode="auto">
          <a:xfrm>
            <a:off x="2863466" y="990601"/>
            <a:ext cx="2898330" cy="495108"/>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spAutoFit/>
          </a:bodyPr>
          <a:lstStyle/>
          <a:p>
            <a:pPr algn="ctr"/>
            <a:r>
              <a:rPr lang="fr-FR" dirty="0" smtClean="0">
                <a:solidFill>
                  <a:schemeClr val="accent1"/>
                </a:solidFill>
              </a:rPr>
              <a:t>Fraction of </a:t>
            </a:r>
            <a:r>
              <a:rPr lang="fr-FR" dirty="0" err="1" smtClean="0">
                <a:solidFill>
                  <a:schemeClr val="accent1"/>
                </a:solidFill>
              </a:rPr>
              <a:t>reached</a:t>
            </a:r>
            <a:r>
              <a:rPr lang="fr-FR" dirty="0" smtClean="0">
                <a:solidFill>
                  <a:schemeClr val="accent1"/>
                </a:solidFill>
              </a:rPr>
              <a:t> </a:t>
            </a:r>
            <a:r>
              <a:rPr lang="fr-FR" dirty="0" err="1" smtClean="0">
                <a:solidFill>
                  <a:schemeClr val="accent1"/>
                </a:solidFill>
              </a:rPr>
              <a:t>nodes</a:t>
            </a:r>
            <a:endParaRPr lang="fr-FR" dirty="0">
              <a:solidFill>
                <a:schemeClr val="accent1"/>
              </a:solidFill>
            </a:endParaRPr>
          </a:p>
        </p:txBody>
      </p:sp>
      <p:sp>
        <p:nvSpPr>
          <p:cNvPr id="414759" name="Text Box 39"/>
          <p:cNvSpPr txBox="1">
            <a:spLocks noChangeArrowheads="1"/>
          </p:cNvSpPr>
          <p:nvPr/>
        </p:nvSpPr>
        <p:spPr bwMode="auto">
          <a:xfrm>
            <a:off x="4716016" y="6248401"/>
            <a:ext cx="1834254" cy="495108"/>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000" tIns="108000" rIns="108000" bIns="108000">
            <a:spAutoFit/>
          </a:bodyPr>
          <a:lstStyle/>
          <a:p>
            <a:pPr algn="ctr"/>
            <a:r>
              <a:rPr lang="fr-FR" dirty="0" smtClean="0">
                <a:solidFill>
                  <a:schemeClr val="accent1"/>
                </a:solidFill>
              </a:rPr>
              <a:t>Time</a:t>
            </a:r>
            <a:endParaRPr lang="fr-FR" dirty="0">
              <a:solidFill>
                <a:schemeClr val="accent1"/>
              </a:solidFill>
            </a:endParaRPr>
          </a:p>
        </p:txBody>
      </p:sp>
      <p:pic>
        <p:nvPicPr>
          <p:cNvPr id="414760" name="Picture 40" descr="tes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569" y="1489075"/>
            <a:ext cx="5627077" cy="4759325"/>
          </a:xfrm>
          <a:prstGeom prst="rect">
            <a:avLst/>
          </a:prstGeom>
          <a:noFill/>
          <a:extLst>
            <a:ext uri="{909E8E84-426E-40DD-AFC4-6F175D3DCCD1}">
              <a14:hiddenFill xmlns:a14="http://schemas.microsoft.com/office/drawing/2010/main">
                <a:solidFill>
                  <a:srgbClr val="FFFFFF"/>
                </a:solidFill>
              </a14:hiddenFill>
            </a:ext>
          </a:extLst>
        </p:spPr>
      </p:pic>
      <p:sp>
        <p:nvSpPr>
          <p:cNvPr id="414761" name="Rectangle 41"/>
          <p:cNvSpPr>
            <a:spLocks noChangeArrowheads="1"/>
          </p:cNvSpPr>
          <p:nvPr/>
        </p:nvSpPr>
        <p:spPr bwMode="auto">
          <a:xfrm>
            <a:off x="633046" y="2286000"/>
            <a:ext cx="281354" cy="228600"/>
          </a:xfrm>
          <a:prstGeom prst="rect">
            <a:avLst/>
          </a:prstGeom>
          <a:solidFill>
            <a:srgbClr val="3366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rgbClr val="F8F8F8"/>
                </a:solidFill>
              </a:rPr>
              <a:t>1</a:t>
            </a:r>
          </a:p>
        </p:txBody>
      </p:sp>
      <p:sp>
        <p:nvSpPr>
          <p:cNvPr id="414762" name="Rectangle 42"/>
          <p:cNvSpPr>
            <a:spLocks noChangeArrowheads="1"/>
          </p:cNvSpPr>
          <p:nvPr/>
        </p:nvSpPr>
        <p:spPr bwMode="auto">
          <a:xfrm>
            <a:off x="914400" y="2286000"/>
            <a:ext cx="281354" cy="228600"/>
          </a:xfrm>
          <a:prstGeom prst="rect">
            <a:avLst/>
          </a:prstGeom>
          <a:solidFill>
            <a:srgbClr val="0080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rgbClr val="F8F8F8"/>
                </a:solidFill>
              </a:rPr>
              <a:t>2</a:t>
            </a:r>
          </a:p>
        </p:txBody>
      </p:sp>
      <p:sp>
        <p:nvSpPr>
          <p:cNvPr id="414763" name="Rectangle 43"/>
          <p:cNvSpPr>
            <a:spLocks noChangeArrowheads="1"/>
          </p:cNvSpPr>
          <p:nvPr/>
        </p:nvSpPr>
        <p:spPr bwMode="auto">
          <a:xfrm>
            <a:off x="1195754" y="22860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
        <p:nvSpPr>
          <p:cNvPr id="414764" name="Rectangle 44"/>
          <p:cNvSpPr>
            <a:spLocks noChangeArrowheads="1"/>
          </p:cNvSpPr>
          <p:nvPr/>
        </p:nvSpPr>
        <p:spPr bwMode="auto">
          <a:xfrm>
            <a:off x="1477108" y="2286000"/>
            <a:ext cx="281354" cy="228600"/>
          </a:xfrm>
          <a:prstGeom prst="rect">
            <a:avLst/>
          </a:prstGeom>
          <a:solidFill>
            <a:srgbClr val="CCFF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chemeClr val="accent1"/>
                </a:solidFill>
              </a:rPr>
              <a:t>4</a:t>
            </a:r>
          </a:p>
        </p:txBody>
      </p:sp>
      <p:sp>
        <p:nvSpPr>
          <p:cNvPr id="414765" name="Rectangle 45"/>
          <p:cNvSpPr>
            <a:spLocks noChangeArrowheads="1"/>
          </p:cNvSpPr>
          <p:nvPr/>
        </p:nvSpPr>
        <p:spPr bwMode="auto">
          <a:xfrm>
            <a:off x="1758461" y="2286000"/>
            <a:ext cx="281354" cy="228600"/>
          </a:xfrm>
          <a:prstGeom prst="rect">
            <a:avLst/>
          </a:prstGeom>
          <a:solidFill>
            <a:srgbClr val="CC99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chemeClr val="accent1"/>
                </a:solidFill>
              </a:rPr>
              <a:t>5</a:t>
            </a:r>
          </a:p>
        </p:txBody>
      </p:sp>
      <p:sp>
        <p:nvSpPr>
          <p:cNvPr id="414766" name="Rectangle 46"/>
          <p:cNvSpPr>
            <a:spLocks noChangeArrowheads="1"/>
          </p:cNvSpPr>
          <p:nvPr/>
        </p:nvSpPr>
        <p:spPr bwMode="auto">
          <a:xfrm>
            <a:off x="2321169" y="2286000"/>
            <a:ext cx="281354" cy="228600"/>
          </a:xfrm>
          <a:prstGeom prst="rect">
            <a:avLst/>
          </a:prstGeom>
          <a:solidFill>
            <a:srgbClr val="33333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rgbClr val="F8F8F8"/>
                </a:solidFill>
              </a:rPr>
              <a:t>7</a:t>
            </a:r>
          </a:p>
        </p:txBody>
      </p:sp>
      <p:sp>
        <p:nvSpPr>
          <p:cNvPr id="414767" name="Rectangle 47"/>
          <p:cNvSpPr>
            <a:spLocks noChangeArrowheads="1"/>
          </p:cNvSpPr>
          <p:nvPr/>
        </p:nvSpPr>
        <p:spPr bwMode="auto">
          <a:xfrm>
            <a:off x="2602523" y="2286000"/>
            <a:ext cx="281354" cy="228600"/>
          </a:xfrm>
          <a:prstGeom prst="rect">
            <a:avLst/>
          </a:prstGeom>
          <a:solidFill>
            <a:srgbClr val="3366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pPr algn="ctr"/>
            <a:r>
              <a:rPr lang="fr-FR" sz="2000">
                <a:solidFill>
                  <a:srgbClr val="F8F8F8"/>
                </a:solidFill>
              </a:rPr>
              <a:t>8</a:t>
            </a:r>
          </a:p>
        </p:txBody>
      </p:sp>
      <p:sp>
        <p:nvSpPr>
          <p:cNvPr id="414768" name="Rectangle 48"/>
          <p:cNvSpPr>
            <a:spLocks noChangeArrowheads="1"/>
          </p:cNvSpPr>
          <p:nvPr/>
        </p:nvSpPr>
        <p:spPr bwMode="auto">
          <a:xfrm>
            <a:off x="2039815" y="2286000"/>
            <a:ext cx="281354" cy="228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108000" rIns="108000" bIns="108000" anchor="ctr"/>
          <a:lstStyle/>
          <a:p>
            <a:endParaRPr lang="fr-FR"/>
          </a:p>
        </p:txBody>
      </p:sp>
    </p:spTree>
    <p:extLst>
      <p:ext uri="{BB962C8B-B14F-4D97-AF65-F5344CB8AC3E}">
        <p14:creationId xmlns:p14="http://schemas.microsoft.com/office/powerpoint/2010/main" val="3568183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47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47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4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475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147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475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4147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69" grpId="0"/>
      <p:bldP spid="414745" grpId="0" animBg="1"/>
      <p:bldP spid="414746" grpId="0"/>
      <p:bldP spid="414758" grpId="0" animBg="1"/>
      <p:bldP spid="414758" grpId="1" animBg="1"/>
      <p:bldP spid="414759" grpId="0" animBg="1"/>
      <p:bldP spid="41475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21D835DE-3507-413E-AB8F-5C6C397A4E05}" type="slidenum">
              <a:rPr lang="en-US"/>
              <a:pPr/>
              <a:t>6</a:t>
            </a:fld>
            <a:endParaRPr lang="en-US"/>
          </a:p>
        </p:txBody>
      </p:sp>
      <p:sp>
        <p:nvSpPr>
          <p:cNvPr id="415747" name="Rectangle 3"/>
          <p:cNvSpPr>
            <a:spLocks noGrp="1" noChangeArrowheads="1"/>
          </p:cNvSpPr>
          <p:nvPr>
            <p:ph type="body" idx="1"/>
          </p:nvPr>
        </p:nvSpPr>
        <p:spPr>
          <a:xfrm>
            <a:off x="611066" y="2439988"/>
            <a:ext cx="8151934" cy="4494212"/>
          </a:xfrm>
        </p:spPr>
        <p:txBody>
          <a:bodyPr/>
          <a:lstStyle/>
          <a:p>
            <a:pPr>
              <a:buFont typeface="Wingdings" pitchFamily="2" charset="2"/>
              <a:buNone/>
            </a:pPr>
            <a:endParaRPr lang="fr-FR" sz="2400" dirty="0">
              <a:sym typeface="Symbol" pitchFamily="18" charset="2"/>
            </a:endParaRPr>
          </a:p>
          <a:p>
            <a:pPr marL="0" indent="0">
              <a:buNone/>
            </a:pPr>
            <a:endParaRPr lang="fr-FR" sz="2400" dirty="0">
              <a:sym typeface="Symbol" pitchFamily="18" charset="2"/>
            </a:endParaRPr>
          </a:p>
          <a:p>
            <a:pPr>
              <a:buFont typeface="Wingdings" pitchFamily="2" charset="2"/>
              <a:buChar char="à"/>
            </a:pPr>
            <a:r>
              <a:rPr lang="fr-FR" sz="2400" dirty="0" err="1" smtClean="0">
                <a:sym typeface="Wingdings" pitchFamily="2" charset="2"/>
              </a:rPr>
              <a:t>Allows</a:t>
            </a:r>
            <a:r>
              <a:rPr lang="fr-FR" sz="2400" dirty="0" smtClean="0">
                <a:sym typeface="Wingdings" pitchFamily="2" charset="2"/>
              </a:rPr>
              <a:t> streaming at 63</a:t>
            </a:r>
            <a:r>
              <a:rPr lang="fr-FR" sz="2400" dirty="0">
                <a:sym typeface="Wingdings" pitchFamily="2" charset="2"/>
              </a:rPr>
              <a:t>% </a:t>
            </a:r>
            <a:r>
              <a:rPr lang="fr-FR" sz="2400" dirty="0" smtClean="0">
                <a:sym typeface="Wingdings" pitchFamily="2" charset="2"/>
              </a:rPr>
              <a:t>of optimal rate </a:t>
            </a:r>
            <a:r>
              <a:rPr lang="fr-FR" sz="2400" dirty="0" err="1" smtClean="0">
                <a:sym typeface="Wingdings" pitchFamily="2" charset="2"/>
              </a:rPr>
              <a:t>with</a:t>
            </a:r>
            <a:r>
              <a:rPr lang="fr-FR" sz="2400" dirty="0" smtClean="0">
                <a:sym typeface="Wingdings" pitchFamily="2" charset="2"/>
              </a:rPr>
              <a:t> optimal </a:t>
            </a:r>
            <a:r>
              <a:rPr lang="fr-FR" sz="2400" dirty="0" err="1" smtClean="0">
                <a:sym typeface="Wingdings" pitchFamily="2" charset="2"/>
              </a:rPr>
              <a:t>delay</a:t>
            </a:r>
            <a:r>
              <a:rPr lang="fr-FR" sz="2400" dirty="0" smtClean="0">
                <a:sym typeface="Wingdings" pitchFamily="2" charset="2"/>
              </a:rPr>
              <a:t>, </a:t>
            </a:r>
            <a:r>
              <a:rPr lang="fr-FR" sz="2400" dirty="0" smtClean="0">
                <a:solidFill>
                  <a:schemeClr val="accent2"/>
                </a:solidFill>
                <a:sym typeface="Wingdings" pitchFamily="2" charset="2"/>
              </a:rPr>
              <a:t>(by </a:t>
            </a:r>
            <a:r>
              <a:rPr lang="fr-FR" sz="2400" dirty="0" err="1" smtClean="0">
                <a:solidFill>
                  <a:schemeClr val="accent2"/>
                </a:solidFill>
                <a:sym typeface="Wingdings" pitchFamily="2" charset="2"/>
              </a:rPr>
              <a:t>performing</a:t>
            </a:r>
            <a:r>
              <a:rPr lang="fr-FR" sz="2400" dirty="0" smtClean="0">
                <a:solidFill>
                  <a:schemeClr val="accent2"/>
                </a:solidFill>
                <a:sym typeface="Wingdings" pitchFamily="2" charset="2"/>
              </a:rPr>
              <a:t> source </a:t>
            </a:r>
            <a:r>
              <a:rPr lang="fr-FR" sz="2400" dirty="0" err="1" smtClean="0">
                <a:solidFill>
                  <a:schemeClr val="accent2"/>
                </a:solidFill>
                <a:sym typeface="Wingdings" pitchFamily="2" charset="2"/>
              </a:rPr>
              <a:t>coding</a:t>
            </a:r>
            <a:r>
              <a:rPr lang="fr-FR" sz="2400" dirty="0" smtClean="0">
                <a:solidFill>
                  <a:schemeClr val="accent2"/>
                </a:solidFill>
                <a:sym typeface="Wingdings" pitchFamily="2" charset="2"/>
              </a:rPr>
              <a:t> at source </a:t>
            </a:r>
            <a:r>
              <a:rPr lang="fr-FR" sz="2400" dirty="0" err="1" smtClean="0">
                <a:solidFill>
                  <a:schemeClr val="accent2"/>
                </a:solidFill>
                <a:sym typeface="Wingdings" pitchFamily="2" charset="2"/>
              </a:rPr>
              <a:t>node</a:t>
            </a:r>
            <a:r>
              <a:rPr lang="fr-FR" sz="2400" dirty="0" smtClean="0">
                <a:solidFill>
                  <a:schemeClr val="accent2"/>
                </a:solidFill>
                <a:sym typeface="Wingdings" pitchFamily="2" charset="2"/>
              </a:rPr>
              <a:t>, </a:t>
            </a:r>
            <a:r>
              <a:rPr lang="fr-FR" sz="2400" dirty="0" err="1" smtClean="0">
                <a:solidFill>
                  <a:schemeClr val="accent2"/>
                </a:solidFill>
                <a:sym typeface="Wingdings" pitchFamily="2" charset="2"/>
              </a:rPr>
              <a:t>creating</a:t>
            </a:r>
            <a:r>
              <a:rPr lang="fr-FR" sz="2400" dirty="0" smtClean="0">
                <a:solidFill>
                  <a:schemeClr val="accent2"/>
                </a:solidFill>
                <a:sym typeface="Wingdings" pitchFamily="2" charset="2"/>
              </a:rPr>
              <a:t> </a:t>
            </a:r>
            <a:r>
              <a:rPr lang="fr-FR" sz="2400" dirty="0" err="1" smtClean="0">
                <a:solidFill>
                  <a:schemeClr val="accent2"/>
                </a:solidFill>
                <a:sym typeface="Wingdings" pitchFamily="2" charset="2"/>
              </a:rPr>
              <a:t>redundancy</a:t>
            </a:r>
            <a:r>
              <a:rPr lang="fr-FR" sz="2400" dirty="0" smtClean="0">
                <a:solidFill>
                  <a:schemeClr val="accent2"/>
                </a:solidFill>
                <a:sym typeface="Wingdings" pitchFamily="2" charset="2"/>
              </a:rPr>
              <a:t> in </a:t>
            </a:r>
            <a:r>
              <a:rPr lang="fr-FR" sz="2400" dirty="0" err="1" smtClean="0">
                <a:solidFill>
                  <a:schemeClr val="accent2"/>
                </a:solidFill>
                <a:sym typeface="Wingdings" pitchFamily="2" charset="2"/>
              </a:rPr>
              <a:t>disseminated</a:t>
            </a:r>
            <a:r>
              <a:rPr lang="fr-FR" sz="2400" dirty="0" smtClean="0">
                <a:solidFill>
                  <a:schemeClr val="accent2"/>
                </a:solidFill>
                <a:sym typeface="Wingdings" pitchFamily="2" charset="2"/>
              </a:rPr>
              <a:t> </a:t>
            </a:r>
            <a:r>
              <a:rPr lang="fr-FR" sz="2400" dirty="0" err="1" smtClean="0">
                <a:solidFill>
                  <a:schemeClr val="accent2"/>
                </a:solidFill>
                <a:sym typeface="Wingdings" pitchFamily="2" charset="2"/>
              </a:rPr>
              <a:t>chunks</a:t>
            </a:r>
            <a:r>
              <a:rPr lang="fr-FR" sz="2400" dirty="0" smtClean="0">
                <a:solidFill>
                  <a:schemeClr val="accent2"/>
                </a:solidFill>
                <a:sym typeface="Wingdings" pitchFamily="2" charset="2"/>
              </a:rPr>
              <a:t>)</a:t>
            </a:r>
          </a:p>
          <a:p>
            <a:pPr>
              <a:buFont typeface="Wingdings" pitchFamily="2" charset="2"/>
              <a:buChar char="à"/>
            </a:pPr>
            <a:endParaRPr lang="en-US" sz="2400" dirty="0">
              <a:solidFill>
                <a:schemeClr val="accent2"/>
              </a:solidFill>
              <a:sym typeface="Wingdings" pitchFamily="2" charset="2"/>
            </a:endParaRPr>
          </a:p>
          <a:p>
            <a:pPr marL="0" indent="0">
              <a:buNone/>
            </a:pPr>
            <a:r>
              <a:rPr lang="en-US" sz="2400" dirty="0" smtClean="0">
                <a:sym typeface="Wingdings" pitchFamily="2" charset="2"/>
              </a:rPr>
              <a:t>[Bonald-Massoulie-Mathieu et al, 2008]</a:t>
            </a:r>
            <a:endParaRPr lang="fr-FR" sz="2400" dirty="0">
              <a:sym typeface="Wingdings" pitchFamily="2" charset="2"/>
            </a:endParaRPr>
          </a:p>
        </p:txBody>
      </p:sp>
      <p:sp>
        <p:nvSpPr>
          <p:cNvPr id="415748" name="Rectangle 4"/>
          <p:cNvSpPr>
            <a:spLocks noGrp="1" noChangeArrowheads="1"/>
          </p:cNvSpPr>
          <p:nvPr>
            <p:ph type="title"/>
          </p:nvPr>
        </p:nvSpPr>
        <p:spPr>
          <a:noFill/>
          <a:ln/>
        </p:spPr>
        <p:txBody>
          <a:bodyPr/>
          <a:lstStyle/>
          <a:p>
            <a:r>
              <a:rPr lang="fr-FR" sz="3200" dirty="0" err="1"/>
              <a:t>uniform</a:t>
            </a:r>
            <a:r>
              <a:rPr lang="fr-FR" sz="3200" dirty="0"/>
              <a:t> </a:t>
            </a:r>
            <a:r>
              <a:rPr lang="fr-FR" sz="3200" dirty="0" err="1"/>
              <a:t>random</a:t>
            </a:r>
            <a:r>
              <a:rPr lang="fr-FR" sz="3200" dirty="0"/>
              <a:t> </a:t>
            </a:r>
            <a:r>
              <a:rPr lang="fr-FR" sz="3200" dirty="0" err="1"/>
              <a:t>peer</a:t>
            </a:r>
            <a:r>
              <a:rPr lang="fr-FR" sz="3200" dirty="0"/>
              <a:t>, </a:t>
            </a:r>
            <a:r>
              <a:rPr lang="fr-FR" sz="3200" dirty="0" err="1"/>
              <a:t>latest</a:t>
            </a:r>
            <a:r>
              <a:rPr lang="fr-FR" sz="3200" dirty="0"/>
              <a:t> « </a:t>
            </a:r>
            <a:r>
              <a:rPr lang="fr-FR" sz="3200" dirty="0" err="1"/>
              <a:t>chunk</a:t>
            </a:r>
            <a:r>
              <a:rPr lang="fr-FR" sz="3200" dirty="0"/>
              <a:t> » </a:t>
            </a:r>
            <a:r>
              <a:rPr lang="fr-FR" sz="3200" dirty="0" smtClean="0"/>
              <a:t>push</a:t>
            </a:r>
            <a:br>
              <a:rPr lang="fr-FR" sz="3200" dirty="0" smtClean="0"/>
            </a:br>
            <a:r>
              <a:rPr lang="fr-FR" sz="3200" dirty="0" smtClean="0"/>
              <a:t>Performance </a:t>
            </a:r>
            <a:r>
              <a:rPr lang="fr-FR" sz="3200" dirty="0" err="1" smtClean="0"/>
              <a:t>with</a:t>
            </a:r>
            <a:r>
              <a:rPr lang="fr-FR" sz="3200" dirty="0" smtClean="0"/>
              <a:t> </a:t>
            </a:r>
            <a:r>
              <a:rPr lang="fr-FR" sz="3200" dirty="0" err="1" smtClean="0"/>
              <a:t>complete</a:t>
            </a:r>
            <a:r>
              <a:rPr lang="fr-FR" sz="3200" dirty="0" smtClean="0"/>
              <a:t> graph</a:t>
            </a:r>
            <a:endParaRPr lang="fr-FR" sz="3200" dirty="0"/>
          </a:p>
        </p:txBody>
      </p:sp>
      <mc:AlternateContent xmlns:mc="http://schemas.openxmlformats.org/markup-compatibility/2006" xmlns:a14="http://schemas.microsoft.com/office/drawing/2010/main">
        <mc:Choice Requires="a14">
          <p:sp>
            <p:nvSpPr>
              <p:cNvPr id="415764" name="Text Box 20"/>
              <p:cNvSpPr txBox="1">
                <a:spLocks noChangeArrowheads="1"/>
              </p:cNvSpPr>
              <p:nvPr/>
            </p:nvSpPr>
            <p:spPr bwMode="auto">
              <a:xfrm>
                <a:off x="539552" y="1973620"/>
                <a:ext cx="8096869" cy="1004287"/>
              </a:xfrm>
              <a:prstGeom prst="rect">
                <a:avLst/>
              </a:prstGeom>
              <a:solidFill>
                <a:srgbClr val="FFFF99"/>
              </a:solidFill>
              <a:ln w="9525">
                <a:solidFill>
                  <a:srgbClr val="000000"/>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lIns="108000" tIns="108000" rIns="108000" bIns="108000">
                <a:spAutoFit/>
              </a:bodyPr>
              <a:lstStyle/>
              <a:p>
                <a:r>
                  <a:rPr lang="fr-FR" sz="2400" b="1" dirty="0" smtClean="0">
                    <a:solidFill>
                      <a:srgbClr val="515151"/>
                    </a:solidFill>
                    <a:sym typeface="Symbol" pitchFamily="18" charset="2"/>
                  </a:rPr>
                  <a:t>Each </a:t>
                </a:r>
                <a:r>
                  <a:rPr lang="fr-FR" sz="2400" b="1" dirty="0" err="1" smtClean="0">
                    <a:solidFill>
                      <a:srgbClr val="515151"/>
                    </a:solidFill>
                    <a:sym typeface="Symbol" pitchFamily="18" charset="2"/>
                  </a:rPr>
                  <a:t>node</a:t>
                </a:r>
                <a:r>
                  <a:rPr lang="fr-FR" sz="2400" b="1" dirty="0" smtClean="0">
                    <a:solidFill>
                      <a:srgbClr val="515151"/>
                    </a:solidFill>
                    <a:sym typeface="Symbol" pitchFamily="18" charset="2"/>
                  </a:rPr>
                  <a:t> </a:t>
                </a:r>
                <a:r>
                  <a:rPr lang="fr-FR" sz="2400" b="1" dirty="0" err="1" smtClean="0">
                    <a:solidFill>
                      <a:srgbClr val="515151"/>
                    </a:solidFill>
                    <a:sym typeface="Symbol" pitchFamily="18" charset="2"/>
                  </a:rPr>
                  <a:t>receives</a:t>
                </a:r>
                <a:r>
                  <a:rPr lang="fr-FR" sz="2400" b="1" dirty="0" smtClean="0">
                    <a:solidFill>
                      <a:srgbClr val="515151"/>
                    </a:solidFill>
                    <a:sym typeface="Symbol" pitchFamily="18" charset="2"/>
                  </a:rPr>
                  <a:t> fraction </a:t>
                </a:r>
                <a:r>
                  <a:rPr lang="fr-FR" sz="2400" b="1" dirty="0">
                    <a:solidFill>
                      <a:srgbClr val="515151"/>
                    </a:solidFill>
                    <a:sym typeface="Symbol" pitchFamily="18" charset="2"/>
                  </a:rPr>
                  <a:t>1-1/e  63% </a:t>
                </a:r>
                <a:r>
                  <a:rPr lang="fr-FR" sz="2400" b="1" dirty="0" smtClean="0">
                    <a:solidFill>
                      <a:srgbClr val="515151"/>
                    </a:solidFill>
                    <a:sym typeface="Symbol" pitchFamily="18" charset="2"/>
                  </a:rPr>
                  <a:t>of all </a:t>
                </a:r>
                <a:r>
                  <a:rPr lang="fr-FR" sz="2400" b="1" dirty="0" err="1" smtClean="0">
                    <a:solidFill>
                      <a:srgbClr val="515151"/>
                    </a:solidFill>
                    <a:sym typeface="Symbol" pitchFamily="18" charset="2"/>
                  </a:rPr>
                  <a:t>chunks</a:t>
                </a:r>
                <a:r>
                  <a:rPr lang="fr-FR" sz="2400" b="1" dirty="0" smtClean="0">
                    <a:solidFill>
                      <a:srgbClr val="515151"/>
                    </a:solidFill>
                    <a:sym typeface="Symbol" pitchFamily="18" charset="2"/>
                  </a:rPr>
                  <a:t> </a:t>
                </a:r>
                <a:endParaRPr lang="fr-FR" sz="2400" b="1" dirty="0">
                  <a:solidFill>
                    <a:srgbClr val="515151"/>
                  </a:solidFill>
                  <a:sym typeface="Symbol" pitchFamily="18" charset="2"/>
                </a:endParaRPr>
              </a:p>
              <a:p>
                <a:r>
                  <a:rPr lang="fr-FR" sz="2400" b="1" dirty="0" smtClean="0">
                    <a:solidFill>
                      <a:srgbClr val="515151"/>
                    </a:solidFill>
                    <a:sym typeface="Symbol" pitchFamily="18" charset="2"/>
                  </a:rPr>
                  <a:t>In </a:t>
                </a:r>
                <a:r>
                  <a:rPr lang="fr-FR" sz="2400" b="1" dirty="0" err="1" smtClean="0">
                    <a:solidFill>
                      <a:srgbClr val="515151"/>
                    </a:solidFill>
                    <a:sym typeface="Symbol" pitchFamily="18" charset="2"/>
                  </a:rPr>
                  <a:t>order</a:t>
                </a:r>
                <a:r>
                  <a:rPr lang="fr-FR" sz="2400" b="1" dirty="0" smtClean="0">
                    <a:solidFill>
                      <a:srgbClr val="515151"/>
                    </a:solidFill>
                    <a:sym typeface="Symbol" pitchFamily="18" charset="2"/>
                  </a:rPr>
                  <a:t>-optimal ( </a:t>
                </a:r>
                <a14:m>
                  <m:oMath xmlns:m="http://schemas.openxmlformats.org/officeDocument/2006/math">
                    <m:r>
                      <a:rPr lang="en-US" sz="2400" b="1" i="1" smtClean="0">
                        <a:solidFill>
                          <a:srgbClr val="515151"/>
                        </a:solidFill>
                        <a:latin typeface="Cambria Math"/>
                        <a:sym typeface="Symbol" pitchFamily="18" charset="2"/>
                      </a:rPr>
                      <m:t>𝑶</m:t>
                    </m:r>
                    <m:d>
                      <m:dPr>
                        <m:ctrlPr>
                          <a:rPr lang="en-US" sz="2400" b="1" i="1" smtClean="0">
                            <a:solidFill>
                              <a:srgbClr val="515151"/>
                            </a:solidFill>
                            <a:latin typeface="Cambria Math" panose="02040503050406030204" pitchFamily="18" charset="0"/>
                            <a:sym typeface="Symbol" pitchFamily="18" charset="2"/>
                          </a:rPr>
                        </m:ctrlPr>
                      </m:dPr>
                      <m:e>
                        <m:r>
                          <m:rPr>
                            <m:nor/>
                          </m:rPr>
                          <a:rPr lang="en-US" sz="2400" b="1" i="0" smtClean="0">
                            <a:solidFill>
                              <a:srgbClr val="515151"/>
                            </a:solidFill>
                            <a:latin typeface="Cambria Math"/>
                            <a:sym typeface="Symbol" pitchFamily="18" charset="2"/>
                          </a:rPr>
                          <m:t>log</m:t>
                        </m:r>
                        <m:d>
                          <m:dPr>
                            <m:ctrlPr>
                              <a:rPr lang="en-US" sz="2400" b="1" i="1" smtClean="0">
                                <a:solidFill>
                                  <a:srgbClr val="515151"/>
                                </a:solidFill>
                                <a:latin typeface="Cambria Math" panose="02040503050406030204" pitchFamily="18" charset="0"/>
                                <a:sym typeface="Symbol" pitchFamily="18" charset="2"/>
                              </a:rPr>
                            </m:ctrlPr>
                          </m:dPr>
                          <m:e>
                            <m:r>
                              <a:rPr lang="en-US" sz="2400" b="1" i="1" smtClean="0">
                                <a:solidFill>
                                  <a:srgbClr val="515151"/>
                                </a:solidFill>
                                <a:latin typeface="Cambria Math"/>
                                <a:sym typeface="Symbol" pitchFamily="18" charset="2"/>
                              </a:rPr>
                              <m:t>𝒏</m:t>
                            </m:r>
                          </m:e>
                        </m:d>
                      </m:e>
                    </m:d>
                  </m:oMath>
                </a14:m>
                <a:r>
                  <a:rPr lang="fr-FR" sz="2400" b="1" dirty="0" smtClean="0">
                    <a:solidFill>
                      <a:srgbClr val="515151"/>
                    </a:solidFill>
                    <a:sym typeface="Symbol" pitchFamily="18" charset="2"/>
                  </a:rPr>
                  <a:t> ) time</a:t>
                </a:r>
                <a:endParaRPr lang="fr-FR" sz="2400" b="1" dirty="0">
                  <a:solidFill>
                    <a:srgbClr val="515151"/>
                  </a:solidFill>
                  <a:sym typeface="Symbol" pitchFamily="18" charset="2"/>
                </a:endParaRPr>
              </a:p>
            </p:txBody>
          </p:sp>
        </mc:Choice>
        <mc:Fallback xmlns="">
          <p:sp>
            <p:nvSpPr>
              <p:cNvPr id="415764" name="Text Box 20"/>
              <p:cNvSpPr txBox="1">
                <a:spLocks noRot="1" noChangeAspect="1" noMove="1" noResize="1" noEditPoints="1" noAdjustHandles="1" noChangeArrowheads="1" noChangeShapeType="1" noTextEdit="1"/>
              </p:cNvSpPr>
              <p:nvPr/>
            </p:nvSpPr>
            <p:spPr bwMode="auto">
              <a:xfrm>
                <a:off x="539552" y="1973620"/>
                <a:ext cx="8096869" cy="1004287"/>
              </a:xfrm>
              <a:prstGeom prst="rect">
                <a:avLst/>
              </a:prstGeom>
              <a:blipFill rotWithShape="1">
                <a:blip r:embed="rId3"/>
                <a:stretch>
                  <a:fillRect l="-902" b="-3593"/>
                </a:stretch>
              </a:bli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noFill/>
                  </a:rPr>
                  <a:t> </a:t>
                </a:r>
              </a:p>
            </p:txBody>
          </p:sp>
        </mc:Fallback>
      </mc:AlternateContent>
    </p:spTree>
    <p:extLst>
      <p:ext uri="{BB962C8B-B14F-4D97-AF65-F5344CB8AC3E}">
        <p14:creationId xmlns:p14="http://schemas.microsoft.com/office/powerpoint/2010/main" val="40014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dirty="0" err="1" smtClean="0"/>
              <a:t>Epidemics</a:t>
            </a:r>
            <a:r>
              <a:rPr lang="fr-FR" sz="3600" dirty="0" smtClean="0"/>
              <a:t> </a:t>
            </a:r>
            <a:r>
              <a:rPr lang="fr-FR" sz="3600" dirty="0"/>
              <a:t>for information </a:t>
            </a:r>
            <a:r>
              <a:rPr lang="fr-FR" sz="3600" dirty="0" smtClean="0"/>
              <a:t>maintenance:</a:t>
            </a:r>
            <a:br>
              <a:rPr lang="fr-FR" sz="3600" dirty="0" smtClean="0"/>
            </a:br>
            <a:r>
              <a:rPr lang="fr-FR" sz="3600" dirty="0" smtClean="0"/>
              <a:t>The SIS (Susceptible-</a:t>
            </a:r>
            <a:r>
              <a:rPr lang="fr-FR" sz="3600" dirty="0" err="1" smtClean="0"/>
              <a:t>Infective</a:t>
            </a:r>
            <a:r>
              <a:rPr lang="fr-FR" sz="3600" dirty="0" smtClean="0"/>
              <a:t>-</a:t>
            </a:r>
            <a:r>
              <a:rPr lang="fr-FR" sz="3600" dirty="0" err="1" smtClean="0"/>
              <a:t>Removed</a:t>
            </a:r>
            <a:r>
              <a:rPr lang="fr-FR" sz="3600" dirty="0" smtClean="0"/>
              <a:t>) </a:t>
            </a:r>
            <a:r>
              <a:rPr lang="fr-FR" sz="3600" dirty="0" err="1" smtClean="0"/>
              <a:t>process</a:t>
            </a:r>
            <a:r>
              <a:rPr lang="fr-FR" sz="3600" dirty="0" smtClean="0"/>
              <a:t/>
            </a:r>
            <a:br>
              <a:rPr lang="fr-FR" sz="3600" dirty="0" smtClean="0"/>
            </a:br>
            <a:r>
              <a:rPr lang="fr-FR" sz="3600" dirty="0" err="1" smtClean="0"/>
              <a:t>also</a:t>
            </a:r>
            <a:r>
              <a:rPr lang="fr-FR" sz="3600" dirty="0" smtClean="0"/>
              <a:t> </a:t>
            </a:r>
            <a:r>
              <a:rPr lang="fr-FR" sz="3600" dirty="0" err="1" smtClean="0"/>
              <a:t>known</a:t>
            </a:r>
            <a:r>
              <a:rPr lang="fr-FR" sz="3600" dirty="0" smtClean="0"/>
              <a:t> as « contact </a:t>
            </a:r>
            <a:r>
              <a:rPr lang="fr-FR" sz="3600" dirty="0" err="1" smtClean="0"/>
              <a:t>process</a:t>
            </a:r>
            <a:r>
              <a:rPr lang="fr-FR" sz="3600" dirty="0" smtClean="0"/>
              <a:t> »</a:t>
            </a:r>
            <a:endParaRPr lang="en-US"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a:bodyPr>
              <a:lstStyle/>
              <a:p>
                <a:r>
                  <a:rPr lang="fr-FR" sz="2000" dirty="0" smtClean="0"/>
                  <a:t>Graph </a:t>
                </a:r>
                <a14:m>
                  <m:oMath xmlns:m="http://schemas.openxmlformats.org/officeDocument/2006/math">
                    <m:r>
                      <a:rPr lang="fr-FR" sz="2000" b="0" i="1" smtClean="0">
                        <a:solidFill>
                          <a:srgbClr val="FF0000"/>
                        </a:solidFill>
                        <a:latin typeface="Cambria Math" panose="02040503050406030204" pitchFamily="18" charset="0"/>
                      </a:rPr>
                      <m:t>𝐺</m:t>
                    </m:r>
                    <m:r>
                      <a:rPr lang="fr-FR" sz="2000" b="0" i="1" smtClean="0">
                        <a:solidFill>
                          <a:srgbClr val="FF0000"/>
                        </a:solidFill>
                        <a:latin typeface="Cambria Math" panose="02040503050406030204" pitchFamily="18" charset="0"/>
                      </a:rPr>
                      <m:t>=(</m:t>
                    </m:r>
                    <m:r>
                      <a:rPr lang="fr-FR" sz="2000" b="0" i="1" smtClean="0">
                        <a:solidFill>
                          <a:srgbClr val="FF0000"/>
                        </a:solidFill>
                        <a:latin typeface="Cambria Math" panose="02040503050406030204" pitchFamily="18" charset="0"/>
                      </a:rPr>
                      <m:t>𝑉</m:t>
                    </m:r>
                    <m:r>
                      <a:rPr lang="fr-FR" sz="2000" b="0" i="1" smtClean="0">
                        <a:solidFill>
                          <a:srgbClr val="FF0000"/>
                        </a:solidFill>
                        <a:latin typeface="Cambria Math" panose="02040503050406030204" pitchFamily="18" charset="0"/>
                      </a:rPr>
                      <m:t>,</m:t>
                    </m:r>
                    <m:r>
                      <a:rPr lang="fr-FR" sz="2000" b="0" i="1" smtClean="0">
                        <a:solidFill>
                          <a:srgbClr val="FF0000"/>
                        </a:solidFill>
                        <a:latin typeface="Cambria Math" panose="02040503050406030204" pitchFamily="18" charset="0"/>
                      </a:rPr>
                      <m:t>𝐸</m:t>
                    </m:r>
                    <m:r>
                      <a:rPr lang="fr-FR" sz="2000" b="0" i="1" smtClean="0">
                        <a:solidFill>
                          <a:srgbClr val="FF0000"/>
                        </a:solidFill>
                        <a:latin typeface="Cambria Math" panose="02040503050406030204" pitchFamily="18" charset="0"/>
                      </a:rPr>
                      <m:t>)</m:t>
                    </m:r>
                  </m:oMath>
                </a14:m>
                <a:endParaRPr lang="fr-FR" sz="2000" dirty="0" smtClean="0">
                  <a:solidFill>
                    <a:srgbClr val="FF0000"/>
                  </a:solidFill>
                </a:endParaRPr>
              </a:p>
              <a:p>
                <a:pPr marL="0" indent="0">
                  <a:buNone/>
                </a:pPr>
                <a:endParaRPr lang="fr-FR" sz="2000" dirty="0" smtClean="0">
                  <a:solidFill>
                    <a:srgbClr val="FF0000"/>
                  </a:solidFill>
                </a:endParaRPr>
              </a:p>
              <a:p>
                <a:r>
                  <a:rPr lang="fr-FR" sz="2000" dirty="0" err="1" smtClean="0"/>
                  <a:t>Each</a:t>
                </a:r>
                <a:r>
                  <a:rPr lang="fr-FR" sz="2000" dirty="0" smtClean="0"/>
                  <a:t> </a:t>
                </a:r>
                <a:r>
                  <a:rPr lang="fr-FR" sz="2000" dirty="0" err="1" smtClean="0"/>
                  <a:t>node</a:t>
                </a:r>
                <a:r>
                  <a:rPr lang="fr-FR" sz="2000" dirty="0" smtClean="0"/>
                  <a:t> </a:t>
                </a:r>
                <a14:m>
                  <m:oMath xmlns:m="http://schemas.openxmlformats.org/officeDocument/2006/math">
                    <m:r>
                      <a:rPr lang="fr-FR" sz="2000" b="0" i="1" smtClean="0">
                        <a:solidFill>
                          <a:srgbClr val="FF0000"/>
                        </a:solidFill>
                        <a:latin typeface="Cambria Math" panose="02040503050406030204" pitchFamily="18" charset="0"/>
                      </a:rPr>
                      <m:t>𝑖</m:t>
                    </m:r>
                  </m:oMath>
                </a14:m>
                <a:r>
                  <a:rPr lang="fr-FR" sz="2000" dirty="0" smtClean="0"/>
                  <a:t>: </a:t>
                </a:r>
                <a:r>
                  <a:rPr lang="fr-FR" sz="2000" dirty="0" err="1" smtClean="0"/>
                  <a:t>infected</a:t>
                </a:r>
                <a:r>
                  <a:rPr lang="fr-FR" sz="2000" dirty="0" smtClean="0"/>
                  <a:t> or not (</a:t>
                </a:r>
                <a14:m>
                  <m:oMath xmlns:m="http://schemas.openxmlformats.org/officeDocument/2006/math">
                    <m:sSub>
                      <m:sSubPr>
                        <m:ctrlPr>
                          <a:rPr lang="fr-FR" sz="2000" i="1" smtClean="0">
                            <a:solidFill>
                              <a:srgbClr val="FF0000"/>
                            </a:solidFill>
                            <a:latin typeface="Cambria Math" panose="02040503050406030204" pitchFamily="18" charset="0"/>
                          </a:rPr>
                        </m:ctrlPr>
                      </m:sSubPr>
                      <m:e>
                        <m:r>
                          <a:rPr lang="fr-FR" sz="2000" b="0" i="1" smtClean="0">
                            <a:solidFill>
                              <a:srgbClr val="FF0000"/>
                            </a:solidFill>
                            <a:latin typeface="Cambria Math" panose="02040503050406030204" pitchFamily="18" charset="0"/>
                          </a:rPr>
                          <m:t>𝑋</m:t>
                        </m:r>
                      </m:e>
                      <m:sub>
                        <m:r>
                          <a:rPr lang="fr-FR" sz="2000" b="0" i="1" smtClean="0">
                            <a:solidFill>
                              <a:srgbClr val="FF0000"/>
                            </a:solidFill>
                            <a:latin typeface="Cambria Math" panose="02040503050406030204" pitchFamily="18" charset="0"/>
                          </a:rPr>
                          <m:t>𝑖</m:t>
                        </m:r>
                      </m:sub>
                    </m:sSub>
                    <m:r>
                      <a:rPr lang="fr-FR" sz="2000" b="0" i="1" smtClean="0">
                        <a:solidFill>
                          <a:srgbClr val="FF0000"/>
                        </a:solidFill>
                        <a:latin typeface="Cambria Math" panose="02040503050406030204" pitchFamily="18" charset="0"/>
                      </a:rPr>
                      <m:t>=1</m:t>
                    </m:r>
                    <m:r>
                      <a:rPr lang="fr-FR" sz="2000" b="0" i="1" smtClean="0">
                        <a:latin typeface="Cambria Math" panose="02040503050406030204" pitchFamily="18" charset="0"/>
                      </a:rPr>
                      <m:t> </m:t>
                    </m:r>
                    <m:r>
                      <a:rPr lang="fr-FR" sz="2000" b="0" i="1" smtClean="0">
                        <a:latin typeface="Cambria Math" panose="02040503050406030204" pitchFamily="18" charset="0"/>
                      </a:rPr>
                      <m:t>𝑜𝑟</m:t>
                    </m:r>
                    <m:r>
                      <a:rPr lang="fr-FR" sz="2000" b="0" i="1" smtClean="0">
                        <a:latin typeface="Cambria Math" panose="02040503050406030204" pitchFamily="18" charset="0"/>
                      </a:rPr>
                      <m:t> 0</m:t>
                    </m:r>
                  </m:oMath>
                </a14:m>
                <a:r>
                  <a:rPr lang="fr-FR" sz="2000" dirty="0" smtClean="0"/>
                  <a:t>)</a:t>
                </a:r>
              </a:p>
              <a:p>
                <a:r>
                  <a:rPr lang="fr-FR" sz="2000" dirty="0" err="1" smtClean="0"/>
                  <a:t>Each</a:t>
                </a:r>
                <a:r>
                  <a:rPr lang="fr-FR" sz="2000" dirty="0" smtClean="0"/>
                  <a:t> </a:t>
                </a:r>
                <a:r>
                  <a:rPr lang="fr-FR" sz="2000" dirty="0" err="1" smtClean="0"/>
                  <a:t>infected</a:t>
                </a:r>
                <a:r>
                  <a:rPr lang="fr-FR" sz="2000" dirty="0" smtClean="0"/>
                  <a:t> </a:t>
                </a:r>
                <a:r>
                  <a:rPr lang="fr-FR" sz="2000" dirty="0" err="1" smtClean="0"/>
                  <a:t>node</a:t>
                </a:r>
                <a:r>
                  <a:rPr lang="fr-FR" sz="2000" dirty="0" smtClean="0"/>
                  <a:t> infects </a:t>
                </a:r>
                <a:r>
                  <a:rPr lang="fr-FR" sz="2000" dirty="0" err="1" smtClean="0"/>
                  <a:t>each</a:t>
                </a:r>
                <a:r>
                  <a:rPr lang="fr-FR" sz="2000" dirty="0" smtClean="0"/>
                  <a:t> </a:t>
                </a:r>
                <a:r>
                  <a:rPr lang="fr-FR" sz="2000" dirty="0" err="1" smtClean="0"/>
                  <a:t>neighbor</a:t>
                </a:r>
                <a:r>
                  <a:rPr lang="fr-FR" sz="2000" dirty="0" smtClean="0"/>
                  <a:t> at rate </a:t>
                </a:r>
                <a14:m>
                  <m:oMath xmlns:m="http://schemas.openxmlformats.org/officeDocument/2006/math">
                    <m:r>
                      <a:rPr lang="fr-FR" sz="2000" i="1" smtClean="0">
                        <a:solidFill>
                          <a:srgbClr val="FF0000"/>
                        </a:solidFill>
                        <a:latin typeface="Cambria Math" panose="02040503050406030204" pitchFamily="18" charset="0"/>
                        <a:ea typeface="Cambria Math" panose="02040503050406030204" pitchFamily="18" charset="0"/>
                      </a:rPr>
                      <m:t>𝛽</m:t>
                    </m:r>
                  </m:oMath>
                </a14:m>
                <a:endParaRPr lang="fr-FR" sz="2000" dirty="0" smtClean="0">
                  <a:solidFill>
                    <a:srgbClr val="FF0000"/>
                  </a:solidFill>
                </a:endParaRPr>
              </a:p>
              <a:p>
                <a:r>
                  <a:rPr lang="fr-FR" sz="2000" dirty="0" err="1" smtClean="0"/>
                  <a:t>Each</a:t>
                </a:r>
                <a:r>
                  <a:rPr lang="fr-FR" sz="2000" dirty="0" smtClean="0"/>
                  <a:t> </a:t>
                </a:r>
                <a:r>
                  <a:rPr lang="fr-FR" sz="2000" dirty="0" err="1" smtClean="0"/>
                  <a:t>infected</a:t>
                </a:r>
                <a:r>
                  <a:rPr lang="fr-FR" sz="2000" dirty="0" smtClean="0"/>
                  <a:t> </a:t>
                </a:r>
                <a:r>
                  <a:rPr lang="fr-FR" sz="2000" dirty="0" err="1" smtClean="0"/>
                  <a:t>node</a:t>
                </a:r>
                <a:r>
                  <a:rPr lang="fr-FR" sz="2000" dirty="0" smtClean="0"/>
                  <a:t> </a:t>
                </a:r>
                <a:r>
                  <a:rPr lang="fr-FR" sz="2000" dirty="0" err="1" smtClean="0"/>
                  <a:t>becomes</a:t>
                </a:r>
                <a:r>
                  <a:rPr lang="fr-FR" sz="2000" dirty="0" smtClean="0"/>
                  <a:t> </a:t>
                </a:r>
                <a:r>
                  <a:rPr lang="fr-FR" sz="2000" dirty="0" err="1" smtClean="0"/>
                  <a:t>healthy</a:t>
                </a:r>
                <a:r>
                  <a:rPr lang="fr-FR" sz="2000" dirty="0" smtClean="0"/>
                  <a:t> at rate </a:t>
                </a:r>
                <a14:m>
                  <m:oMath xmlns:m="http://schemas.openxmlformats.org/officeDocument/2006/math">
                    <m:r>
                      <a:rPr lang="fr-FR" sz="2000" i="1" smtClean="0">
                        <a:solidFill>
                          <a:srgbClr val="FF0000"/>
                        </a:solidFill>
                        <a:latin typeface="Cambria Math" panose="02040503050406030204" pitchFamily="18" charset="0"/>
                        <a:ea typeface="Cambria Math" panose="02040503050406030204" pitchFamily="18" charset="0"/>
                      </a:rPr>
                      <m:t>𝛿</m:t>
                    </m:r>
                  </m:oMath>
                </a14:m>
                <a:endParaRPr lang="fr-FR" sz="2000" dirty="0" smtClean="0">
                  <a:solidFill>
                    <a:srgbClr val="FF0000"/>
                  </a:solidFill>
                </a:endParaRPr>
              </a:p>
              <a:p>
                <a:endParaRPr lang="fr-FR" sz="2000" dirty="0" smtClean="0">
                  <a:solidFill>
                    <a:srgbClr val="FF0000"/>
                  </a:solidFill>
                </a:endParaRPr>
              </a:p>
              <a:p>
                <a:pPr>
                  <a:buFont typeface="Wingdings" panose="05000000000000000000" pitchFamily="2" charset="2"/>
                  <a:buChar char="à"/>
                </a:pPr>
                <a:r>
                  <a:rPr lang="fr-FR" sz="2000" dirty="0" smtClean="0">
                    <a:sym typeface="Wingdings" panose="05000000000000000000" pitchFamily="2" charset="2"/>
                  </a:rPr>
                  <a:t>A </a:t>
                </a:r>
                <a:r>
                  <a:rPr lang="fr-FR" sz="2000" dirty="0" err="1" smtClean="0">
                    <a:sym typeface="Wingdings" panose="05000000000000000000" pitchFamily="2" charset="2"/>
                  </a:rPr>
                  <a:t>continuous</a:t>
                </a:r>
                <a:r>
                  <a:rPr lang="fr-FR" sz="2000" dirty="0">
                    <a:sym typeface="Wingdings" panose="05000000000000000000" pitchFamily="2" charset="2"/>
                  </a:rPr>
                  <a:t>-</a:t>
                </a:r>
                <a:r>
                  <a:rPr lang="fr-FR" sz="2000" dirty="0" smtClean="0">
                    <a:sym typeface="Wingdings" panose="05000000000000000000" pitchFamily="2" charset="2"/>
                  </a:rPr>
                  <a:t>time jump Markov </a:t>
                </a:r>
                <a:r>
                  <a:rPr lang="fr-FR" sz="2000" dirty="0" err="1" smtClean="0">
                    <a:sym typeface="Wingdings" panose="05000000000000000000" pitchFamily="2" charset="2"/>
                  </a:rPr>
                  <a:t>process</a:t>
                </a:r>
                <a:r>
                  <a:rPr lang="fr-FR" sz="2000" dirty="0" smtClean="0">
                    <a:sym typeface="Wingdings" panose="05000000000000000000" pitchFamily="2" charset="2"/>
                  </a:rPr>
                  <a:t> on </a:t>
                </a:r>
                <a14:m>
                  <m:oMath xmlns:m="http://schemas.openxmlformats.org/officeDocument/2006/math">
                    <m:sSup>
                      <m:sSupPr>
                        <m:ctrlPr>
                          <a:rPr lang="fr-FR" sz="2000" i="1" smtClean="0">
                            <a:solidFill>
                              <a:srgbClr val="FF0000"/>
                            </a:solidFill>
                            <a:latin typeface="Cambria Math" panose="02040503050406030204" pitchFamily="18" charset="0"/>
                            <a:sym typeface="Wingdings" panose="05000000000000000000" pitchFamily="2" charset="2"/>
                          </a:rPr>
                        </m:ctrlPr>
                      </m:sSupPr>
                      <m:e>
                        <m:d>
                          <m:dPr>
                            <m:begChr m:val="{"/>
                            <m:endChr m:val="}"/>
                            <m:ctrlPr>
                              <a:rPr lang="fr-FR" sz="2000" i="1" smtClean="0">
                                <a:solidFill>
                                  <a:srgbClr val="FF0000"/>
                                </a:solidFill>
                                <a:latin typeface="Cambria Math" panose="02040503050406030204" pitchFamily="18" charset="0"/>
                                <a:sym typeface="Wingdings" panose="05000000000000000000" pitchFamily="2" charset="2"/>
                              </a:rPr>
                            </m:ctrlPr>
                          </m:dPr>
                          <m:e>
                            <m:r>
                              <a:rPr lang="fr-FR" sz="2000" b="0" i="1" smtClean="0">
                                <a:solidFill>
                                  <a:srgbClr val="FF0000"/>
                                </a:solidFill>
                                <a:latin typeface="Cambria Math" panose="02040503050406030204" pitchFamily="18" charset="0"/>
                                <a:sym typeface="Wingdings" panose="05000000000000000000" pitchFamily="2" charset="2"/>
                              </a:rPr>
                              <m:t>0,1</m:t>
                            </m:r>
                          </m:e>
                        </m:d>
                      </m:e>
                      <m:sup>
                        <m:r>
                          <a:rPr lang="fr-FR" sz="2000" b="0" i="1" smtClean="0">
                            <a:solidFill>
                              <a:srgbClr val="FF0000"/>
                            </a:solidFill>
                            <a:latin typeface="Cambria Math" panose="02040503050406030204" pitchFamily="18" charset="0"/>
                            <a:sym typeface="Wingdings" panose="05000000000000000000" pitchFamily="2" charset="2"/>
                          </a:rPr>
                          <m:t>𝑉</m:t>
                        </m:r>
                      </m:sup>
                    </m:sSup>
                  </m:oMath>
                </a14:m>
                <a:r>
                  <a:rPr lang="fr-FR" sz="2000" dirty="0" err="1" smtClean="0">
                    <a:sym typeface="Wingdings" panose="05000000000000000000" pitchFamily="2" charset="2"/>
                  </a:rPr>
                  <a:t>with</a:t>
                </a:r>
                <a:r>
                  <a:rPr lang="fr-FR" sz="2000" dirty="0" smtClean="0">
                    <a:sym typeface="Wingdings" panose="05000000000000000000" pitchFamily="2" charset="2"/>
                  </a:rPr>
                  <a:t> non-</a:t>
                </a:r>
                <a:r>
                  <a:rPr lang="fr-FR" sz="2000" dirty="0" err="1" smtClean="0">
                    <a:sym typeface="Wingdings" panose="05000000000000000000" pitchFamily="2" charset="2"/>
                  </a:rPr>
                  <a:t>zero</a:t>
                </a:r>
                <a:r>
                  <a:rPr lang="fr-FR" sz="2000" dirty="0" smtClean="0">
                    <a:sym typeface="Wingdings" panose="05000000000000000000" pitchFamily="2" charset="2"/>
                  </a:rPr>
                  <a:t> transition rates</a:t>
                </a:r>
              </a:p>
              <a:p>
                <a:pPr marL="0" indent="0">
                  <a:buNone/>
                </a:pPr>
                <a14:m>
                  <m:oMathPara xmlns:m="http://schemas.openxmlformats.org/officeDocument/2006/math">
                    <m:oMathParaPr>
                      <m:jc m:val="centerGroup"/>
                    </m:oMathParaPr>
                    <m:oMath xmlns:m="http://schemas.openxmlformats.org/officeDocument/2006/math">
                      <m:r>
                        <a:rPr lang="fr-FR" sz="2000" i="1" smtClean="0">
                          <a:solidFill>
                            <a:srgbClr val="FF0000"/>
                          </a:solidFill>
                          <a:latin typeface="Cambria Math" panose="02040503050406030204" pitchFamily="18" charset="0"/>
                          <a:sym typeface="Wingdings" panose="05000000000000000000" pitchFamily="2" charset="2"/>
                        </a:rPr>
                        <m:t>𝑞</m:t>
                      </m:r>
                      <m:d>
                        <m:dPr>
                          <m:ctrlPr>
                            <a:rPr lang="fr-FR" sz="2000" i="1">
                              <a:solidFill>
                                <a:srgbClr val="FF0000"/>
                              </a:solidFill>
                              <a:latin typeface="Cambria Math" panose="02040503050406030204" pitchFamily="18" charset="0"/>
                              <a:sym typeface="Wingdings" panose="05000000000000000000" pitchFamily="2" charset="2"/>
                            </a:rPr>
                          </m:ctrlPr>
                        </m:dPr>
                        <m:e>
                          <m:r>
                            <a:rPr lang="fr-FR" sz="2000" i="1">
                              <a:solidFill>
                                <a:srgbClr val="FF0000"/>
                              </a:solidFill>
                              <a:latin typeface="Cambria Math" panose="02040503050406030204" pitchFamily="18" charset="0"/>
                              <a:sym typeface="Wingdings" panose="05000000000000000000" pitchFamily="2" charset="2"/>
                            </a:rPr>
                            <m:t>𝑥</m:t>
                          </m:r>
                          <m:r>
                            <a:rPr lang="fr-FR" sz="2000" i="1">
                              <a:solidFill>
                                <a:srgbClr val="FF0000"/>
                              </a:solidFill>
                              <a:latin typeface="Cambria Math" panose="02040503050406030204" pitchFamily="18" charset="0"/>
                              <a:sym typeface="Wingdings" panose="05000000000000000000" pitchFamily="2" charset="2"/>
                            </a:rPr>
                            <m:t>,</m:t>
                          </m:r>
                          <m:r>
                            <a:rPr lang="fr-FR" sz="2000" i="1">
                              <a:solidFill>
                                <a:srgbClr val="FF0000"/>
                              </a:solidFill>
                              <a:latin typeface="Cambria Math" panose="02040503050406030204" pitchFamily="18" charset="0"/>
                              <a:sym typeface="Wingdings" panose="05000000000000000000" pitchFamily="2" charset="2"/>
                            </a:rPr>
                            <m:t>𝑥</m:t>
                          </m:r>
                          <m:r>
                            <a:rPr lang="fr-FR" sz="2000" i="1">
                              <a:solidFill>
                                <a:srgbClr val="FF0000"/>
                              </a:solidFill>
                              <a:latin typeface="Cambria Math" panose="02040503050406030204" pitchFamily="18" charset="0"/>
                              <a:sym typeface="Wingdings" panose="05000000000000000000" pitchFamily="2" charset="2"/>
                            </a:rPr>
                            <m:t>+</m:t>
                          </m:r>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a:solidFill>
                                    <a:srgbClr val="FF0000"/>
                                  </a:solidFill>
                                  <a:latin typeface="Cambria Math" panose="02040503050406030204" pitchFamily="18" charset="0"/>
                                  <a:sym typeface="Wingdings" panose="05000000000000000000" pitchFamily="2" charset="2"/>
                                </a:rPr>
                                <m:t>𝑒</m:t>
                              </m:r>
                            </m:e>
                            <m:sub>
                              <m:r>
                                <a:rPr lang="fr-FR" sz="2000" i="1">
                                  <a:solidFill>
                                    <a:srgbClr val="FF0000"/>
                                  </a:solidFill>
                                  <a:latin typeface="Cambria Math" panose="02040503050406030204" pitchFamily="18" charset="0"/>
                                  <a:sym typeface="Wingdings" panose="05000000000000000000" pitchFamily="2" charset="2"/>
                                </a:rPr>
                                <m:t>𝑖</m:t>
                              </m:r>
                            </m:sub>
                          </m:sSub>
                        </m:e>
                      </m:d>
                      <m:r>
                        <a:rPr lang="fr-FR" sz="2000" i="1">
                          <a:solidFill>
                            <a:srgbClr val="FF0000"/>
                          </a:solidFill>
                          <a:latin typeface="Cambria Math" panose="02040503050406030204" pitchFamily="18" charset="0"/>
                          <a:sym typeface="Wingdings" panose="05000000000000000000" pitchFamily="2" charset="2"/>
                        </a:rPr>
                        <m:t>=</m:t>
                      </m:r>
                      <m:r>
                        <a:rPr lang="fr-FR" sz="2000" i="1">
                          <a:solidFill>
                            <a:srgbClr val="FF0000"/>
                          </a:solidFill>
                          <a:latin typeface="Cambria Math" panose="02040503050406030204" pitchFamily="18" charset="0"/>
                          <a:ea typeface="Cambria Math" panose="02040503050406030204" pitchFamily="18" charset="0"/>
                          <a:sym typeface="Wingdings" panose="05000000000000000000" pitchFamily="2" charset="2"/>
                        </a:rPr>
                        <m:t>𝛽</m:t>
                      </m:r>
                      <m:d>
                        <m:dPr>
                          <m:ctrlPr>
                            <a:rPr lang="fr-FR" sz="2000" i="1">
                              <a:solidFill>
                                <a:srgbClr val="FF0000"/>
                              </a:solidFill>
                              <a:latin typeface="Cambria Math" panose="02040503050406030204" pitchFamily="18" charset="0"/>
                              <a:sym typeface="Wingdings" panose="05000000000000000000" pitchFamily="2" charset="2"/>
                            </a:rPr>
                          </m:ctrlPr>
                        </m:dPr>
                        <m:e>
                          <m:r>
                            <a:rPr lang="fr-FR" sz="2000" i="1">
                              <a:solidFill>
                                <a:srgbClr val="FF0000"/>
                              </a:solidFill>
                              <a:latin typeface="Cambria Math" panose="02040503050406030204" pitchFamily="18" charset="0"/>
                              <a:sym typeface="Wingdings" panose="05000000000000000000" pitchFamily="2" charset="2"/>
                            </a:rPr>
                            <m:t>1−</m:t>
                          </m:r>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a:solidFill>
                                    <a:srgbClr val="FF0000"/>
                                  </a:solidFill>
                                  <a:latin typeface="Cambria Math" panose="02040503050406030204" pitchFamily="18" charset="0"/>
                                  <a:sym typeface="Wingdings" panose="05000000000000000000" pitchFamily="2" charset="2"/>
                                </a:rPr>
                                <m:t>𝑥</m:t>
                              </m:r>
                            </m:e>
                            <m:sub>
                              <m:r>
                                <a:rPr lang="fr-FR" sz="2000" i="1">
                                  <a:solidFill>
                                    <a:srgbClr val="FF0000"/>
                                  </a:solidFill>
                                  <a:latin typeface="Cambria Math" panose="02040503050406030204" pitchFamily="18" charset="0"/>
                                  <a:sym typeface="Wingdings" panose="05000000000000000000" pitchFamily="2" charset="2"/>
                                </a:rPr>
                                <m:t>𝑖</m:t>
                              </m:r>
                            </m:sub>
                          </m:sSub>
                        </m:e>
                      </m:d>
                      <m:nary>
                        <m:naryPr>
                          <m:chr m:val="∑"/>
                          <m:ctrlPr>
                            <a:rPr lang="fr-FR" sz="2000" i="1">
                              <a:solidFill>
                                <a:srgbClr val="FF0000"/>
                              </a:solidFill>
                              <a:latin typeface="Cambria Math" panose="02040503050406030204" pitchFamily="18" charset="0"/>
                              <a:sym typeface="Wingdings" panose="05000000000000000000" pitchFamily="2" charset="2"/>
                            </a:rPr>
                          </m:ctrlPr>
                        </m:naryPr>
                        <m:sub>
                          <m:r>
                            <m:rPr>
                              <m:brk m:alnAt="23"/>
                            </m:rPr>
                            <a:rPr lang="fr-FR" sz="2000" i="1">
                              <a:solidFill>
                                <a:srgbClr val="FF0000"/>
                              </a:solidFill>
                              <a:latin typeface="Cambria Math" panose="02040503050406030204" pitchFamily="18" charset="0"/>
                              <a:sym typeface="Wingdings" panose="05000000000000000000" pitchFamily="2" charset="2"/>
                            </a:rPr>
                            <m:t>𝑗</m:t>
                          </m:r>
                          <m:r>
                            <a:rPr lang="fr-FR" sz="2000" i="1">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fr-FR" sz="2000" i="1">
                              <a:solidFill>
                                <a:srgbClr val="FF0000"/>
                              </a:solidFill>
                              <a:latin typeface="Cambria Math" panose="02040503050406030204" pitchFamily="18" charset="0"/>
                              <a:ea typeface="Cambria Math" panose="02040503050406030204" pitchFamily="18" charset="0"/>
                              <a:sym typeface="Wingdings" panose="05000000000000000000" pitchFamily="2" charset="2"/>
                            </a:rPr>
                            <m:t>𝑉</m:t>
                          </m:r>
                        </m:sub>
                        <m:sup/>
                        <m:e>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a:solidFill>
                                    <a:srgbClr val="FF0000"/>
                                  </a:solidFill>
                                  <a:latin typeface="Cambria Math" panose="02040503050406030204" pitchFamily="18" charset="0"/>
                                  <a:sym typeface="Wingdings" panose="05000000000000000000" pitchFamily="2" charset="2"/>
                                </a:rPr>
                                <m:t>𝐴</m:t>
                              </m:r>
                            </m:e>
                            <m:sub>
                              <m:r>
                                <a:rPr lang="fr-FR" sz="2000" i="1">
                                  <a:solidFill>
                                    <a:srgbClr val="FF0000"/>
                                  </a:solidFill>
                                  <a:latin typeface="Cambria Math" panose="02040503050406030204" pitchFamily="18" charset="0"/>
                                  <a:sym typeface="Wingdings" panose="05000000000000000000" pitchFamily="2" charset="2"/>
                                </a:rPr>
                                <m:t>𝑖𝑗</m:t>
                              </m:r>
                            </m:sub>
                          </m:sSub>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a:solidFill>
                                    <a:srgbClr val="FF0000"/>
                                  </a:solidFill>
                                  <a:latin typeface="Cambria Math" panose="02040503050406030204" pitchFamily="18" charset="0"/>
                                  <a:sym typeface="Wingdings" panose="05000000000000000000" pitchFamily="2" charset="2"/>
                                </a:rPr>
                                <m:t>𝑥</m:t>
                              </m:r>
                            </m:e>
                            <m:sub>
                              <m:r>
                                <a:rPr lang="fr-FR" sz="2000" i="1">
                                  <a:solidFill>
                                    <a:srgbClr val="FF0000"/>
                                  </a:solidFill>
                                  <a:latin typeface="Cambria Math" panose="02040503050406030204" pitchFamily="18" charset="0"/>
                                  <a:sym typeface="Wingdings" panose="05000000000000000000" pitchFamily="2" charset="2"/>
                                </a:rPr>
                                <m:t>𝑗</m:t>
                              </m:r>
                            </m:sub>
                          </m:sSub>
                        </m:e>
                      </m:nary>
                    </m:oMath>
                  </m:oMathPara>
                </a14:m>
                <a:endParaRPr lang="fr-FR" sz="2000" dirty="0" smtClean="0">
                  <a:solidFill>
                    <a:srgbClr val="FF0000"/>
                  </a:solidFill>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fr-FR" sz="2000" i="1">
                          <a:solidFill>
                            <a:srgbClr val="FF0000"/>
                          </a:solidFill>
                          <a:latin typeface="Cambria Math" panose="02040503050406030204" pitchFamily="18" charset="0"/>
                          <a:sym typeface="Wingdings" panose="05000000000000000000" pitchFamily="2" charset="2"/>
                        </a:rPr>
                        <m:t>𝑞</m:t>
                      </m:r>
                      <m:d>
                        <m:dPr>
                          <m:ctrlPr>
                            <a:rPr lang="fr-FR" sz="2000" i="1">
                              <a:solidFill>
                                <a:srgbClr val="FF0000"/>
                              </a:solidFill>
                              <a:latin typeface="Cambria Math" panose="02040503050406030204" pitchFamily="18" charset="0"/>
                              <a:sym typeface="Wingdings" panose="05000000000000000000" pitchFamily="2" charset="2"/>
                            </a:rPr>
                          </m:ctrlPr>
                        </m:dPr>
                        <m:e>
                          <m:r>
                            <a:rPr lang="fr-FR" sz="2000" i="1">
                              <a:solidFill>
                                <a:srgbClr val="FF0000"/>
                              </a:solidFill>
                              <a:latin typeface="Cambria Math" panose="02040503050406030204" pitchFamily="18" charset="0"/>
                              <a:sym typeface="Wingdings" panose="05000000000000000000" pitchFamily="2" charset="2"/>
                            </a:rPr>
                            <m:t>𝑥</m:t>
                          </m:r>
                          <m:r>
                            <a:rPr lang="fr-FR" sz="2000" i="1">
                              <a:solidFill>
                                <a:srgbClr val="FF0000"/>
                              </a:solidFill>
                              <a:latin typeface="Cambria Math" panose="02040503050406030204" pitchFamily="18" charset="0"/>
                              <a:sym typeface="Wingdings" panose="05000000000000000000" pitchFamily="2" charset="2"/>
                            </a:rPr>
                            <m:t>,</m:t>
                          </m:r>
                          <m:r>
                            <a:rPr lang="fr-FR" sz="2000" i="1">
                              <a:solidFill>
                                <a:srgbClr val="FF0000"/>
                              </a:solidFill>
                              <a:latin typeface="Cambria Math" panose="02040503050406030204" pitchFamily="18" charset="0"/>
                              <a:sym typeface="Wingdings" panose="05000000000000000000" pitchFamily="2" charset="2"/>
                            </a:rPr>
                            <m:t>𝑥</m:t>
                          </m:r>
                          <m:r>
                            <a:rPr lang="fr-FR" sz="2000" b="0" i="1" smtClean="0">
                              <a:solidFill>
                                <a:srgbClr val="FF0000"/>
                              </a:solidFill>
                              <a:latin typeface="Cambria Math" panose="02040503050406030204" pitchFamily="18" charset="0"/>
                              <a:sym typeface="Wingdings" panose="05000000000000000000" pitchFamily="2" charset="2"/>
                            </a:rPr>
                            <m:t>−</m:t>
                          </m:r>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a:solidFill>
                                    <a:srgbClr val="FF0000"/>
                                  </a:solidFill>
                                  <a:latin typeface="Cambria Math" panose="02040503050406030204" pitchFamily="18" charset="0"/>
                                  <a:sym typeface="Wingdings" panose="05000000000000000000" pitchFamily="2" charset="2"/>
                                </a:rPr>
                                <m:t>𝑒</m:t>
                              </m:r>
                            </m:e>
                            <m:sub>
                              <m:r>
                                <a:rPr lang="fr-FR" sz="2000" i="1">
                                  <a:solidFill>
                                    <a:srgbClr val="FF0000"/>
                                  </a:solidFill>
                                  <a:latin typeface="Cambria Math" panose="02040503050406030204" pitchFamily="18" charset="0"/>
                                  <a:sym typeface="Wingdings" panose="05000000000000000000" pitchFamily="2" charset="2"/>
                                </a:rPr>
                                <m:t>𝑖</m:t>
                              </m:r>
                            </m:sub>
                          </m:sSub>
                        </m:e>
                      </m:d>
                      <m:r>
                        <a:rPr lang="fr-FR" sz="2000" i="1">
                          <a:solidFill>
                            <a:srgbClr val="FF0000"/>
                          </a:solidFill>
                          <a:latin typeface="Cambria Math" panose="02040503050406030204" pitchFamily="18" charset="0"/>
                          <a:sym typeface="Wingdings" panose="05000000000000000000" pitchFamily="2" charset="2"/>
                        </a:rPr>
                        <m:t>=</m:t>
                      </m:r>
                      <m:sSub>
                        <m:sSubPr>
                          <m:ctrlPr>
                            <a:rPr lang="fr-FR" sz="2000" i="1">
                              <a:solidFill>
                                <a:srgbClr val="FF0000"/>
                              </a:solidFill>
                              <a:latin typeface="Cambria Math" panose="02040503050406030204" pitchFamily="18" charset="0"/>
                              <a:sym typeface="Wingdings" panose="05000000000000000000" pitchFamily="2" charset="2"/>
                            </a:rPr>
                          </m:ctrlPr>
                        </m:sSubPr>
                        <m:e>
                          <m:r>
                            <a:rPr lang="fr-FR" sz="200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𝛿</m:t>
                          </m:r>
                          <m:r>
                            <a:rPr lang="fr-FR" sz="2000" i="1">
                              <a:solidFill>
                                <a:srgbClr val="FF0000"/>
                              </a:solidFill>
                              <a:latin typeface="Cambria Math" panose="02040503050406030204" pitchFamily="18" charset="0"/>
                              <a:sym typeface="Wingdings" panose="05000000000000000000" pitchFamily="2" charset="2"/>
                            </a:rPr>
                            <m:t>𝑥</m:t>
                          </m:r>
                        </m:e>
                        <m:sub>
                          <m:r>
                            <a:rPr lang="fr-FR" sz="2000" i="1">
                              <a:solidFill>
                                <a:srgbClr val="FF0000"/>
                              </a:solidFill>
                              <a:latin typeface="Cambria Math" panose="02040503050406030204" pitchFamily="18" charset="0"/>
                              <a:sym typeface="Wingdings" panose="05000000000000000000" pitchFamily="2" charset="2"/>
                            </a:rPr>
                            <m:t>𝑖</m:t>
                          </m:r>
                        </m:sub>
                      </m:sSub>
                    </m:oMath>
                  </m:oMathPara>
                </a14:m>
                <a:endParaRPr lang="fr-FR" sz="2000" dirty="0" smtClean="0">
                  <a:solidFill>
                    <a:srgbClr val="FF0000"/>
                  </a:solidFill>
                  <a:sym typeface="Wingdings" panose="05000000000000000000" pitchFamily="2" charset="2"/>
                </a:endParaRPr>
              </a:p>
              <a:p>
                <a:pPr marL="0" indent="0">
                  <a:buNone/>
                </a:pPr>
                <a:r>
                  <a:rPr lang="fr-FR" sz="2000" dirty="0" err="1" smtClean="0"/>
                  <a:t>Where</a:t>
                </a:r>
                <a:r>
                  <a:rPr lang="fr-FR" sz="2000" dirty="0" smtClean="0"/>
                  <a:t> </a:t>
                </a:r>
                <a14:m>
                  <m:oMath xmlns:m="http://schemas.openxmlformats.org/officeDocument/2006/math">
                    <m:r>
                      <a:rPr lang="fr-FR" sz="2000" i="1" smtClean="0">
                        <a:solidFill>
                          <a:srgbClr val="FF0000"/>
                        </a:solidFill>
                        <a:latin typeface="Cambria Math" panose="02040503050406030204" pitchFamily="18" charset="0"/>
                      </a:rPr>
                      <m:t>𝐺</m:t>
                    </m:r>
                    <m:r>
                      <a:rPr lang="fr-FR" sz="2000" i="1">
                        <a:solidFill>
                          <a:srgbClr val="FF0000"/>
                        </a:solidFill>
                        <a:latin typeface="Cambria Math" panose="02040503050406030204" pitchFamily="18" charset="0"/>
                      </a:rPr>
                      <m:t> </m:t>
                    </m:r>
                  </m:oMath>
                </a14:m>
                <a:r>
                  <a:rPr lang="fr-FR" sz="2000" dirty="0" smtClean="0"/>
                  <a:t>: </a:t>
                </a:r>
                <a:r>
                  <a:rPr lang="fr-FR" sz="2000" dirty="0" err="1" smtClean="0"/>
                  <a:t>adjacency</a:t>
                </a:r>
                <a:r>
                  <a:rPr lang="fr-FR" sz="2000" dirty="0" smtClean="0"/>
                  <a:t> matrix of</a:t>
                </a:r>
                <a:r>
                  <a:rPr lang="fr-FR" sz="2000" dirty="0">
                    <a:solidFill>
                      <a:srgbClr val="FF0000"/>
                    </a:solidFill>
                  </a:rPr>
                  <a:t> </a:t>
                </a:r>
                <a14:m>
                  <m:oMath xmlns:m="http://schemas.openxmlformats.org/officeDocument/2006/math">
                    <m:r>
                      <a:rPr lang="fr-FR" sz="2000" i="1">
                        <a:solidFill>
                          <a:srgbClr val="FF0000"/>
                        </a:solidFill>
                        <a:latin typeface="Cambria Math" panose="02040503050406030204" pitchFamily="18" charset="0"/>
                      </a:rPr>
                      <m:t>𝐺</m:t>
                    </m:r>
                  </m:oMath>
                </a14:m>
                <a:endParaRPr lang="fr-FR" sz="20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741" t="-809" b="-1482"/>
                </a:stretch>
              </a:blipFill>
            </p:spPr>
            <p:txBody>
              <a:bodyPr/>
              <a:lstStyle/>
              <a:p>
                <a:r>
                  <a:rPr lang="fr-FR">
                    <a:noFill/>
                  </a:rPr>
                  <a:t> </a:t>
                </a:r>
              </a:p>
            </p:txBody>
          </p:sp>
        </mc:Fallback>
      </mc:AlternateContent>
      <p:grpSp>
        <p:nvGrpSpPr>
          <p:cNvPr id="4" name="Group 4"/>
          <p:cNvGrpSpPr>
            <a:grpSpLocks/>
          </p:cNvGrpSpPr>
          <p:nvPr/>
        </p:nvGrpSpPr>
        <p:grpSpPr bwMode="auto">
          <a:xfrm>
            <a:off x="6583082" y="2132856"/>
            <a:ext cx="2087562" cy="1368425"/>
            <a:chOff x="3515" y="2931"/>
            <a:chExt cx="1315" cy="862"/>
          </a:xfrm>
        </p:grpSpPr>
        <p:sp>
          <p:nvSpPr>
            <p:cNvPr id="5" name="AutoShape 5"/>
            <p:cNvSpPr>
              <a:spLocks noChangeArrowheads="1"/>
            </p:cNvSpPr>
            <p:nvPr/>
          </p:nvSpPr>
          <p:spPr bwMode="auto">
            <a:xfrm>
              <a:off x="4649" y="2976"/>
              <a:ext cx="181" cy="181"/>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6" name="AutoShape 6"/>
            <p:cNvSpPr>
              <a:spLocks noChangeArrowheads="1"/>
            </p:cNvSpPr>
            <p:nvPr/>
          </p:nvSpPr>
          <p:spPr bwMode="auto">
            <a:xfrm>
              <a:off x="4241" y="3475"/>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7" name="AutoShape 7"/>
            <p:cNvSpPr>
              <a:spLocks noChangeArrowheads="1"/>
            </p:cNvSpPr>
            <p:nvPr/>
          </p:nvSpPr>
          <p:spPr bwMode="auto">
            <a:xfrm>
              <a:off x="4059" y="2931"/>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8" name="AutoShape 8"/>
            <p:cNvSpPr>
              <a:spLocks noChangeArrowheads="1"/>
            </p:cNvSpPr>
            <p:nvPr/>
          </p:nvSpPr>
          <p:spPr bwMode="auto">
            <a:xfrm>
              <a:off x="3515" y="3249"/>
              <a:ext cx="181" cy="181"/>
            </a:xfrm>
            <a:prstGeom prst="octagon">
              <a:avLst>
                <a:gd name="adj" fmla="val 2928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sp>
          <p:nvSpPr>
            <p:cNvPr id="9" name="AutoShape 9"/>
            <p:cNvSpPr>
              <a:spLocks noChangeArrowheads="1"/>
            </p:cNvSpPr>
            <p:nvPr/>
          </p:nvSpPr>
          <p:spPr bwMode="auto">
            <a:xfrm>
              <a:off x="3696" y="3612"/>
              <a:ext cx="181" cy="181"/>
            </a:xfrm>
            <a:prstGeom prst="octagon">
              <a:avLst>
                <a:gd name="adj" fmla="val 292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FR" altLang="fr-FR"/>
            </a:p>
          </p:txBody>
        </p:sp>
        <p:cxnSp>
          <p:nvCxnSpPr>
            <p:cNvPr id="10" name="AutoShape 10"/>
            <p:cNvCxnSpPr>
              <a:cxnSpLocks noChangeShapeType="1"/>
              <a:stCxn id="7" idx="2"/>
              <a:endCxn id="5" idx="3"/>
            </p:cNvCxnSpPr>
            <p:nvPr/>
          </p:nvCxnSpPr>
          <p:spPr bwMode="auto">
            <a:xfrm>
              <a:off x="4240" y="3022"/>
              <a:ext cx="409" cy="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5" idx="2"/>
              <a:endCxn id="6" idx="2"/>
            </p:cNvCxnSpPr>
            <p:nvPr/>
          </p:nvCxnSpPr>
          <p:spPr bwMode="auto">
            <a:xfrm flipH="1">
              <a:off x="4422" y="3157"/>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8" idx="2"/>
              <a:endCxn id="7" idx="3"/>
            </p:cNvCxnSpPr>
            <p:nvPr/>
          </p:nvCxnSpPr>
          <p:spPr bwMode="auto">
            <a:xfrm flipV="1">
              <a:off x="3696" y="3022"/>
              <a:ext cx="363" cy="3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p:cNvCxnSpPr>
              <a:cxnSpLocks noChangeShapeType="1"/>
              <a:stCxn id="9" idx="2"/>
              <a:endCxn id="7" idx="2"/>
            </p:cNvCxnSpPr>
            <p:nvPr/>
          </p:nvCxnSpPr>
          <p:spPr bwMode="auto">
            <a:xfrm flipV="1">
              <a:off x="3877" y="3112"/>
              <a:ext cx="273" cy="5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0921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rtlCol="0">
            <a:normAutofit/>
          </a:bodyPr>
          <a:lstStyle/>
          <a:p>
            <a:pPr fontAlgn="auto">
              <a:spcAft>
                <a:spcPts val="0"/>
              </a:spcAft>
              <a:defRPr/>
            </a:pPr>
            <a:r>
              <a:rPr lang="en-GB" sz="3500" dirty="0" smtClean="0">
                <a:latin typeface="Calibri" panose="020F0502020204030204" pitchFamily="34" charset="0"/>
              </a:rPr>
              <a:t>Previous work: </a:t>
            </a:r>
            <a:r>
              <a:rPr lang="en-GB" sz="3500" dirty="0" smtClean="0">
                <a:latin typeface="Calibri" panose="020F0502020204030204" pitchFamily="34" charset="0"/>
              </a:rPr>
              <a:t>Finite </a:t>
            </a:r>
            <a:r>
              <a:rPr lang="en-GB" sz="3500" dirty="0" smtClean="0">
                <a:latin typeface="Calibri" panose="020F0502020204030204" pitchFamily="34" charset="0"/>
              </a:rPr>
              <a:t>Grids</a:t>
            </a:r>
          </a:p>
        </p:txBody>
      </p:sp>
      <p:sp>
        <p:nvSpPr>
          <p:cNvPr id="34819" name="Rectangle 3"/>
          <p:cNvSpPr>
            <a:spLocks noGrp="1" noChangeArrowheads="1"/>
          </p:cNvSpPr>
          <p:nvPr>
            <p:ph idx="1"/>
          </p:nvPr>
        </p:nvSpPr>
        <p:spPr/>
        <p:txBody>
          <a:bodyPr/>
          <a:lstStyle/>
          <a:p>
            <a:pPr>
              <a:lnSpc>
                <a:spcPct val="90000"/>
              </a:lnSpc>
              <a:buFont typeface="Wingdings" panose="05000000000000000000" pitchFamily="2" charset="2"/>
              <a:buNone/>
            </a:pPr>
            <a:r>
              <a:rPr lang="en-GB" altLang="fr-FR" sz="2400" dirty="0" smtClean="0">
                <a:latin typeface="Calibri" panose="020F0502020204030204" pitchFamily="34" charset="0"/>
              </a:rPr>
              <a:t>Phase transition: critical value for </a:t>
            </a:r>
            <a:r>
              <a:rPr lang="en-GB" altLang="fr-FR" sz="2400" dirty="0" smtClean="0">
                <a:solidFill>
                  <a:srgbClr val="FF0000"/>
                </a:solidFill>
                <a:latin typeface="Calibri" panose="020F0502020204030204" pitchFamily="34" charset="0"/>
                <a:sym typeface="Symbol" panose="05050102010706020507" pitchFamily="18" charset="2"/>
              </a:rPr>
              <a:t></a:t>
            </a:r>
            <a:r>
              <a:rPr lang="en-GB" altLang="fr-FR" sz="2400" dirty="0" smtClean="0">
                <a:solidFill>
                  <a:srgbClr val="FF0000"/>
                </a:solidFill>
                <a:latin typeface="Calibri" panose="020F0502020204030204" pitchFamily="34" charset="0"/>
              </a:rPr>
              <a:t>/</a:t>
            </a:r>
            <a:r>
              <a:rPr lang="en-GB" altLang="fr-FR" sz="2400" dirty="0" smtClean="0">
                <a:solidFill>
                  <a:srgbClr val="FF0000"/>
                </a:solidFill>
                <a:latin typeface="Calibri" panose="020F0502020204030204" pitchFamily="34" charset="0"/>
                <a:sym typeface="Symbol" panose="05050102010706020507" pitchFamily="18" charset="2"/>
              </a:rPr>
              <a:t></a:t>
            </a:r>
            <a:r>
              <a:rPr lang="en-GB" altLang="fr-FR" sz="2400" dirty="0" smtClean="0">
                <a:latin typeface="Calibri" panose="020F0502020204030204" pitchFamily="34" charset="0"/>
              </a:rPr>
              <a:t>,</a:t>
            </a:r>
          </a:p>
          <a:p>
            <a:pPr>
              <a:lnSpc>
                <a:spcPct val="90000"/>
              </a:lnSpc>
              <a:buFont typeface="Wingdings" panose="05000000000000000000" pitchFamily="2" charset="2"/>
              <a:buNone/>
            </a:pPr>
            <a:endParaRPr lang="en-GB" altLang="fr-FR" sz="2400" dirty="0" smtClean="0">
              <a:latin typeface="Calibri" panose="020F0502020204030204" pitchFamily="34" charset="0"/>
            </a:endParaRPr>
          </a:p>
          <a:p>
            <a:pPr>
              <a:lnSpc>
                <a:spcPct val="90000"/>
              </a:lnSpc>
              <a:buFont typeface="Wingdings" panose="05000000000000000000" pitchFamily="2" charset="2"/>
              <a:buNone/>
            </a:pPr>
            <a:r>
              <a:rPr lang="en-GB" altLang="fr-FR" sz="2400" dirty="0" smtClean="0">
                <a:latin typeface="Calibri" panose="020F0502020204030204" pitchFamily="34" charset="0"/>
              </a:rPr>
              <a:t>above which: epidemics survive for long time </a:t>
            </a:r>
          </a:p>
          <a:p>
            <a:pPr>
              <a:lnSpc>
                <a:spcPct val="90000"/>
              </a:lnSpc>
              <a:buFont typeface="Wingdings" panose="05000000000000000000" pitchFamily="2" charset="2"/>
              <a:buNone/>
            </a:pPr>
            <a:r>
              <a:rPr lang="en-GB" altLang="fr-FR" sz="2400" dirty="0" smtClean="0">
                <a:latin typeface="Calibri" panose="020F0502020204030204" pitchFamily="34" charset="0"/>
              </a:rPr>
              <a:t>(exponential in number of nodes, </a:t>
            </a:r>
            <a:r>
              <a:rPr lang="en-GB" altLang="fr-FR" sz="2400" dirty="0" smtClean="0">
                <a:solidFill>
                  <a:srgbClr val="FF0000"/>
                </a:solidFill>
                <a:latin typeface="Calibri" panose="020F0502020204030204" pitchFamily="34" charset="0"/>
              </a:rPr>
              <a:t>n</a:t>
            </a:r>
            <a:r>
              <a:rPr lang="en-GB" altLang="fr-FR" sz="2400" dirty="0" smtClean="0">
                <a:latin typeface="Calibri" panose="020F0502020204030204" pitchFamily="34" charset="0"/>
              </a:rPr>
              <a:t>);</a:t>
            </a:r>
          </a:p>
          <a:p>
            <a:pPr>
              <a:lnSpc>
                <a:spcPct val="90000"/>
              </a:lnSpc>
              <a:buFont typeface="Wingdings" panose="05000000000000000000" pitchFamily="2" charset="2"/>
              <a:buNone/>
            </a:pPr>
            <a:endParaRPr lang="en-GB" altLang="fr-FR" sz="2400" dirty="0" smtClean="0">
              <a:latin typeface="Calibri" panose="020F0502020204030204" pitchFamily="34" charset="0"/>
            </a:endParaRPr>
          </a:p>
          <a:p>
            <a:pPr>
              <a:lnSpc>
                <a:spcPct val="90000"/>
              </a:lnSpc>
              <a:buFont typeface="Wingdings" panose="05000000000000000000" pitchFamily="2" charset="2"/>
              <a:buNone/>
            </a:pPr>
            <a:r>
              <a:rPr lang="en-GB" altLang="fr-FR" sz="2400" dirty="0" smtClean="0">
                <a:latin typeface="Calibri" panose="020F0502020204030204" pitchFamily="34" charset="0"/>
              </a:rPr>
              <a:t>below which: epidemics die out quickly </a:t>
            </a:r>
          </a:p>
          <a:p>
            <a:pPr>
              <a:lnSpc>
                <a:spcPct val="90000"/>
              </a:lnSpc>
              <a:buFont typeface="Wingdings" panose="05000000000000000000" pitchFamily="2" charset="2"/>
              <a:buNone/>
            </a:pPr>
            <a:r>
              <a:rPr lang="en-GB" altLang="fr-FR" sz="2400" dirty="0" smtClean="0">
                <a:latin typeface="Calibri" panose="020F0502020204030204" pitchFamily="34" charset="0"/>
              </a:rPr>
              <a:t>(time logarithmic in </a:t>
            </a:r>
            <a:r>
              <a:rPr lang="en-GB" altLang="fr-FR" sz="2400" dirty="0" smtClean="0">
                <a:solidFill>
                  <a:srgbClr val="FF0000"/>
                </a:solidFill>
                <a:latin typeface="Calibri" panose="020F0502020204030204" pitchFamily="34" charset="0"/>
              </a:rPr>
              <a:t>n</a:t>
            </a:r>
            <a:r>
              <a:rPr lang="en-GB" altLang="fr-FR" sz="2400" dirty="0" smtClean="0">
                <a:latin typeface="Calibri" panose="020F0502020204030204" pitchFamily="34" charset="0"/>
              </a:rPr>
              <a:t>).</a:t>
            </a:r>
          </a:p>
          <a:p>
            <a:pPr>
              <a:lnSpc>
                <a:spcPct val="90000"/>
              </a:lnSpc>
              <a:buFont typeface="Wingdings" panose="05000000000000000000" pitchFamily="2" charset="2"/>
              <a:buNone/>
            </a:pPr>
            <a:endParaRPr lang="en-GB" altLang="fr-FR" sz="2400" dirty="0" smtClean="0">
              <a:latin typeface="Calibri" panose="020F0502020204030204" pitchFamily="34" charset="0"/>
            </a:endParaRPr>
          </a:p>
          <a:p>
            <a:pPr>
              <a:lnSpc>
                <a:spcPct val="90000"/>
              </a:lnSpc>
              <a:buFont typeface="Wingdings" panose="05000000000000000000" pitchFamily="2" charset="2"/>
              <a:buNone/>
            </a:pPr>
            <a:r>
              <a:rPr lang="en-GB" altLang="fr-FR" sz="2400" dirty="0" smtClean="0">
                <a:latin typeface="Calibri" panose="020F0502020204030204" pitchFamily="34" charset="0"/>
              </a:rPr>
              <a:t>[</a:t>
            </a:r>
            <a:r>
              <a:rPr lang="en-GB" altLang="fr-FR" sz="2400" dirty="0" err="1" smtClean="0">
                <a:latin typeface="Calibri" panose="020F0502020204030204" pitchFamily="34" charset="0"/>
              </a:rPr>
              <a:t>Durrett</a:t>
            </a:r>
            <a:r>
              <a:rPr lang="en-GB" altLang="fr-FR" sz="2400" dirty="0" smtClean="0">
                <a:latin typeface="Calibri" panose="020F0502020204030204" pitchFamily="34" charset="0"/>
              </a:rPr>
              <a:t>-Liu &amp; </a:t>
            </a:r>
            <a:r>
              <a:rPr lang="en-GB" altLang="fr-FR" sz="2400" dirty="0" err="1" smtClean="0">
                <a:latin typeface="Calibri" panose="020F0502020204030204" pitchFamily="34" charset="0"/>
              </a:rPr>
              <a:t>Durrett-Schonmann</a:t>
            </a:r>
            <a:r>
              <a:rPr lang="en-GB" altLang="fr-FR" sz="2400" dirty="0" smtClean="0">
                <a:latin typeface="Calibri" panose="020F0502020204030204" pitchFamily="34" charset="0"/>
              </a:rPr>
              <a:t>, 1988]</a:t>
            </a:r>
            <a:endParaRPr lang="en-GB" altLang="fr-FR" sz="2400" dirty="0" smtClean="0">
              <a:latin typeface="Calibri" panose="020F0502020204030204" pitchFamily="34" charset="0"/>
              <a:sym typeface="Symbol" panose="05050102010706020507" pitchFamily="18" charset="2"/>
            </a:endParaRPr>
          </a:p>
          <a:p>
            <a:pPr>
              <a:lnSpc>
                <a:spcPct val="90000"/>
              </a:lnSpc>
              <a:buFont typeface="Wingdings" panose="05000000000000000000" pitchFamily="2" charset="2"/>
              <a:buNone/>
            </a:pPr>
            <a:endParaRPr lang="en-GB" altLang="fr-FR" sz="2400" dirty="0" smtClean="0">
              <a:latin typeface="Comic Sans MS" panose="030F0702030302020204" pitchFamily="66" charset="0"/>
              <a:sym typeface="Symbol" panose="05050102010706020507" pitchFamily="18" charset="2"/>
            </a:endParaRPr>
          </a:p>
          <a:p>
            <a:pPr>
              <a:lnSpc>
                <a:spcPct val="90000"/>
              </a:lnSpc>
            </a:pPr>
            <a:endParaRPr lang="en-GB" altLang="fr-FR" dirty="0" smtClean="0"/>
          </a:p>
        </p:txBody>
      </p:sp>
    </p:spTree>
    <p:extLst>
      <p:ext uri="{BB962C8B-B14F-4D97-AF65-F5344CB8AC3E}">
        <p14:creationId xmlns:p14="http://schemas.microsoft.com/office/powerpoint/2010/main" val="110462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ontact_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213"/>
            <a:ext cx="50038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descr="time_conta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700213"/>
            <a:ext cx="43354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4"/>
          <p:cNvSpPr>
            <a:spLocks noGrp="1" noChangeArrowheads="1"/>
          </p:cNvSpPr>
          <p:nvPr>
            <p:ph type="title"/>
          </p:nvPr>
        </p:nvSpPr>
        <p:spPr/>
        <p:txBody>
          <a:bodyPr/>
          <a:lstStyle/>
          <a:p>
            <a:r>
              <a:rPr lang="en-GB" altLang="fr-FR" sz="3300" dirty="0" smtClean="0">
                <a:latin typeface="Calibri" panose="020F0502020204030204" pitchFamily="34" charset="0"/>
              </a:rPr>
              <a:t>Finite Grids illustrated </a:t>
            </a:r>
            <a:r>
              <a:rPr lang="en-GB" altLang="fr-FR" sz="3300" dirty="0" smtClean="0">
                <a:latin typeface="Calibri" panose="020F0502020204030204" pitchFamily="34" charset="0"/>
              </a:rPr>
              <a:t>(</a:t>
            </a:r>
            <a:r>
              <a:rPr lang="en-GB" altLang="fr-FR" sz="3300" dirty="0" smtClean="0">
                <a:latin typeface="Calibri" panose="020F0502020204030204" pitchFamily="34" charset="0"/>
              </a:rPr>
              <a:t>supercritical case)</a:t>
            </a:r>
          </a:p>
        </p:txBody>
      </p:sp>
    </p:spTree>
    <p:extLst>
      <p:ext uri="{BB962C8B-B14F-4D97-AF65-F5344CB8AC3E}">
        <p14:creationId xmlns:p14="http://schemas.microsoft.com/office/powerpoint/2010/main" val="2583026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3198</TotalTime>
  <Words>640</Words>
  <Application>Microsoft Office PowerPoint</Application>
  <PresentationFormat>Affichage à l'écran (4:3)</PresentationFormat>
  <Paragraphs>184</Paragraphs>
  <Slides>14</Slides>
  <Notes>8</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14</vt:i4>
      </vt:variant>
    </vt:vector>
  </HeadingPairs>
  <TitlesOfParts>
    <vt:vector size="23" baseType="lpstr">
      <vt:lpstr>Arial</vt:lpstr>
      <vt:lpstr>Calibri</vt:lpstr>
      <vt:lpstr>Cambria Math</vt:lpstr>
      <vt:lpstr>cmsy10</vt:lpstr>
      <vt:lpstr>Comic Sans MS</vt:lpstr>
      <vt:lpstr>Symbol</vt:lpstr>
      <vt:lpstr>Wingdings</vt:lpstr>
      <vt:lpstr>Thème Office</vt:lpstr>
      <vt:lpstr>Microsoft Equation 3.0</vt:lpstr>
      <vt:lpstr>Non-complete, possibly sparse graphs: conductance, isoperimetric constant and expanders</vt:lpstr>
      <vt:lpstr>Performance on graphs with conductance  </vt:lpstr>
      <vt:lpstr>Extension (1) Beating 1/ dependency</vt:lpstr>
      <vt:lpstr>Extension (2) Competing epidemic disseminations </vt:lpstr>
      <vt:lpstr>An example strategy:  uniform random peer, latest « chunk » push</vt:lpstr>
      <vt:lpstr>uniform random peer, latest « chunk » push Performance with complete graph</vt:lpstr>
      <vt:lpstr>Epidemics for information maintenance: The SIS (Susceptible-Infective-Removed) process also known as « contact process »</vt:lpstr>
      <vt:lpstr>Previous work: Finite Grids</vt:lpstr>
      <vt:lpstr>Finite Grids illustrated (supercritical case)</vt:lpstr>
      <vt:lpstr>Fast extinction and spectral radius</vt:lpstr>
      <vt:lpstr>Long survival and isoperimetric constant </vt:lpstr>
      <vt:lpstr>Long survival and isoperimetric constant </vt:lpstr>
      <vt:lpstr>Complete graph </vt:lpstr>
      <vt:lpstr>Hypercube {0,1}d</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broadcasting solutions for p2p networks</dc:title>
  <dc:creator>lmassoul</dc:creator>
  <cp:lastModifiedBy>laurent</cp:lastModifiedBy>
  <cp:revision>82</cp:revision>
  <dcterms:created xsi:type="dcterms:W3CDTF">2006-06-22T11:36:32Z</dcterms:created>
  <dcterms:modified xsi:type="dcterms:W3CDTF">2014-10-14T09:12:38Z</dcterms:modified>
</cp:coreProperties>
</file>