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63" d="100"/>
          <a:sy n="63" d="100"/>
        </p:scale>
        <p:origin x="89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D13-3769-4695-A19F-3CC35C7406C2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9F5A-0715-45AC-8810-2DFF30CE4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60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D13-3769-4695-A19F-3CC35C7406C2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9F5A-0715-45AC-8810-2DFF30CE4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06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D13-3769-4695-A19F-3CC35C7406C2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9F5A-0715-45AC-8810-2DFF30CE4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66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D13-3769-4695-A19F-3CC35C7406C2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9F5A-0715-45AC-8810-2DFF30CE4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24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D13-3769-4695-A19F-3CC35C7406C2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9F5A-0715-45AC-8810-2DFF30CE4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01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D13-3769-4695-A19F-3CC35C7406C2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9F5A-0715-45AC-8810-2DFF30CE4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07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D13-3769-4695-A19F-3CC35C7406C2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9F5A-0715-45AC-8810-2DFF30CE4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16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D13-3769-4695-A19F-3CC35C7406C2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9F5A-0715-45AC-8810-2DFF30CE4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74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D13-3769-4695-A19F-3CC35C7406C2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9F5A-0715-45AC-8810-2DFF30CE4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13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D13-3769-4695-A19F-3CC35C7406C2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9F5A-0715-45AC-8810-2DFF30CE4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47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D13-3769-4695-A19F-3CC35C7406C2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9F5A-0715-45AC-8810-2DFF30CE4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71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30D13-3769-4695-A19F-3CC35C7406C2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9F5A-0715-45AC-8810-2DFF30CE4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87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96850" y="-199580"/>
            <a:ext cx="3937270" cy="6957790"/>
          </a:xfrm>
          <a:prstGeom prst="rect">
            <a:avLst/>
          </a:prstGeom>
          <a:solidFill>
            <a:srgbClr val="1D479D"/>
          </a:solidFill>
          <a:ln>
            <a:solidFill>
              <a:srgbClr val="1D4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Jean-Claude est retraité depuis quelques années. Ces enfants à l’étranger. Il a donc maintenant du temps pour voyager avec son épouse et faire  diverse </a:t>
            </a:r>
            <a:r>
              <a:rPr lang="fr-FR" sz="1400" dirty="0" err="1"/>
              <a:t>act</a:t>
            </a:r>
            <a:r>
              <a:rPr lang="fr-FR" sz="1400" dirty="0">
                <a:solidFill>
                  <a:schemeClr val="bg1"/>
                </a:solidFill>
              </a:rPr>
              <a:t> :#03989C </a:t>
            </a:r>
            <a:r>
              <a:rPr lang="fr-FR" sz="1400" dirty="0" err="1"/>
              <a:t>ivité</a:t>
            </a:r>
            <a:r>
              <a:rPr lang="fr-FR" sz="1400" dirty="0"/>
              <a:t> sportives.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431200" y="234780"/>
            <a:ext cx="2819400" cy="1674599"/>
          </a:xfrm>
          <a:prstGeom prst="roundRect">
            <a:avLst/>
          </a:prstGeom>
          <a:solidFill>
            <a:srgbClr val="375EBD"/>
          </a:solidFill>
          <a:ln>
            <a:solidFill>
              <a:srgbClr val="375E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07740" y="99790"/>
            <a:ext cx="2684550" cy="1787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500" dirty="0">
                <a:solidFill>
                  <a:schemeClr val="bg1"/>
                </a:solidFill>
                <a:latin typeface="Asap SemiBold" pitchFamily="2" charset="0"/>
              </a:rPr>
              <a:t>Age : 64 ans </a:t>
            </a:r>
          </a:p>
          <a:p>
            <a:pPr>
              <a:lnSpc>
                <a:spcPct val="150000"/>
              </a:lnSpc>
            </a:pPr>
            <a:r>
              <a:rPr lang="fr-FR" sz="1500" dirty="0">
                <a:solidFill>
                  <a:schemeClr val="bg1"/>
                </a:solidFill>
                <a:latin typeface="Asap SemiBold" pitchFamily="2" charset="0"/>
              </a:rPr>
              <a:t>Profession :  Ingénieur à la retraite</a:t>
            </a:r>
          </a:p>
          <a:p>
            <a:pPr>
              <a:lnSpc>
                <a:spcPct val="150000"/>
              </a:lnSpc>
            </a:pPr>
            <a:r>
              <a:rPr lang="fr-FR" sz="1500" dirty="0">
                <a:solidFill>
                  <a:schemeClr val="bg1"/>
                </a:solidFill>
                <a:latin typeface="Asap SemiBold" pitchFamily="2" charset="0"/>
              </a:rPr>
              <a:t>Domicile : Fontainebleau</a:t>
            </a:r>
          </a:p>
          <a:p>
            <a:pPr>
              <a:lnSpc>
                <a:spcPct val="150000"/>
              </a:lnSpc>
            </a:pPr>
            <a:r>
              <a:rPr lang="fr-FR" sz="1500" dirty="0">
                <a:solidFill>
                  <a:schemeClr val="bg1"/>
                </a:solidFill>
                <a:latin typeface="Asap SemiBold" pitchFamily="2" charset="0"/>
              </a:rPr>
              <a:t>Caractère : Cartésien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40315" y="2144159"/>
            <a:ext cx="2819400" cy="360000"/>
          </a:xfrm>
          <a:prstGeom prst="roundRect">
            <a:avLst/>
          </a:prstGeom>
          <a:solidFill>
            <a:srgbClr val="375EBD"/>
          </a:solidFill>
          <a:ln>
            <a:solidFill>
              <a:srgbClr val="375EBD"/>
            </a:solidFill>
          </a:ln>
        </p:spPr>
        <p:txBody>
          <a:bodyPr wrap="square" tIns="0" rtlCol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sap SemiBold" pitchFamily="2" charset="0"/>
              </a:rPr>
              <a:t>Biographie</a:t>
            </a:r>
            <a:r>
              <a:rPr lang="fr-FR" sz="2000" dirty="0"/>
              <a:t>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31200" y="4389262"/>
            <a:ext cx="2818800" cy="360000"/>
          </a:xfrm>
          <a:prstGeom prst="roundRect">
            <a:avLst/>
          </a:prstGeom>
          <a:solidFill>
            <a:srgbClr val="E24445"/>
          </a:solidFill>
          <a:ln>
            <a:solidFill>
              <a:srgbClr val="E24445"/>
            </a:solidFill>
          </a:ln>
        </p:spPr>
        <p:txBody>
          <a:bodyPr wrap="square" rtlCol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sap SemiBold" pitchFamily="2" charset="0"/>
              </a:rPr>
              <a:t>Objectifs et défis </a:t>
            </a:r>
          </a:p>
        </p:txBody>
      </p:sp>
      <p:sp>
        <p:nvSpPr>
          <p:cNvPr id="12" name="Ellipse 11"/>
          <p:cNvSpPr/>
          <p:nvPr/>
        </p:nvSpPr>
        <p:spPr>
          <a:xfrm>
            <a:off x="5018065" y="1387912"/>
            <a:ext cx="2880000" cy="2880000"/>
          </a:xfrm>
          <a:prstGeom prst="ellipse">
            <a:avLst/>
          </a:prstGeom>
          <a:solidFill>
            <a:srgbClr val="E8E7E5"/>
          </a:solidFill>
          <a:ln>
            <a:solidFill>
              <a:srgbClr val="E8E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1E5F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169380" y="100681"/>
            <a:ext cx="2717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>
                <a:solidFill>
                  <a:srgbClr val="1D479D"/>
                </a:solidFill>
                <a:latin typeface="Asap SemiBold" pitchFamily="2" charset="0"/>
              </a:rPr>
              <a:t>Persona </a:t>
            </a:r>
          </a:p>
          <a:p>
            <a:pPr algn="ctr"/>
            <a:r>
              <a:rPr lang="fr-FR" sz="2800" b="1" dirty="0">
                <a:solidFill>
                  <a:srgbClr val="1D479D"/>
                </a:solidFill>
                <a:latin typeface="Asap" pitchFamily="2" charset="0"/>
              </a:rPr>
              <a:t>Jean-Claude Morin</a:t>
            </a:r>
          </a:p>
        </p:txBody>
      </p:sp>
      <p:sp>
        <p:nvSpPr>
          <p:cNvPr id="14" name="Ellipse 13"/>
          <p:cNvSpPr/>
          <p:nvPr/>
        </p:nvSpPr>
        <p:spPr>
          <a:xfrm>
            <a:off x="4390580" y="3653434"/>
            <a:ext cx="504000" cy="503407"/>
          </a:xfrm>
          <a:prstGeom prst="ellipse">
            <a:avLst/>
          </a:prstGeom>
          <a:solidFill>
            <a:srgbClr val="E8E7E5"/>
          </a:solidFill>
          <a:ln>
            <a:solidFill>
              <a:srgbClr val="E8E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987180" y="4228939"/>
            <a:ext cx="900000" cy="900000"/>
          </a:xfrm>
          <a:prstGeom prst="ellipse">
            <a:avLst/>
          </a:prstGeom>
          <a:solidFill>
            <a:srgbClr val="E8E7E5"/>
          </a:solidFill>
          <a:ln>
            <a:solidFill>
              <a:srgbClr val="E8E7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778980" y="1907239"/>
            <a:ext cx="149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>
                <a:solidFill>
                  <a:srgbClr val="1D479D"/>
                </a:solidFill>
              </a:rPr>
              <a:t>Insérez une photo de votre persona ici 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9216140" y="1707587"/>
            <a:ext cx="2818800" cy="360000"/>
          </a:xfrm>
          <a:prstGeom prst="roundRect">
            <a:avLst/>
          </a:prstGeom>
          <a:solidFill>
            <a:srgbClr val="1D479D"/>
          </a:solidFill>
          <a:ln>
            <a:solidFill>
              <a:srgbClr val="1D479D"/>
            </a:solidFill>
          </a:ln>
        </p:spPr>
        <p:txBody>
          <a:bodyPr wrap="square" rtlCol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sap SemiBold" pitchFamily="2" charset="0"/>
              </a:rPr>
              <a:t>Motivations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9075710" y="234780"/>
            <a:ext cx="2818800" cy="360000"/>
          </a:xfrm>
          <a:prstGeom prst="roundRect">
            <a:avLst/>
          </a:prstGeom>
          <a:solidFill>
            <a:srgbClr val="F4AA25"/>
          </a:solidFill>
          <a:ln>
            <a:solidFill>
              <a:srgbClr val="F4AA25"/>
            </a:solidFill>
          </a:ln>
        </p:spPr>
        <p:txBody>
          <a:bodyPr wrap="square" rtlCol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sap SemiBold" pitchFamily="2" charset="0"/>
              </a:rPr>
              <a:t>Personnalité 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9216140" y="4318939"/>
            <a:ext cx="2818800" cy="360000"/>
          </a:xfrm>
          <a:prstGeom prst="roundRect">
            <a:avLst/>
          </a:prstGeom>
          <a:solidFill>
            <a:srgbClr val="E24445"/>
          </a:solidFill>
          <a:ln>
            <a:solidFill>
              <a:srgbClr val="E24445"/>
            </a:solidFill>
          </a:ln>
        </p:spPr>
        <p:txBody>
          <a:bodyPr wrap="square" rtlCol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sap SemiBold" pitchFamily="2" charset="0"/>
              </a:rPr>
              <a:t>Frustrations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034120" y="5110088"/>
            <a:ext cx="2818800" cy="360000"/>
          </a:xfrm>
          <a:prstGeom prst="roundRect">
            <a:avLst/>
          </a:prstGeom>
          <a:solidFill>
            <a:srgbClr val="F4AA25"/>
          </a:solidFill>
          <a:ln>
            <a:solidFill>
              <a:srgbClr val="F4AA25"/>
            </a:solidFill>
          </a:ln>
        </p:spPr>
        <p:txBody>
          <a:bodyPr wrap="square" rtlCol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sap SemiBold" pitchFamily="2" charset="0"/>
              </a:rPr>
              <a:t>Technologies utilisées 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31200" y="4826596"/>
            <a:ext cx="483200" cy="359999"/>
          </a:xfrm>
          <a:prstGeom prst="roundRect">
            <a:avLst/>
          </a:prstGeom>
          <a:solidFill>
            <a:srgbClr val="F4AA25"/>
          </a:solidFill>
          <a:ln>
            <a:noFill/>
          </a:ln>
        </p:spPr>
        <p:txBody>
          <a:bodyPr wrap="square" lIns="90000" tIns="72000" rIns="0" bIns="0" rtlCol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sap SemiBold" pitchFamily="2" charset="0"/>
              </a:rPr>
              <a:t>1.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31200" y="5482789"/>
            <a:ext cx="483200" cy="442674"/>
          </a:xfrm>
          <a:prstGeom prst="roundRect">
            <a:avLst/>
          </a:prstGeom>
          <a:solidFill>
            <a:srgbClr val="F4AA25"/>
          </a:solidFill>
          <a:ln>
            <a:noFill/>
          </a:ln>
        </p:spPr>
        <p:txBody>
          <a:bodyPr wrap="square" lIns="90000" tIns="72000" rIns="0" bIns="0" rtlCol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sap SemiBold" pitchFamily="2" charset="0"/>
              </a:rPr>
              <a:t>02.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431200" y="6128487"/>
            <a:ext cx="483200" cy="442674"/>
          </a:xfrm>
          <a:prstGeom prst="roundRect">
            <a:avLst/>
          </a:prstGeom>
          <a:solidFill>
            <a:srgbClr val="F4AA25"/>
          </a:solidFill>
          <a:ln>
            <a:noFill/>
          </a:ln>
        </p:spPr>
        <p:txBody>
          <a:bodyPr wrap="square" lIns="90000" tIns="72000" rIns="0" bIns="0" rtlCol="0">
            <a:no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Asap SemiBold" pitchFamily="2" charset="0"/>
              </a:rPr>
              <a:t>03.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FDA71A9-F1D6-74DD-CBE7-8E521D905E42}"/>
              </a:ext>
            </a:extLst>
          </p:cNvPr>
          <p:cNvSpPr txBox="1"/>
          <p:nvPr/>
        </p:nvSpPr>
        <p:spPr>
          <a:xfrm>
            <a:off x="1093195" y="4849691"/>
            <a:ext cx="227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Contacter ses enfants vivant à l’étranger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F12FE8C-9896-42F5-CDDB-C856C09C3EB1}"/>
              </a:ext>
            </a:extLst>
          </p:cNvPr>
          <p:cNvSpPr txBox="1"/>
          <p:nvPr/>
        </p:nvSpPr>
        <p:spPr>
          <a:xfrm>
            <a:off x="1093195" y="5485143"/>
            <a:ext cx="2099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Voyager et profiter pleinement de sa retraite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AB2B30-1272-DEDA-F802-DD2A9554ECDA}"/>
              </a:ext>
            </a:extLst>
          </p:cNvPr>
          <p:cNvSpPr txBox="1"/>
          <p:nvPr/>
        </p:nvSpPr>
        <p:spPr>
          <a:xfrm>
            <a:off x="1070790" y="6167843"/>
            <a:ext cx="211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Rester en bonne santé physique  et mentale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B5D5E34-30F6-2E1C-A13C-0608B054A857}"/>
              </a:ext>
            </a:extLst>
          </p:cNvPr>
          <p:cNvSpPr txBox="1"/>
          <p:nvPr/>
        </p:nvSpPr>
        <p:spPr>
          <a:xfrm>
            <a:off x="4175760" y="5546595"/>
            <a:ext cx="2677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Internet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Téléphone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 Mobile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Réseaux Sociaux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B8DE8D5-8606-0F08-58A3-9E6627AABCAC}"/>
              </a:ext>
            </a:extLst>
          </p:cNvPr>
          <p:cNvSpPr txBox="1"/>
          <p:nvPr/>
        </p:nvSpPr>
        <p:spPr>
          <a:xfrm>
            <a:off x="9216140" y="5308274"/>
            <a:ext cx="281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Désir de s’impliquer dans l’achat, mais le choix est complexe.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 coût de l’utilisation de téléphone en voyage.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F2E02A4-AECF-8F68-19CD-5DE8E6EBB52F}"/>
              </a:ext>
            </a:extLst>
          </p:cNvPr>
          <p:cNvSpPr txBox="1"/>
          <p:nvPr/>
        </p:nvSpPr>
        <p:spPr>
          <a:xfrm>
            <a:off x="9357700" y="806969"/>
            <a:ext cx="2403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Dynamique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Sociable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Organiser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F6C222E-677F-9DCA-0AE2-254829340800}"/>
              </a:ext>
            </a:extLst>
          </p:cNvPr>
          <p:cNvSpPr txBox="1"/>
          <p:nvPr/>
        </p:nvSpPr>
        <p:spPr>
          <a:xfrm>
            <a:off x="9357700" y="2574072"/>
            <a:ext cx="281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Loisirs sportifs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Apprendre et comprendre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Santé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Voyage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Famille</a:t>
            </a:r>
          </a:p>
        </p:txBody>
      </p:sp>
    </p:spTree>
    <p:extLst>
      <p:ext uri="{BB962C8B-B14F-4D97-AF65-F5344CB8AC3E}">
        <p14:creationId xmlns:p14="http://schemas.microsoft.com/office/powerpoint/2010/main" val="32652377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131</Words>
  <Application>Microsoft Office PowerPoint</Application>
  <PresentationFormat>Grand écran</PresentationFormat>
  <Paragraphs>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Asap</vt:lpstr>
      <vt:lpstr>Asap SemiBold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Jugurtha akli</cp:lastModifiedBy>
  <cp:revision>2</cp:revision>
  <dcterms:created xsi:type="dcterms:W3CDTF">2021-08-03T08:14:35Z</dcterms:created>
  <dcterms:modified xsi:type="dcterms:W3CDTF">2022-10-21T14:54:42Z</dcterms:modified>
</cp:coreProperties>
</file>