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IUneSRC/4JdcklNkogohXSxpR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F33533-6E9F-4EC5-9F1C-8F0BAE4C1356}">
  <a:tblStyle styleId="{E8F33533-6E9F-4EC5-9F1C-8F0BAE4C1356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F"/>
          </a:solidFill>
        </a:fill>
      </a:tcStyle>
    </a:wholeTbl>
    <a:band1H>
      <a:tcTxStyle/>
      <a:tcStyle>
        <a:tcBdr/>
        <a:fill>
          <a:solidFill>
            <a:srgbClr val="CADE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E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conteúdos gerados pela IA podem estar incorretos.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---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r>
              <a:rPr lang="pt-BR"/>
              <a:t>Esta apresentação oferece um resumo da documentação do projeto, abordando elementos essenciais como o Diagrama Entidade-Relacionamento, requisitos funcionais e não funcionais, wireframe e estrutura do banco de dados.</a:t>
            </a:r>
            <a:br>
              <a:rPr lang="pt-BR"/>
            </a:br>
            <a:r>
              <a:rPr lang="pt-BR"/>
              <a:t/>
            </a:r>
            <a:br>
              <a:rPr lang="pt-BR"/>
            </a:b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73" name="Google Shape;17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  <a:endParaRPr/>
          </a:p>
        </p:txBody>
      </p:sp>
      <p:sp>
        <p:nvSpPr>
          <p:cNvPr id="181" name="Google Shape;18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75b89c82a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275b89c82a_1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  <a:endParaRPr/>
          </a:p>
        </p:txBody>
      </p:sp>
      <p:sp>
        <p:nvSpPr>
          <p:cNvPr id="189" name="Google Shape;189;g3275b89c82a_1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97" name="Google Shape;19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211" name="Google Shape;21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220" name="Google Shape;22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  <a:endParaRPr/>
          </a:p>
        </p:txBody>
      </p:sp>
      <p:sp>
        <p:nvSpPr>
          <p:cNvPr id="229" name="Google Shape;22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  <a:endParaRPr/>
          </a:p>
        </p:txBody>
      </p:sp>
      <p:sp>
        <p:nvSpPr>
          <p:cNvPr id="236" name="Google Shape;23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  <a:endParaRPr/>
          </a:p>
        </p:txBody>
      </p:sp>
      <p:sp>
        <p:nvSpPr>
          <p:cNvPr id="245" name="Google Shape;24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  <a:endParaRPr/>
          </a:p>
        </p:txBody>
      </p:sp>
      <p:sp>
        <p:nvSpPr>
          <p:cNvPr id="267" name="Google Shape;2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17" name="Google Shape;1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  <a:endParaRPr/>
          </a:p>
        </p:txBody>
      </p:sp>
      <p:sp>
        <p:nvSpPr>
          <p:cNvPr id="165" name="Google Shape;16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>
            <a:spLocks noGrp="1"/>
          </p:cNvSpPr>
          <p:nvPr>
            <p:ph type="pic" idx="2"/>
          </p:nvPr>
        </p:nvSpPr>
        <p:spPr>
          <a:xfrm>
            <a:off x="5063319" y="657103"/>
            <a:ext cx="6483687" cy="5555904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>
            <a:off x="609601" y="2826137"/>
            <a:ext cx="3585586" cy="343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1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body" idx="1"/>
          </p:nvPr>
        </p:nvSpPr>
        <p:spPr>
          <a:xfrm rot="5400000">
            <a:off x="3622415" y="-1328869"/>
            <a:ext cx="449606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 rot="5400000">
            <a:off x="7859174" y="2354212"/>
            <a:ext cx="5598466" cy="204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 rot="5400000">
            <a:off x="2437312" y="-1020615"/>
            <a:ext cx="5598465" cy="879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612648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609600" y="2386894"/>
            <a:ext cx="5157787" cy="376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3"/>
          </p:nvPr>
        </p:nvSpPr>
        <p:spPr>
          <a:xfrm>
            <a:off x="6172200" y="1685735"/>
            <a:ext cx="5183188" cy="559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 cap="none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4"/>
          </p:nvPr>
        </p:nvSpPr>
        <p:spPr>
          <a:xfrm>
            <a:off x="6172199" y="2386894"/>
            <a:ext cx="5183189" cy="376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body" idx="1"/>
          </p:nvPr>
        </p:nvSpPr>
        <p:spPr>
          <a:xfrm>
            <a:off x="5134708" y="553616"/>
            <a:ext cx="6279741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2"/>
          </p:nvPr>
        </p:nvSpPr>
        <p:spPr>
          <a:xfrm>
            <a:off x="597160" y="2311121"/>
            <a:ext cx="3595634" cy="3728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6000">
                <a:srgbClr val="000000">
                  <a:alpha val="16862"/>
                </a:srgbClr>
              </a:gs>
              <a:gs pos="46000">
                <a:srgbClr val="000000">
                  <a:alpha val="29803"/>
                </a:srgbClr>
              </a:gs>
              <a:gs pos="100000">
                <a:srgbClr val="000000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Arial"/>
              <a:buNone/>
            </a:pPr>
            <a:r>
              <a:rPr lang="pt-BR" sz="5600"/>
              <a:t>PROJETO </a:t>
            </a:r>
            <a:br>
              <a:rPr lang="pt-BR" sz="5600"/>
            </a:br>
            <a:r>
              <a:rPr lang="pt-BR" sz="5600"/>
              <a:t>ALMOXARIFADO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pt-BR" sz="2200"/>
              <a:t>Nome do Aluno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Resum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o do Fluxo do Sistema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almoxarifado cadastra novos materiais no sistema.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 secretaria solicita materiais necessários para suas atividades.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almoxarifado avalia o pedido e realiza a separação do material solicitado.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Após a entrega, o sistema atualiza o estoque e emite o comprovante da movimentação.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Relatórios são gerados periodicamente para prestação de contas e auditoria interna.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417004" y="-555600"/>
            <a:ext cx="79125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</a:t>
            </a:r>
            <a:r>
              <a:rPr lang="pt-BR"/>
              <a:t>Não funcionais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11"/>
          <p:cNvGraphicFramePr/>
          <p:nvPr/>
        </p:nvGraphicFramePr>
        <p:xfrm>
          <a:off x="592488" y="11006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{E8F33533-6E9F-4EC5-9F1C-8F0BAE4C1356}</a:tableStyleId>
              </a:tblPr>
              <a:tblGrid>
                <a:gridCol w="73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Bando de dados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SQL Server / Servidor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Plataforma de codificação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ASP.NET MVC Core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Relatório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Os relatorios de saida devem ser enviados uma cópia para a AWS S3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75b89c82a_19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R05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275b89c82a_19_0"/>
          <p:cNvSpPr txBox="1">
            <a:spLocks noGrp="1"/>
          </p:cNvSpPr>
          <p:nvPr>
            <p:ph type="title"/>
          </p:nvPr>
        </p:nvSpPr>
        <p:spPr>
          <a:xfrm>
            <a:off x="416988" y="-555594"/>
            <a:ext cx="59163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Funcionais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g3275b89c82a_19_0"/>
          <p:cNvGraphicFramePr/>
          <p:nvPr>
            <p:extLst>
              <p:ext uri="{D42A27DB-BD31-4B8C-83A1-F6EECF244321}">
                <p14:modId xmlns:p14="http://schemas.microsoft.com/office/powerpoint/2010/main" val="3846476198"/>
              </p:ext>
            </p:extLst>
          </p:nvPr>
        </p:nvGraphicFramePr>
        <p:xfrm>
          <a:off x="416988" y="1527048"/>
          <a:ext cx="11380050" cy="4832156"/>
        </p:xfrm>
        <a:graphic>
          <a:graphicData uri="http://schemas.openxmlformats.org/drawingml/2006/table">
            <a:tbl>
              <a:tblPr firstRow="1" bandRow="1">
                <a:noFill/>
                <a:tableStyleId>{E8F33533-6E9F-4EC5-9F1C-8F0BAE4C1356}</a:tableStyleId>
              </a:tblPr>
              <a:tblGrid>
                <a:gridCol w="7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Produto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Estoque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Como usuário desejo que tenha uma tela para poder cadastrar as entradas dos produtos por meio de notas fiscais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Saída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Como</a:t>
                      </a:r>
                      <a:r>
                        <a:rPr lang="pt-BR" sz="1800" baseline="0" dirty="0" smtClean="0"/>
                        <a:t> usuário desejo que seja registrado todos os produtos, bem como notas fiscais, data e hora, status do produto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R04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RELATORIO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None/>
                      </a:pP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Como Usuário desejo que</a:t>
                      </a:r>
                      <a:r>
                        <a:rPr lang="pt-BR" sz="18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tenham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relatórios detalhados de entradas e saídas por período, secretaria, ou tipo de material.</a:t>
                      </a:r>
                      <a:r>
                        <a:rPr lang="pt-BR" sz="1800" baseline="0" dirty="0" smtClean="0">
                          <a:latin typeface="Neue Haas Grotesk Text Pro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Emitir relatórios financeiros com o custo total de materiais comprados e utilizados. Criar gráficos com a projeção do consumo para melhor planejamento</a:t>
                      </a:r>
                      <a:endParaRPr lang="pt-BR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5914852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R05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ESTOQUE ATUAL.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Ao dar entrada e saída em um produto o sistema deve</a:t>
                      </a:r>
                      <a:r>
                        <a:rPr lang="pt-BR" sz="1800" baseline="0" dirty="0" smtClean="0"/>
                        <a:t> atualizar o estoque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3770964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7502"/>
              </p:ext>
            </p:extLst>
          </p:nvPr>
        </p:nvGraphicFramePr>
        <p:xfrm>
          <a:off x="931169" y="1127464"/>
          <a:ext cx="10160000" cy="2528871"/>
        </p:xfrm>
        <a:graphic>
          <a:graphicData uri="http://schemas.openxmlformats.org/drawingml/2006/table">
            <a:tbl>
              <a:tblPr firstRow="1" bandRow="1">
                <a:tableStyleId>{E8F33533-6E9F-4EC5-9F1C-8F0BAE4C1356}</a:tableStyleId>
              </a:tblPr>
              <a:tblGrid>
                <a:gridCol w="1366175">
                  <a:extLst>
                    <a:ext uri="{9D8B030D-6E8A-4147-A177-3AD203B41FA5}">
                      <a16:colId xmlns:a16="http://schemas.microsoft.com/office/drawing/2014/main" val="1209750137"/>
                    </a:ext>
                  </a:extLst>
                </a:gridCol>
                <a:gridCol w="2907437">
                  <a:extLst>
                    <a:ext uri="{9D8B030D-6E8A-4147-A177-3AD203B41FA5}">
                      <a16:colId xmlns:a16="http://schemas.microsoft.com/office/drawing/2014/main" val="2206668618"/>
                    </a:ext>
                  </a:extLst>
                </a:gridCol>
                <a:gridCol w="5886388">
                  <a:extLst>
                    <a:ext uri="{9D8B030D-6E8A-4147-A177-3AD203B41FA5}">
                      <a16:colId xmlns:a16="http://schemas.microsoft.com/office/drawing/2014/main" val="1642544768"/>
                    </a:ext>
                  </a:extLst>
                </a:gridCol>
              </a:tblGrid>
              <a:tr h="29151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116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Controle de Usuários e Permissões: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Como usuário eu desejo que </a:t>
                      </a:r>
                      <a:r>
                        <a:rPr lang="pt-BR" sz="1400" dirty="0" smtClean="0">
                          <a:latin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sistema possua diferentes níveis de acesso,</a:t>
                      </a:r>
                      <a:r>
                        <a:rPr lang="pt-BR" sz="14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para administradores, almoxarifes e secretaria 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59114"/>
                  </a:ext>
                </a:extLst>
              </a:tr>
              <a:tr h="456231">
                <a:tc>
                  <a:txBody>
                    <a:bodyPr/>
                    <a:lstStyle/>
                    <a:p>
                      <a:r>
                        <a:rPr lang="pt-BR" dirty="0" smtClean="0"/>
                        <a:t>R06.1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ADMINISTRADORES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Os administradores devem possuir total acesso ao sistema 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4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R06.2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ALMOXARIFES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Os almoxarifes</a:t>
                      </a:r>
                      <a:r>
                        <a:rPr lang="pt-BR" baseline="0" dirty="0" smtClean="0"/>
                        <a:t> devem acessar o estoque e controlar as movimentações dos produtos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9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R06.3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 secretaria deve </a:t>
                      </a:r>
                      <a:r>
                        <a:rPr lang="pt-BR" sz="1400" dirty="0" smtClean="0">
                          <a:latin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penas realizar solicitação de materiais e consulta de status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37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86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2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DER [R01]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2"/>
          <p:cNvSpPr/>
          <p:nvPr/>
        </p:nvSpPr>
        <p:spPr>
          <a:xfrm>
            <a:off x="5069151" y="2360541"/>
            <a:ext cx="2200452" cy="117277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941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PRODUTO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DICIONÁRIO DE DADOS [R01]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5" name="Google Shape;215;p13"/>
          <p:cNvGraphicFramePr/>
          <p:nvPr/>
        </p:nvGraphicFramePr>
        <p:xfrm>
          <a:off x="566670" y="2250628"/>
          <a:ext cx="10071300" cy="2966800"/>
        </p:xfrm>
        <a:graphic>
          <a:graphicData uri="http://schemas.openxmlformats.org/drawingml/2006/table">
            <a:tbl>
              <a:tblPr firstRow="1" bandRow="1">
                <a:noFill/>
                <a:tableStyleId>{E8F33533-6E9F-4EC5-9F1C-8F0BAE4C1356}</a:tableStyleId>
              </a:tblPr>
              <a:tblGrid>
                <a:gridCol w="335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Campo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Tipo de Dados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Código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Chave Primária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Descricao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Varchar(100)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UnidadeMedida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Varchar(100)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EstoqueAtual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double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Somente Leitura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Epermanente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Boolean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CodigoCategoria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Chave Estrangeira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6" name="Google Shape;216;p13"/>
          <p:cNvSpPr txBox="1"/>
          <p:nvPr/>
        </p:nvSpPr>
        <p:spPr>
          <a:xfrm>
            <a:off x="468503" y="76352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 Produto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DICIONÁRIO DE DADOS [R01]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14"/>
          <p:cNvGraphicFramePr/>
          <p:nvPr/>
        </p:nvGraphicFramePr>
        <p:xfrm>
          <a:off x="566670" y="2250628"/>
          <a:ext cx="10071300" cy="2966800"/>
        </p:xfrm>
        <a:graphic>
          <a:graphicData uri="http://schemas.openxmlformats.org/drawingml/2006/table">
            <a:tbl>
              <a:tblPr firstRow="1" bandRow="1">
                <a:noFill/>
                <a:tableStyleId>{E8F33533-6E9F-4EC5-9F1C-8F0BAE4C1356}</a:tableStyleId>
              </a:tblPr>
              <a:tblGrid>
                <a:gridCol w="335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Campo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Tipo de Dados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OBS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Codigo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Int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Chave Primária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Descricao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Varchar(100)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" name="Google Shape;225;p14"/>
          <p:cNvSpPr txBox="1"/>
          <p:nvPr/>
        </p:nvSpPr>
        <p:spPr>
          <a:xfrm>
            <a:off x="468503" y="76352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Tabela Categoria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Wireframe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6" descr="Formulário web de logi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7263" r="22616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de Login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414841" y="-695454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Wireframe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 txBox="1"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Produto</a:t>
            </a:r>
            <a:endParaRPr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414841" y="-695454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Wireframe</a:t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1044222" y="1224844"/>
            <a:ext cx="10194000" cy="5317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A4432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rgbClr val="D8D8D8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1286538" y="2580272"/>
            <a:ext cx="5916168" cy="55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1071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Café Estan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1467160" y="3119853"/>
            <a:ext cx="5916168" cy="550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Unidade</a:t>
            </a:r>
            <a:endParaRPr sz="20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7040474" y="5018625"/>
            <a:ext cx="1190700" cy="3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071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Salvar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5615875" y="5048250"/>
            <a:ext cx="1190700" cy="283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A4432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Cancelar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4278494" y="5018636"/>
            <a:ext cx="1190700" cy="314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10717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Voltar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em modo edição e o cursor estiver no campo o fundo deve ficar verde.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 descr="Ilustração 3D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 ao projeto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2"/>
          </p:nvPr>
        </p:nvSpPr>
        <p:spPr>
          <a:xfrm>
            <a:off x="5568537" y="2214282"/>
            <a:ext cx="5916168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Objetivo do Projeto</a:t>
            </a:r>
            <a:endParaRPr/>
          </a:p>
          <a:p>
            <a:pPr marL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O objetivo principal do projeto é desenvolver um sistema que atenda de forma eficaz às necessidades dos usuários de um sistema de Almoxarifado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Escopo do Projeto</a:t>
            </a:r>
            <a:endParaRPr/>
          </a:p>
          <a:p>
            <a:pPr marL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O escopo do projeto abrange todas as funcionalidades e requisitos que o sistema deve atender, garantindo uma entrega completa e eficiente.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Diagrama UML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2"/>
          </p:nvPr>
        </p:nvSpPr>
        <p:spPr>
          <a:xfrm>
            <a:off x="919262" y="1905189"/>
            <a:ext cx="11032331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Usar um diagrama UML: pode ser de atividade,</a:t>
            </a:r>
            <a:r>
              <a:rPr lang="pt-BR" sz="1400"/>
              <a:t> estado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CENÁRIO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body" idx="2"/>
          </p:nvPr>
        </p:nvSpPr>
        <p:spPr>
          <a:xfrm>
            <a:off x="468502" y="1381461"/>
            <a:ext cx="11444455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Atualmente, o gerenciamento desses materiais é feito de forma manual, o que tem gerado problemas recorrentes, como: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Falta de controle sobre o estoque mínimo, resultando na ausência de itens essenciais.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Excesso de produtos desnecessários, que ocupam espaço e geram custos adicionais.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Dificuldade para rastrear as solicitações e entregas realizadas por cada secretaria.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Falhas na prestação de contas e na auditoria devido à ausência de dados consolidados e relatórios precisos.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latin typeface="Arial"/>
                <a:ea typeface="Arial"/>
                <a:cs typeface="Arial"/>
                <a:sym typeface="Arial"/>
              </a:rPr>
              <a:t>Cadastro de Produtos: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latin typeface="Arial"/>
                <a:ea typeface="Arial"/>
                <a:cs typeface="Arial"/>
                <a:sym typeface="Arial"/>
              </a:rPr>
              <a:t>Controle de Estoque: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Registrar entradas de produtos adquiridos por meio de notas fiscais ou transferências de outro almoxarifado.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Controlar as saídas de materiais para as secretarias solicitantes, com emissão de requisições e comprovantes de entrega. Atualizar automaticamente o saldo em estoque após cada movimentação.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Gestão de Requisições: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Permitir que as secretarias realizem solicitações de materiais diretamente pelo sistema.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Acompanhar o status da solicitação (pendente, atendida, parcialmente atendida, ou rejeitada).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Registrar o motivo de rejeição, se aplicável.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Relatórios e Transparência: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Gerar relatórios detalhados de entradas e saídas por período, secretaria, ou tipo de material.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Emitir relatórios financeiros com o custo total de materiais comprados e utilizados.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Criar gráficos com a projeção do consumo para melhor planejamento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dirty="0">
                <a:latin typeface="Arial"/>
                <a:ea typeface="Arial"/>
                <a:cs typeface="Arial"/>
                <a:sym typeface="Arial"/>
              </a:rPr>
              <a:t>Controle de Usuários e Permissões:</a:t>
            </a:r>
            <a:endParaRPr dirty="0"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O sistema deve permitir diferentes níveis de acesso: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Administradores: Acesso total ao sistema.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Almoxarifes: Controle de estoque e movimentações.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Solicitantes (Secretarias): Apenas solicitação de materiais e consulta de status.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>
                <a:latin typeface="Arial"/>
                <a:ea typeface="Arial"/>
                <a:cs typeface="Arial"/>
                <a:sym typeface="Arial"/>
              </a:rPr>
              <a:t>Controle de Usuários e Permissões:</a:t>
            </a: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body" idx="2"/>
          </p:nvPr>
        </p:nvSpPr>
        <p:spPr>
          <a:xfrm>
            <a:off x="571533" y="1527048"/>
            <a:ext cx="10890664" cy="409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O sistema deve permitir diferentes níveis de acesso: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Administradores: Acesso total ao sistema.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Almoxarifes: Controle de estoque e movimentações.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 dirty="0">
                <a:latin typeface="Arial"/>
                <a:ea typeface="Arial"/>
                <a:cs typeface="Arial"/>
                <a:sym typeface="Arial"/>
              </a:rPr>
              <a:t>Solicitantes (Secretarias): Apenas solicitação de materiais e consulta de status.</a:t>
            </a:r>
            <a:endParaRPr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anillaVTI">
  <a:themeElements>
    <a:clrScheme name="Vanilla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1806</Words>
  <Application>Microsoft Office PowerPoint</Application>
  <PresentationFormat>Widescreen</PresentationFormat>
  <Paragraphs>173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Neue Haas Grotesk Text Pro</vt:lpstr>
      <vt:lpstr>VanillaVTI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Requisitos Não funcionais</vt:lpstr>
      <vt:lpstr>Requisitos Funcionais</vt:lpstr>
      <vt:lpstr>Apresentação do PowerPoint</vt:lpstr>
      <vt:lpstr>DER [R01]</vt:lpstr>
      <vt:lpstr>DICIONÁRIO DE DADOS [R01]</vt:lpstr>
      <vt:lpstr>DICIONÁRIO DE DADOS [R01]</vt:lpstr>
      <vt:lpstr>Wireframe</vt:lpstr>
      <vt:lpstr>Tela de Login</vt:lpstr>
      <vt:lpstr>Tela Produto</vt:lpstr>
      <vt:lpstr>Diagrama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6</cp:revision>
  <dcterms:created xsi:type="dcterms:W3CDTF">2025-01-20T01:59:29Z</dcterms:created>
  <dcterms:modified xsi:type="dcterms:W3CDTF">2025-01-22T17:49:05Z</dcterms:modified>
</cp:coreProperties>
</file>