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1" r:id="rId2"/>
    <p:sldId id="2563" r:id="rId3"/>
    <p:sldId id="2565" r:id="rId4"/>
    <p:sldId id="2576" r:id="rId5"/>
    <p:sldId id="2577" r:id="rId6"/>
    <p:sldId id="2578" r:id="rId7"/>
    <p:sldId id="2579" r:id="rId8"/>
    <p:sldId id="2580" r:id="rId9"/>
    <p:sldId id="2581" r:id="rId10"/>
    <p:sldId id="2582" r:id="rId11"/>
    <p:sldId id="2587" r:id="rId12"/>
    <p:sldId id="2566" r:id="rId13"/>
    <p:sldId id="2588" r:id="rId14"/>
    <p:sldId id="2583" r:id="rId15"/>
    <p:sldId id="2585" r:id="rId16"/>
    <p:sldId id="2584" r:id="rId17"/>
    <p:sldId id="2589" r:id="rId18"/>
    <p:sldId id="2590" r:id="rId19"/>
    <p:sldId id="2591" r:id="rId20"/>
    <p:sldId id="2592" r:id="rId21"/>
    <p:sldId id="2593" r:id="rId22"/>
    <p:sldId id="2594" r:id="rId23"/>
    <p:sldId id="2567" r:id="rId24"/>
    <p:sldId id="2568" r:id="rId25"/>
    <p:sldId id="2586" r:id="rId26"/>
    <p:sldId id="256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DA81E-B6DD-4CA0-9C2D-B0C27B95DC2C}" type="datetimeFigureOut">
              <a:rPr lang="pt-BR" smtClean="0"/>
              <a:t>14/02/2025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ACE72-845C-4C82-9104-9C4FDA2BC0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289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Os conteúdos gerados pela IA podem estar incorretos.
---
Esta apresentação oferece um resumo da documentação do projeto, abordando elementos essenciais como o Diagrama Entidade-Relacionamento, requisitos funcionais e não funcionais, wireframe e estrutura do banco de dados.
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742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77B22-1EE7-49D3-2071-2B1B1663A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1C5F19-9F0B-9D28-11B0-FDE2808ABC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0F7961C-B206-449E-1C65-4F0FB4BA0A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875489-F6BA-266C-AC87-7824780255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192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77B22-1EE7-49D3-2071-2B1B1663A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1C5F19-9F0B-9D28-11B0-FDE2808ABC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0F7961C-B206-449E-1C65-4F0FB4BA0A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875489-F6BA-266C-AC87-7824780255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526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Neste slide, apresentaremos as principais entidades identificadas no DER, como Usuário, Produto e Pedido, e descreveremos como essas entidades se relacionam entre si. Essa visualização é essencial para o desenvolvimento eficaz do banco de dados.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6928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7E785-9F3D-B4F3-DBD7-AEC584B4A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5904966-9964-4E7A-C7AB-D8B56D449F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12052A5-CA2E-CCA8-E8E9-A4FCDD464D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Diagrama Entidade-Relacionamento (DER) é uma ferramenta visual que descreve a estrutura do banco de dados do sistema. Ele ilustra as principais entidades, seus atributos e os relacionamentos entre elas, </a:t>
            </a:r>
            <a:r>
              <a:rPr lang="pt-BR" u="sng" dirty="0"/>
              <a:t>ajudando a entender </a:t>
            </a:r>
            <a:r>
              <a:rPr lang="pt-BR" dirty="0"/>
              <a:t>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69FAEDC-01E6-0757-0B11-CDA2E99BDB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56601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00640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52792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Os requisitos funcionais definem as ações que o sistema deve ser capaz de realizar. Neste slide, listaremos os principais requisitos funcionais, incluindo funções como cadastro de usuários, geração de relatórios e consulta de dados.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768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Aqui, detalharemos alguns exemplos de requisitos funcionais, como 'O sistema deve permitir que o usuário faça login com credenciais válidas' e 'O sistema deve gerar relatórios mensais de vendas'. Estes requisitos são cruciais para orientar o desenvolvimento do sistema.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0755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Aqui, detalharemos alguns exemplos de requisitos funcionais, como 'O sistema deve permitir que o usuário faça login com credenciais válidas' e 'O sistema deve gerar relatórios mensais de vendas'. Estes requisitos são cruciais para orientar o desenvolvimento do sistema.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1767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Os requisitos não funcionais definem as características do sistema, como desempenho, segurança e usabilidade. Neste slide, discutiremos os principais requisitos não funcionais que o sistema deve atender.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3580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projeto visa desenvolver um sistema que atenda às necessidades específicas dos usuários. Neste slide, iremos fornecer uma breve descrição do objetivo do projeto, seu escopo e a importância de sua implementação.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842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323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BD02F-07C1-89D0-1040-9B5A8EAA9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ECCAE29-7A9D-A41F-1BA4-0F00CF8FBB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1A03109-27B6-D74E-EC2E-48A1149ED2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27189CE-6B5C-CD09-70E8-EAE065D085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8453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8E7731-0869-6845-FD7A-736591987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4A5D747-5642-84A6-F201-0D388F8CB3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1DBF42F-BBE0-0DFB-C2FC-E62AD84E96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51CD14-C5AA-11A5-AEB6-92886D4D3E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670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B1719-33C1-3000-EDA3-339AAFA87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A60B08B-EE9C-C471-472D-9A8916C0D9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BE20BD8-500C-FF2B-4DEA-7F223F39EF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0F89025-0CC5-9EB9-CC2E-91BCA07289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388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E046CD-A4FE-9B2F-502F-19140DDE3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431A0B6-0493-7094-CE50-7BA97BC943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BB7518D-3EDA-94D1-1AB8-3F1C8DC8A6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AA71158-AD40-B942-47EC-D258924762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462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606F1-6BFD-5C4B-2FB6-EFF39D5D3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114C6CE-B405-0089-9F5C-9EFEBEAC3A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B9C3F6C-95A1-C768-2473-B5A1975ED5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BE3511-AEC6-08C1-F907-854F34C8CA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334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24A25C-1BF9-8B1B-A3B7-34830E35E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E591DD7-DC2D-E118-F256-51DCC756DF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09F2C59-7C07-4102-BA30-B4EC4A358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64F9DED-E24D-DC60-076F-8606CE2887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8222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37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1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8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72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45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67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2/14/2025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6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2/14/2025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94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2/14/2025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2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76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0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85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A10D8F-D463-70E5-239B-17AD65EF43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E5028B-BC6E-A4CE-25D1-0D609D1AE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506" y="603315"/>
            <a:ext cx="7415060" cy="3685731"/>
          </a:xfrm>
        </p:spPr>
        <p:txBody>
          <a:bodyPr anchor="t">
            <a:normAutofit/>
          </a:bodyPr>
          <a:lstStyle/>
          <a:p>
            <a:pPr algn="l"/>
            <a:r>
              <a:rPr lang="pt-BR" sz="5600" dirty="0"/>
              <a:t>PROJETO </a:t>
            </a:r>
            <a:br>
              <a:rPr lang="pt-BR" sz="5600" dirty="0"/>
            </a:br>
            <a:r>
              <a:rPr lang="pt-BR" sz="5600" dirty="0"/>
              <a:t>ALMOXARIFADO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4B2DD6-BA01-E45F-79B9-D3303D657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507" y="4437176"/>
            <a:ext cx="4007587" cy="1290807"/>
          </a:xfrm>
        </p:spPr>
        <p:txBody>
          <a:bodyPr anchor="ctr">
            <a:normAutofit/>
          </a:bodyPr>
          <a:lstStyle/>
          <a:p>
            <a:pPr algn="l"/>
            <a:r>
              <a:rPr lang="pt-BR" sz="2200" dirty="0" err="1" smtClean="0"/>
              <a:t>Júllia</a:t>
            </a:r>
            <a:r>
              <a:rPr lang="pt-BR" sz="2200" dirty="0" smtClean="0"/>
              <a:t> Rebeca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072685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1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2A7F83-F982-A2B6-8BDD-90AB35D5F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EA76C7-8C08-E029-0E79-750B71C94A6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EF25F5-F22F-2CF9-C788-AA2BDEC6E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Resum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do Fluxo do Sistema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84F39B7-8DF3-EF44-7DC3-3046CC72137C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almoxarifado cadastra novos materiais no sistema.</a:t>
            </a:r>
          </a:p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 secretaria solicita materiais necessários para suas atividades.</a:t>
            </a:r>
          </a:p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almoxarifado avalia o pedido e realiza a separação do material solicitado.</a:t>
            </a:r>
          </a:p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Após a entrega, o sistema atualiza o estoque e emite o comprovante da movimentação.</a:t>
            </a:r>
          </a:p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Relatórios são gerados periodicamente para prestação de contas e auditoria interna.</a:t>
            </a:r>
          </a:p>
        </p:txBody>
      </p:sp>
    </p:spTree>
    <p:extLst>
      <p:ext uri="{BB962C8B-B14F-4D97-AF65-F5344CB8AC3E}">
        <p14:creationId xmlns:p14="http://schemas.microsoft.com/office/powerpoint/2010/main" val="16121165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2A7F83-F982-A2B6-8BDD-90AB35D5F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EA76C7-8C08-E029-0E79-750B71C94A6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1817511" y="2257778"/>
            <a:ext cx="1817511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BackEnd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7631289" y="2257778"/>
            <a:ext cx="1817511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Front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927947" y="4893733"/>
            <a:ext cx="928142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DB</a:t>
            </a:r>
            <a:endParaRPr lang="pt-BR" dirty="0"/>
          </a:p>
        </p:txBody>
      </p:sp>
      <p:sp>
        <p:nvSpPr>
          <p:cNvPr id="11" name="Elipse 10"/>
          <p:cNvSpPr/>
          <p:nvPr/>
        </p:nvSpPr>
        <p:spPr>
          <a:xfrm>
            <a:off x="4818298" y="2393244"/>
            <a:ext cx="1512711" cy="13885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API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6536267" y="3150530"/>
            <a:ext cx="101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6513689" y="3533422"/>
            <a:ext cx="880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H="1" flipV="1">
            <a:off x="3872089" y="2912533"/>
            <a:ext cx="632178" cy="2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V="1">
            <a:off x="3910571" y="3251200"/>
            <a:ext cx="725047" cy="45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2392018" y="3984978"/>
            <a:ext cx="0" cy="73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V="1">
            <a:off x="2630311" y="4018844"/>
            <a:ext cx="11289" cy="73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676938" y="818187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C# . ASP.NET Core</a:t>
            </a:r>
          </a:p>
          <a:p>
            <a:r>
              <a:rPr lang="en-US" sz="2200" dirty="0" smtClean="0"/>
              <a:t>.NET 7</a:t>
            </a:r>
            <a:endParaRPr lang="en-US" sz="2200" dirty="0"/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3094381" y="4432187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SQL Server</a:t>
            </a:r>
            <a:endParaRPr lang="en-US" sz="2200" dirty="0"/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7660015" y="595489"/>
            <a:ext cx="2291032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HTML, CSS, JS, React </a:t>
            </a:r>
            <a:r>
              <a:rPr lang="en-US" sz="2200" dirty="0" err="1" smtClean="0"/>
              <a:t>ou</a:t>
            </a:r>
            <a:r>
              <a:rPr lang="en-US" sz="2200" dirty="0" smtClean="0"/>
              <a:t> Angular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619570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1DB411-7458-14D3-524B-E30B9046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988" y="-555594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Requisitos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Funcionais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1" name="Google Shape;193;g3275b89c82a_19_0"/>
          <p:cNvGraphicFramePr/>
          <p:nvPr>
            <p:extLst>
              <p:ext uri="{D42A27DB-BD31-4B8C-83A1-F6EECF244321}">
                <p14:modId xmlns:p14="http://schemas.microsoft.com/office/powerpoint/2010/main" val="2716723944"/>
              </p:ext>
            </p:extLst>
          </p:nvPr>
        </p:nvGraphicFramePr>
        <p:xfrm>
          <a:off x="416988" y="1527048"/>
          <a:ext cx="11380050" cy="489311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74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7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0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/>
                        <a:t>R01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Produto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Como usuário desejo fazer o registro dos materiais que serão controlados no sistema almoxarifado. Pode ser material de consumo ou permanentes. Para cada item deve ter (Código, descrição, categoria, quantidade mínima, unidades medida, nome fornecedor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R02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Controle De Estoque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/>
                        <a:t>Como usuário desejo que tenha uma tela para poder cadastrar as entradas dos produtos por meio de notas fiscais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R03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Controle de Saída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 smtClean="0"/>
                        <a:t>Como</a:t>
                      </a:r>
                      <a:r>
                        <a:rPr lang="pt-BR" sz="1800" baseline="0" dirty="0" smtClean="0"/>
                        <a:t> usuário desejo que seja registrado todos os produtos, bem como notas fiscais, data e hora, status do produto 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smtClean="0"/>
                        <a:t>R04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smtClean="0"/>
                        <a:t>RELATORIO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None/>
                      </a:pPr>
                      <a:r>
                        <a:rPr lang="pt-BR" sz="180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Como Usuário desejo que</a:t>
                      </a:r>
                      <a:r>
                        <a:rPr lang="pt-BR" sz="1800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tenham</a:t>
                      </a:r>
                      <a:r>
                        <a:rPr lang="pt-BR" sz="180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relatórios detalhados de entradas e saídas por período, secretaria, ou tipo de material.</a:t>
                      </a:r>
                      <a:r>
                        <a:rPr lang="pt-BR" sz="1800" baseline="0" dirty="0" smtClean="0">
                          <a:latin typeface="Neue Haas Grotesk Text Pro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pt-BR" sz="180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Emitir relatórios financeiros com o custo total de materiais comprados e utilizados. Criar gráficos com a projeção do consumo para melhor planejamento</a:t>
                      </a:r>
                      <a:endParaRPr lang="pt-BR" sz="180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75914852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smtClean="0"/>
                        <a:t>R05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 smtClean="0"/>
                        <a:t>ESTOQUE ATUAL.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 smtClean="0"/>
                        <a:t>Ao dar entrada e saída em um produto o sistema deve</a:t>
                      </a:r>
                      <a:r>
                        <a:rPr lang="pt-BR" sz="1800" baseline="0" dirty="0" smtClean="0"/>
                        <a:t> atualizar o estoque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337709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00439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20015"/>
              </p:ext>
            </p:extLst>
          </p:nvPr>
        </p:nvGraphicFramePr>
        <p:xfrm>
          <a:off x="931169" y="1127464"/>
          <a:ext cx="10160000" cy="3078480"/>
        </p:xfrm>
        <a:graphic>
          <a:graphicData uri="http://schemas.openxmlformats.org/drawingml/2006/table">
            <a:tbl>
              <a:tblPr firstRow="1" bandRow="1"/>
              <a:tblGrid>
                <a:gridCol w="1366175">
                  <a:extLst>
                    <a:ext uri="{9D8B030D-6E8A-4147-A177-3AD203B41FA5}">
                      <a16:colId xmlns:a16="http://schemas.microsoft.com/office/drawing/2014/main" val="1209750137"/>
                    </a:ext>
                  </a:extLst>
                </a:gridCol>
                <a:gridCol w="2907437">
                  <a:extLst>
                    <a:ext uri="{9D8B030D-6E8A-4147-A177-3AD203B41FA5}">
                      <a16:colId xmlns:a16="http://schemas.microsoft.com/office/drawing/2014/main" val="2206668618"/>
                    </a:ext>
                  </a:extLst>
                </a:gridCol>
                <a:gridCol w="5886388">
                  <a:extLst>
                    <a:ext uri="{9D8B030D-6E8A-4147-A177-3AD203B41FA5}">
                      <a16:colId xmlns:a16="http://schemas.microsoft.com/office/drawing/2014/main" val="1642544768"/>
                    </a:ext>
                  </a:extLst>
                </a:gridCol>
              </a:tblGrid>
              <a:tr h="2915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pt-BR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pt-BR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pt-BR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611686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pt-BR" dirty="0" smtClean="0"/>
                        <a:t>R06</a:t>
                      </a:r>
                      <a:endParaRPr lang="pt-BR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pt-BR" sz="140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Controle de Usuários e Permissões:</a:t>
                      </a:r>
                      <a:endParaRPr lang="pt-BR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dirty="0" smtClean="0"/>
                        <a:t>Como usuário eu desejo que </a:t>
                      </a:r>
                      <a:r>
                        <a:rPr lang="pt-BR" sz="1400" dirty="0" smtClean="0">
                          <a:latin typeface="Arial"/>
                          <a:cs typeface="Arial"/>
                          <a:sym typeface="Arial"/>
                        </a:rPr>
                        <a:t>o</a:t>
                      </a:r>
                      <a:r>
                        <a:rPr lang="pt-BR" sz="140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sistema possua diferentes níveis de acesso,</a:t>
                      </a:r>
                      <a:r>
                        <a:rPr lang="pt-BR" sz="1400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para administradores, almoxarifes e secretaria </a:t>
                      </a:r>
                      <a:endParaRPr lang="pt-BR" dirty="0" smtClean="0"/>
                    </a:p>
                    <a:p>
                      <a:endParaRPr lang="pt-BR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8159114"/>
                  </a:ext>
                </a:extLst>
              </a:tr>
              <a:tr h="4562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pt-BR" dirty="0" smtClean="0"/>
                        <a:t>R06.1</a:t>
                      </a:r>
                      <a:endParaRPr lang="pt-BR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pt-BR" dirty="0" smtClean="0"/>
                        <a:t>ADMINISTRADORES</a:t>
                      </a:r>
                      <a:endParaRPr lang="pt-BR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pt-BR" dirty="0" smtClean="0"/>
                        <a:t>Os administradores devem possuir total acesso ao sistema </a:t>
                      </a:r>
                      <a:endParaRPr lang="pt-BR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694663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pt-BR" dirty="0" smtClean="0"/>
                        <a:t>R06.2</a:t>
                      </a:r>
                      <a:endParaRPr lang="pt-BR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pt-BR" dirty="0" smtClean="0"/>
                        <a:t>ALMOXARIFES</a:t>
                      </a:r>
                      <a:endParaRPr lang="pt-BR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pt-BR" dirty="0" smtClean="0"/>
                        <a:t>Os almoxarifes</a:t>
                      </a:r>
                      <a:r>
                        <a:rPr lang="pt-BR" baseline="0" dirty="0" smtClean="0"/>
                        <a:t> devem acessar o estoque e controlar as movimentações dos produtos</a:t>
                      </a:r>
                      <a:endParaRPr lang="pt-BR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9015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pt-BR" dirty="0" smtClean="0"/>
                        <a:t>R06.3</a:t>
                      </a:r>
                      <a:endParaRPr lang="pt-BR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pt-BR" dirty="0" smtClean="0"/>
                        <a:t>SECRETARIA</a:t>
                      </a:r>
                      <a:endParaRPr lang="pt-BR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pt-BR" dirty="0" smtClean="0"/>
                        <a:t>A secretaria deve </a:t>
                      </a:r>
                      <a:r>
                        <a:rPr lang="pt-BR" sz="1400" dirty="0" smtClean="0">
                          <a:latin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lang="pt-BR" sz="140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penas realizar solicitação de materiais e consulta de status</a:t>
                      </a:r>
                      <a:endParaRPr lang="pt-BR" dirty="0"/>
                    </a:p>
                  </a:txBody>
                  <a:tcPr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mpd="sng">
                      <a:solidFill>
                        <a:prstClr val="black"/>
                      </a:solidFill>
                      <a:prstDash val="soli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mpd="sng">
                      <a:solidFill>
                        <a:prstClr val="black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0378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5201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98209A-6CBD-3F3A-0245-B1270A580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8ADE68D-5E75-5D63-4B8C-6BEFCE9D06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FEBBD5-D789-5683-1A46-F9DE2DD77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DER [R01]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3569595" y="3693907"/>
            <a:ext cx="1687133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PRODUTO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6DFE2EF-772F-35BA-4CA6-6616D0425D5D}"/>
              </a:ext>
            </a:extLst>
          </p:cNvPr>
          <p:cNvSpPr/>
          <p:nvPr/>
        </p:nvSpPr>
        <p:spPr>
          <a:xfrm>
            <a:off x="1229932" y="1804037"/>
            <a:ext cx="1687133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CATEGORIA</a:t>
            </a:r>
          </a:p>
        </p:txBody>
      </p:sp>
      <p:sp>
        <p:nvSpPr>
          <p:cNvPr id="9" name="Losango 8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1678382" y="3796169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C99F8BAD-9514-0635-F42A-11BDC57F2DF8}"/>
              </a:ext>
            </a:extLst>
          </p:cNvPr>
          <p:cNvCxnSpPr>
            <a:stCxn id="9" idx="3"/>
            <a:endCxn id="6" idx="1"/>
          </p:cNvCxnSpPr>
          <p:nvPr/>
        </p:nvCxnSpPr>
        <p:spPr>
          <a:xfrm>
            <a:off x="2463993" y="4120121"/>
            <a:ext cx="1105602" cy="18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H="1" flipV="1">
            <a:off x="2053479" y="2737637"/>
            <a:ext cx="1" cy="1501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1678382" y="2660672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3199719" y="3748192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3254617" y="867842"/>
            <a:ext cx="2317088" cy="9087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ITENSENTRADA</a:t>
            </a:r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7550077" y="1493536"/>
            <a:ext cx="1687133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ENTRADA</a:t>
            </a:r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9752115" y="354328"/>
            <a:ext cx="2216972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FORNECEDOR</a:t>
            </a:r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9237210" y="4073931"/>
            <a:ext cx="2216972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SECRETARIA</a:t>
            </a:r>
            <a:endParaRPr lang="pt-BR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6680553" y="5450408"/>
            <a:ext cx="1687133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SAIDA</a:t>
            </a:r>
            <a:endParaRPr lang="pt-BR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3309212" y="5546180"/>
            <a:ext cx="2317088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ITENSSAIDA</a:t>
            </a:r>
            <a:endParaRPr lang="pt-BR" dirty="0"/>
          </a:p>
        </p:txBody>
      </p:sp>
      <p:sp>
        <p:nvSpPr>
          <p:cNvPr id="23" name="Losango 22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6228360" y="1284741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Losango 23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3995775" y="2581525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Losango 27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10374028" y="1686594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Losango 28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9588417" y="5546180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Losango 29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4059716" y="4755736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Losango 30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5727091" y="5617039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>
            <a:off x="4710289" y="2924257"/>
            <a:ext cx="65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>
            <a:off x="4388580" y="1776641"/>
            <a:ext cx="34552" cy="1968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>
            <a:stCxn id="6" idx="2"/>
            <a:endCxn id="22" idx="0"/>
          </p:cNvCxnSpPr>
          <p:nvPr/>
        </p:nvCxnSpPr>
        <p:spPr>
          <a:xfrm>
            <a:off x="4413162" y="4582549"/>
            <a:ext cx="54594" cy="963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>
            <a:stCxn id="22" idx="3"/>
          </p:cNvCxnSpPr>
          <p:nvPr/>
        </p:nvCxnSpPr>
        <p:spPr>
          <a:xfrm flipV="1">
            <a:off x="5626300" y="5940991"/>
            <a:ext cx="1387671" cy="49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>
            <a:stCxn id="11" idx="3"/>
            <a:endCxn id="13" idx="1"/>
          </p:cNvCxnSpPr>
          <p:nvPr/>
        </p:nvCxnSpPr>
        <p:spPr>
          <a:xfrm>
            <a:off x="5571705" y="1322242"/>
            <a:ext cx="1978372" cy="615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>
            <a:stCxn id="21" idx="3"/>
            <a:endCxn id="29" idx="1"/>
          </p:cNvCxnSpPr>
          <p:nvPr/>
        </p:nvCxnSpPr>
        <p:spPr>
          <a:xfrm flipV="1">
            <a:off x="8367686" y="5870132"/>
            <a:ext cx="1220731" cy="24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/>
          <p:cNvCxnSpPr>
            <a:stCxn id="29" idx="0"/>
          </p:cNvCxnSpPr>
          <p:nvPr/>
        </p:nvCxnSpPr>
        <p:spPr>
          <a:xfrm flipH="1" flipV="1">
            <a:off x="9981222" y="4882264"/>
            <a:ext cx="1" cy="66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>
            <a:stCxn id="13" idx="3"/>
          </p:cNvCxnSpPr>
          <p:nvPr/>
        </p:nvCxnSpPr>
        <p:spPr>
          <a:xfrm>
            <a:off x="9237210" y="1937857"/>
            <a:ext cx="1343273" cy="72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>
            <a:stCxn id="28" idx="0"/>
          </p:cNvCxnSpPr>
          <p:nvPr/>
        </p:nvCxnSpPr>
        <p:spPr>
          <a:xfrm flipH="1" flipV="1">
            <a:off x="10677022" y="1194181"/>
            <a:ext cx="89812" cy="492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1256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50EF29-A29A-9417-2B09-074C040644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R01]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26538551"/>
              </p:ext>
            </p:extLst>
          </p:nvPr>
        </p:nvGraphicFramePr>
        <p:xfrm>
          <a:off x="566670" y="2250628"/>
          <a:ext cx="1007127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IdProduto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DescricaoPro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Varchar</a:t>
                      </a:r>
                      <a:r>
                        <a:rPr lang="pt-BR" dirty="0"/>
                        <a:t>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UnidadeMedida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Estoque</a:t>
                      </a:r>
                      <a:r>
                        <a:rPr lang="pt-BR" baseline="0" dirty="0" err="1" smtClean="0"/>
                        <a:t>Atual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double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Somente Leitura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IdItensEntradai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Chave</a:t>
                      </a:r>
                      <a:r>
                        <a:rPr lang="pt-BR" baseline="0" dirty="0" smtClean="0"/>
                        <a:t> Estrangeira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IdCategoria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Chave Estrangeira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PreçoProd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double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2274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Tabela Produto</a:t>
            </a:r>
          </a:p>
        </p:txBody>
      </p:sp>
    </p:spTree>
    <p:extLst>
      <p:ext uri="{BB962C8B-B14F-4D97-AF65-F5344CB8AC3E}">
        <p14:creationId xmlns:p14="http://schemas.microsoft.com/office/powerpoint/2010/main" val="700592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50EF29-A29A-9417-2B09-074C040644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R01]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23409707"/>
              </p:ext>
            </p:extLst>
          </p:nvPr>
        </p:nvGraphicFramePr>
        <p:xfrm>
          <a:off x="566670" y="2250628"/>
          <a:ext cx="1007127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IdCategoria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DescricaoCat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2274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Tabela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Categoria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4810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57618" y="527767"/>
            <a:ext cx="74222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DICIONÁRIO DE DADOS [R01]</a:t>
            </a:r>
            <a:endParaRPr lang="pt-BR" sz="4000" dirty="0"/>
          </a:p>
        </p:txBody>
      </p:sp>
      <p:graphicFrame>
        <p:nvGraphicFramePr>
          <p:cNvPr id="4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1364139"/>
              </p:ext>
            </p:extLst>
          </p:nvPr>
        </p:nvGraphicFramePr>
        <p:xfrm>
          <a:off x="566670" y="2250628"/>
          <a:ext cx="1007127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IdFornecedor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NomeFornecedor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Varchar</a:t>
                      </a:r>
                      <a:r>
                        <a:rPr lang="pt-BR" dirty="0"/>
                        <a:t>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Endereço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Bairro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604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174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Estado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754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Telefone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354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CNPJ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Unique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219045"/>
                  </a:ext>
                </a:extLst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443883" y="1802167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Fornecedor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6246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57618" y="527767"/>
            <a:ext cx="74222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DICIONÁRIO DE DADOS [R01]</a:t>
            </a:r>
            <a:endParaRPr lang="pt-BR" sz="4000" dirty="0"/>
          </a:p>
        </p:txBody>
      </p:sp>
      <p:graphicFrame>
        <p:nvGraphicFramePr>
          <p:cNvPr id="4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8903926"/>
              </p:ext>
            </p:extLst>
          </p:nvPr>
        </p:nvGraphicFramePr>
        <p:xfrm>
          <a:off x="566670" y="2250628"/>
          <a:ext cx="1007127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IdSaida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IdSecretaria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Chave Estrangeira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IdItensSaida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Chave </a:t>
                      </a:r>
                      <a:r>
                        <a:rPr lang="pt-BR" dirty="0" err="1" smtClean="0"/>
                        <a:t>Estangeira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dataSaida</a:t>
                      </a: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543600"/>
                  </a:ext>
                </a:extLst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443883" y="180216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Saida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0523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57618" y="527767"/>
            <a:ext cx="74222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DICIONÁRIO DE DADOS [R01]</a:t>
            </a:r>
            <a:endParaRPr lang="pt-BR" sz="4000" dirty="0"/>
          </a:p>
        </p:txBody>
      </p:sp>
      <p:graphicFrame>
        <p:nvGraphicFramePr>
          <p:cNvPr id="4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8015502"/>
              </p:ext>
            </p:extLst>
          </p:nvPr>
        </p:nvGraphicFramePr>
        <p:xfrm>
          <a:off x="566670" y="2250628"/>
          <a:ext cx="1007127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IdEntrada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IdFornecedor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Chave Estrangeira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Observação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dataEntrada</a:t>
                      </a: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/>
                        <a:t>DateTime</a:t>
                      </a: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543600"/>
                  </a:ext>
                </a:extLst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443883" y="180216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Entrada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2291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Ilustração 3D.">
            <a:extLst>
              <a:ext uri="{FF2B5EF4-FFF2-40B4-BE49-F238E27FC236}">
                <a16:creationId xmlns:a16="http://schemas.microsoft.com/office/drawing/2014/main" id="{5AE52070-2197-4C47-AD66-664AE4BABC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r="46300"/>
          <a:stretch/>
        </p:blipFill>
        <p:spPr>
          <a:xfrm>
            <a:off x="20" y="10"/>
            <a:ext cx="4910308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804F46E-89A6-0254-3C0B-A8EFB025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537" y="-419907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Introdução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ao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projeto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724719-90E6-28A0-6F62-77C265C4C375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568537" y="2214282"/>
            <a:ext cx="5916168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b="1" dirty="0"/>
              <a:t>Objetivo do Projeto</a:t>
            </a:r>
          </a:p>
          <a:p>
            <a:pPr marL="0" lvl="1" indent="0">
              <a:buNone/>
            </a:pPr>
            <a:r>
              <a:rPr lang="pt-BR" sz="1400" dirty="0"/>
              <a:t>O objetivo principal do projeto é desenvolver um sistema que atenda de forma eficaz às necessidades dos usuários de um sistema de Almoxarifado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b="1" dirty="0"/>
              <a:t>Escopo do Projeto</a:t>
            </a:r>
          </a:p>
          <a:p>
            <a:pPr marL="0" lvl="1" indent="0">
              <a:buNone/>
            </a:pPr>
            <a:r>
              <a:rPr lang="pt-BR" sz="1400" dirty="0"/>
              <a:t>O escopo do projeto abrange todas as funcionalidades e requisitos que o sistema deve atender, garantindo uma entrega completa e eficiente.</a:t>
            </a:r>
          </a:p>
        </p:txBody>
      </p:sp>
    </p:spTree>
    <p:extLst>
      <p:ext uri="{BB962C8B-B14F-4D97-AF65-F5344CB8AC3E}">
        <p14:creationId xmlns:p14="http://schemas.microsoft.com/office/powerpoint/2010/main" val="17394517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57618" y="527767"/>
            <a:ext cx="74222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DICIONÁRIO DE DADOS [R01]</a:t>
            </a:r>
            <a:endParaRPr lang="pt-BR" sz="4000" dirty="0"/>
          </a:p>
        </p:txBody>
      </p:sp>
      <p:graphicFrame>
        <p:nvGraphicFramePr>
          <p:cNvPr id="4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3219496"/>
              </p:ext>
            </p:extLst>
          </p:nvPr>
        </p:nvGraphicFramePr>
        <p:xfrm>
          <a:off x="566670" y="2250628"/>
          <a:ext cx="1007127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IdItensEntrada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IdEntrada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Chave Estrangeira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IdProd</a:t>
                      </a: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Chave Estrangeira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543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Quantidade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822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Preço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Double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513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Double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032419"/>
                  </a:ext>
                </a:extLst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443883" y="1802167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ItensEntrada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31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57618" y="527767"/>
            <a:ext cx="74222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DICIONÁRIO DE DADOS [R01]</a:t>
            </a:r>
            <a:endParaRPr lang="pt-BR" sz="4000" dirty="0"/>
          </a:p>
        </p:txBody>
      </p:sp>
      <p:graphicFrame>
        <p:nvGraphicFramePr>
          <p:cNvPr id="4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0920106"/>
              </p:ext>
            </p:extLst>
          </p:nvPr>
        </p:nvGraphicFramePr>
        <p:xfrm>
          <a:off x="566670" y="2250628"/>
          <a:ext cx="1007127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IdItensSaida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IdSaida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Chave Estrangeira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IdSec</a:t>
                      </a: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Chave Estrangeira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543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Quantidade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804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Preço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Double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34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Double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500780"/>
                  </a:ext>
                </a:extLst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488272" y="1793289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ItensSaida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6201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557618" y="527767"/>
            <a:ext cx="74222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DICIONÁRIO DE DADOS [R01]</a:t>
            </a:r>
            <a:endParaRPr lang="pt-BR" sz="4000" dirty="0"/>
          </a:p>
        </p:txBody>
      </p:sp>
      <p:graphicFrame>
        <p:nvGraphicFramePr>
          <p:cNvPr id="4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4490489"/>
              </p:ext>
            </p:extLst>
          </p:nvPr>
        </p:nvGraphicFramePr>
        <p:xfrm>
          <a:off x="566670" y="2250628"/>
          <a:ext cx="1007127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IdSecretaria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NomeSecretaria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Endereço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543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Bairro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93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777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Estado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84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Telefone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414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CNPJ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Unique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086780"/>
                  </a:ext>
                </a:extLst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488272" y="1793289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Secretaria</a:t>
            </a:r>
          </a:p>
        </p:txBody>
      </p:sp>
    </p:spTree>
    <p:extLst>
      <p:ext uri="{BB962C8B-B14F-4D97-AF65-F5344CB8AC3E}">
        <p14:creationId xmlns:p14="http://schemas.microsoft.com/office/powerpoint/2010/main" val="2151801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CDB794-FD66-B57C-5DB2-D14CF7301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295" y="2665927"/>
            <a:ext cx="5916168" cy="919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Wireframe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2737096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Formulário web de login">
            <a:extLst>
              <a:ext uri="{FF2B5EF4-FFF2-40B4-BE49-F238E27FC236}">
                <a16:creationId xmlns:a16="http://schemas.microsoft.com/office/drawing/2014/main" id="{9574661C-9C71-44C7-9C38-D5812FB73B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27263" r="22617" b="1"/>
          <a:stretch/>
        </p:blipFill>
        <p:spPr>
          <a:xfrm>
            <a:off x="1403817" y="1133346"/>
            <a:ext cx="3748431" cy="523525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9415" y="218946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Tela de Login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414841" y="-695454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Wireframe</a:t>
            </a:r>
          </a:p>
        </p:txBody>
      </p:sp>
    </p:spTree>
    <p:extLst>
      <p:ext uri="{BB962C8B-B14F-4D97-AF65-F5344CB8AC3E}">
        <p14:creationId xmlns:p14="http://schemas.microsoft.com/office/powerpoint/2010/main" val="1037557683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771" y="-695454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Tela</a:t>
            </a:r>
            <a:r>
              <a:rPr lang="en-US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Produto</a:t>
            </a:r>
            <a:endParaRPr lang="en-US" b="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414841" y="-695454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Wireframe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44222" y="1224844"/>
            <a:ext cx="10193866" cy="53170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1044222" y="1224844"/>
            <a:ext cx="10193866" cy="3894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10803466" y="1255888"/>
            <a:ext cx="293511" cy="3022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2689946" y="2201558"/>
            <a:ext cx="1735298" cy="3894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557459" y="1063977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Código</a:t>
            </a:r>
            <a:endParaRPr lang="en-US" sz="2000" b="0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286538" y="2580272"/>
            <a:ext cx="5916168" cy="5503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Descrição</a:t>
            </a:r>
            <a:endParaRPr lang="en-US" sz="2000" b="0" dirty="0"/>
          </a:p>
        </p:txBody>
      </p:sp>
      <p:sp>
        <p:nvSpPr>
          <p:cNvPr id="14" name="Retângulo 13"/>
          <p:cNvSpPr/>
          <p:nvPr/>
        </p:nvSpPr>
        <p:spPr>
          <a:xfrm>
            <a:off x="2689945" y="2730386"/>
            <a:ext cx="5325165" cy="38946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/>
              <a:t>Café </a:t>
            </a:r>
            <a:r>
              <a:rPr lang="pt-BR" dirty="0" err="1" smtClean="0"/>
              <a:t>Estan</a:t>
            </a:r>
            <a:endParaRPr lang="pt-BR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467160" y="3119853"/>
            <a:ext cx="5916168" cy="5503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Unidade</a:t>
            </a:r>
            <a:endParaRPr lang="en-US" sz="2000" b="0" dirty="0"/>
          </a:p>
        </p:txBody>
      </p:sp>
      <p:sp>
        <p:nvSpPr>
          <p:cNvPr id="16" name="Retângulo 15"/>
          <p:cNvSpPr/>
          <p:nvPr/>
        </p:nvSpPr>
        <p:spPr>
          <a:xfrm>
            <a:off x="2689946" y="3265308"/>
            <a:ext cx="1735298" cy="389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Triângulo isósceles 8"/>
          <p:cNvSpPr/>
          <p:nvPr/>
        </p:nvSpPr>
        <p:spPr>
          <a:xfrm rot="10800000">
            <a:off x="4188178" y="3318281"/>
            <a:ext cx="237066" cy="28352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Arredondado 16"/>
          <p:cNvSpPr/>
          <p:nvPr/>
        </p:nvSpPr>
        <p:spPr>
          <a:xfrm>
            <a:off x="6953249" y="5048250"/>
            <a:ext cx="1190625" cy="314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Salvar</a:t>
            </a:r>
            <a:endParaRPr lang="pt-BR" dirty="0"/>
          </a:p>
        </p:txBody>
      </p:sp>
      <p:sp>
        <p:nvSpPr>
          <p:cNvPr id="18" name="Retângulo Arredondado 17"/>
          <p:cNvSpPr/>
          <p:nvPr/>
        </p:nvSpPr>
        <p:spPr>
          <a:xfrm>
            <a:off x="5735696" y="5048249"/>
            <a:ext cx="1190625" cy="3143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Cancelar</a:t>
            </a:r>
            <a:endParaRPr lang="pt-BR" dirty="0"/>
          </a:p>
        </p:txBody>
      </p:sp>
      <p:sp>
        <p:nvSpPr>
          <p:cNvPr id="19" name="Retângulo Arredondado 18"/>
          <p:cNvSpPr/>
          <p:nvPr/>
        </p:nvSpPr>
        <p:spPr>
          <a:xfrm>
            <a:off x="4425244" y="5048248"/>
            <a:ext cx="1190625" cy="31432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Voltar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9415640" y="3205335"/>
            <a:ext cx="17811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Quando em modo edição e o cursor estiver no campo o fundo deve ficar verde.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636696538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D9284D-EDF1-4C67-C63F-C7E773F77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353" y="138594"/>
            <a:ext cx="10336871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Diagrama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UML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470043-6B1C-57FC-4F15-0FAD899F9E73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919262" y="1905189"/>
            <a:ext cx="11032331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b="1" dirty="0"/>
              <a:t>Usar um diagrama UML: pode ser de atividade,</a:t>
            </a:r>
            <a:r>
              <a:rPr lang="pt-BR" sz="1400" dirty="0"/>
              <a:t> estado</a:t>
            </a:r>
          </a:p>
        </p:txBody>
      </p:sp>
    </p:spTree>
    <p:extLst>
      <p:ext uri="{BB962C8B-B14F-4D97-AF65-F5344CB8AC3E}">
        <p14:creationId xmlns:p14="http://schemas.microsoft.com/office/powerpoint/2010/main" val="33956402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5CCD66-A97F-A354-45EA-76C3AAA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CENÁRIO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97CC6BD-7C78-94FA-A6A4-ECBB06F839F2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468502" y="1381461"/>
            <a:ext cx="11444455" cy="4095078"/>
          </a:xfrm>
        </p:spPr>
        <p:txBody>
          <a:bodyPr>
            <a:no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 Prefeitura Municipal de Nova Esperança realiza compras regulares de materiais de consumo e permanentes para atender às demandas de suas diversas secretarias, como Saúde, Educação, Obras e Administração. Esses materiais incluem desde itens básicos, como papel, canetas e material de limpeza, até equipamentos maiores, como computadores, móveis e ferramentas.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Atualmente, o gerenciamento desses materiais é feito de forma manual, o que tem gerado problemas recorrentes, como:</a:t>
            </a:r>
          </a:p>
          <a:p>
            <a:pPr>
              <a:spcBef>
                <a:spcPts val="2500"/>
              </a:spcBef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Falta de controle sobre o estoque mínimo, resultando na ausência de itens essenciais.</a:t>
            </a:r>
          </a:p>
          <a:p>
            <a:pPr>
              <a:spcBef>
                <a:spcPts val="2500"/>
              </a:spcBef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Excesso de produtos desnecessários, que ocupam espaço e geram custos adicionais.</a:t>
            </a:r>
          </a:p>
          <a:p>
            <a:pPr>
              <a:spcBef>
                <a:spcPts val="2500"/>
              </a:spcBef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Dificuldade para rastrear as solicitações e entregas realizadas por cada secretaria.</a:t>
            </a:r>
          </a:p>
          <a:p>
            <a:pPr>
              <a:spcBef>
                <a:spcPts val="2500"/>
              </a:spcBef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Falhas na prestação de contas e na auditoria devido à ausência de dados consolidados e relatórios precisos.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Para resolver esses problemas, a prefeitura decidiu implementar um sistema de almoxarifado web que permita o gerenciamento centralizado do estoque de materiais. Esse sistema será utilizado tanto pelo almoxarifado principal quanto pelos almoxarifados das secretarias que demandarem controle específico de seus </a:t>
            </a:r>
          </a:p>
        </p:txBody>
      </p:sp>
    </p:spTree>
    <p:extLst>
      <p:ext uri="{BB962C8B-B14F-4D97-AF65-F5344CB8AC3E}">
        <p14:creationId xmlns:p14="http://schemas.microsoft.com/office/powerpoint/2010/main" val="2056434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FCA66C-0EF7-1894-76F3-C62E33101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1D40FB4-97DC-F5FF-9E7A-C10E078A15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814CED-5FC4-BEB3-CF56-B1C47F933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Cadastro de Produtos: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AC8BFA4-590B-EFEF-D71B-13273B10F108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sistema deve permitir o registro de todos os materiais, diferenciando-os entre materiais de consumo (como papel e materiais de limpeza) e materiais permanentes (como cadeiras e equipamentos eletrônicos).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Cada item cadastrado deve conter: código único, nome, descrição, categoria (consumo ou permanente), quantidade mínima, unidade de medida (ex.: unidades, pacotes, quilos), preço estimado, e fornecedor.</a:t>
            </a:r>
          </a:p>
        </p:txBody>
      </p:sp>
    </p:spTree>
    <p:extLst>
      <p:ext uri="{BB962C8B-B14F-4D97-AF65-F5344CB8AC3E}">
        <p14:creationId xmlns:p14="http://schemas.microsoft.com/office/powerpoint/2010/main" val="24224233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BE450C-3284-7D6A-26B9-CF093C022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1D6A68-C3BD-3399-CCA8-A7290FC8E0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7B2EBA-4C50-A422-4631-38FA3BA7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Controle de Estoque: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841E46-82B9-28A3-FAB8-E3D4419CA424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Registrar entradas de produtos adquiridos por meio de notas fiscais ou transferências de outro almoxarifado.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Controlar as saídas de materiais para as secretarias solicitantes, com emissão de requisições e comprovantes de entrega. Atualizar automaticamente o saldo em estoque após cada movimentação.</a:t>
            </a:r>
          </a:p>
        </p:txBody>
      </p:sp>
    </p:spTree>
    <p:extLst>
      <p:ext uri="{BB962C8B-B14F-4D97-AF65-F5344CB8AC3E}">
        <p14:creationId xmlns:p14="http://schemas.microsoft.com/office/powerpoint/2010/main" val="34793862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80BD00-BB96-A5C0-6B53-CF70A8924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39A533-5E9C-439F-5CF1-06FFAB778C1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85AD78-A390-44F7-B831-592FA3094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Gestão de Requisições: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F832666-4528-952F-DDF1-C3A07C21AD56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Permitir que as secretarias realizem solicitações de materiais diretamente pelo sistema.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Acompanhar o status da solicitação (pendente, atendida, parcialmente atendida, ou rejeitada).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Registrar o motivo de rejeição, se aplicável.</a:t>
            </a:r>
          </a:p>
        </p:txBody>
      </p:sp>
    </p:spTree>
    <p:extLst>
      <p:ext uri="{BB962C8B-B14F-4D97-AF65-F5344CB8AC3E}">
        <p14:creationId xmlns:p14="http://schemas.microsoft.com/office/powerpoint/2010/main" val="21322379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1C6446-DB0C-5144-9447-C351313ED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2A2D76-411A-C189-4AD9-64268699684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8774DB-4AEA-7BA1-049A-B1413658C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Relatórios e Transparência: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1B205D8-863A-879F-7A1C-4F86078F8602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Gerar relatórios detalhados de entradas e saídas por período, secretaria, ou tipo de material.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Emitir relatórios financeiros com o custo total de materiais comprados e utilizados.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Criar gráficos com a projeção do consumo para melhor planejamento</a:t>
            </a:r>
          </a:p>
        </p:txBody>
      </p:sp>
    </p:spTree>
    <p:extLst>
      <p:ext uri="{BB962C8B-B14F-4D97-AF65-F5344CB8AC3E}">
        <p14:creationId xmlns:p14="http://schemas.microsoft.com/office/powerpoint/2010/main" val="19115550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DC585D-EC44-C267-B574-5096BCA87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82AA53-DA69-E258-8B64-8F8CE86FCD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DEF611-59DF-343D-DBC5-5163969F8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Controle de Usuários e Permissões: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C4ED402-5C98-8C06-91A2-7F6C2FCC6DE8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sistema deve permitir diferentes níveis de acesso: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Administradores: Acesso total ao sistema.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Almoxarifes: Controle de estoque e movimentações.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Solicitantes (Secretarias): Apenas solicitação de materiais e consulta de status.</a:t>
            </a:r>
          </a:p>
        </p:txBody>
      </p:sp>
    </p:spTree>
    <p:extLst>
      <p:ext uri="{BB962C8B-B14F-4D97-AF65-F5344CB8AC3E}">
        <p14:creationId xmlns:p14="http://schemas.microsoft.com/office/powerpoint/2010/main" val="26088378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B7B05E-3C40-604A-1697-552185178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C27E16A-554C-D4AC-900E-AA69DDAEDE0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1FD698-770F-206D-5FFE-5D2624828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Controle de Usuários e Permissões: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30D680-D32A-9F14-6156-D8028BE7C584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sistema deve permitir diferentes níveis de acesso: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Administradores: Acesso total ao sistema.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Almoxarifes: Controle de estoque e movimentações.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Solicitantes (Secretarias): Apenas solicitação de materiais e consulta de status.</a:t>
            </a:r>
          </a:p>
        </p:txBody>
      </p:sp>
    </p:spTree>
    <p:extLst>
      <p:ext uri="{BB962C8B-B14F-4D97-AF65-F5344CB8AC3E}">
        <p14:creationId xmlns:p14="http://schemas.microsoft.com/office/powerpoint/2010/main" val="9913827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</TotalTime>
  <Words>1997</Words>
  <Application>Microsoft Office PowerPoint</Application>
  <PresentationFormat>Widescreen</PresentationFormat>
  <Paragraphs>298</Paragraphs>
  <Slides>26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0" baseType="lpstr">
      <vt:lpstr>Aptos</vt:lpstr>
      <vt:lpstr>Arial</vt:lpstr>
      <vt:lpstr>Neue Haas Grotesk Text Pro</vt:lpstr>
      <vt:lpstr>VanillaVTI</vt:lpstr>
      <vt:lpstr>PROJETO  ALMOXARIFADO</vt:lpstr>
      <vt:lpstr>Introdução ao projeto</vt:lpstr>
      <vt:lpstr>CENÁRIO</vt:lpstr>
      <vt:lpstr>Cadastro de Produtos:</vt:lpstr>
      <vt:lpstr>Controle de Estoque:</vt:lpstr>
      <vt:lpstr>Gestão de Requisições:</vt:lpstr>
      <vt:lpstr>Relatórios e Transparência:</vt:lpstr>
      <vt:lpstr>Controle de Usuários e Permissões:</vt:lpstr>
      <vt:lpstr>Controle de Usuários e Permissões:</vt:lpstr>
      <vt:lpstr>Resumo do Fluxo do Sistema</vt:lpstr>
      <vt:lpstr>Apresentação do PowerPoint</vt:lpstr>
      <vt:lpstr>Requisitos Funcionais</vt:lpstr>
      <vt:lpstr>Apresentação do PowerPoint</vt:lpstr>
      <vt:lpstr>DER [R01]</vt:lpstr>
      <vt:lpstr>DICIONÁRIO DE DADOS [R01]</vt:lpstr>
      <vt:lpstr>DICIONÁRIO DE DADOS [R01]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Wireframe</vt:lpstr>
      <vt:lpstr>Tela de Login</vt:lpstr>
      <vt:lpstr>Tela Produto</vt:lpstr>
      <vt:lpstr>Diagrama UML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 ALMOXARIFADO</dc:title>
  <dc:creator>Reginaldo Reis</dc:creator>
  <cp:lastModifiedBy>Tarde Cetafest</cp:lastModifiedBy>
  <cp:revision>29</cp:revision>
  <dcterms:created xsi:type="dcterms:W3CDTF">2025-01-20T01:59:29Z</dcterms:created>
  <dcterms:modified xsi:type="dcterms:W3CDTF">2025-02-14T18:50:01Z</dcterms:modified>
</cp:coreProperties>
</file>