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udiowide"/>
      <p:regular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Atkinson Hyperlegibl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tkinsonHyperlegibl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tkinsonHyperlegible-boldItalic.fntdata"/><Relationship Id="rId13" Type="http://schemas.openxmlformats.org/officeDocument/2006/relationships/font" Target="fonts/Audiowid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tkinsonHyperlegible-bold.fntdata"/><Relationship Id="rId6" Type="http://schemas.openxmlformats.org/officeDocument/2006/relationships/slide" Target="slides/slide1.xml"/><Relationship Id="rId18" Type="http://schemas.openxmlformats.org/officeDocument/2006/relationships/font" Target="fonts/AtkinsonHyperlegib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ad0b92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ad0b92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3ad0b926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3ad0b926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3ad0b92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3ad0b92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ad0b926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ad0b926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317eec9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317eec9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317eec9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317eec9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317eec9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317eec9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1855" l="0" r="0" t="20048"/>
          <a:stretch/>
        </p:blipFill>
        <p:spPr>
          <a:xfrm>
            <a:off x="0" y="-168900"/>
            <a:ext cx="9144000" cy="53124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-169025"/>
            <a:ext cx="9144000" cy="5312400"/>
          </a:xfrm>
          <a:prstGeom prst="rect">
            <a:avLst/>
          </a:prstGeom>
          <a:solidFill>
            <a:srgbClr val="5B4955">
              <a:alpha val="545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2700000">
            <a:off x="3214255" y="946830"/>
            <a:ext cx="2715290" cy="2715290"/>
          </a:xfrm>
          <a:prstGeom prst="rect">
            <a:avLst/>
          </a:prstGeom>
          <a:solidFill>
            <a:srgbClr val="5B4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9988" l="0" r="0" t="26493"/>
          <a:stretch/>
        </p:blipFill>
        <p:spPr>
          <a:xfrm>
            <a:off x="3307666" y="1864134"/>
            <a:ext cx="2528636" cy="55988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26492" y="2335156"/>
            <a:ext cx="28830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E67A"/>
                </a:solidFill>
                <a:latin typeface="Lato"/>
                <a:ea typeface="Lato"/>
                <a:cs typeface="Lato"/>
                <a:sym typeface="Lato"/>
              </a:rPr>
              <a:t>Facilitando sua rotina</a:t>
            </a:r>
            <a:endParaRPr>
              <a:solidFill>
                <a:srgbClr val="F8E67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 amt="50000"/>
          </a:blip>
          <a:srcRect b="22861" l="0" r="2695" t="2240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flipH="1">
            <a:off x="4572200" y="0"/>
            <a:ext cx="4679400" cy="51435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49200" y="445025"/>
            <a:ext cx="39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Localizações</a:t>
            </a:r>
            <a:endParaRPr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2475" y="441197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200" y="10177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200" y="4008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200" y="251316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920375" y="1942875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A Cesta Ágil é uma solução smart market desenhada para transformar a experiência de compras em condomínios, coworks e colivings.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95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 amt="47000"/>
          </a:blip>
          <a:srcRect b="-11048" l="37380" r="-33055" t="-11036"/>
          <a:stretch/>
        </p:blipFill>
        <p:spPr>
          <a:xfrm>
            <a:off x="5922825" y="-567900"/>
            <a:ext cx="4921200" cy="6279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22537" l="23044" r="10563" t="6232"/>
          <a:stretch/>
        </p:blipFill>
        <p:spPr>
          <a:xfrm>
            <a:off x="381000" y="457200"/>
            <a:ext cx="2972150" cy="7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858" y="40602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428" y="27541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7422" y="14481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5842" y="14203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85125" y="906375"/>
            <a:ext cx="38613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Nossa plataforma é pioneira em combinar pagamentos cashless, graças ao uso de IA e reconhecimento visual para processamento de transações.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95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22537" l="23044" r="10563" t="6232"/>
          <a:stretch/>
        </p:blipFill>
        <p:spPr>
          <a:xfrm>
            <a:off x="4475768" y="457200"/>
            <a:ext cx="2972150" cy="7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475768" y="1613275"/>
            <a:ext cx="43644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Oferecemos flexibilidade nos métodos de pagamento, permitindo que as compras sejam debitadas diretamente no cartão de crédito do usuário ou incluídas na taxa condominial, simplificando o processo de pagamento.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0394" y="2936799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7918" y="581388"/>
            <a:ext cx="457199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8954" y="334713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3493304" y="1475168"/>
            <a:ext cx="365700" cy="1235575"/>
            <a:chOff x="7767725" y="2004275"/>
            <a:chExt cx="365700" cy="1235575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7721975" y="2439213"/>
              <a:ext cx="457200" cy="3657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-5400000">
              <a:off x="7721975" y="2050025"/>
              <a:ext cx="457200" cy="3657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rot="-5400000">
              <a:off x="7721975" y="2828400"/>
              <a:ext cx="457200" cy="3657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6"/>
          <p:cNvPicPr preferRelativeResize="0"/>
          <p:nvPr/>
        </p:nvPicPr>
        <p:blipFill rotWithShape="1">
          <a:blip r:embed="rId7">
            <a:alphaModFix amt="69000"/>
          </a:blip>
          <a:srcRect b="39714" l="21705" r="49673" t="10655"/>
          <a:stretch/>
        </p:blipFill>
        <p:spPr>
          <a:xfrm>
            <a:off x="0" y="4950"/>
            <a:ext cx="2972100" cy="5155200"/>
          </a:xfrm>
          <a:prstGeom prst="parallelogram">
            <a:avLst>
              <a:gd fmla="val 11680" name="adj"/>
            </a:avLst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 rot="-5400000">
            <a:off x="2978413" y="1862100"/>
            <a:ext cx="8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SYNC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774675" y="107675"/>
            <a:ext cx="4696250" cy="4290400"/>
          </a:xfrm>
          <a:custGeom>
            <a:rect b="b" l="l" r="r" t="t"/>
            <a:pathLst>
              <a:path extrusionOk="0" h="171616" w="187850">
                <a:moveTo>
                  <a:pt x="187850" y="27830"/>
                </a:moveTo>
                <a:lnTo>
                  <a:pt x="187850" y="0"/>
                </a:lnTo>
                <a:lnTo>
                  <a:pt x="11927" y="0"/>
                </a:lnTo>
                <a:lnTo>
                  <a:pt x="0" y="171616"/>
                </a:lnTo>
                <a:lnTo>
                  <a:pt x="20872" y="17161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sp>
      <p:pic>
        <p:nvPicPr>
          <p:cNvPr id="98" name="Google Shape;9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18954" y="38943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8F4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3861025" y="-228600"/>
            <a:ext cx="5347050" cy="5412825"/>
          </a:xfrm>
          <a:custGeom>
            <a:rect b="b" l="l" r="r" t="t"/>
            <a:pathLst>
              <a:path extrusionOk="0" h="216513" w="213882">
                <a:moveTo>
                  <a:pt x="0" y="2901"/>
                </a:moveTo>
                <a:lnTo>
                  <a:pt x="63785" y="216513"/>
                </a:lnTo>
                <a:lnTo>
                  <a:pt x="213882" y="215680"/>
                </a:lnTo>
                <a:lnTo>
                  <a:pt x="213068" y="0"/>
                </a:lnTo>
                <a:close/>
              </a:path>
            </a:pathLst>
          </a:custGeom>
          <a:solidFill>
            <a:srgbClr val="5B495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25" y="24966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25" y="10212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225" y="397206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276125" y="1773650"/>
            <a:ext cx="66510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Nosso sistema de recomendações é especialmente eficiente, pois se baseia nas suas compras passadas para oferecer sugestões personalizadas. Dessa forma, garantimos que você descubra produtos que realmente se encaixam em seu estilo de vida e preferências, tornando sua experiência de compra ainda mais conveniente e satisfatória.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6">
            <a:alphaModFix/>
          </a:blip>
          <a:srcRect b="22537" l="23044" r="10563" t="6232"/>
          <a:stretch/>
        </p:blipFill>
        <p:spPr>
          <a:xfrm>
            <a:off x="344050" y="102450"/>
            <a:ext cx="2972150" cy="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57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5848" r="14253" t="0"/>
          <a:stretch/>
        </p:blipFill>
        <p:spPr>
          <a:xfrm>
            <a:off x="5060675" y="0"/>
            <a:ext cx="40833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4247325" y="0"/>
            <a:ext cx="1640100" cy="5143500"/>
          </a:xfrm>
          <a:prstGeom prst="diamond">
            <a:avLst/>
          </a:prstGeom>
          <a:solidFill>
            <a:srgbClr val="4A6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12175" y="1721875"/>
            <a:ext cx="4551000" cy="27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 a Cesta Ágil, oferecemos mais do que simples soluções de compras, nosso objetivo é proporcionar uma experiência de compras transformadora, redefinindo a conveniência e segurança em condomínios e espaços compartilhados.</a:t>
            </a:r>
            <a:endParaRPr sz="23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22537" l="23044" r="10563" t="6232"/>
          <a:stretch/>
        </p:blipFill>
        <p:spPr>
          <a:xfrm>
            <a:off x="373600" y="294625"/>
            <a:ext cx="2972150" cy="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1855" l="0" r="0" t="20048"/>
          <a:stretch/>
        </p:blipFill>
        <p:spPr>
          <a:xfrm>
            <a:off x="0" y="-168900"/>
            <a:ext cx="9144000" cy="5312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0" y="-169025"/>
            <a:ext cx="9144000" cy="5312400"/>
          </a:xfrm>
          <a:prstGeom prst="rect">
            <a:avLst/>
          </a:prstGeom>
          <a:solidFill>
            <a:srgbClr val="5B4955">
              <a:alpha val="545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-2700000">
            <a:off x="500212" y="336587"/>
            <a:ext cx="2248175" cy="2248175"/>
          </a:xfrm>
          <a:prstGeom prst="rect">
            <a:avLst/>
          </a:prstGeom>
          <a:solidFill>
            <a:srgbClr val="5B4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29988" l="0" r="0" t="26493"/>
          <a:stretch/>
        </p:blipFill>
        <p:spPr>
          <a:xfrm>
            <a:off x="577563" y="1096080"/>
            <a:ext cx="2093668" cy="4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427554" y="1486078"/>
            <a:ext cx="23871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E67A"/>
                </a:solidFill>
                <a:latin typeface="Lato"/>
                <a:ea typeface="Lato"/>
                <a:cs typeface="Lato"/>
                <a:sym typeface="Lato"/>
              </a:rPr>
              <a:t>Facilitando sua rotina</a:t>
            </a:r>
            <a:endParaRPr>
              <a:solidFill>
                <a:srgbClr val="F8E67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214200" y="1887303"/>
            <a:ext cx="2715600" cy="1368900"/>
          </a:xfrm>
          <a:prstGeom prst="rect">
            <a:avLst/>
          </a:prstGeom>
          <a:solidFill>
            <a:srgbClr val="F8E6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B4955"/>
                </a:solidFill>
                <a:latin typeface="Audiowide"/>
                <a:ea typeface="Audiowide"/>
                <a:cs typeface="Audiowide"/>
                <a:sym typeface="Audiowide"/>
              </a:rPr>
              <a:t>Obrigado</a:t>
            </a:r>
            <a:endParaRPr sz="2000">
              <a:solidFill>
                <a:srgbClr val="5B4955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379400" y="1574525"/>
            <a:ext cx="2387100" cy="914400"/>
          </a:xfrm>
          <a:prstGeom prst="rect">
            <a:avLst/>
          </a:prstGeom>
          <a:solidFill>
            <a:srgbClr val="000000">
              <a:alpha val="6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Evandro Souza RM348012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379400" y="494475"/>
            <a:ext cx="2387100" cy="914400"/>
          </a:xfrm>
          <a:prstGeom prst="rect">
            <a:avLst/>
          </a:prstGeom>
          <a:solidFill>
            <a:srgbClr val="000000">
              <a:alpha val="6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Julia Goveia RM348196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379400" y="2654575"/>
            <a:ext cx="2387100" cy="914400"/>
          </a:xfrm>
          <a:prstGeom prst="rect">
            <a:avLst/>
          </a:prstGeom>
          <a:solidFill>
            <a:srgbClr val="000000">
              <a:alpha val="6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Kaio Diniz RM348112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