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75" r:id="rId3"/>
    <p:sldId id="294" r:id="rId4"/>
    <p:sldId id="309" r:id="rId5"/>
    <p:sldId id="316" r:id="rId6"/>
    <p:sldId id="295" r:id="rId7"/>
    <p:sldId id="296" r:id="rId8"/>
    <p:sldId id="311" r:id="rId9"/>
    <p:sldId id="297" r:id="rId10"/>
    <p:sldId id="300" r:id="rId11"/>
    <p:sldId id="299" r:id="rId12"/>
    <p:sldId id="301" r:id="rId13"/>
    <p:sldId id="303" r:id="rId14"/>
    <p:sldId id="304" r:id="rId15"/>
    <p:sldId id="313" r:id="rId16"/>
    <p:sldId id="302" r:id="rId17"/>
    <p:sldId id="305" r:id="rId18"/>
    <p:sldId id="306" r:id="rId19"/>
    <p:sldId id="307" r:id="rId20"/>
    <p:sldId id="308" r:id="rId21"/>
    <p:sldId id="312" r:id="rId22"/>
    <p:sldId id="315" r:id="rId23"/>
    <p:sldId id="314" r:id="rId24"/>
  </p:sldIdLst>
  <p:sldSz cx="9144000" cy="6858000" type="screen4x3"/>
  <p:notesSz cx="7102475" cy="10234613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71D"/>
    <a:srgbClr val="E1E3B2"/>
    <a:srgbClr val="FFF7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8E096D5-DCEB-43B2-AFB7-ECA0012A1E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4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313D43E-87DA-4AC0-A935-3B5DE90970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413" y="1"/>
            <a:ext cx="3077474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6AF7CE-8D48-4227-B713-AECA2D0E08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1366197F-0D05-4822-83A3-99BBDFFBE2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55" y="4860925"/>
            <a:ext cx="5683566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FAD44F57-12AC-40DA-AAE7-8D901DA966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1"/>
            <a:ext cx="30774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7DF8CF7D-A471-4B9F-A603-ADF393D5A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13" y="9721851"/>
            <a:ext cx="3077474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9A326A-1914-4989-9829-A99B15FDBE9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kuva">
            <a:extLst>
              <a:ext uri="{FF2B5EF4-FFF2-40B4-BE49-F238E27FC236}">
                <a16:creationId xmlns:a16="http://schemas.microsoft.com/office/drawing/2014/main" id="{A16F4C91-421C-4F38-990B-38D2FE5F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1388"/>
            <a:ext cx="115252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i-FI" noProof="0"/>
              <a:t>Muokkaa perustyyl. napsautt.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i-FI" noProof="0"/>
              <a:t>Muokkaa alaotsikon perustyyliä napsautt.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D038-A176-4912-BE87-A755F37023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5706-1859-4771-9D59-0408BFFDE1F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FC73-6437-4CB1-96D6-7B796AAE5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</p:spTree>
    <p:extLst>
      <p:ext uri="{BB962C8B-B14F-4D97-AF65-F5344CB8AC3E}">
        <p14:creationId xmlns:p14="http://schemas.microsoft.com/office/powerpoint/2010/main" val="3102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7493D3-C5DC-4AF5-82ED-4242CCC247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A0B423-EAE7-4BB3-9F08-4BC25215A2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367B6-0973-4BC2-8A10-33888C94067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6842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675312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675312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89DD47-5B32-4215-959B-2A23279A55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1A10F7-82D1-4578-B357-75826795E4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6B99-A565-47C7-84AF-A83FA40AB17B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6533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7A42E-5E05-467C-B36A-6A3DF40C7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283DF4-D56E-4ADD-BBF7-3379160039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C9CEE-E4CE-43B0-99F1-0F984B8B77F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293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61129-BF46-4D93-ADA7-A3EB04C507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96BE14-6016-43F2-9AC0-1B15142DDA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65EC-DA53-483B-A349-F8C1BB58CB0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637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6081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0F6EF-0F69-49D4-B902-387E57673B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30333-368E-4887-9ABB-F56E547AE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160B-FB0F-4E78-9D94-0D2553E564E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163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1237D6-2EA0-4314-AC0B-2DF8C75221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274EF0-CD61-48A7-B5B3-4DB5339BD5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18DC-4F1A-4AEC-90A6-512E7CDE63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881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859DF6-D5DA-4850-A540-9E1EFB61B9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8F8034-572B-41B9-A772-2A99383E65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410E-1C29-438D-9A8C-385352FEECD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8092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3BD2268-0408-43F8-A77E-22944F19CE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6EC914-EDE8-4068-83A9-C7DE29D7D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44367-A598-433B-82CE-9FD905A20BC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575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621A4-C2F8-4759-9B95-6D333636DC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92CC2-5C43-4D3E-8F1C-52C18E81C5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9C36-235F-44C4-815C-D272FCFFEF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608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B2A16-0E98-4A6E-A4E1-9D6CFD4D36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C1EFA-5D31-4C71-B22B-4157F23B23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A367D-1D58-4ACF-A547-605FEED4A105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018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5CC7AD-F367-438B-AE13-E8B0F458F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8075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524174-A0BE-481D-997B-73C302171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8075612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4CC561-466A-4ED8-8FBD-F1E7ABA785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092825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000" b="0"/>
            </a:lvl1pPr>
          </a:lstStyle>
          <a:p>
            <a:pPr>
              <a:defRPr/>
            </a:pPr>
            <a:r>
              <a:rPr lang="fi-FI"/>
              <a:t>Käytettävyys ja käyttöliittymät</a:t>
            </a:r>
          </a:p>
          <a:p>
            <a:pPr>
              <a:defRPr/>
            </a:pPr>
            <a:r>
              <a:rPr lang="fi-FI"/>
              <a:t>Metropolia Ammattikorkeakoulu</a:t>
            </a:r>
          </a:p>
          <a:p>
            <a:pPr>
              <a:defRPr/>
            </a:pPr>
            <a:r>
              <a:rPr lang="fi-FI"/>
              <a:t>Vesa Ollikainen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CDFD0B0-FF58-4FB2-AD29-E05C76A5D1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fld id="{FA3395A7-F76A-49D0-A9EF-2F9E84338D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pic>
        <p:nvPicPr>
          <p:cNvPr id="1030" name="Picture 6" descr="logokuva">
            <a:extLst>
              <a:ext uri="{FF2B5EF4-FFF2-40B4-BE49-F238E27FC236}">
                <a16:creationId xmlns:a16="http://schemas.microsoft.com/office/drawing/2014/main" id="{9FF31011-66FF-4BEB-81EC-0A18EACE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1388"/>
            <a:ext cx="115252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E72B1E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72C57C-8C47-4A60-9F3C-D478EFC43E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altLang="fi-FI" dirty="0"/>
              <a:t>Ohjelmiston testaus</a:t>
            </a:r>
          </a:p>
        </p:txBody>
      </p:sp>
      <p:sp>
        <p:nvSpPr>
          <p:cNvPr id="15363" name="Subtitle 2">
            <a:extLst>
              <a:ext uri="{FF2B5EF4-FFF2-40B4-BE49-F238E27FC236}">
                <a16:creationId xmlns:a16="http://schemas.microsoft.com/office/drawing/2014/main" id="{65747BC5-182C-49C9-B170-C7E7E05072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altLang="fi-FI" dirty="0"/>
              <a:t>Laadun osoittamista ja virheiden korjaamista</a:t>
            </a: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965071EF-4147-4963-8D85-0273CD09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1775" y="6165303"/>
            <a:ext cx="3600450" cy="556171"/>
          </a:xfrm>
          <a:noFill/>
        </p:spPr>
        <p:txBody>
          <a:bodyPr/>
          <a:lstStyle>
            <a:lvl1pPr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07BCEC-394D-4C73-A0B9-156B0DC05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Testauksen kohteet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EE5B82C-EBB1-46AB-B224-A5A6D94494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284984"/>
            <a:ext cx="3960812" cy="2664966"/>
          </a:xfrm>
        </p:spPr>
        <p:txBody>
          <a:bodyPr/>
          <a:lstStyle/>
          <a:p>
            <a:r>
              <a:rPr lang="fi-FI" altLang="fi-FI" sz="1800" b="1" dirty="0"/>
              <a:t>Toimintotestaus</a:t>
            </a:r>
          </a:p>
          <a:p>
            <a:pPr lvl="1"/>
            <a:r>
              <a:rPr lang="fi-FI" altLang="fi-FI" sz="1400" dirty="0"/>
              <a:t>Toimintalogiikan testaus</a:t>
            </a:r>
          </a:p>
          <a:p>
            <a:pPr lvl="1"/>
            <a:r>
              <a:rPr lang="fi-FI" altLang="fi-FI" sz="1400" dirty="0"/>
              <a:t>Käyttöliittymätestaus</a:t>
            </a:r>
          </a:p>
          <a:p>
            <a:pPr lvl="1"/>
            <a:r>
              <a:rPr lang="fi-FI" altLang="fi-FI" sz="1400" dirty="0" err="1"/>
              <a:t>Tietokantatestaus</a:t>
            </a:r>
            <a:endParaRPr lang="fi-FI" altLang="fi-FI" sz="1400" dirty="0"/>
          </a:p>
          <a:p>
            <a:pPr lvl="1"/>
            <a:r>
              <a:rPr lang="fi-FI" altLang="fi-FI" sz="1400" dirty="0"/>
              <a:t>API-testaus</a:t>
            </a:r>
          </a:p>
          <a:p>
            <a:pPr lvl="1"/>
            <a:endParaRPr lang="fi-FI" altLang="fi-FI" sz="1400" dirty="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42C7AE3-E82E-4CCD-9F4A-A68617546C4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3284984"/>
            <a:ext cx="3962400" cy="2664966"/>
          </a:xfrm>
        </p:spPr>
        <p:txBody>
          <a:bodyPr/>
          <a:lstStyle/>
          <a:p>
            <a:r>
              <a:rPr lang="fi-FI" altLang="fi-FI" sz="1800" b="1" dirty="0"/>
              <a:t>Rajoitteiden</a:t>
            </a:r>
            <a:r>
              <a:rPr lang="fi-FI" altLang="fi-FI" sz="1800" dirty="0"/>
              <a:t> </a:t>
            </a:r>
            <a:r>
              <a:rPr lang="fi-FI" altLang="fi-FI" sz="1800" b="1" dirty="0"/>
              <a:t>testaus</a:t>
            </a:r>
          </a:p>
          <a:p>
            <a:pPr lvl="1"/>
            <a:r>
              <a:rPr lang="fi-FI" altLang="fi-FI" sz="1600" dirty="0"/>
              <a:t>Autentikointitestaus</a:t>
            </a:r>
          </a:p>
          <a:p>
            <a:pPr lvl="1"/>
            <a:r>
              <a:rPr lang="fi-FI" altLang="fi-FI" sz="1600" dirty="0"/>
              <a:t>Suorituskykytestaus</a:t>
            </a:r>
          </a:p>
          <a:p>
            <a:pPr lvl="1"/>
            <a:r>
              <a:rPr lang="fi-FI" altLang="fi-FI" sz="1600" dirty="0"/>
              <a:t>Kuormitustestaus</a:t>
            </a:r>
          </a:p>
          <a:p>
            <a:pPr lvl="1"/>
            <a:r>
              <a:rPr lang="fi-FI" altLang="fi-FI" sz="1600" dirty="0"/>
              <a:t>Virhetilannetestaus</a:t>
            </a:r>
          </a:p>
          <a:p>
            <a:pPr lvl="1"/>
            <a:r>
              <a:rPr lang="fi-FI" altLang="fi-FI" sz="1600" dirty="0"/>
              <a:t>Konfiguraatiotestaus</a:t>
            </a:r>
          </a:p>
          <a:p>
            <a:pPr lvl="1"/>
            <a:r>
              <a:rPr lang="fi-FI" altLang="fi-FI" sz="1600" dirty="0"/>
              <a:t>Asennustestaus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A5B87F69-FEF6-418C-8A02-15E29420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6092825"/>
            <a:ext cx="2663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i-FI" altLang="fi-FI" sz="800" b="0" dirty="0"/>
              <a:t>Lähteet: </a:t>
            </a:r>
            <a:r>
              <a:rPr lang="fi-FI" altLang="fi-FI" sz="800" b="0" dirty="0" err="1"/>
              <a:t>Maciaszek</a:t>
            </a:r>
            <a:r>
              <a:rPr lang="fi-FI" altLang="fi-FI" sz="800" b="0" dirty="0"/>
              <a:t>, </a:t>
            </a:r>
            <a:r>
              <a:rPr lang="fi-FI" altLang="fi-FI" sz="800" b="0" dirty="0" err="1"/>
              <a:t>Requirements</a:t>
            </a:r>
            <a:r>
              <a:rPr lang="fi-FI" altLang="fi-FI" sz="800" b="0" dirty="0"/>
              <a:t> </a:t>
            </a:r>
            <a:r>
              <a:rPr lang="fi-FI" altLang="fi-FI" sz="800" b="0" dirty="0" err="1"/>
              <a:t>analysis</a:t>
            </a:r>
            <a:r>
              <a:rPr lang="fi-FI" altLang="fi-FI" sz="800" b="0" dirty="0"/>
              <a:t> and System Design, </a:t>
            </a:r>
            <a:r>
              <a:rPr lang="fi-FI" altLang="fi-FI" sz="800" b="0" dirty="0" err="1"/>
              <a:t>Addison</a:t>
            </a:r>
            <a:r>
              <a:rPr lang="fi-FI" altLang="fi-FI" sz="800" b="0" dirty="0"/>
              <a:t>-Wesley, 2001 ja </a:t>
            </a:r>
            <a:r>
              <a:rPr lang="fi-FI" altLang="fi-FI" sz="800" b="0" dirty="0" err="1"/>
              <a:t>Murch</a:t>
            </a:r>
            <a:r>
              <a:rPr lang="fi-FI" altLang="fi-FI" sz="800" b="0" dirty="0"/>
              <a:t>, IT-projektinhallinta, Edita, 2002, muokattu ja täydennetty.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3C4F326-0705-4670-B918-5D46F23638BF}"/>
              </a:ext>
            </a:extLst>
          </p:cNvPr>
          <p:cNvSpPr/>
          <p:nvPr/>
        </p:nvSpPr>
        <p:spPr bwMode="auto">
          <a:xfrm>
            <a:off x="971600" y="1757616"/>
            <a:ext cx="2741023" cy="796469"/>
          </a:xfrm>
          <a:prstGeom prst="cloudCallout">
            <a:avLst>
              <a:gd name="adj1" fmla="val -20833"/>
              <a:gd name="adj2" fmla="val 103161"/>
            </a:avLst>
          </a:prstGeom>
          <a:solidFill>
            <a:srgbClr val="F577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i-FI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Toimiiko ohjelma oikein?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03281A1-85D0-4200-9FD6-FB00EA1AAEBB}"/>
              </a:ext>
            </a:extLst>
          </p:cNvPr>
          <p:cNvSpPr/>
          <p:nvPr/>
        </p:nvSpPr>
        <p:spPr bwMode="auto">
          <a:xfrm>
            <a:off x="5076056" y="1757615"/>
            <a:ext cx="2741023" cy="796469"/>
          </a:xfrm>
          <a:prstGeom prst="cloudCallout">
            <a:avLst>
              <a:gd name="adj1" fmla="val -2763"/>
              <a:gd name="adj2" fmla="val 106065"/>
            </a:avLst>
          </a:prstGeom>
          <a:solidFill>
            <a:srgbClr val="F577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fi-FI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Täyttääkö ohjelma reunaehdot?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24D1F4E-5E27-4D58-AF11-01E46C6970B0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45DC68-9AEF-4DB4-A505-3A161904E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Staattinen ja dynaaminen testaus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6C90A4A-62AD-44BB-AF94-CB2F29F7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i-FI" altLang="fi-FI" b="1" dirty="0"/>
              <a:t>Staattisessa testauksessa </a:t>
            </a:r>
            <a:r>
              <a:rPr lang="fi-FI" altLang="fi-FI" dirty="0"/>
              <a:t>ohjelmakoodia ei suoriteta</a:t>
            </a:r>
          </a:p>
          <a:p>
            <a:pPr lvl="1"/>
            <a:r>
              <a:rPr lang="fi-FI" altLang="fi-FI" dirty="0"/>
              <a:t>Analysoidaan ohjelmakoodia ja sen algoritmista virheettömyyttä.</a:t>
            </a:r>
          </a:p>
          <a:p>
            <a:pPr lvl="1"/>
            <a:r>
              <a:rPr lang="fi-FI" altLang="fi-FI" dirty="0"/>
              <a:t>Lasilaatikkotestaus (</a:t>
            </a:r>
            <a:r>
              <a:rPr lang="fi-FI" altLang="fi-FI" i="1" dirty="0"/>
              <a:t>whitebox </a:t>
            </a:r>
            <a:r>
              <a:rPr lang="fi-FI" altLang="fi-FI" i="1" dirty="0" err="1"/>
              <a:t>testing</a:t>
            </a:r>
            <a:r>
              <a:rPr lang="fi-FI" altLang="fi-FI" dirty="0"/>
              <a:t>)</a:t>
            </a:r>
          </a:p>
          <a:p>
            <a:r>
              <a:rPr lang="fi-FI" altLang="fi-FI" b="1" dirty="0"/>
              <a:t>Dynaamisessa testauksessa </a:t>
            </a:r>
            <a:r>
              <a:rPr lang="fi-FI" altLang="fi-FI" dirty="0"/>
              <a:t>ohjelmakoodi suoritetaan</a:t>
            </a:r>
          </a:p>
          <a:p>
            <a:pPr lvl="1"/>
            <a:r>
              <a:rPr lang="fi-FI" altLang="fi-FI" dirty="0"/>
              <a:t>Verrataan testattavan ohjelmanosan tuottamia tuloksia odotettuihin tuloksiin.</a:t>
            </a:r>
          </a:p>
          <a:p>
            <a:pPr lvl="1"/>
            <a:r>
              <a:rPr lang="fi-FI" altLang="fi-FI" dirty="0"/>
              <a:t>Testattava järjestelmä (</a:t>
            </a:r>
            <a:r>
              <a:rPr lang="fi-FI" altLang="fi-FI" i="1" dirty="0" err="1"/>
              <a:t>system</a:t>
            </a:r>
            <a:r>
              <a:rPr lang="fi-FI" altLang="fi-FI" i="1" dirty="0"/>
              <a:t> </a:t>
            </a:r>
            <a:r>
              <a:rPr lang="fi-FI" altLang="fi-FI" i="1" dirty="0" err="1"/>
              <a:t>under</a:t>
            </a:r>
            <a:r>
              <a:rPr lang="fi-FI" altLang="fi-FI" i="1" dirty="0"/>
              <a:t> </a:t>
            </a:r>
            <a:r>
              <a:rPr lang="fi-FI" altLang="fi-FI" i="1" dirty="0" err="1"/>
              <a:t>test</a:t>
            </a:r>
            <a:r>
              <a:rPr lang="fi-FI" altLang="fi-FI" i="1" dirty="0"/>
              <a:t>, SUT</a:t>
            </a:r>
            <a:r>
              <a:rPr lang="fi-FI" altLang="fi-FI" dirty="0"/>
              <a:t>) eristetään muusta järjestelmästä testiajurien ja tynkien (</a:t>
            </a:r>
            <a:r>
              <a:rPr lang="fi-FI" altLang="fi-FI" i="1" dirty="0" err="1"/>
              <a:t>stub</a:t>
            </a:r>
            <a:r>
              <a:rPr lang="fi-FI" altLang="fi-FI" dirty="0"/>
              <a:t>) avulla.</a:t>
            </a:r>
          </a:p>
          <a:p>
            <a:pPr lvl="1"/>
            <a:r>
              <a:rPr lang="fi-FI" altLang="fi-FI" dirty="0"/>
              <a:t>Mustalaatikkotestaus (</a:t>
            </a:r>
            <a:r>
              <a:rPr lang="fi-FI" altLang="fi-FI" i="1" dirty="0" err="1"/>
              <a:t>blackbox</a:t>
            </a:r>
            <a:r>
              <a:rPr lang="fi-FI" altLang="fi-FI" i="1" dirty="0"/>
              <a:t> </a:t>
            </a:r>
            <a:r>
              <a:rPr lang="fi-FI" altLang="fi-FI" i="1" dirty="0" err="1"/>
              <a:t>testing</a:t>
            </a:r>
            <a:r>
              <a:rPr lang="fi-FI" altLang="fi-FI" dirty="0"/>
              <a:t>)</a:t>
            </a:r>
          </a:p>
          <a:p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C423653-E288-492D-942E-6321AD52E452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CD670BB-A0F0-43F4-AD18-1E9454688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Regressiotestaus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8CA0707-FFAF-46FB-A6DA-142346104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Virheiden korjaus voi synnyttää uusia virheitä.</a:t>
            </a:r>
          </a:p>
          <a:p>
            <a:r>
              <a:rPr lang="fi-FI" altLang="fi-FI"/>
              <a:t>Regressiotestaus on uudelleentestausta sen jälkeen, kun järjestelmään on tehty muutoksia.</a:t>
            </a:r>
          </a:p>
          <a:p>
            <a:r>
              <a:rPr lang="fi-FI" altLang="fi-FI"/>
              <a:t>Testataan, että</a:t>
            </a:r>
          </a:p>
          <a:p>
            <a:pPr marL="914400" lvl="1" indent="-457200">
              <a:buFontTx/>
              <a:buAutoNum type="arabicPeriod"/>
            </a:pPr>
            <a:r>
              <a:rPr lang="fi-FI" altLang="fi-FI"/>
              <a:t>korjaus on todella poistanut virheet.</a:t>
            </a:r>
          </a:p>
          <a:p>
            <a:pPr marL="914400" lvl="1" indent="-457200">
              <a:buFontTx/>
              <a:buAutoNum type="arabicPeriod"/>
            </a:pPr>
            <a:r>
              <a:rPr lang="fi-FI" altLang="fi-FI"/>
              <a:t>virheen korjaus ei ole aiheuttanut sivuvaikutuksia rikkomalla jotain muuta.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CF376CD-6BA6-433F-970D-22E96D62059C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D608420-DEF3-4441-8162-0FFF92840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Testitapaukset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03FAAB-C6B1-433D-A619-C61EBAED4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8075612" cy="42050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i-FI" altLang="fi-FI" dirty="0"/>
              <a:t>Koodin kehitysvaiheen testaus perustuu rajattuihin testitapauksiin.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Testitapausten valinnalla pyritään mahdollisimman suureen testauksen kattavuuteen.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Kunkin etukäteen laadittavan testitapauksen osalta kuvataan: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fi-FI" altLang="fi-FI" dirty="0"/>
              <a:t>Lähtötilanne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fi-FI" altLang="fi-FI" dirty="0"/>
              <a:t>Suoritettava toiminto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fi-FI" altLang="fi-FI" dirty="0"/>
              <a:t>Odotettu tulos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Testauksen aikana verrataan havaittuja tuloksia odotettuihin tuloksiin.</a:t>
            </a:r>
          </a:p>
          <a:p>
            <a:pPr>
              <a:lnSpc>
                <a:spcPct val="90000"/>
              </a:lnSpc>
            </a:pPr>
            <a:r>
              <a:rPr lang="fi-FI" altLang="fi-FI" dirty="0"/>
              <a:t>Jos ne poikkeavat toisistaan, on vika löytynyt.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E0B5C1-C1B1-4638-A7BC-07A9B3F0608C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E86D142-5E32-435B-AEED-B193C1BDA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Manuaalinen ja automaattinen testaus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7833F64-4D02-4165-BDFF-3378B9643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fi-FI" dirty="0"/>
              <a:t>Testaus perustuu käsityöhön sekä automatisoituihin testeihin.</a:t>
            </a:r>
          </a:p>
          <a:p>
            <a:r>
              <a:rPr lang="fi-FI" altLang="fi-FI" dirty="0"/>
              <a:t>Automatisoinnissa käytetään testaustyökaluja</a:t>
            </a:r>
          </a:p>
          <a:p>
            <a:pPr lvl="1"/>
            <a:r>
              <a:rPr lang="fi-FI" altLang="fi-FI" dirty="0"/>
              <a:t>helpottavat ja visualisoivat testien suoritusta</a:t>
            </a:r>
          </a:p>
          <a:p>
            <a:pPr lvl="1"/>
            <a:r>
              <a:rPr lang="fi-FI" altLang="fi-FI" dirty="0"/>
              <a:t>tuottavat raportteja testauksesta</a:t>
            </a:r>
          </a:p>
          <a:p>
            <a:r>
              <a:rPr lang="fi-FI" altLang="fi-FI" dirty="0"/>
              <a:t>Testauksen automatisointi</a:t>
            </a:r>
          </a:p>
          <a:p>
            <a:pPr lvl="1"/>
            <a:r>
              <a:rPr lang="fi-FI" altLang="fi-FI" dirty="0"/>
              <a:t>vähentää mekaanista testauksen toistoa</a:t>
            </a:r>
          </a:p>
          <a:p>
            <a:pPr lvl="1"/>
            <a:r>
              <a:rPr lang="fi-FI" altLang="fi-FI" dirty="0"/>
              <a:t>hyödyllistä erityisesti regressiotestauksessa</a:t>
            </a:r>
          </a:p>
          <a:p>
            <a:pPr lvl="1"/>
            <a:r>
              <a:rPr lang="fi-FI" altLang="fi-FI" dirty="0"/>
              <a:t>Toteutusteknologioita: </a:t>
            </a:r>
            <a:r>
              <a:rPr lang="fi-FI" altLang="fi-FI" dirty="0" err="1"/>
              <a:t>Jasmine</a:t>
            </a:r>
            <a:r>
              <a:rPr lang="fi-FI" altLang="fi-FI" dirty="0"/>
              <a:t> (JS), </a:t>
            </a:r>
            <a:r>
              <a:rPr lang="fi-FI" altLang="fi-FI" dirty="0" err="1"/>
              <a:t>Junit</a:t>
            </a:r>
            <a:r>
              <a:rPr lang="fi-FI" altLang="fi-FI" dirty="0"/>
              <a:t> (Java), </a:t>
            </a:r>
            <a:r>
              <a:rPr lang="fi-FI" altLang="fi-FI" dirty="0" err="1"/>
              <a:t>Selenium</a:t>
            </a:r>
            <a:r>
              <a:rPr lang="fi-FI" altLang="fi-FI" dirty="0"/>
              <a:t> (web-UI), Robot Framework (yleinen automatisointi)</a:t>
            </a:r>
          </a:p>
          <a:p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A616F5-C533-462F-9D8B-95BC4798F55F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B038C99-57BF-430A-918E-EB2BF52D4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Esimerkki käyttöliittymätestauksen automatisoinnista (</a:t>
            </a:r>
            <a:r>
              <a:rPr lang="fi-FI" altLang="fi-FI" dirty="0" err="1"/>
              <a:t>Selenium</a:t>
            </a:r>
            <a:r>
              <a:rPr lang="fi-FI" altLang="fi-FI" dirty="0"/>
              <a:t>)</a:t>
            </a:r>
          </a:p>
        </p:txBody>
      </p:sp>
      <p:pic>
        <p:nvPicPr>
          <p:cNvPr id="29700" name="Picture 1">
            <a:extLst>
              <a:ext uri="{FF2B5EF4-FFF2-40B4-BE49-F238E27FC236}">
                <a16:creationId xmlns:a16="http://schemas.microsoft.com/office/drawing/2014/main" id="{815AC965-3ECB-4C85-AF73-6805B560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57338"/>
            <a:ext cx="4319588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>
            <a:extLst>
              <a:ext uri="{FF2B5EF4-FFF2-40B4-BE49-F238E27FC236}">
                <a16:creationId xmlns:a16="http://schemas.microsoft.com/office/drawing/2014/main" id="{E0A74D27-D802-488A-933B-AD690D2E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495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i-FI" altLang="fi-FI"/>
              <a:t>testisarja</a:t>
            </a:r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id="{B9B9907B-780E-4EDD-A7FA-AB956A24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378075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i-FI" altLang="fi-FI"/>
              <a:t>testitapaus</a:t>
            </a:r>
          </a:p>
        </p:txBody>
      </p:sp>
      <p:sp>
        <p:nvSpPr>
          <p:cNvPr id="29703" name="TextBox 7">
            <a:extLst>
              <a:ext uri="{FF2B5EF4-FFF2-40B4-BE49-F238E27FC236}">
                <a16:creationId xmlns:a16="http://schemas.microsoft.com/office/drawing/2014/main" id="{D3E527ED-27F1-46D7-8BCB-22F36C6F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13325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i-FI" altLang="fi-FI"/>
              <a:t>testin tulos</a:t>
            </a:r>
          </a:p>
        </p:txBody>
      </p:sp>
      <p:cxnSp>
        <p:nvCxnSpPr>
          <p:cNvPr id="29704" name="Straight Arrow Connector 9">
            <a:extLst>
              <a:ext uri="{FF2B5EF4-FFF2-40B4-BE49-F238E27FC236}">
                <a16:creationId xmlns:a16="http://schemas.microsoft.com/office/drawing/2014/main" id="{0936C4A2-25BE-4C5A-87BC-D376379A971E}"/>
              </a:ext>
            </a:extLst>
          </p:cNvPr>
          <p:cNvCxnSpPr>
            <a:cxnSpLocks noChangeShapeType="1"/>
            <a:stCxn id="29701" idx="3"/>
          </p:cNvCxnSpPr>
          <p:nvPr/>
        </p:nvCxnSpPr>
        <p:spPr bwMode="auto">
          <a:xfrm>
            <a:off x="1792288" y="2533650"/>
            <a:ext cx="763587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5" name="Straight Arrow Connector 10">
            <a:extLst>
              <a:ext uri="{FF2B5EF4-FFF2-40B4-BE49-F238E27FC236}">
                <a16:creationId xmlns:a16="http://schemas.microsoft.com/office/drawing/2014/main" id="{A8C58B5C-A8E3-4959-92D3-E4CEF223F8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73850" y="2640013"/>
            <a:ext cx="601663" cy="2841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Straight Arrow Connector 12">
            <a:extLst>
              <a:ext uri="{FF2B5EF4-FFF2-40B4-BE49-F238E27FC236}">
                <a16:creationId xmlns:a16="http://schemas.microsoft.com/office/drawing/2014/main" id="{6EBB6D92-FC4E-4724-86B6-373B669C14E2}"/>
              </a:ext>
            </a:extLst>
          </p:cNvPr>
          <p:cNvCxnSpPr>
            <a:cxnSpLocks/>
            <a:stCxn id="29703" idx="1"/>
          </p:cNvCxnSpPr>
          <p:nvPr/>
        </p:nvCxnSpPr>
        <p:spPr bwMode="auto">
          <a:xfrm flipH="1">
            <a:off x="5651500" y="5197475"/>
            <a:ext cx="1584325" cy="3190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C6BCF1E-392F-40D5-A834-C14527423537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274DD03-2AEE-4166-BC44-448F8EA5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Testauksen kattavuus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2ACF7DF-8CFF-46D1-8BCB-253F19424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i-FI" altLang="fi-FI" dirty="0"/>
              <a:t>Kattavuusmitoilla varmistetaan, että</a:t>
            </a:r>
          </a:p>
          <a:p>
            <a:pPr lvl="1">
              <a:lnSpc>
                <a:spcPct val="90000"/>
              </a:lnSpc>
              <a:defRPr/>
            </a:pPr>
            <a:r>
              <a:rPr lang="fi-FI" altLang="fi-FI" dirty="0"/>
              <a:t>kaikki ohjelmanosat on testattu</a:t>
            </a:r>
          </a:p>
          <a:p>
            <a:pPr lvl="1">
              <a:lnSpc>
                <a:spcPct val="90000"/>
              </a:lnSpc>
              <a:defRPr/>
            </a:pPr>
            <a:r>
              <a:rPr lang="fi-FI" altLang="fi-FI" dirty="0"/>
              <a:t>testausta on suoritettu riittävästi</a:t>
            </a:r>
          </a:p>
          <a:p>
            <a:pPr>
              <a:lnSpc>
                <a:spcPct val="90000"/>
              </a:lnSpc>
              <a:defRPr/>
            </a:pPr>
            <a:r>
              <a:rPr lang="fi-FI" altLang="fi-FI" dirty="0"/>
              <a:t>Esimerkiksi lausekattavuus (0-100%) kuvaa niiden ohjelman lauseiden osuutta, jotka on suoritettu vähintään kerran.</a:t>
            </a:r>
          </a:p>
          <a:p>
            <a:pPr>
              <a:lnSpc>
                <a:spcPct val="90000"/>
              </a:lnSpc>
              <a:defRPr/>
            </a:pPr>
            <a:r>
              <a:rPr lang="fi-FI" altLang="fi-FI" dirty="0"/>
              <a:t>Muita mittoja:</a:t>
            </a:r>
          </a:p>
          <a:p>
            <a:pPr lvl="1">
              <a:lnSpc>
                <a:spcPct val="90000"/>
              </a:lnSpc>
              <a:defRPr/>
            </a:pPr>
            <a:r>
              <a:rPr lang="fi-FI" altLang="fi-FI" dirty="0"/>
              <a:t>päätöskattavuus</a:t>
            </a:r>
          </a:p>
          <a:p>
            <a:pPr lvl="2">
              <a:lnSpc>
                <a:spcPct val="90000"/>
              </a:lnSpc>
              <a:defRPr/>
            </a:pPr>
            <a:r>
              <a:rPr lang="fi-FI" altLang="fi-FI" dirty="0"/>
              <a:t>testattava ehto saa sekä tosi- että epätosiarvon</a:t>
            </a:r>
          </a:p>
          <a:p>
            <a:pPr lvl="1">
              <a:lnSpc>
                <a:spcPct val="90000"/>
              </a:lnSpc>
              <a:defRPr/>
            </a:pPr>
            <a:r>
              <a:rPr lang="fi-FI" altLang="fi-FI" dirty="0"/>
              <a:t>ehtokattavuus</a:t>
            </a:r>
          </a:p>
          <a:p>
            <a:pPr lvl="2">
              <a:lnSpc>
                <a:spcPct val="90000"/>
              </a:lnSpc>
              <a:defRPr/>
            </a:pPr>
            <a:r>
              <a:rPr lang="fi-FI" altLang="fi-FI" dirty="0"/>
              <a:t>kukin ehdon osa saa sekä tosi- että epätosiarvon</a:t>
            </a:r>
          </a:p>
          <a:p>
            <a:pPr lvl="1">
              <a:lnSpc>
                <a:spcPct val="90000"/>
              </a:lnSpc>
              <a:defRPr/>
            </a:pPr>
            <a:r>
              <a:rPr lang="fi-FI" altLang="fi-FI" dirty="0"/>
              <a:t>päätös/ehtokattavuus kattaa molemmat</a:t>
            </a:r>
          </a:p>
          <a:p>
            <a:pPr>
              <a:lnSpc>
                <a:spcPct val="90000"/>
              </a:lnSpc>
              <a:defRPr/>
            </a:pPr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A6C5DDE-D782-4181-9432-5A9D82D9DCE5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90B8A8-7174-4420-B0BC-F7F7656AE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Testauksen organisointi ja vaiheet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08BE102-CFEF-40B4-A40E-4EE678A37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fi-FI"/>
              <a:t>Testauksen suunnittelu- ja valmisteluvaihe</a:t>
            </a:r>
          </a:p>
          <a:p>
            <a:pPr lvl="1"/>
            <a:r>
              <a:rPr lang="fi-FI" altLang="fi-FI"/>
              <a:t>Laaditaan testaussuunnitelma</a:t>
            </a:r>
          </a:p>
          <a:p>
            <a:pPr lvl="1"/>
            <a:r>
              <a:rPr lang="fi-FI" altLang="fi-FI"/>
              <a:t>Luodaan testausmalli, joka jäljittelee tuotantoympäristöä</a:t>
            </a:r>
          </a:p>
          <a:p>
            <a:pPr lvl="1"/>
            <a:r>
              <a:rPr lang="fi-FI" altLang="fi-FI"/>
              <a:t>Varmistetaan resurssit</a:t>
            </a:r>
          </a:p>
          <a:p>
            <a:r>
              <a:rPr lang="fi-FI" altLang="fi-FI"/>
              <a:t>Testausvaihe</a:t>
            </a:r>
          </a:p>
          <a:p>
            <a:pPr lvl="1"/>
            <a:r>
              <a:rPr lang="fi-FI" altLang="fi-FI"/>
              <a:t>Keskitytään ainoastaan testaamiseen ja virheiden korjaamiseen</a:t>
            </a:r>
          </a:p>
          <a:p>
            <a:r>
              <a:rPr lang="fi-FI" altLang="fi-FI"/>
              <a:t>Jatkuva testaus</a:t>
            </a:r>
          </a:p>
          <a:p>
            <a:pPr lvl="1"/>
            <a:r>
              <a:rPr lang="fi-FI" altLang="fi-FI"/>
              <a:t>Korostuu erityisesti ketterässä (</a:t>
            </a:r>
            <a:r>
              <a:rPr lang="fi-FI" altLang="fi-FI" i="1"/>
              <a:t>agile</a:t>
            </a:r>
            <a:r>
              <a:rPr lang="fi-FI" altLang="fi-FI"/>
              <a:t>) ohjelmankehitysparadigmassa.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1752D8-B0D4-41BD-BA52-AF32BAE490B8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817A83-8DC1-4752-9FCA-A4B755622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Testaus lähtökohtana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D8562A-3474-4B0C-AC93-415CCB7AA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fi-FI" altLang="fi-FI" dirty="0"/>
              <a:t>Testilähtöinen kehitys (</a:t>
            </a:r>
            <a:r>
              <a:rPr lang="fi-FI" altLang="fi-FI" i="1" dirty="0" err="1"/>
              <a:t>test-driven</a:t>
            </a:r>
            <a:r>
              <a:rPr lang="fi-FI" altLang="fi-FI" i="1" dirty="0"/>
              <a:t> </a:t>
            </a:r>
            <a:r>
              <a:rPr lang="fi-FI" altLang="fi-FI" i="1" dirty="0" err="1"/>
              <a:t>development</a:t>
            </a:r>
            <a:r>
              <a:rPr lang="fi-FI" altLang="fi-FI" dirty="0"/>
              <a:t>, TDD)</a:t>
            </a:r>
          </a:p>
          <a:p>
            <a:pPr marL="838200" lvl="1" indent="-381000">
              <a:buFontTx/>
              <a:buAutoNum type="arabicPeriod"/>
            </a:pPr>
            <a:r>
              <a:rPr lang="fi-FI" altLang="fi-FI" dirty="0"/>
              <a:t>Luodaan kehitettävälle ohjelmanosalle testitapaukset</a:t>
            </a:r>
          </a:p>
          <a:p>
            <a:pPr marL="838200" lvl="1" indent="-381000">
              <a:buFontTx/>
              <a:buAutoNum type="arabicPeriod"/>
            </a:pPr>
            <a:r>
              <a:rPr lang="fi-FI" altLang="fi-FI" dirty="0"/>
              <a:t>Kirjoitetaan tynkäkoodi, ja varmistetaan, että se ei läpäise testitapauksia</a:t>
            </a:r>
          </a:p>
          <a:p>
            <a:pPr marL="838200" lvl="1" indent="-381000">
              <a:buFontTx/>
              <a:buAutoNum type="arabicPeriod"/>
            </a:pPr>
            <a:r>
              <a:rPr lang="fi-FI" altLang="fi-FI" dirty="0"/>
              <a:t>Muokataan tynkäkoodia, kunnes se läpäisee testitapaukset</a:t>
            </a:r>
          </a:p>
          <a:p>
            <a:pPr marL="838200" lvl="1" indent="-381000">
              <a:buFontTx/>
              <a:buNone/>
            </a:pPr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6FA6010-4399-4149-AD71-741AF3D6E4FB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9E8D97C-C8DB-4724-B689-24B954284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Koodin haisut (</a:t>
            </a:r>
            <a:r>
              <a:rPr lang="fi-FI" altLang="fi-FI" i="1"/>
              <a:t>code smells</a:t>
            </a:r>
            <a:r>
              <a:rPr lang="fi-FI" altLang="fi-FI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0E5-85AD-4D8F-805D-7F214F59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600200"/>
            <a:ext cx="6049044" cy="43497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i-FI" dirty="0"/>
              <a:t>Osana testausta tarkkaillaan, esiintyykö ohjelmakohdissa huonojen käytänteiden mukaisesti ohjelmoituja kohtia.</a:t>
            </a:r>
          </a:p>
          <a:p>
            <a:pPr>
              <a:defRPr/>
            </a:pPr>
            <a:r>
              <a:rPr lang="fi-FI" dirty="0"/>
              <a:t>Nämä eivät ole varsinaisia virheitä, vaan oireita siitä, että ohjelmakoodia on muokattava (</a:t>
            </a:r>
            <a:r>
              <a:rPr lang="fi-FI" dirty="0" err="1"/>
              <a:t>refaktoroitava</a:t>
            </a:r>
            <a:r>
              <a:rPr lang="fi-FI" dirty="0"/>
              <a:t>).</a:t>
            </a:r>
          </a:p>
          <a:p>
            <a:pPr>
              <a:defRPr/>
            </a:pPr>
            <a:r>
              <a:rPr lang="fi-FI" dirty="0"/>
              <a:t>Koodin haisut kasvattavat ohjelmistovirheiden todennäköisyyttä.</a:t>
            </a:r>
          </a:p>
          <a:p>
            <a:pPr>
              <a:defRPr/>
            </a:pPr>
            <a:r>
              <a:rPr lang="fi-FI" dirty="0"/>
              <a:t>Haisujen tuottaminen on teknisen velan ottoa: velka on maksettava takaisin koodin korjailuna.</a:t>
            </a:r>
          </a:p>
          <a:p>
            <a:pPr>
              <a:defRPr/>
            </a:pPr>
            <a:r>
              <a:rPr lang="fi-FI" dirty="0"/>
              <a:t>Haisut ovat kieliriippuvaisia. Pythonissa esimerkiksi:</a:t>
            </a:r>
          </a:p>
          <a:p>
            <a:pPr lvl="1">
              <a:defRPr/>
            </a:pPr>
            <a:r>
              <a:rPr lang="fi-FI" dirty="0"/>
              <a:t>Koodin </a:t>
            </a:r>
            <a:r>
              <a:rPr lang="fi-FI" dirty="0" err="1"/>
              <a:t>duplikointi</a:t>
            </a:r>
            <a:endParaRPr lang="fi-FI" dirty="0"/>
          </a:p>
          <a:p>
            <a:pPr lvl="1">
              <a:defRPr/>
            </a:pPr>
            <a:r>
              <a:rPr lang="fi-FI" dirty="0"/>
              <a:t>Liian pitkät aliohjelmat</a:t>
            </a:r>
          </a:p>
          <a:p>
            <a:pPr lvl="1">
              <a:defRPr/>
            </a:pPr>
            <a:r>
              <a:rPr lang="fi-FI" dirty="0"/>
              <a:t>Liian pitkät / liian lyhyet / mitäänsanomattomat tunnukset</a:t>
            </a:r>
          </a:p>
          <a:p>
            <a:pPr lvl="1">
              <a:defRPr/>
            </a:pPr>
            <a:r>
              <a:rPr lang="fi-FI" dirty="0"/>
              <a:t>Globaalien muuttujien runsaus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DC12F-0229-4463-86A8-E193A329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75048"/>
            <a:ext cx="1950720" cy="171907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067389C-A355-4588-AB3B-1E74A0ADB423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6719ED2-1543-4279-ACB2-45C92245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Opetuskerran tavoitteet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C515CEB-9628-4046-9133-8E48AF8C1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fi-FI" altLang="fi-FI" dirty="0"/>
              <a:t>Oppia testauksen merkitys ohjelmistotuotetta rakennettaessa.</a:t>
            </a:r>
          </a:p>
          <a:p>
            <a:pPr marL="457200" indent="-457200">
              <a:buFontTx/>
              <a:buAutoNum type="arabicPeriod"/>
            </a:pPr>
            <a:r>
              <a:rPr lang="fi-FI" altLang="fi-FI" dirty="0"/>
              <a:t>Tuntea keskeiset testauksen lähestymistavat.</a:t>
            </a:r>
          </a:p>
          <a:p>
            <a:pPr marL="457200" indent="-457200">
              <a:buFontTx/>
              <a:buAutoNum type="arabicPeriod"/>
            </a:pPr>
            <a:r>
              <a:rPr lang="fi-FI" altLang="fi-FI" dirty="0"/>
              <a:t>Ymmärtää luovutus- ja käyttöönottovaiheen merkitys osana ohjelmiston elinkaarta.</a:t>
            </a:r>
          </a:p>
          <a:p>
            <a:pPr marL="457200" indent="-457200">
              <a:buFontTx/>
              <a:buAutoNum type="arabicPeriod"/>
            </a:pPr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650166A-035D-418A-988E-B65E53D08AEC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330BE11-0C78-48EF-AE7C-AE3B1D086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Luovutus ja käyttöönotto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5A86-650A-48AF-B18C-A2430A8E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i-FI" dirty="0"/>
              <a:t>Tietojärjestelmä siirtyy lopulta kehitysvaiheesta asiakkaan tuotantokäyttöön.</a:t>
            </a:r>
          </a:p>
          <a:p>
            <a:pPr>
              <a:defRPr/>
            </a:pPr>
            <a:r>
              <a:rPr lang="fi-FI" dirty="0"/>
              <a:t>Luovutustestaus / hyväksymistestaus (</a:t>
            </a:r>
            <a:r>
              <a:rPr lang="fi-FI" i="1" dirty="0"/>
              <a:t>System </a:t>
            </a:r>
            <a:r>
              <a:rPr lang="fi-FI" i="1" dirty="0" err="1"/>
              <a:t>Acceptance</a:t>
            </a:r>
            <a:r>
              <a:rPr lang="fi-FI" i="1" dirty="0"/>
              <a:t> </a:t>
            </a:r>
            <a:r>
              <a:rPr lang="fi-FI" i="1" dirty="0" err="1"/>
              <a:t>Testing</a:t>
            </a:r>
            <a:r>
              <a:rPr lang="fi-FI" dirty="0"/>
              <a:t>, SAT)</a:t>
            </a:r>
          </a:p>
          <a:p>
            <a:pPr lvl="1">
              <a:defRPr/>
            </a:pPr>
            <a:r>
              <a:rPr lang="fi-FI" dirty="0"/>
              <a:t>Tuotantoympäristössä täydellä kuormalla</a:t>
            </a:r>
          </a:p>
          <a:p>
            <a:pPr lvl="1">
              <a:defRPr/>
            </a:pPr>
            <a:r>
              <a:rPr lang="fi-FI" dirty="0"/>
              <a:t>Hyväksymistestauksen tekee yleensä asiakas (voi ostaa sen ulkopuolisena palveluna).</a:t>
            </a:r>
          </a:p>
          <a:p>
            <a:pPr>
              <a:defRPr/>
            </a:pPr>
            <a:r>
              <a:rPr lang="fi-FI" dirty="0"/>
              <a:t>Käyttöönottovaihetta helpottavia keinoja:</a:t>
            </a:r>
          </a:p>
          <a:p>
            <a:pPr lvl="1">
              <a:defRPr/>
            </a:pPr>
            <a:r>
              <a:rPr lang="fi-FI" dirty="0"/>
              <a:t>Koulutukset, seminaarit</a:t>
            </a:r>
          </a:p>
          <a:p>
            <a:pPr lvl="1">
              <a:defRPr/>
            </a:pPr>
            <a:r>
              <a:rPr lang="fi-FI" dirty="0"/>
              <a:t>Käsikirja, oppimismateriaali</a:t>
            </a:r>
          </a:p>
          <a:p>
            <a:pPr lvl="1">
              <a:defRPr/>
            </a:pPr>
            <a:r>
              <a:rPr lang="fi-FI" dirty="0"/>
              <a:t>Viimeinen sprintti yhdessä asiakkaan kanssa.</a:t>
            </a:r>
          </a:p>
          <a:p>
            <a:pPr>
              <a:defRPr/>
            </a:pPr>
            <a:r>
              <a:rPr lang="fi-FI" dirty="0"/>
              <a:t>Luovutuksen ja käyttöönoton välissä on kelpoistusvaihe, jossa luovutettua järjestelmää testataan osana yrityksen tuotantoprosessia.</a:t>
            </a:r>
          </a:p>
          <a:p>
            <a:pPr>
              <a:defRPr/>
            </a:pPr>
            <a:endParaRPr lang="fi-FI" dirty="0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39459C6-8D5F-41BE-A652-39CB4050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701" y="6154960"/>
            <a:ext cx="2663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i-FI" altLang="fi-FI" sz="800" b="0" dirty="0"/>
              <a:t>Lähde: Laatu automaatiossa, Parhaat käytännöt, Suomen automaatioseura (2001).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58C8E97-C196-4541-BD32-D05BFFBF0873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12D488-6AEC-49A4-89A3-46E5741AC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/>
              <a:t>Testaus Ohjelmisto 1 ja 2 -opintojaksoilla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EB2EE08-7B4A-4003-ADC0-EA48E12A9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altLang="fi-FI" dirty="0"/>
              <a:t>Lähtökohtana hyväksymistestaus: täyttääkö ohjelma sille asetetut vaatimukset?</a:t>
            </a:r>
          </a:p>
          <a:p>
            <a:r>
              <a:rPr lang="fi-FI" altLang="fi-FI" dirty="0"/>
              <a:t>Perustetaan skenaarioihin eli laajoihin, läpivietäviin käyttötapauksiin.</a:t>
            </a:r>
          </a:p>
          <a:p>
            <a:pPr lvl="1"/>
            <a:r>
              <a:rPr lang="fi-FI" altLang="fi-FI" dirty="0"/>
              <a:t>Esimerkiksi pelin tapauksessa skenaario voisi vastata kokonaista läpivietyä pelisessiota.</a:t>
            </a:r>
          </a:p>
          <a:p>
            <a:pPr lvl="1"/>
            <a:r>
              <a:rPr lang="fi-FI" altLang="fi-FI" dirty="0"/>
              <a:t>Skenaarioiden kulku suunnitellaan etukäteen.</a:t>
            </a:r>
          </a:p>
          <a:p>
            <a:pPr lvl="1"/>
            <a:r>
              <a:rPr lang="fi-FI" altLang="fi-FI" dirty="0"/>
              <a:t>Läpiviennin aikana voidaan poiketa spontaaneille sivupoluille, joista palataan päähaaraan.</a:t>
            </a:r>
          </a:p>
          <a:p>
            <a:pPr lvl="2"/>
            <a:r>
              <a:rPr lang="fi-FI" altLang="fi-FI" dirty="0"/>
              <a:t>Poikkeamat voivat perustua käytön aikana syntyviin epäilyksiin.</a:t>
            </a:r>
          </a:p>
          <a:p>
            <a:pPr lvl="2"/>
            <a:r>
              <a:rPr lang="fi-FI" altLang="fi-FI" dirty="0"/>
              <a:t>Tutkivan testauksen lähtökohta: huomioidaan käytön aikana syntyvät havainnot ja epäilykset.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C22AA34-E752-4B77-B758-D64C552453C9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008F522-57A8-4E5A-8FC0-05B96A502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Esimerkki hyväksymistestauksen skenaariosta</a:t>
            </a:r>
          </a:p>
        </p:txBody>
      </p:sp>
      <p:pic>
        <p:nvPicPr>
          <p:cNvPr id="35844" name="Picture 6">
            <a:extLst>
              <a:ext uri="{FF2B5EF4-FFF2-40B4-BE49-F238E27FC236}">
                <a16:creationId xmlns:a16="http://schemas.microsoft.com/office/drawing/2014/main" id="{69967A45-E042-4BBD-A100-45280B8B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57363"/>
            <a:ext cx="4073525" cy="2873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7">
            <a:extLst>
              <a:ext uri="{FF2B5EF4-FFF2-40B4-BE49-F238E27FC236}">
                <a16:creationId xmlns:a16="http://schemas.microsoft.com/office/drawing/2014/main" id="{66575BAF-4C12-46B9-B46D-9DAB18EE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39900"/>
            <a:ext cx="3816350" cy="2890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TextBox 8">
            <a:extLst>
              <a:ext uri="{FF2B5EF4-FFF2-40B4-BE49-F238E27FC236}">
                <a16:creationId xmlns:a16="http://schemas.microsoft.com/office/drawing/2014/main" id="{00841460-F7DD-4A55-A33E-438BC0ED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09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i-FI" altLang="fi-FI" sz="1400" b="0" dirty="0">
                <a:latin typeface="+mn-lt"/>
              </a:rPr>
              <a:t>Esimerkki yhdestä PEILI-järjestelmän hyväksymistestausskenaariosta (Metropolian hanke)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altLang="fi-FI" sz="1400" b="0" dirty="0">
                <a:latin typeface="+mn-lt"/>
              </a:rPr>
              <a:t>Seuraavalla sivulla on esimerkki skenaarion läpiviennistä</a:t>
            </a:r>
          </a:p>
          <a:p>
            <a:pPr lvl="1"/>
            <a:r>
              <a:rPr lang="fi-FI" altLang="fi-FI" sz="1400" b="0" dirty="0">
                <a:latin typeface="+mn-lt"/>
              </a:rPr>
              <a:t>(raakaversio muistiinpanoista, lisäksi nauhoitettiin ja tehtiin vikatiketit)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D300E1D-D667-4C92-BC3F-1A2245D0AE59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>
            <a:extLst>
              <a:ext uri="{FF2B5EF4-FFF2-40B4-BE49-F238E27FC236}">
                <a16:creationId xmlns:a16="http://schemas.microsoft.com/office/drawing/2014/main" id="{E10DD86F-410E-420D-B775-9C297220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04788"/>
            <a:ext cx="35321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30AA64EC-79C7-4082-87A2-C24C12D1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52663"/>
            <a:ext cx="3148012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E19D5CAC-9C2A-4AAA-AA78-157B80E1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63" y="177726"/>
            <a:ext cx="27209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7">
            <a:extLst>
              <a:ext uri="{FF2B5EF4-FFF2-40B4-BE49-F238E27FC236}">
                <a16:creationId xmlns:a16="http://schemas.microsoft.com/office/drawing/2014/main" id="{A130CFC0-A2E3-4CBC-9D1F-EF3CFF6A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96976"/>
            <a:ext cx="278765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>
            <a:extLst>
              <a:ext uri="{FF2B5EF4-FFF2-40B4-BE49-F238E27FC236}">
                <a16:creationId xmlns:a16="http://schemas.microsoft.com/office/drawing/2014/main" id="{9C632429-B1C8-417D-9CAE-959F8773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13214"/>
            <a:ext cx="255111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759421-C3AB-465B-B2FA-3573086862C2}"/>
              </a:ext>
            </a:extLst>
          </p:cNvPr>
          <p:cNvCxnSpPr/>
          <p:nvPr/>
        </p:nvCxnSpPr>
        <p:spPr bwMode="auto">
          <a:xfrm>
            <a:off x="4572000" y="204019"/>
            <a:ext cx="0" cy="571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613963C-9AF5-45E0-A599-F48201CEF750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0465A68-5539-4D65-AA11-C0F5DC0F8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Mitä testaus on?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AEC7D50-0241-4D77-907D-C57A39E3E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600200"/>
            <a:ext cx="5472980" cy="4349750"/>
          </a:xfrm>
        </p:spPr>
        <p:txBody>
          <a:bodyPr/>
          <a:lstStyle/>
          <a:p>
            <a:r>
              <a:rPr lang="fi-FI" altLang="fi-FI" dirty="0"/>
              <a:t>Testauksella tarkoitetaan suunnitelmallisia toimenpiteitä tietojärjestelmän ja siihen kuuluvien ohjelmistotuotteiden</a:t>
            </a:r>
          </a:p>
          <a:p>
            <a:pPr lvl="1"/>
            <a:r>
              <a:rPr lang="fi-FI" altLang="fi-FI" dirty="0"/>
              <a:t>virheiden löytämiseksi.</a:t>
            </a:r>
          </a:p>
          <a:p>
            <a:pPr lvl="1"/>
            <a:r>
              <a:rPr lang="fi-FI" altLang="fi-FI" dirty="0"/>
              <a:t>laadun mittaamiseksi ja arvioimiseksi</a:t>
            </a:r>
          </a:p>
          <a:p>
            <a:r>
              <a:rPr lang="fi-FI" altLang="fi-FI" dirty="0"/>
              <a:t>Testaus on osa laadunvarmistukseen kuuluvaa laaduntarkkailua.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D1F05-4E05-485B-BF2E-C60D67D2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560513"/>
            <a:ext cx="2377440" cy="147828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79F6600-52E1-47FF-B8EF-CF341B1B9A02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EB40E7C-E0BA-410A-9CC0-D731E4339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Virhe, vika ja häiriö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70CC20A-7ADF-4B01-9C52-8A76824F5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altLang="fi-FI" b="1" dirty="0"/>
              <a:t>Virheellä</a:t>
            </a:r>
            <a:r>
              <a:rPr lang="fi-FI" altLang="fi-FI" dirty="0"/>
              <a:t> (</a:t>
            </a:r>
            <a:r>
              <a:rPr lang="fi-FI" altLang="fi-FI" i="1" dirty="0" err="1"/>
              <a:t>error</a:t>
            </a:r>
            <a:r>
              <a:rPr lang="fi-FI" altLang="fi-FI" i="1" dirty="0"/>
              <a:t>,</a:t>
            </a:r>
            <a:r>
              <a:rPr lang="fi-FI" altLang="fi-FI" dirty="0"/>
              <a:t> </a:t>
            </a:r>
            <a:r>
              <a:rPr lang="fi-FI" altLang="fi-FI" i="1" dirty="0" err="1"/>
              <a:t>bug</a:t>
            </a:r>
            <a:r>
              <a:rPr lang="fi-FI" altLang="fi-FI" dirty="0"/>
              <a:t>) tarkoitetaan poikkeamaa spesifikaatiosta.</a:t>
            </a:r>
          </a:p>
          <a:p>
            <a:r>
              <a:rPr lang="fi-FI" altLang="fi-FI" b="1" dirty="0"/>
              <a:t>Vika</a:t>
            </a:r>
            <a:r>
              <a:rPr lang="fi-FI" altLang="fi-FI" dirty="0"/>
              <a:t> (</a:t>
            </a:r>
            <a:r>
              <a:rPr lang="fi-FI" altLang="fi-FI" i="1" dirty="0" err="1"/>
              <a:t>fault</a:t>
            </a:r>
            <a:r>
              <a:rPr lang="fi-FI" altLang="fi-FI" dirty="0"/>
              <a:t>) on järjestelmässä havaittava väärä toiminta, joka johtuu virheestä.</a:t>
            </a:r>
          </a:p>
          <a:p>
            <a:r>
              <a:rPr lang="fi-FI" altLang="fi-FI" b="1" dirty="0"/>
              <a:t>Häiriö</a:t>
            </a:r>
            <a:r>
              <a:rPr lang="fi-FI" altLang="fi-FI" dirty="0"/>
              <a:t> (</a:t>
            </a:r>
            <a:r>
              <a:rPr lang="fi-FI" altLang="fi-FI" i="1" dirty="0" err="1"/>
              <a:t>failure</a:t>
            </a:r>
            <a:r>
              <a:rPr lang="fi-FI" altLang="fi-FI" dirty="0"/>
              <a:t>) on vian vaikutus ohjelmiston ulkoiseen toimintaan.</a:t>
            </a:r>
          </a:p>
          <a:p>
            <a:endParaRPr lang="fi-FI" alt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E6218-89B7-4F12-88FE-EC9D47BC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84075"/>
            <a:ext cx="1607840" cy="155005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C27996-DC38-4508-819B-9652016705D9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AE6-FF23-4EE2-89D5-93095365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Virheen kustannus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618-D8EA-4F23-BB71-F0A653AB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600200"/>
            <a:ext cx="7273180" cy="43497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fi-FI" dirty="0"/>
              <a:t>Ohjelmistovirheen kustannus voi vaihdella rajusti.</a:t>
            </a:r>
          </a:p>
          <a:p>
            <a:pPr lvl="1">
              <a:defRPr/>
            </a:pPr>
            <a:r>
              <a:rPr lang="fi-FI" dirty="0"/>
              <a:t>Pienimmillään kustannus voi olla nolla.</a:t>
            </a:r>
          </a:p>
          <a:p>
            <a:pPr lvl="1">
              <a:defRPr/>
            </a:pPr>
            <a:r>
              <a:rPr lang="fi-FI" dirty="0"/>
              <a:t>Pahimmillaan virheen seuraukset voivat ajaa yrityksen konkurssiin ja/tai aiheuttaa suurta inhimillistä kärsimystä.</a:t>
            </a:r>
          </a:p>
          <a:p>
            <a:pPr lvl="1">
              <a:defRPr/>
            </a:pPr>
            <a:r>
              <a:rPr lang="fi-FI" dirty="0"/>
              <a:t>Tunnettuja esimerkkejä:</a:t>
            </a:r>
          </a:p>
          <a:p>
            <a:pPr lvl="2">
              <a:defRPr/>
            </a:pPr>
            <a:r>
              <a:rPr lang="fi-FI" dirty="0"/>
              <a:t>Goldman Sachs -finanssiyrityksen automatisoidun kaupankäyntijärjestelmä suolsi vääriä pörssitoimeksiantoja ja aiheutti yritykselle arviolta 100 miljoonan dollarin kustannuksen (2013).</a:t>
            </a:r>
          </a:p>
          <a:p>
            <a:pPr lvl="2">
              <a:defRPr/>
            </a:pPr>
            <a:r>
              <a:rPr lang="fi-FI" dirty="0"/>
              <a:t>Therac-25-röntgenlaite tappoi  ja sairastutti potilaita. Syynä oli aikasidonnaisten syötteiden väärä käsittely.</a:t>
            </a:r>
          </a:p>
          <a:p>
            <a:pPr lvl="2">
              <a:defRPr/>
            </a:pPr>
            <a:r>
              <a:rPr lang="fi-FI" dirty="0"/>
              <a:t>Mars-luotain tuhoutui, koska sen maaohjelmisto käytti brittiläisiä yksiköitä SI-järjestelmän mukaisten yksiköiden sijaan (1998). </a:t>
            </a:r>
          </a:p>
          <a:p>
            <a:pPr lvl="2">
              <a:defRPr/>
            </a:pPr>
            <a:endParaRPr lang="fi-FI" dirty="0"/>
          </a:p>
          <a:p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14343-E00C-47EF-A8E0-A6E698FFB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C9CEE-E4CE-43B0-99F1-0F984B8B77F5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C4AC9-31EB-4BA3-9F15-0D0CD62B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5495802"/>
            <a:ext cx="1823864" cy="136219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1322D01-28AC-4C83-B349-F16E933C5E61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  <p:extLst>
      <p:ext uri="{BB962C8B-B14F-4D97-AF65-F5344CB8AC3E}">
        <p14:creationId xmlns:p14="http://schemas.microsoft.com/office/powerpoint/2010/main" val="5876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0ADAA86-74E1-4568-AEE3-E7A9141C0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Paljonko kannattaa testata?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D79CD6E-F598-44E7-B0A3-80255BA54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i-FI" altLang="fi-FI" dirty="0"/>
              <a:t>Testauksen laajuus on kompromissi ajan, rahan ja laadun suhteen.</a:t>
            </a:r>
          </a:p>
          <a:p>
            <a:pPr lvl="1"/>
            <a:r>
              <a:rPr lang="fi-FI" altLang="fi-FI" dirty="0"/>
              <a:t>Käytännössä kaikissa ohjelmissa on virheitä. Virheiden teko on välttämätön ja normaali osa ohjelmointia.</a:t>
            </a:r>
          </a:p>
          <a:p>
            <a:pPr lvl="1"/>
            <a:r>
              <a:rPr lang="fi-FI" altLang="fi-FI" dirty="0"/>
              <a:t>Arviolta 5% kehitysvaiheen virheistä jää havaitsematta.</a:t>
            </a:r>
          </a:p>
          <a:p>
            <a:r>
              <a:rPr lang="fi-FI" altLang="fi-FI" dirty="0"/>
              <a:t>Kaikkea ei voida testata.</a:t>
            </a:r>
          </a:p>
          <a:p>
            <a:r>
              <a:rPr lang="fi-FI" altLang="fi-FI" dirty="0"/>
              <a:t>Lähtökohta: testataan mahdollisimman varhaisessa vaiheessa.</a:t>
            </a:r>
          </a:p>
          <a:p>
            <a:pPr lvl="1"/>
            <a:r>
              <a:rPr lang="fi-FI" altLang="fi-FI" dirty="0"/>
              <a:t>Virheen kustannus on sitä alhaisempi, mitä varhaisemmassa vaiheessa se löydetään.</a:t>
            </a:r>
          </a:p>
          <a:p>
            <a:endParaRPr lang="fi-FI" altLang="fi-FI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C38B10-FA1F-4179-A326-0307A3453A1E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D6A0EEA-AF52-434A-9025-7D7650F1A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Riskipohjainen testaus (</a:t>
            </a:r>
            <a:r>
              <a:rPr lang="fi-FI" altLang="fi-FI" i="1"/>
              <a:t>risk-based testing</a:t>
            </a:r>
            <a:r>
              <a:rPr lang="fi-FI" altLang="fi-FI"/>
              <a:t>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EC4D874-3B7A-436A-B2B2-D3F4DC406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600200"/>
            <a:ext cx="6409084" cy="4349750"/>
          </a:xfrm>
        </p:spPr>
        <p:txBody>
          <a:bodyPr/>
          <a:lstStyle/>
          <a:p>
            <a:r>
              <a:rPr lang="fi-FI" altLang="fi-FI" dirty="0"/>
              <a:t>Suunnataan testaus sinne, missä oletettu virheen kustannus on suurin.</a:t>
            </a:r>
          </a:p>
          <a:p>
            <a:r>
              <a:rPr lang="fi-FI" altLang="fi-FI" dirty="0"/>
              <a:t>Perustuu riskianalyysiin.</a:t>
            </a:r>
          </a:p>
          <a:p>
            <a:pPr lvl="1"/>
            <a:r>
              <a:rPr lang="fi-FI" altLang="fi-FI" dirty="0"/>
              <a:t>Arvioidaan riskien toteutumisen todennäköisyydet ja niistä seuraavat kustannukset.</a:t>
            </a:r>
          </a:p>
          <a:p>
            <a:pPr lvl="1"/>
            <a:r>
              <a:rPr lang="fi-FI" altLang="fi-FI" dirty="0"/>
              <a:t>Oletettu kustannus on häiriön todennäköisyyden ja seurauksena olevan kustannuksen tulo.</a:t>
            </a:r>
          </a:p>
          <a:p>
            <a:r>
              <a:rPr lang="fi-FI" altLang="fi-FI" dirty="0"/>
              <a:t>Riskipohjaisen testauksen perusajatusta voi soveltaa kaikilla testauksen tasoilla.</a:t>
            </a:r>
          </a:p>
          <a:p>
            <a:endParaRPr lang="fi-FI" alt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65BD0-8D20-4B5D-ABCD-9509FE17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08113"/>
            <a:ext cx="1975408" cy="17500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E11CAC9-C545-4223-8670-C00F5032EA6C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8AD52AC-BC76-43D3-955A-19E590F4E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Testauksen tasot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BCBC47D-A229-411E-AE42-8064F300C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fi-FI" altLang="fi-FI" b="1" dirty="0"/>
              <a:t>Yksikkötestaus</a:t>
            </a:r>
          </a:p>
          <a:p>
            <a:pPr marL="857250" lvl="1" indent="-457200"/>
            <a:r>
              <a:rPr lang="fi-FI" altLang="fi-FI" dirty="0"/>
              <a:t>Toimiiko yksittäinen ohjelmanosa (esim. funktio)?</a:t>
            </a:r>
          </a:p>
          <a:p>
            <a:pPr marL="457200" indent="-457200">
              <a:buFontTx/>
              <a:buAutoNum type="arabicPeriod"/>
            </a:pPr>
            <a:r>
              <a:rPr lang="fi-FI" altLang="fi-FI" b="1" dirty="0"/>
              <a:t>Integrointitestaus</a:t>
            </a:r>
          </a:p>
          <a:p>
            <a:pPr marL="857250" lvl="1" indent="-457200"/>
            <a:r>
              <a:rPr lang="fi-FI" altLang="fi-FI" dirty="0"/>
              <a:t>Toimiiko tämä ohjelmanosa yhdessä toisten osien kanssa?</a:t>
            </a:r>
          </a:p>
          <a:p>
            <a:pPr marL="457200" indent="-457200">
              <a:buFontTx/>
              <a:buAutoNum type="arabicPeriod"/>
            </a:pPr>
            <a:r>
              <a:rPr lang="fi-FI" altLang="fi-FI" b="1" dirty="0"/>
              <a:t>Järjestelmätestaus</a:t>
            </a:r>
          </a:p>
          <a:p>
            <a:pPr marL="857250" lvl="1" indent="-457200"/>
            <a:r>
              <a:rPr lang="fi-FI" altLang="fi-FI" dirty="0"/>
              <a:t>Toimiiko järjestelmä kokonaisuutena kaikkine ohjelmanosineen?</a:t>
            </a:r>
          </a:p>
          <a:p>
            <a:pPr marL="457200" indent="-457200">
              <a:buFontTx/>
              <a:buAutoNum type="arabicPeriod"/>
            </a:pPr>
            <a:r>
              <a:rPr lang="fi-FI" altLang="fi-FI" b="1" dirty="0"/>
              <a:t>Hyväksymistestaus</a:t>
            </a:r>
          </a:p>
          <a:p>
            <a:pPr marL="857250" lvl="1" indent="-457200"/>
            <a:r>
              <a:rPr lang="fi-FI" altLang="fi-FI" dirty="0"/>
              <a:t>Täyttääkö järjestelmä sille asetetut vaatimukset tilaajan/käyttäjän näkökulmasta?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03997-FD78-4232-8E97-0C21FC9A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04664"/>
            <a:ext cx="1656159" cy="150607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60BFEB0-41F1-411B-9210-1D61A3466F15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FB1764-89C6-49FD-A24A-2AF03601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/>
              <a:t>Ketkä testaavat?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19D4D51-597B-4A14-8C49-EC9C9262F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4911551" cy="4349750"/>
          </a:xfrm>
        </p:spPr>
        <p:txBody>
          <a:bodyPr/>
          <a:lstStyle/>
          <a:p>
            <a:r>
              <a:rPr lang="fi-FI" altLang="fi-FI" dirty="0"/>
              <a:t>Testaajat muodostavat oman ammattikuntansa ohjelmistotuotannon kentässä</a:t>
            </a:r>
          </a:p>
          <a:p>
            <a:pPr lvl="1"/>
            <a:r>
              <a:rPr lang="fi-FI" altLang="fi-FI" dirty="0"/>
              <a:t>eri näkökulma kuin kehittäjillä</a:t>
            </a:r>
          </a:p>
          <a:p>
            <a:pPr lvl="1"/>
            <a:r>
              <a:rPr lang="fi-FI" altLang="fi-FI" dirty="0"/>
              <a:t>kiinteä yhteistyö kehitystiimin ja asiakkaan kanssa</a:t>
            </a:r>
          </a:p>
          <a:p>
            <a:pPr lvl="1"/>
            <a:r>
              <a:rPr lang="fi-FI" altLang="fi-FI" dirty="0"/>
              <a:t>myös kehittäjät osallistuvat testaukseen</a:t>
            </a:r>
          </a:p>
          <a:p>
            <a:r>
              <a:rPr lang="fi-FI" altLang="fi-FI" dirty="0"/>
              <a:t>Testaus on jatkuva prosessi.</a:t>
            </a:r>
          </a:p>
          <a:p>
            <a:endParaRPr lang="fi-FI" altLang="fi-F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E7989-5FFF-4AAC-9953-2A7127E6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79" y="1418637"/>
            <a:ext cx="2664296" cy="1605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7AA946-802A-48A9-AD11-B2CA3C5E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9" y="3341726"/>
            <a:ext cx="2498229" cy="2289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469B8EF3-E7C8-4AF4-8868-795E2873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6092825"/>
            <a:ext cx="26638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i-FI" altLang="fi-FI" sz="800" b="0" dirty="0"/>
              <a:t>Esimerkit työpaikkailmoituksista: Oikotie.fi [28.4.2022]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2A53F0F-8DF1-4704-833B-B499ADD9ECED}"/>
              </a:ext>
            </a:extLst>
          </p:cNvPr>
          <p:cNvSpPr txBox="1">
            <a:spLocks/>
          </p:cNvSpPr>
          <p:nvPr/>
        </p:nvSpPr>
        <p:spPr bwMode="auto">
          <a:xfrm>
            <a:off x="2771775" y="6165303"/>
            <a:ext cx="3600450" cy="55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1" fontAlgn="base" hangingPunct="1">
              <a:spcBef>
                <a:spcPct val="60000"/>
              </a:spcBef>
              <a:spcAft>
                <a:spcPct val="0"/>
              </a:spcAft>
              <a:buFontTx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Ohjelmisto 1 ja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i-FI" altLang="fi-FI" sz="1000" dirty="0"/>
              <a:t>Metropolia Ammattikorkeakoulu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kt_perusteet_2">
  <a:themeElements>
    <a:clrScheme name="tkt_perusteet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kt_perusteet_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kt_perusteet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kt_perusteet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kt_perusteet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kt_perusteet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kt_perusteet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kt_perusteet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kt_perusteet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olio_ohjelmointi</Template>
  <TotalTime>1819</TotalTime>
  <Words>1131</Words>
  <Application>Microsoft Office PowerPoint</Application>
  <PresentationFormat>On-screen Show (4:3)</PresentationFormat>
  <Paragraphs>209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tkt_perusteet_2</vt:lpstr>
      <vt:lpstr>Ohjelmiston testaus</vt:lpstr>
      <vt:lpstr>Opetuskerran tavoitteet</vt:lpstr>
      <vt:lpstr>Mitä testaus on?</vt:lpstr>
      <vt:lpstr>Virhe, vika ja häiriö</vt:lpstr>
      <vt:lpstr>Virheen kustannus</vt:lpstr>
      <vt:lpstr>Paljonko kannattaa testata?</vt:lpstr>
      <vt:lpstr>Riskipohjainen testaus (risk-based testing)</vt:lpstr>
      <vt:lpstr>Testauksen tasot</vt:lpstr>
      <vt:lpstr>Ketkä testaavat?</vt:lpstr>
      <vt:lpstr>Testauksen kohteet</vt:lpstr>
      <vt:lpstr>Staattinen ja dynaaminen testaus</vt:lpstr>
      <vt:lpstr>Regressiotestaus</vt:lpstr>
      <vt:lpstr>Testitapaukset</vt:lpstr>
      <vt:lpstr>Manuaalinen ja automaattinen testaus</vt:lpstr>
      <vt:lpstr>Esimerkki käyttöliittymätestauksen automatisoinnista (Selenium)</vt:lpstr>
      <vt:lpstr>Testauksen kattavuus</vt:lpstr>
      <vt:lpstr>Testauksen organisointi ja vaiheet</vt:lpstr>
      <vt:lpstr>Testaus lähtökohtana</vt:lpstr>
      <vt:lpstr>Koodin haisut (code smells)</vt:lpstr>
      <vt:lpstr>Luovutus ja käyttöönotto</vt:lpstr>
      <vt:lpstr>Testaus Ohjelmisto 1 ja 2 -opintojaksoilla</vt:lpstr>
      <vt:lpstr>Esimerkki hyväksymistestauksen skenaariosta</vt:lpstr>
      <vt:lpstr>PowerPoint Presentation</vt:lpstr>
    </vt:vector>
  </TitlesOfParts>
  <Company>HKIAMK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(Java)</dc:title>
  <dc:creator>Ollikainen Vesa Viljami</dc:creator>
  <cp:lastModifiedBy>Vesa Ollikainen</cp:lastModifiedBy>
  <cp:revision>144</cp:revision>
  <cp:lastPrinted>2022-04-28T07:30:32Z</cp:lastPrinted>
  <dcterms:created xsi:type="dcterms:W3CDTF">2009-01-12T12:48:15Z</dcterms:created>
  <dcterms:modified xsi:type="dcterms:W3CDTF">2022-05-24T07:12:22Z</dcterms:modified>
</cp:coreProperties>
</file>