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sldIdLst>
    <p:sldId id="256" r:id="rId2"/>
    <p:sldId id="275" r:id="rId3"/>
    <p:sldId id="294" r:id="rId4"/>
    <p:sldId id="309" r:id="rId5"/>
    <p:sldId id="316" r:id="rId6"/>
    <p:sldId id="295" r:id="rId7"/>
    <p:sldId id="296" r:id="rId8"/>
    <p:sldId id="311" r:id="rId9"/>
    <p:sldId id="297" r:id="rId10"/>
    <p:sldId id="300" r:id="rId11"/>
    <p:sldId id="299" r:id="rId12"/>
    <p:sldId id="301" r:id="rId13"/>
    <p:sldId id="303" r:id="rId14"/>
    <p:sldId id="304" r:id="rId15"/>
    <p:sldId id="313" r:id="rId16"/>
    <p:sldId id="302" r:id="rId17"/>
    <p:sldId id="305" r:id="rId18"/>
    <p:sldId id="306" r:id="rId19"/>
    <p:sldId id="307" r:id="rId20"/>
    <p:sldId id="308" r:id="rId21"/>
    <p:sldId id="312" r:id="rId22"/>
    <p:sldId id="315" r:id="rId23"/>
    <p:sldId id="314" r:id="rId24"/>
  </p:sldIdLst>
  <p:sldSz cx="9144000" cy="6858000" type="screen4x3"/>
  <p:notesSz cx="7102475" cy="10234613"/>
  <p:defaultTextStyle>
    <a:defPPr>
      <a:defRPr lang="fi-FI"/>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5771D"/>
    <a:srgbClr val="E1E3B2"/>
    <a:srgbClr val="FFF7B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1641E-CF2D-4C48-8AA7-15840EFC0F42}" v="67" dt="2022-08-11T12:34:26.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158" y="2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na Vallius" userId="8d6b3f2c-236f-49c2-8c45-e24f56301dc1" providerId="ADAL" clId="{10E1641E-CF2D-4C48-8AA7-15840EFC0F42}"/>
    <pc:docChg chg="undo redo custSel modSld">
      <pc:chgData name="Saana Vallius" userId="8d6b3f2c-236f-49c2-8c45-e24f56301dc1" providerId="ADAL" clId="{10E1641E-CF2D-4C48-8AA7-15840EFC0F42}" dt="2022-08-11T12:42:34.692" v="14844" actId="20577"/>
      <pc:docMkLst>
        <pc:docMk/>
      </pc:docMkLst>
      <pc:sldChg chg="modSp mod">
        <pc:chgData name="Saana Vallius" userId="8d6b3f2c-236f-49c2-8c45-e24f56301dc1" providerId="ADAL" clId="{10E1641E-CF2D-4C48-8AA7-15840EFC0F42}" dt="2022-08-05T12:01:04.333" v="78" actId="20577"/>
        <pc:sldMkLst>
          <pc:docMk/>
          <pc:sldMk cId="0" sldId="256"/>
        </pc:sldMkLst>
        <pc:spChg chg="mod">
          <ac:chgData name="Saana Vallius" userId="8d6b3f2c-236f-49c2-8c45-e24f56301dc1" providerId="ADAL" clId="{10E1641E-CF2D-4C48-8AA7-15840EFC0F42}" dt="2022-08-05T12:00:35.021" v="15" actId="20577"/>
          <ac:spMkLst>
            <pc:docMk/>
            <pc:sldMk cId="0" sldId="256"/>
            <ac:spMk id="15362" creationId="{6872C57C-8C47-4A60-9F3C-D478EFC43E8F}"/>
          </ac:spMkLst>
        </pc:spChg>
        <pc:spChg chg="mod">
          <ac:chgData name="Saana Vallius" userId="8d6b3f2c-236f-49c2-8c45-e24f56301dc1" providerId="ADAL" clId="{10E1641E-CF2D-4C48-8AA7-15840EFC0F42}" dt="2022-08-05T12:01:04.333" v="78" actId="20577"/>
          <ac:spMkLst>
            <pc:docMk/>
            <pc:sldMk cId="0" sldId="256"/>
            <ac:spMk id="15363" creationId="{65747BC5-182C-49C9-B170-C7E7E05072AC}"/>
          </ac:spMkLst>
        </pc:spChg>
      </pc:sldChg>
      <pc:sldChg chg="modSp mod">
        <pc:chgData name="Saana Vallius" userId="8d6b3f2c-236f-49c2-8c45-e24f56301dc1" providerId="ADAL" clId="{10E1641E-CF2D-4C48-8AA7-15840EFC0F42}" dt="2022-08-05T12:08:05.416" v="678" actId="20577"/>
        <pc:sldMkLst>
          <pc:docMk/>
          <pc:sldMk cId="0" sldId="275"/>
        </pc:sldMkLst>
        <pc:spChg chg="mod">
          <ac:chgData name="Saana Vallius" userId="8d6b3f2c-236f-49c2-8c45-e24f56301dc1" providerId="ADAL" clId="{10E1641E-CF2D-4C48-8AA7-15840EFC0F42}" dt="2022-08-05T12:01:25.980" v="114" actId="20577"/>
          <ac:spMkLst>
            <pc:docMk/>
            <pc:sldMk cId="0" sldId="275"/>
            <ac:spMk id="16386" creationId="{E6719ED2-1543-4279-ACB2-45C92245D44C}"/>
          </ac:spMkLst>
        </pc:spChg>
        <pc:spChg chg="mod">
          <ac:chgData name="Saana Vallius" userId="8d6b3f2c-236f-49c2-8c45-e24f56301dc1" providerId="ADAL" clId="{10E1641E-CF2D-4C48-8AA7-15840EFC0F42}" dt="2022-08-05T12:08:05.416" v="678" actId="20577"/>
          <ac:spMkLst>
            <pc:docMk/>
            <pc:sldMk cId="0" sldId="275"/>
            <ac:spMk id="16387" creationId="{2C515CEB-9628-4046-9133-8E48AF8C1190}"/>
          </ac:spMkLst>
        </pc:spChg>
      </pc:sldChg>
      <pc:sldChg chg="addSp delSp modSp mod">
        <pc:chgData name="Saana Vallius" userId="8d6b3f2c-236f-49c2-8c45-e24f56301dc1" providerId="ADAL" clId="{10E1641E-CF2D-4C48-8AA7-15840EFC0F42}" dt="2022-08-05T12:22:53.071" v="1573" actId="1038"/>
        <pc:sldMkLst>
          <pc:docMk/>
          <pc:sldMk cId="0" sldId="294"/>
        </pc:sldMkLst>
        <pc:spChg chg="add del">
          <ac:chgData name="Saana Vallius" userId="8d6b3f2c-236f-49c2-8c45-e24f56301dc1" providerId="ADAL" clId="{10E1641E-CF2D-4C48-8AA7-15840EFC0F42}" dt="2022-08-05T12:13:10.413" v="1206" actId="11529"/>
          <ac:spMkLst>
            <pc:docMk/>
            <pc:sldMk cId="0" sldId="294"/>
            <ac:spMk id="2" creationId="{20E080F7-2010-2897-A66A-42E9A514D2F8}"/>
          </ac:spMkLst>
        </pc:spChg>
        <pc:spChg chg="add del mod">
          <ac:chgData name="Saana Vallius" userId="8d6b3f2c-236f-49c2-8c45-e24f56301dc1" providerId="ADAL" clId="{10E1641E-CF2D-4C48-8AA7-15840EFC0F42}" dt="2022-08-05T12:13:10.055" v="1205" actId="11529"/>
          <ac:spMkLst>
            <pc:docMk/>
            <pc:sldMk cId="0" sldId="294"/>
            <ac:spMk id="3" creationId="{2F97B6BB-1C16-3904-709D-1EB73B9BF2D9}"/>
          </ac:spMkLst>
        </pc:spChg>
        <pc:spChg chg="add del">
          <ac:chgData name="Saana Vallius" userId="8d6b3f2c-236f-49c2-8c45-e24f56301dc1" providerId="ADAL" clId="{10E1641E-CF2D-4C48-8AA7-15840EFC0F42}" dt="2022-08-05T12:13:22.282" v="1208" actId="21"/>
          <ac:spMkLst>
            <pc:docMk/>
            <pc:sldMk cId="0" sldId="294"/>
            <ac:spMk id="5" creationId="{7B6B1914-5411-259C-546A-0BE7842BBC91}"/>
          </ac:spMkLst>
        </pc:spChg>
        <pc:spChg chg="add del mod">
          <ac:chgData name="Saana Vallius" userId="8d6b3f2c-236f-49c2-8c45-e24f56301dc1" providerId="ADAL" clId="{10E1641E-CF2D-4C48-8AA7-15840EFC0F42}" dt="2022-08-05T12:22:53.071" v="1573" actId="1038"/>
          <ac:spMkLst>
            <pc:docMk/>
            <pc:sldMk cId="0" sldId="294"/>
            <ac:spMk id="6" creationId="{BC631CC9-C2D8-2600-1983-F6739DE13E27}"/>
          </ac:spMkLst>
        </pc:spChg>
        <pc:spChg chg="add del mod">
          <ac:chgData name="Saana Vallius" userId="8d6b3f2c-236f-49c2-8c45-e24f56301dc1" providerId="ADAL" clId="{10E1641E-CF2D-4C48-8AA7-15840EFC0F42}" dt="2022-08-05T12:22:53.071" v="1573" actId="1038"/>
          <ac:spMkLst>
            <pc:docMk/>
            <pc:sldMk cId="0" sldId="294"/>
            <ac:spMk id="7" creationId="{B8B0EBB5-53E4-E74F-2CD0-D1BA02CA74F0}"/>
          </ac:spMkLst>
        </pc:spChg>
        <pc:spChg chg="add del mod">
          <ac:chgData name="Saana Vallius" userId="8d6b3f2c-236f-49c2-8c45-e24f56301dc1" providerId="ADAL" clId="{10E1641E-CF2D-4C48-8AA7-15840EFC0F42}" dt="2022-08-05T12:17:23.596" v="1350" actId="767"/>
          <ac:spMkLst>
            <pc:docMk/>
            <pc:sldMk cId="0" sldId="294"/>
            <ac:spMk id="8" creationId="{83875888-B965-3386-6AEF-301880EEF92F}"/>
          </ac:spMkLst>
        </pc:spChg>
        <pc:spChg chg="add del mod">
          <ac:chgData name="Saana Vallius" userId="8d6b3f2c-236f-49c2-8c45-e24f56301dc1" providerId="ADAL" clId="{10E1641E-CF2D-4C48-8AA7-15840EFC0F42}" dt="2022-08-05T12:20:02.521" v="1485" actId="21"/>
          <ac:spMkLst>
            <pc:docMk/>
            <pc:sldMk cId="0" sldId="294"/>
            <ac:spMk id="9" creationId="{385B2AD4-1A49-C98F-6BD5-DF9B2F6EC73A}"/>
          </ac:spMkLst>
        </pc:spChg>
        <pc:spChg chg="add del mod">
          <ac:chgData name="Saana Vallius" userId="8d6b3f2c-236f-49c2-8c45-e24f56301dc1" providerId="ADAL" clId="{10E1641E-CF2D-4C48-8AA7-15840EFC0F42}" dt="2022-08-05T12:16:07.100" v="1321" actId="21"/>
          <ac:spMkLst>
            <pc:docMk/>
            <pc:sldMk cId="0" sldId="294"/>
            <ac:spMk id="11" creationId="{23D3AE1D-E657-BBA4-334C-A9F17C2BCAC2}"/>
          </ac:spMkLst>
        </pc:spChg>
        <pc:spChg chg="add del mod">
          <ac:chgData name="Saana Vallius" userId="8d6b3f2c-236f-49c2-8c45-e24f56301dc1" providerId="ADAL" clId="{10E1641E-CF2D-4C48-8AA7-15840EFC0F42}" dt="2022-08-05T12:22:53.071" v="1573" actId="1038"/>
          <ac:spMkLst>
            <pc:docMk/>
            <pc:sldMk cId="0" sldId="294"/>
            <ac:spMk id="12" creationId="{DAC33A9E-4513-F6D3-DDFB-2F28EB7DAB4B}"/>
          </ac:spMkLst>
        </pc:spChg>
        <pc:spChg chg="add del mod">
          <ac:chgData name="Saana Vallius" userId="8d6b3f2c-236f-49c2-8c45-e24f56301dc1" providerId="ADAL" clId="{10E1641E-CF2D-4C48-8AA7-15840EFC0F42}" dt="2022-08-05T12:17:51.484" v="1381"/>
          <ac:spMkLst>
            <pc:docMk/>
            <pc:sldMk cId="0" sldId="294"/>
            <ac:spMk id="15" creationId="{0AA4ECB2-7707-87AF-FE58-5EB9401FA988}"/>
          </ac:spMkLst>
        </pc:spChg>
        <pc:spChg chg="add del mod">
          <ac:chgData name="Saana Vallius" userId="8d6b3f2c-236f-49c2-8c45-e24f56301dc1" providerId="ADAL" clId="{10E1641E-CF2D-4C48-8AA7-15840EFC0F42}" dt="2022-08-05T12:20:03.985" v="1486" actId="21"/>
          <ac:spMkLst>
            <pc:docMk/>
            <pc:sldMk cId="0" sldId="294"/>
            <ac:spMk id="16" creationId="{992C91DB-038B-03FE-20AA-51DF91DB45A0}"/>
          </ac:spMkLst>
        </pc:spChg>
        <pc:spChg chg="add del mod">
          <ac:chgData name="Saana Vallius" userId="8d6b3f2c-236f-49c2-8c45-e24f56301dc1" providerId="ADAL" clId="{10E1641E-CF2D-4C48-8AA7-15840EFC0F42}" dt="2022-08-05T12:20:05.256" v="1487" actId="21"/>
          <ac:spMkLst>
            <pc:docMk/>
            <pc:sldMk cId="0" sldId="294"/>
            <ac:spMk id="17" creationId="{8DC13925-742C-5EDD-EC40-7D26D62BAF42}"/>
          </ac:spMkLst>
        </pc:spChg>
        <pc:spChg chg="mod">
          <ac:chgData name="Saana Vallius" userId="8d6b3f2c-236f-49c2-8c45-e24f56301dc1" providerId="ADAL" clId="{10E1641E-CF2D-4C48-8AA7-15840EFC0F42}" dt="2022-08-05T12:08:25.025" v="725" actId="20577"/>
          <ac:spMkLst>
            <pc:docMk/>
            <pc:sldMk cId="0" sldId="294"/>
            <ac:spMk id="17410" creationId="{A0465A68-5539-4D65-AA11-C0F5DC0F83A9}"/>
          </ac:spMkLst>
        </pc:spChg>
        <pc:spChg chg="mod">
          <ac:chgData name="Saana Vallius" userId="8d6b3f2c-236f-49c2-8c45-e24f56301dc1" providerId="ADAL" clId="{10E1641E-CF2D-4C48-8AA7-15840EFC0F42}" dt="2022-08-05T12:12:34.778" v="1202" actId="20577"/>
          <ac:spMkLst>
            <pc:docMk/>
            <pc:sldMk cId="0" sldId="294"/>
            <ac:spMk id="17411" creationId="{CAEC7D50-0241-4D77-907D-C57A39E3E506}"/>
          </ac:spMkLst>
        </pc:spChg>
        <pc:picChg chg="del">
          <ac:chgData name="Saana Vallius" userId="8d6b3f2c-236f-49c2-8c45-e24f56301dc1" providerId="ADAL" clId="{10E1641E-CF2D-4C48-8AA7-15840EFC0F42}" dt="2022-08-05T12:22:08.832" v="1550" actId="21"/>
          <ac:picMkLst>
            <pc:docMk/>
            <pc:sldMk cId="0" sldId="294"/>
            <ac:picMk id="4" creationId="{ECED1F05-4E05-485B-BF2E-C60D67D2CDCF}"/>
          </ac:picMkLst>
        </pc:picChg>
      </pc:sldChg>
      <pc:sldChg chg="modSp mod">
        <pc:chgData name="Saana Vallius" userId="8d6b3f2c-236f-49c2-8c45-e24f56301dc1" providerId="ADAL" clId="{10E1641E-CF2D-4C48-8AA7-15840EFC0F42}" dt="2022-08-11T11:58:39.155" v="9737" actId="20577"/>
        <pc:sldMkLst>
          <pc:docMk/>
          <pc:sldMk cId="0" sldId="295"/>
        </pc:sldMkLst>
        <pc:spChg chg="mod">
          <ac:chgData name="Saana Vallius" userId="8d6b3f2c-236f-49c2-8c45-e24f56301dc1" providerId="ADAL" clId="{10E1641E-CF2D-4C48-8AA7-15840EFC0F42}" dt="2022-08-11T11:58:39.155" v="9737" actId="20577"/>
          <ac:spMkLst>
            <pc:docMk/>
            <pc:sldMk cId="0" sldId="295"/>
            <ac:spMk id="5" creationId="{3CC38B10-FA1F-4179-A326-0307A3453A1E}"/>
          </ac:spMkLst>
        </pc:spChg>
        <pc:spChg chg="mod">
          <ac:chgData name="Saana Vallius" userId="8d6b3f2c-236f-49c2-8c45-e24f56301dc1" providerId="ADAL" clId="{10E1641E-CF2D-4C48-8AA7-15840EFC0F42}" dt="2022-08-11T08:54:44.810" v="6352" actId="20577"/>
          <ac:spMkLst>
            <pc:docMk/>
            <pc:sldMk cId="0" sldId="295"/>
            <ac:spMk id="20482" creationId="{C0ADAA86-74E1-4568-AEE3-E7A9141C0820}"/>
          </ac:spMkLst>
        </pc:spChg>
        <pc:spChg chg="mod">
          <ac:chgData name="Saana Vallius" userId="8d6b3f2c-236f-49c2-8c45-e24f56301dc1" providerId="ADAL" clId="{10E1641E-CF2D-4C48-8AA7-15840EFC0F42}" dt="2022-08-11T09:00:23.099" v="7311" actId="20577"/>
          <ac:spMkLst>
            <pc:docMk/>
            <pc:sldMk cId="0" sldId="295"/>
            <ac:spMk id="20483" creationId="{6D79CD6E-F598-44E7-B0A3-80255BA54A64}"/>
          </ac:spMkLst>
        </pc:spChg>
      </pc:sldChg>
      <pc:sldChg chg="modSp mod">
        <pc:chgData name="Saana Vallius" userId="8d6b3f2c-236f-49c2-8c45-e24f56301dc1" providerId="ADAL" clId="{10E1641E-CF2D-4C48-8AA7-15840EFC0F42}" dt="2022-08-11T11:58:46.200" v="9738"/>
        <pc:sldMkLst>
          <pc:docMk/>
          <pc:sldMk cId="0" sldId="296"/>
        </pc:sldMkLst>
        <pc:spChg chg="mod">
          <ac:chgData name="Saana Vallius" userId="8d6b3f2c-236f-49c2-8c45-e24f56301dc1" providerId="ADAL" clId="{10E1641E-CF2D-4C48-8AA7-15840EFC0F42}" dt="2022-08-11T11:58:46.200" v="9738"/>
          <ac:spMkLst>
            <pc:docMk/>
            <pc:sldMk cId="0" sldId="296"/>
            <ac:spMk id="7" creationId="{2E11CAC9-C545-4223-8670-C00F5032EA6C}"/>
          </ac:spMkLst>
        </pc:spChg>
        <pc:spChg chg="mod">
          <ac:chgData name="Saana Vallius" userId="8d6b3f2c-236f-49c2-8c45-e24f56301dc1" providerId="ADAL" clId="{10E1641E-CF2D-4C48-8AA7-15840EFC0F42}" dt="2022-08-11T09:04:17.574" v="7767" actId="20577"/>
          <ac:spMkLst>
            <pc:docMk/>
            <pc:sldMk cId="0" sldId="296"/>
            <ac:spMk id="21506" creationId="{ED6A0EEA-AF52-434A-9025-7D7650F1AA5D}"/>
          </ac:spMkLst>
        </pc:spChg>
        <pc:spChg chg="mod">
          <ac:chgData name="Saana Vallius" userId="8d6b3f2c-236f-49c2-8c45-e24f56301dc1" providerId="ADAL" clId="{10E1641E-CF2D-4C48-8AA7-15840EFC0F42}" dt="2022-08-11T09:12:44.423" v="8244" actId="20577"/>
          <ac:spMkLst>
            <pc:docMk/>
            <pc:sldMk cId="0" sldId="296"/>
            <ac:spMk id="21507" creationId="{FEC4D874-3B7A-436A-B2B2-D3F4DC4060FE}"/>
          </ac:spMkLst>
        </pc:spChg>
      </pc:sldChg>
      <pc:sldChg chg="addSp delSp modSp mod">
        <pc:chgData name="Saana Vallius" userId="8d6b3f2c-236f-49c2-8c45-e24f56301dc1" providerId="ADAL" clId="{10E1641E-CF2D-4C48-8AA7-15840EFC0F42}" dt="2022-08-11T11:58:57.371" v="9741"/>
        <pc:sldMkLst>
          <pc:docMk/>
          <pc:sldMk cId="0" sldId="297"/>
        </pc:sldMkLst>
        <pc:spChg chg="mod">
          <ac:chgData name="Saana Vallius" userId="8d6b3f2c-236f-49c2-8c45-e24f56301dc1" providerId="ADAL" clId="{10E1641E-CF2D-4C48-8AA7-15840EFC0F42}" dt="2022-08-11T11:55:22.317" v="9335" actId="14100"/>
          <ac:spMkLst>
            <pc:docMk/>
            <pc:sldMk cId="0" sldId="297"/>
            <ac:spMk id="7" creationId="{469B8EF3-E7C8-4AF4-8868-795E287301F6}"/>
          </ac:spMkLst>
        </pc:spChg>
        <pc:spChg chg="mod">
          <ac:chgData name="Saana Vallius" userId="8d6b3f2c-236f-49c2-8c45-e24f56301dc1" providerId="ADAL" clId="{10E1641E-CF2D-4C48-8AA7-15840EFC0F42}" dt="2022-08-11T11:58:57.371" v="9741"/>
          <ac:spMkLst>
            <pc:docMk/>
            <pc:sldMk cId="0" sldId="297"/>
            <ac:spMk id="8" creationId="{D2A53F0F-8DF1-4704-833B-B499ADD9ECED}"/>
          </ac:spMkLst>
        </pc:spChg>
        <pc:spChg chg="mod">
          <ac:chgData name="Saana Vallius" userId="8d6b3f2c-236f-49c2-8c45-e24f56301dc1" providerId="ADAL" clId="{10E1641E-CF2D-4C48-8AA7-15840EFC0F42}" dt="2022-08-11T11:41:05.581" v="9255" actId="20577"/>
          <ac:spMkLst>
            <pc:docMk/>
            <pc:sldMk cId="0" sldId="297"/>
            <ac:spMk id="23554" creationId="{29FB1764-89C6-49FD-A24A-2AF036012103}"/>
          </ac:spMkLst>
        </pc:spChg>
        <pc:spChg chg="mod">
          <ac:chgData name="Saana Vallius" userId="8d6b3f2c-236f-49c2-8c45-e24f56301dc1" providerId="ADAL" clId="{10E1641E-CF2D-4C48-8AA7-15840EFC0F42}" dt="2022-08-11T11:57:54.163" v="9662" actId="20577"/>
          <ac:spMkLst>
            <pc:docMk/>
            <pc:sldMk cId="0" sldId="297"/>
            <ac:spMk id="23555" creationId="{819D4D51-597B-4A14-8C49-EC9C9262F4DA}"/>
          </ac:spMkLst>
        </pc:spChg>
        <pc:picChg chg="add del mod">
          <ac:chgData name="Saana Vallius" userId="8d6b3f2c-236f-49c2-8c45-e24f56301dc1" providerId="ADAL" clId="{10E1641E-CF2D-4C48-8AA7-15840EFC0F42}" dt="2022-08-11T11:54:32.674" v="9268" actId="14100"/>
          <ac:picMkLst>
            <pc:docMk/>
            <pc:sldMk cId="0" sldId="297"/>
            <ac:picMk id="2" creationId="{803E7989-5FFF-4AAC-9953-2A7127E680BD}"/>
          </ac:picMkLst>
        </pc:picChg>
        <pc:picChg chg="add del mod">
          <ac:chgData name="Saana Vallius" userId="8d6b3f2c-236f-49c2-8c45-e24f56301dc1" providerId="ADAL" clId="{10E1641E-CF2D-4C48-8AA7-15840EFC0F42}" dt="2022-08-11T11:54:27.624" v="9266" actId="1076"/>
          <ac:picMkLst>
            <pc:docMk/>
            <pc:sldMk cId="0" sldId="297"/>
            <ac:picMk id="3" creationId="{977AA946-802A-48A9-AD11-B2CA3C5EFC31}"/>
          </ac:picMkLst>
        </pc:picChg>
      </pc:sldChg>
      <pc:sldChg chg="modSp mod">
        <pc:chgData name="Saana Vallius" userId="8d6b3f2c-236f-49c2-8c45-e24f56301dc1" providerId="ADAL" clId="{10E1641E-CF2D-4C48-8AA7-15840EFC0F42}" dt="2022-08-11T12:14:57.321" v="11284" actId="20577"/>
        <pc:sldMkLst>
          <pc:docMk/>
          <pc:sldMk cId="0" sldId="299"/>
        </pc:sldMkLst>
        <pc:spChg chg="mod">
          <ac:chgData name="Saana Vallius" userId="8d6b3f2c-236f-49c2-8c45-e24f56301dc1" providerId="ADAL" clId="{10E1641E-CF2D-4C48-8AA7-15840EFC0F42}" dt="2022-08-11T11:59:05.961" v="9743"/>
          <ac:spMkLst>
            <pc:docMk/>
            <pc:sldMk cId="0" sldId="299"/>
            <ac:spMk id="5" creationId="{FC423653-E288-492D-942E-6321AD52E452}"/>
          </ac:spMkLst>
        </pc:spChg>
        <pc:spChg chg="mod">
          <ac:chgData name="Saana Vallius" userId="8d6b3f2c-236f-49c2-8c45-e24f56301dc1" providerId="ADAL" clId="{10E1641E-CF2D-4C48-8AA7-15840EFC0F42}" dt="2022-08-11T12:14:47.896" v="11264" actId="20577"/>
          <ac:spMkLst>
            <pc:docMk/>
            <pc:sldMk cId="0" sldId="299"/>
            <ac:spMk id="24578" creationId="{CF45DC68-9AEF-4DB4-A505-3A161904E745}"/>
          </ac:spMkLst>
        </pc:spChg>
        <pc:spChg chg="mod">
          <ac:chgData name="Saana Vallius" userId="8d6b3f2c-236f-49c2-8c45-e24f56301dc1" providerId="ADAL" clId="{10E1641E-CF2D-4C48-8AA7-15840EFC0F42}" dt="2022-08-11T12:14:57.321" v="11284" actId="20577"/>
          <ac:spMkLst>
            <pc:docMk/>
            <pc:sldMk cId="0" sldId="299"/>
            <ac:spMk id="24579" creationId="{D6C90A4A-62AD-44BB-AF94-CB2F29F7465E}"/>
          </ac:spMkLst>
        </pc:spChg>
      </pc:sldChg>
      <pc:sldChg chg="modSp mod">
        <pc:chgData name="Saana Vallius" userId="8d6b3f2c-236f-49c2-8c45-e24f56301dc1" providerId="ADAL" clId="{10E1641E-CF2D-4C48-8AA7-15840EFC0F42}" dt="2022-08-11T12:08:40.449" v="10205" actId="255"/>
        <pc:sldMkLst>
          <pc:docMk/>
          <pc:sldMk cId="0" sldId="300"/>
        </pc:sldMkLst>
        <pc:spChg chg="mod">
          <ac:chgData name="Saana Vallius" userId="8d6b3f2c-236f-49c2-8c45-e24f56301dc1" providerId="ADAL" clId="{10E1641E-CF2D-4C48-8AA7-15840EFC0F42}" dt="2022-08-11T12:00:44.163" v="9824" actId="20577"/>
          <ac:spMkLst>
            <pc:docMk/>
            <pc:sldMk cId="0" sldId="300"/>
            <ac:spMk id="2" creationId="{43C4F326-0705-4670-B918-5D46F23638BF}"/>
          </ac:spMkLst>
        </pc:spChg>
        <pc:spChg chg="mod">
          <ac:chgData name="Saana Vallius" userId="8d6b3f2c-236f-49c2-8c45-e24f56301dc1" providerId="ADAL" clId="{10E1641E-CF2D-4C48-8AA7-15840EFC0F42}" dt="2022-08-11T12:01:00.442" v="9881" actId="20577"/>
          <ac:spMkLst>
            <pc:docMk/>
            <pc:sldMk cId="0" sldId="300"/>
            <ac:spMk id="9" creationId="{803281A1-85D0-4200-9FD6-FB00EA1AAEBB}"/>
          </ac:spMkLst>
        </pc:spChg>
        <pc:spChg chg="mod">
          <ac:chgData name="Saana Vallius" userId="8d6b3f2c-236f-49c2-8c45-e24f56301dc1" providerId="ADAL" clId="{10E1641E-CF2D-4C48-8AA7-15840EFC0F42}" dt="2022-08-11T11:59:02.232" v="9742"/>
          <ac:spMkLst>
            <pc:docMk/>
            <pc:sldMk cId="0" sldId="300"/>
            <ac:spMk id="10" creationId="{324D1F4E-5E27-4D58-AF11-01E46C6970B0}"/>
          </ac:spMkLst>
        </pc:spChg>
        <pc:spChg chg="mod">
          <ac:chgData name="Saana Vallius" userId="8d6b3f2c-236f-49c2-8c45-e24f56301dc1" providerId="ADAL" clId="{10E1641E-CF2D-4C48-8AA7-15840EFC0F42}" dt="2022-08-11T12:00:18.466" v="9769" actId="20577"/>
          <ac:spMkLst>
            <pc:docMk/>
            <pc:sldMk cId="0" sldId="300"/>
            <ac:spMk id="25602" creationId="{8507BCEC-394D-4C73-A0B9-156B0DC05550}"/>
          </ac:spMkLst>
        </pc:spChg>
        <pc:spChg chg="mod">
          <ac:chgData name="Saana Vallius" userId="8d6b3f2c-236f-49c2-8c45-e24f56301dc1" providerId="ADAL" clId="{10E1641E-CF2D-4C48-8AA7-15840EFC0F42}" dt="2022-08-11T12:08:40.449" v="10205" actId="255"/>
          <ac:spMkLst>
            <pc:docMk/>
            <pc:sldMk cId="0" sldId="300"/>
            <ac:spMk id="25603" creationId="{7EE5B82C-EBB1-46AB-B224-A5A6D9449464}"/>
          </ac:spMkLst>
        </pc:spChg>
        <pc:spChg chg="mod">
          <ac:chgData name="Saana Vallius" userId="8d6b3f2c-236f-49c2-8c45-e24f56301dc1" providerId="ADAL" clId="{10E1641E-CF2D-4C48-8AA7-15840EFC0F42}" dt="2022-08-11T12:08:26.103" v="10204" actId="20577"/>
          <ac:spMkLst>
            <pc:docMk/>
            <pc:sldMk cId="0" sldId="300"/>
            <ac:spMk id="25604" creationId="{F42C7AE3-E82E-4CCD-9F4A-A68617546C45}"/>
          </ac:spMkLst>
        </pc:spChg>
      </pc:sldChg>
      <pc:sldChg chg="modSp mod">
        <pc:chgData name="Saana Vallius" userId="8d6b3f2c-236f-49c2-8c45-e24f56301dc1" providerId="ADAL" clId="{10E1641E-CF2D-4C48-8AA7-15840EFC0F42}" dt="2022-08-11T12:18:28.382" v="11867" actId="20577"/>
        <pc:sldMkLst>
          <pc:docMk/>
          <pc:sldMk cId="0" sldId="301"/>
        </pc:sldMkLst>
        <pc:spChg chg="mod">
          <ac:chgData name="Saana Vallius" userId="8d6b3f2c-236f-49c2-8c45-e24f56301dc1" providerId="ADAL" clId="{10E1641E-CF2D-4C48-8AA7-15840EFC0F42}" dt="2022-08-11T11:59:09.279" v="9744"/>
          <ac:spMkLst>
            <pc:docMk/>
            <pc:sldMk cId="0" sldId="301"/>
            <ac:spMk id="5" creationId="{FCF376CD-6BA6-433F-970D-22E96D62059C}"/>
          </ac:spMkLst>
        </pc:spChg>
        <pc:spChg chg="mod">
          <ac:chgData name="Saana Vallius" userId="8d6b3f2c-236f-49c2-8c45-e24f56301dc1" providerId="ADAL" clId="{10E1641E-CF2D-4C48-8AA7-15840EFC0F42}" dt="2022-08-11T12:15:08.227" v="11314" actId="20577"/>
          <ac:spMkLst>
            <pc:docMk/>
            <pc:sldMk cId="0" sldId="301"/>
            <ac:spMk id="26626" creationId="{CCD670BB-A0F0-43F4-AD18-1E9454688E4D}"/>
          </ac:spMkLst>
        </pc:spChg>
        <pc:spChg chg="mod">
          <ac:chgData name="Saana Vallius" userId="8d6b3f2c-236f-49c2-8c45-e24f56301dc1" providerId="ADAL" clId="{10E1641E-CF2D-4C48-8AA7-15840EFC0F42}" dt="2022-08-11T12:18:28.382" v="11867" actId="20577"/>
          <ac:spMkLst>
            <pc:docMk/>
            <pc:sldMk cId="0" sldId="301"/>
            <ac:spMk id="26627" creationId="{88CA0707-FFAF-46FB-A6DA-142346104D8C}"/>
          </ac:spMkLst>
        </pc:spChg>
      </pc:sldChg>
      <pc:sldChg chg="modSp mod">
        <pc:chgData name="Saana Vallius" userId="8d6b3f2c-236f-49c2-8c45-e24f56301dc1" providerId="ADAL" clId="{10E1641E-CF2D-4C48-8AA7-15840EFC0F42}" dt="2022-08-11T12:42:34.692" v="14844" actId="20577"/>
        <pc:sldMkLst>
          <pc:docMk/>
          <pc:sldMk cId="0" sldId="302"/>
        </pc:sldMkLst>
        <pc:spChg chg="mod">
          <ac:chgData name="Saana Vallius" userId="8d6b3f2c-236f-49c2-8c45-e24f56301dc1" providerId="ADAL" clId="{10E1641E-CF2D-4C48-8AA7-15840EFC0F42}" dt="2022-08-11T11:59:26.090" v="9748"/>
          <ac:spMkLst>
            <pc:docMk/>
            <pc:sldMk cId="0" sldId="302"/>
            <ac:spMk id="5" creationId="{FA6C5DDE-D782-4181-9432-5A9D82D9DCE5}"/>
          </ac:spMkLst>
        </pc:spChg>
        <pc:spChg chg="mod">
          <ac:chgData name="Saana Vallius" userId="8d6b3f2c-236f-49c2-8c45-e24f56301dc1" providerId="ADAL" clId="{10E1641E-CF2D-4C48-8AA7-15840EFC0F42}" dt="2022-08-11T12:42:34.692" v="14844" actId="20577"/>
          <ac:spMkLst>
            <pc:docMk/>
            <pc:sldMk cId="0" sldId="302"/>
            <ac:spMk id="21507" creationId="{42ACF7DF-8CFF-46D1-8BCB-253F194243E2}"/>
          </ac:spMkLst>
        </pc:spChg>
        <pc:spChg chg="mod">
          <ac:chgData name="Saana Vallius" userId="8d6b3f2c-236f-49c2-8c45-e24f56301dc1" providerId="ADAL" clId="{10E1641E-CF2D-4C48-8AA7-15840EFC0F42}" dt="2022-08-11T12:34:42.470" v="13992" actId="20577"/>
          <ac:spMkLst>
            <pc:docMk/>
            <pc:sldMk cId="0" sldId="302"/>
            <ac:spMk id="30722" creationId="{7274DD03-2AEE-4166-BC44-448F8EA57020}"/>
          </ac:spMkLst>
        </pc:spChg>
      </pc:sldChg>
      <pc:sldChg chg="modSp mod">
        <pc:chgData name="Saana Vallius" userId="8d6b3f2c-236f-49c2-8c45-e24f56301dc1" providerId="ADAL" clId="{10E1641E-CF2D-4C48-8AA7-15840EFC0F42}" dt="2022-08-11T12:25:35.011" v="12930" actId="20577"/>
        <pc:sldMkLst>
          <pc:docMk/>
          <pc:sldMk cId="0" sldId="303"/>
        </pc:sldMkLst>
        <pc:spChg chg="mod">
          <ac:chgData name="Saana Vallius" userId="8d6b3f2c-236f-49c2-8c45-e24f56301dc1" providerId="ADAL" clId="{10E1641E-CF2D-4C48-8AA7-15840EFC0F42}" dt="2022-08-11T11:59:12.840" v="9745"/>
          <ac:spMkLst>
            <pc:docMk/>
            <pc:sldMk cId="0" sldId="303"/>
            <ac:spMk id="6" creationId="{51E0B5C1-C1B1-4638-A7BC-07A9B3F0608C}"/>
          </ac:spMkLst>
        </pc:spChg>
        <pc:spChg chg="mod">
          <ac:chgData name="Saana Vallius" userId="8d6b3f2c-236f-49c2-8c45-e24f56301dc1" providerId="ADAL" clId="{10E1641E-CF2D-4C48-8AA7-15840EFC0F42}" dt="2022-08-11T12:25:35.011" v="12930" actId="20577"/>
          <ac:spMkLst>
            <pc:docMk/>
            <pc:sldMk cId="0" sldId="303"/>
            <ac:spMk id="26627" creationId="{E903FAAB-C6B1-433D-A619-C61EBAED4E54}"/>
          </ac:spMkLst>
        </pc:spChg>
        <pc:spChg chg="mod">
          <ac:chgData name="Saana Vallius" userId="8d6b3f2c-236f-49c2-8c45-e24f56301dc1" providerId="ADAL" clId="{10E1641E-CF2D-4C48-8AA7-15840EFC0F42}" dt="2022-08-11T12:18:37.090" v="11877" actId="20577"/>
          <ac:spMkLst>
            <pc:docMk/>
            <pc:sldMk cId="0" sldId="303"/>
            <ac:spMk id="27650" creationId="{0D608420-DEF3-4441-8162-0FFF92840EEC}"/>
          </ac:spMkLst>
        </pc:spChg>
      </pc:sldChg>
      <pc:sldChg chg="modSp mod">
        <pc:chgData name="Saana Vallius" userId="8d6b3f2c-236f-49c2-8c45-e24f56301dc1" providerId="ADAL" clId="{10E1641E-CF2D-4C48-8AA7-15840EFC0F42}" dt="2022-08-11T12:33:12.364" v="13866" actId="20577"/>
        <pc:sldMkLst>
          <pc:docMk/>
          <pc:sldMk cId="0" sldId="304"/>
        </pc:sldMkLst>
        <pc:spChg chg="mod">
          <ac:chgData name="Saana Vallius" userId="8d6b3f2c-236f-49c2-8c45-e24f56301dc1" providerId="ADAL" clId="{10E1641E-CF2D-4C48-8AA7-15840EFC0F42}" dt="2022-08-11T11:59:16.770" v="9746"/>
          <ac:spMkLst>
            <pc:docMk/>
            <pc:sldMk cId="0" sldId="304"/>
            <ac:spMk id="5" creationId="{74A616F5-C533-462F-9D8B-95BC4798F55F}"/>
          </ac:spMkLst>
        </pc:spChg>
        <pc:spChg chg="mod">
          <ac:chgData name="Saana Vallius" userId="8d6b3f2c-236f-49c2-8c45-e24f56301dc1" providerId="ADAL" clId="{10E1641E-CF2D-4C48-8AA7-15840EFC0F42}" dt="2022-08-11T12:25:50.531" v="12958" actId="20577"/>
          <ac:spMkLst>
            <pc:docMk/>
            <pc:sldMk cId="0" sldId="304"/>
            <ac:spMk id="28674" creationId="{7E86D142-5E32-435B-AEED-B193C1BDA548}"/>
          </ac:spMkLst>
        </pc:spChg>
        <pc:spChg chg="mod">
          <ac:chgData name="Saana Vallius" userId="8d6b3f2c-236f-49c2-8c45-e24f56301dc1" providerId="ADAL" clId="{10E1641E-CF2D-4C48-8AA7-15840EFC0F42}" dt="2022-08-11T12:33:12.364" v="13866" actId="20577"/>
          <ac:spMkLst>
            <pc:docMk/>
            <pc:sldMk cId="0" sldId="304"/>
            <ac:spMk id="28675" creationId="{C7833F64-4D02-4165-BDFF-3378B96430A5}"/>
          </ac:spMkLst>
        </pc:spChg>
      </pc:sldChg>
      <pc:sldChg chg="modSp mod">
        <pc:chgData name="Saana Vallius" userId="8d6b3f2c-236f-49c2-8c45-e24f56301dc1" providerId="ADAL" clId="{10E1641E-CF2D-4C48-8AA7-15840EFC0F42}" dt="2022-08-11T11:59:32.991" v="9751"/>
        <pc:sldMkLst>
          <pc:docMk/>
          <pc:sldMk cId="0" sldId="305"/>
        </pc:sldMkLst>
        <pc:spChg chg="mod">
          <ac:chgData name="Saana Vallius" userId="8d6b3f2c-236f-49c2-8c45-e24f56301dc1" providerId="ADAL" clId="{10E1641E-CF2D-4C48-8AA7-15840EFC0F42}" dt="2022-08-11T11:59:32.991" v="9751"/>
          <ac:spMkLst>
            <pc:docMk/>
            <pc:sldMk cId="0" sldId="305"/>
            <ac:spMk id="5" creationId="{CA1752D8-B0D4-41BD-BA52-AF32BAE490B8}"/>
          </ac:spMkLst>
        </pc:spChg>
      </pc:sldChg>
      <pc:sldChg chg="modSp mod">
        <pc:chgData name="Saana Vallius" userId="8d6b3f2c-236f-49c2-8c45-e24f56301dc1" providerId="ADAL" clId="{10E1641E-CF2D-4C48-8AA7-15840EFC0F42}" dt="2022-08-11T11:59:37.208" v="9752"/>
        <pc:sldMkLst>
          <pc:docMk/>
          <pc:sldMk cId="0" sldId="306"/>
        </pc:sldMkLst>
        <pc:spChg chg="mod">
          <ac:chgData name="Saana Vallius" userId="8d6b3f2c-236f-49c2-8c45-e24f56301dc1" providerId="ADAL" clId="{10E1641E-CF2D-4C48-8AA7-15840EFC0F42}" dt="2022-08-11T11:59:37.208" v="9752"/>
          <ac:spMkLst>
            <pc:docMk/>
            <pc:sldMk cId="0" sldId="306"/>
            <ac:spMk id="5" creationId="{86FA6010-4399-4149-AD71-741AF3D6E4FB}"/>
          </ac:spMkLst>
        </pc:spChg>
      </pc:sldChg>
      <pc:sldChg chg="modSp mod">
        <pc:chgData name="Saana Vallius" userId="8d6b3f2c-236f-49c2-8c45-e24f56301dc1" providerId="ADAL" clId="{10E1641E-CF2D-4C48-8AA7-15840EFC0F42}" dt="2022-08-11T11:59:40.168" v="9753"/>
        <pc:sldMkLst>
          <pc:docMk/>
          <pc:sldMk cId="0" sldId="307"/>
        </pc:sldMkLst>
        <pc:spChg chg="mod">
          <ac:chgData name="Saana Vallius" userId="8d6b3f2c-236f-49c2-8c45-e24f56301dc1" providerId="ADAL" clId="{10E1641E-CF2D-4C48-8AA7-15840EFC0F42}" dt="2022-08-11T11:59:40.168" v="9753"/>
          <ac:spMkLst>
            <pc:docMk/>
            <pc:sldMk cId="0" sldId="307"/>
            <ac:spMk id="7" creationId="{B067389C-A355-4588-AB3B-1E74A0ADB423}"/>
          </ac:spMkLst>
        </pc:spChg>
      </pc:sldChg>
      <pc:sldChg chg="modSp mod">
        <pc:chgData name="Saana Vallius" userId="8d6b3f2c-236f-49c2-8c45-e24f56301dc1" providerId="ADAL" clId="{10E1641E-CF2D-4C48-8AA7-15840EFC0F42}" dt="2022-08-11T11:59:44.200" v="9754"/>
        <pc:sldMkLst>
          <pc:docMk/>
          <pc:sldMk cId="0" sldId="308"/>
        </pc:sldMkLst>
        <pc:spChg chg="mod">
          <ac:chgData name="Saana Vallius" userId="8d6b3f2c-236f-49c2-8c45-e24f56301dc1" providerId="ADAL" clId="{10E1641E-CF2D-4C48-8AA7-15840EFC0F42}" dt="2022-08-11T11:59:44.200" v="9754"/>
          <ac:spMkLst>
            <pc:docMk/>
            <pc:sldMk cId="0" sldId="308"/>
            <ac:spMk id="6" creationId="{D58C8E97-C196-4541-BD32-D05BFFBF0873}"/>
          </ac:spMkLst>
        </pc:spChg>
      </pc:sldChg>
      <pc:sldChg chg="modSp mod">
        <pc:chgData name="Saana Vallius" userId="8d6b3f2c-236f-49c2-8c45-e24f56301dc1" providerId="ADAL" clId="{10E1641E-CF2D-4C48-8AA7-15840EFC0F42}" dt="2022-08-11T08:18:01.510" v="2520" actId="20577"/>
        <pc:sldMkLst>
          <pc:docMk/>
          <pc:sldMk cId="0" sldId="309"/>
        </pc:sldMkLst>
        <pc:spChg chg="mod">
          <ac:chgData name="Saana Vallius" userId="8d6b3f2c-236f-49c2-8c45-e24f56301dc1" providerId="ADAL" clId="{10E1641E-CF2D-4C48-8AA7-15840EFC0F42}" dt="2022-08-11T08:06:41.803" v="1693" actId="20577"/>
          <ac:spMkLst>
            <pc:docMk/>
            <pc:sldMk cId="0" sldId="309"/>
            <ac:spMk id="18434" creationId="{3EB40E7C-E0BA-410A-9CC0-D731E43396D1}"/>
          </ac:spMkLst>
        </pc:spChg>
        <pc:spChg chg="mod">
          <ac:chgData name="Saana Vallius" userId="8d6b3f2c-236f-49c2-8c45-e24f56301dc1" providerId="ADAL" clId="{10E1641E-CF2D-4C48-8AA7-15840EFC0F42}" dt="2022-08-11T08:18:01.510" v="2520" actId="20577"/>
          <ac:spMkLst>
            <pc:docMk/>
            <pc:sldMk cId="0" sldId="309"/>
            <ac:spMk id="18435" creationId="{470CC20A-7ADF-4B01-9C52-8A76824F543D}"/>
          </ac:spMkLst>
        </pc:spChg>
      </pc:sldChg>
      <pc:sldChg chg="modSp mod">
        <pc:chgData name="Saana Vallius" userId="8d6b3f2c-236f-49c2-8c45-e24f56301dc1" providerId="ADAL" clId="{10E1641E-CF2D-4C48-8AA7-15840EFC0F42}" dt="2022-08-11T11:58:53.554" v="9740"/>
        <pc:sldMkLst>
          <pc:docMk/>
          <pc:sldMk cId="0" sldId="311"/>
        </pc:sldMkLst>
        <pc:spChg chg="mod">
          <ac:chgData name="Saana Vallius" userId="8d6b3f2c-236f-49c2-8c45-e24f56301dc1" providerId="ADAL" clId="{10E1641E-CF2D-4C48-8AA7-15840EFC0F42}" dt="2022-08-11T11:58:53.554" v="9740"/>
          <ac:spMkLst>
            <pc:docMk/>
            <pc:sldMk cId="0" sldId="311"/>
            <ac:spMk id="6" creationId="{060BFEB0-41F1-411B-9210-1D61A3466F15}"/>
          </ac:spMkLst>
        </pc:spChg>
        <pc:spChg chg="mod">
          <ac:chgData name="Saana Vallius" userId="8d6b3f2c-236f-49c2-8c45-e24f56301dc1" providerId="ADAL" clId="{10E1641E-CF2D-4C48-8AA7-15840EFC0F42}" dt="2022-08-11T09:12:59.798" v="8278" actId="20577"/>
          <ac:spMkLst>
            <pc:docMk/>
            <pc:sldMk cId="0" sldId="311"/>
            <ac:spMk id="22530" creationId="{B8AD52AC-BC76-43D3-955A-19E590F4E5ED}"/>
          </ac:spMkLst>
        </pc:spChg>
        <pc:spChg chg="mod">
          <ac:chgData name="Saana Vallius" userId="8d6b3f2c-236f-49c2-8c45-e24f56301dc1" providerId="ADAL" clId="{10E1641E-CF2D-4C48-8AA7-15840EFC0F42}" dt="2022-08-11T09:17:43.601" v="9213" actId="20577"/>
          <ac:spMkLst>
            <pc:docMk/>
            <pc:sldMk cId="0" sldId="311"/>
            <ac:spMk id="22531" creationId="{BBCBC47D-A229-411E-AE42-8064F300C221}"/>
          </ac:spMkLst>
        </pc:spChg>
      </pc:sldChg>
      <pc:sldChg chg="modSp mod">
        <pc:chgData name="Saana Vallius" userId="8d6b3f2c-236f-49c2-8c45-e24f56301dc1" providerId="ADAL" clId="{10E1641E-CF2D-4C48-8AA7-15840EFC0F42}" dt="2022-08-11T11:59:47.575" v="9755"/>
        <pc:sldMkLst>
          <pc:docMk/>
          <pc:sldMk cId="0" sldId="312"/>
        </pc:sldMkLst>
        <pc:spChg chg="mod">
          <ac:chgData name="Saana Vallius" userId="8d6b3f2c-236f-49c2-8c45-e24f56301dc1" providerId="ADAL" clId="{10E1641E-CF2D-4C48-8AA7-15840EFC0F42}" dt="2022-08-11T11:59:47.575" v="9755"/>
          <ac:spMkLst>
            <pc:docMk/>
            <pc:sldMk cId="0" sldId="312"/>
            <ac:spMk id="5" creationId="{1C22AA34-E752-4B77-B758-D64C552453C9}"/>
          </ac:spMkLst>
        </pc:spChg>
      </pc:sldChg>
      <pc:sldChg chg="modSp mod">
        <pc:chgData name="Saana Vallius" userId="8d6b3f2c-236f-49c2-8c45-e24f56301dc1" providerId="ADAL" clId="{10E1641E-CF2D-4C48-8AA7-15840EFC0F42}" dt="2022-08-11T12:34:30.031" v="13975" actId="20577"/>
        <pc:sldMkLst>
          <pc:docMk/>
          <pc:sldMk cId="0" sldId="313"/>
        </pc:sldMkLst>
        <pc:spChg chg="mod">
          <ac:chgData name="Saana Vallius" userId="8d6b3f2c-236f-49c2-8c45-e24f56301dc1" providerId="ADAL" clId="{10E1641E-CF2D-4C48-8AA7-15840EFC0F42}" dt="2022-08-11T11:59:21.423" v="9747"/>
          <ac:spMkLst>
            <pc:docMk/>
            <pc:sldMk cId="0" sldId="313"/>
            <ac:spMk id="11" creationId="{6C6BCF1E-392F-40D5-A834-C14527423537}"/>
          </ac:spMkLst>
        </pc:spChg>
        <pc:spChg chg="mod">
          <ac:chgData name="Saana Vallius" userId="8d6b3f2c-236f-49c2-8c45-e24f56301dc1" providerId="ADAL" clId="{10E1641E-CF2D-4C48-8AA7-15840EFC0F42}" dt="2022-08-11T12:33:47.904" v="13934" actId="20577"/>
          <ac:spMkLst>
            <pc:docMk/>
            <pc:sldMk cId="0" sldId="313"/>
            <ac:spMk id="29698" creationId="{6B038C99-57BF-430A-918E-EB2BF52D4579}"/>
          </ac:spMkLst>
        </pc:spChg>
        <pc:spChg chg="mod">
          <ac:chgData name="Saana Vallius" userId="8d6b3f2c-236f-49c2-8c45-e24f56301dc1" providerId="ADAL" clId="{10E1641E-CF2D-4C48-8AA7-15840EFC0F42}" dt="2022-08-11T12:34:30.031" v="13975" actId="20577"/>
          <ac:spMkLst>
            <pc:docMk/>
            <pc:sldMk cId="0" sldId="313"/>
            <ac:spMk id="29701" creationId="{E0A74D27-D802-488A-933B-AD690D2EC039}"/>
          </ac:spMkLst>
        </pc:spChg>
        <pc:spChg chg="mod">
          <ac:chgData name="Saana Vallius" userId="8d6b3f2c-236f-49c2-8c45-e24f56301dc1" providerId="ADAL" clId="{10E1641E-CF2D-4C48-8AA7-15840EFC0F42}" dt="2022-08-11T12:33:55.908" v="13944" actId="20577"/>
          <ac:spMkLst>
            <pc:docMk/>
            <pc:sldMk cId="0" sldId="313"/>
            <ac:spMk id="29702" creationId="{B9B9907B-780E-4EDD-A7FA-AB956A247810}"/>
          </ac:spMkLst>
        </pc:spChg>
        <pc:spChg chg="mod">
          <ac:chgData name="Saana Vallius" userId="8d6b3f2c-236f-49c2-8c45-e24f56301dc1" providerId="ADAL" clId="{10E1641E-CF2D-4C48-8AA7-15840EFC0F42}" dt="2022-08-11T12:34:02.204" v="13961" actId="20577"/>
          <ac:spMkLst>
            <pc:docMk/>
            <pc:sldMk cId="0" sldId="313"/>
            <ac:spMk id="29703" creationId="{D3E527ED-27F1-46D7-8BCB-22F36C6F46EF}"/>
          </ac:spMkLst>
        </pc:spChg>
        <pc:cxnChg chg="mod">
          <ac:chgData name="Saana Vallius" userId="8d6b3f2c-236f-49c2-8c45-e24f56301dc1" providerId="ADAL" clId="{10E1641E-CF2D-4C48-8AA7-15840EFC0F42}" dt="2022-08-11T12:34:30.031" v="13975" actId="20577"/>
          <ac:cxnSpMkLst>
            <pc:docMk/>
            <pc:sldMk cId="0" sldId="313"/>
            <ac:cxnSpMk id="29704" creationId="{0936C4A2-25BE-4C5A-87BC-D376379A971E}"/>
          </ac:cxnSpMkLst>
        </pc:cxnChg>
        <pc:cxnChg chg="mod">
          <ac:chgData name="Saana Vallius" userId="8d6b3f2c-236f-49c2-8c45-e24f56301dc1" providerId="ADAL" clId="{10E1641E-CF2D-4C48-8AA7-15840EFC0F42}" dt="2022-08-11T12:34:02.204" v="13961" actId="20577"/>
          <ac:cxnSpMkLst>
            <pc:docMk/>
            <pc:sldMk cId="0" sldId="313"/>
            <ac:cxnSpMk id="29706" creationId="{6EBB6D92-FC4E-4724-86B6-373B669C14E2}"/>
          </ac:cxnSpMkLst>
        </pc:cxnChg>
      </pc:sldChg>
      <pc:sldChg chg="modSp mod">
        <pc:chgData name="Saana Vallius" userId="8d6b3f2c-236f-49c2-8c45-e24f56301dc1" providerId="ADAL" clId="{10E1641E-CF2D-4C48-8AA7-15840EFC0F42}" dt="2022-08-11T11:59:55.591" v="9757"/>
        <pc:sldMkLst>
          <pc:docMk/>
          <pc:sldMk cId="0" sldId="314"/>
        </pc:sldMkLst>
        <pc:spChg chg="mod">
          <ac:chgData name="Saana Vallius" userId="8d6b3f2c-236f-49c2-8c45-e24f56301dc1" providerId="ADAL" clId="{10E1641E-CF2D-4C48-8AA7-15840EFC0F42}" dt="2022-08-11T11:59:55.591" v="9757"/>
          <ac:spMkLst>
            <pc:docMk/>
            <pc:sldMk cId="0" sldId="314"/>
            <ac:spMk id="12" creationId="{0613963C-9AF5-45E0-A599-F48201CEF750}"/>
          </ac:spMkLst>
        </pc:spChg>
      </pc:sldChg>
      <pc:sldChg chg="modSp mod">
        <pc:chgData name="Saana Vallius" userId="8d6b3f2c-236f-49c2-8c45-e24f56301dc1" providerId="ADAL" clId="{10E1641E-CF2D-4C48-8AA7-15840EFC0F42}" dt="2022-08-11T11:59:50.929" v="9756"/>
        <pc:sldMkLst>
          <pc:docMk/>
          <pc:sldMk cId="0" sldId="315"/>
        </pc:sldMkLst>
        <pc:spChg chg="mod">
          <ac:chgData name="Saana Vallius" userId="8d6b3f2c-236f-49c2-8c45-e24f56301dc1" providerId="ADAL" clId="{10E1641E-CF2D-4C48-8AA7-15840EFC0F42}" dt="2022-08-11T11:59:50.929" v="9756"/>
          <ac:spMkLst>
            <pc:docMk/>
            <pc:sldMk cId="0" sldId="315"/>
            <ac:spMk id="7" creationId="{4D300E1D-D667-4C92-BC3F-1A2245D0AE59}"/>
          </ac:spMkLst>
        </pc:spChg>
      </pc:sldChg>
      <pc:sldChg chg="modSp mod">
        <pc:chgData name="Saana Vallius" userId="8d6b3f2c-236f-49c2-8c45-e24f56301dc1" providerId="ADAL" clId="{10E1641E-CF2D-4C48-8AA7-15840EFC0F42}" dt="2022-08-11T08:54:27.747" v="6302" actId="20577"/>
        <pc:sldMkLst>
          <pc:docMk/>
          <pc:sldMk cId="587630351" sldId="316"/>
        </pc:sldMkLst>
        <pc:spChg chg="mod">
          <ac:chgData name="Saana Vallius" userId="8d6b3f2c-236f-49c2-8c45-e24f56301dc1" providerId="ADAL" clId="{10E1641E-CF2D-4C48-8AA7-15840EFC0F42}" dt="2022-08-11T08:21:21.935" v="2747" actId="20577"/>
          <ac:spMkLst>
            <pc:docMk/>
            <pc:sldMk cId="587630351" sldId="316"/>
            <ac:spMk id="2" creationId="{65370AE6-FF23-4EE2-89D5-930953659D0D}"/>
          </ac:spMkLst>
        </pc:spChg>
        <pc:spChg chg="mod">
          <ac:chgData name="Saana Vallius" userId="8d6b3f2c-236f-49c2-8c45-e24f56301dc1" providerId="ADAL" clId="{10E1641E-CF2D-4C48-8AA7-15840EFC0F42}" dt="2022-08-11T08:54:27.747" v="6302" actId="20577"/>
          <ac:spMkLst>
            <pc:docMk/>
            <pc:sldMk cId="587630351" sldId="316"/>
            <ac:spMk id="3" creationId="{80D87618-D8EA-4F23-BB71-F0A653AB25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8E096D5-DCEB-43B2-AFB7-ECA0012A1EFB}"/>
              </a:ext>
            </a:extLst>
          </p:cNvPr>
          <p:cNvSpPr>
            <a:spLocks noGrp="1" noChangeArrowheads="1"/>
          </p:cNvSpPr>
          <p:nvPr>
            <p:ph type="hdr" sz="quarter"/>
          </p:nvPr>
        </p:nvSpPr>
        <p:spPr bwMode="auto">
          <a:xfrm>
            <a:off x="0" y="1"/>
            <a:ext cx="30774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200" b="0">
                <a:latin typeface="Arial" charset="0"/>
              </a:defRPr>
            </a:lvl1pPr>
          </a:lstStyle>
          <a:p>
            <a:pPr>
              <a:defRPr/>
            </a:pPr>
            <a:endParaRPr lang="fi-FI"/>
          </a:p>
        </p:txBody>
      </p:sp>
      <p:sp>
        <p:nvSpPr>
          <p:cNvPr id="79875" name="Rectangle 3">
            <a:extLst>
              <a:ext uri="{FF2B5EF4-FFF2-40B4-BE49-F238E27FC236}">
                <a16:creationId xmlns:a16="http://schemas.microsoft.com/office/drawing/2014/main" id="{F313D43E-87DA-4AC0-A935-3B5DE90970DE}"/>
              </a:ext>
            </a:extLst>
          </p:cNvPr>
          <p:cNvSpPr>
            <a:spLocks noGrp="1" noChangeArrowheads="1"/>
          </p:cNvSpPr>
          <p:nvPr>
            <p:ph type="dt" idx="1"/>
          </p:nvPr>
        </p:nvSpPr>
        <p:spPr bwMode="auto">
          <a:xfrm>
            <a:off x="4023413" y="1"/>
            <a:ext cx="3077474"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b="0">
                <a:latin typeface="Arial" charset="0"/>
              </a:defRPr>
            </a:lvl1pPr>
          </a:lstStyle>
          <a:p>
            <a:pPr>
              <a:defRPr/>
            </a:pPr>
            <a:endParaRPr lang="fi-FI"/>
          </a:p>
        </p:txBody>
      </p:sp>
      <p:sp>
        <p:nvSpPr>
          <p:cNvPr id="3076" name="Rectangle 4">
            <a:extLst>
              <a:ext uri="{FF2B5EF4-FFF2-40B4-BE49-F238E27FC236}">
                <a16:creationId xmlns:a16="http://schemas.microsoft.com/office/drawing/2014/main" id="{1A6AF7CE-8D48-4227-B713-AECA2D0E08B8}"/>
              </a:ext>
            </a:extLst>
          </p:cNvPr>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7" name="Rectangle 5">
            <a:extLst>
              <a:ext uri="{FF2B5EF4-FFF2-40B4-BE49-F238E27FC236}">
                <a16:creationId xmlns:a16="http://schemas.microsoft.com/office/drawing/2014/main" id="{1366197F-0D05-4822-83A3-99BBDFFBE2D3}"/>
              </a:ext>
            </a:extLst>
          </p:cNvPr>
          <p:cNvSpPr>
            <a:spLocks noGrp="1" noChangeArrowheads="1"/>
          </p:cNvSpPr>
          <p:nvPr>
            <p:ph type="body" sz="quarter" idx="3"/>
          </p:nvPr>
        </p:nvSpPr>
        <p:spPr bwMode="auto">
          <a:xfrm>
            <a:off x="709455" y="4860925"/>
            <a:ext cx="5683566"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79878" name="Rectangle 6">
            <a:extLst>
              <a:ext uri="{FF2B5EF4-FFF2-40B4-BE49-F238E27FC236}">
                <a16:creationId xmlns:a16="http://schemas.microsoft.com/office/drawing/2014/main" id="{FAD44F57-12AC-40DA-AAE7-8D901DA96645}"/>
              </a:ext>
            </a:extLst>
          </p:cNvPr>
          <p:cNvSpPr>
            <a:spLocks noGrp="1" noChangeArrowheads="1"/>
          </p:cNvSpPr>
          <p:nvPr>
            <p:ph type="ftr" sz="quarter" idx="4"/>
          </p:nvPr>
        </p:nvSpPr>
        <p:spPr bwMode="auto">
          <a:xfrm>
            <a:off x="0" y="9721851"/>
            <a:ext cx="30774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FontTx/>
              <a:buNone/>
              <a:defRPr sz="1200" b="0">
                <a:latin typeface="Arial" charset="0"/>
              </a:defRPr>
            </a:lvl1pPr>
          </a:lstStyle>
          <a:p>
            <a:pPr>
              <a:defRPr/>
            </a:pPr>
            <a:endParaRPr lang="fi-FI"/>
          </a:p>
        </p:txBody>
      </p:sp>
      <p:sp>
        <p:nvSpPr>
          <p:cNvPr id="79879" name="Rectangle 7">
            <a:extLst>
              <a:ext uri="{FF2B5EF4-FFF2-40B4-BE49-F238E27FC236}">
                <a16:creationId xmlns:a16="http://schemas.microsoft.com/office/drawing/2014/main" id="{7DF8CF7D-A471-4B9F-A603-ADF393D5A7A0}"/>
              </a:ext>
            </a:extLst>
          </p:cNvPr>
          <p:cNvSpPr>
            <a:spLocks noGrp="1" noChangeArrowheads="1"/>
          </p:cNvSpPr>
          <p:nvPr>
            <p:ph type="sldNum" sz="quarter" idx="5"/>
          </p:nvPr>
        </p:nvSpPr>
        <p:spPr bwMode="auto">
          <a:xfrm>
            <a:off x="4023413" y="9721851"/>
            <a:ext cx="3077474"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sz="1200" b="0">
                <a:latin typeface="Arial" panose="020B0604020202020204" pitchFamily="34" charset="0"/>
              </a:defRPr>
            </a:lvl1pPr>
          </a:lstStyle>
          <a:p>
            <a:pPr>
              <a:defRPr/>
            </a:pPr>
            <a:fld id="{EB9A326A-1914-4989-9829-A99B15FDBE93}" type="slidenum">
              <a:rPr lang="fi-FI" altLang="fi-FI"/>
              <a:pPr>
                <a:defRPr/>
              </a:pPr>
              <a:t>‹#›</a:t>
            </a:fld>
            <a:endParaRPr lang="fi-FI" altLang="fi-FI"/>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5"/>
          </p:nvPr>
        </p:nvSpPr>
        <p:spPr/>
        <p:txBody>
          <a:bodyPr/>
          <a:lstStyle/>
          <a:p>
            <a:pPr>
              <a:defRPr/>
            </a:pPr>
            <a:fld id="{EB9A326A-1914-4989-9829-A99B15FDBE93}" type="slidenum">
              <a:rPr lang="fi-FI" altLang="fi-FI" smtClean="0"/>
              <a:pPr>
                <a:defRPr/>
              </a:pPr>
              <a:t>3</a:t>
            </a:fld>
            <a:endParaRPr lang="fi-FI" altLang="fi-FI"/>
          </a:p>
        </p:txBody>
      </p:sp>
    </p:spTree>
    <p:extLst>
      <p:ext uri="{BB962C8B-B14F-4D97-AF65-F5344CB8AC3E}">
        <p14:creationId xmlns:p14="http://schemas.microsoft.com/office/powerpoint/2010/main" val="2482823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pic>
        <p:nvPicPr>
          <p:cNvPr id="4" name="Picture 6" descr="logokuva">
            <a:extLst>
              <a:ext uri="{FF2B5EF4-FFF2-40B4-BE49-F238E27FC236}">
                <a16:creationId xmlns:a16="http://schemas.microsoft.com/office/drawing/2014/main" id="{A16F4C91-421C-4F38-990B-38D2FE5FC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6021388"/>
            <a:ext cx="115252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130425"/>
            <a:ext cx="7772400" cy="1470025"/>
          </a:xfrm>
        </p:spPr>
        <p:txBody>
          <a:bodyPr/>
          <a:lstStyle>
            <a:lvl1pPr>
              <a:defRPr/>
            </a:lvl1pPr>
          </a:lstStyle>
          <a:p>
            <a:pPr lvl="0"/>
            <a:r>
              <a:rPr lang="fi-FI" noProof="0"/>
              <a:t>Muokkaa perustyyl. napsautt.</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fi-FI" noProof="0"/>
              <a:t>Muokkaa alaotsikon perustyyliä napsautt.</a:t>
            </a:r>
          </a:p>
        </p:txBody>
      </p:sp>
      <p:sp>
        <p:nvSpPr>
          <p:cNvPr id="5" name="Slide Number Placeholder 4">
            <a:extLst>
              <a:ext uri="{FF2B5EF4-FFF2-40B4-BE49-F238E27FC236}">
                <a16:creationId xmlns:a16="http://schemas.microsoft.com/office/drawing/2014/main" id="{2CE4D038-A176-4912-BE87-A755F370234F}"/>
              </a:ext>
            </a:extLst>
          </p:cNvPr>
          <p:cNvSpPr>
            <a:spLocks noGrp="1" noChangeArrowheads="1"/>
          </p:cNvSpPr>
          <p:nvPr>
            <p:ph type="sldNum" sz="quarter" idx="10"/>
          </p:nvPr>
        </p:nvSpPr>
        <p:spPr/>
        <p:txBody>
          <a:bodyPr/>
          <a:lstStyle>
            <a:lvl1pPr>
              <a:defRPr/>
            </a:lvl1pPr>
          </a:lstStyle>
          <a:p>
            <a:pPr>
              <a:defRPr/>
            </a:pPr>
            <a:fld id="{B8AA5706-1859-4771-9D59-0408BFFDE1FC}" type="slidenum">
              <a:rPr lang="fi-FI" altLang="fi-FI"/>
              <a:pPr>
                <a:defRPr/>
              </a:pPr>
              <a:t>‹#›</a:t>
            </a:fld>
            <a:endParaRPr lang="fi-FI" altLang="fi-FI"/>
          </a:p>
        </p:txBody>
      </p:sp>
      <p:sp>
        <p:nvSpPr>
          <p:cNvPr id="6" name="Footer Placeholder 5">
            <a:extLst>
              <a:ext uri="{FF2B5EF4-FFF2-40B4-BE49-F238E27FC236}">
                <a16:creationId xmlns:a16="http://schemas.microsoft.com/office/drawing/2014/main" id="{28E0FC73-6437-4CB1-96D6-7B796AAE5B0A}"/>
              </a:ext>
            </a:extLst>
          </p:cNvPr>
          <p:cNvSpPr>
            <a:spLocks noGrp="1" noChangeArrowheads="1"/>
          </p:cNvSpPr>
          <p:nvPr>
            <p:ph type="ftr" sz="quarter" idx="11"/>
          </p:nvPr>
        </p:nvSpPr>
        <p:spPr/>
        <p:txBody>
          <a:bodyPr/>
          <a:lstStyle>
            <a:lvl1pPr>
              <a:defRPr/>
            </a:lvl1pPr>
          </a:lstStyle>
          <a:p>
            <a:pPr>
              <a:defRPr/>
            </a:pPr>
            <a:r>
              <a:rPr lang="fi-FI"/>
              <a:t>Käytettävyys ja käyttöliittymät</a:t>
            </a:r>
          </a:p>
          <a:p>
            <a:pPr>
              <a:defRPr/>
            </a:pPr>
            <a:r>
              <a:rPr lang="fi-FI"/>
              <a:t>Metropolia Ammattikorkeakoulu</a:t>
            </a:r>
          </a:p>
          <a:p>
            <a:pPr>
              <a:defRPr/>
            </a:pPr>
            <a:r>
              <a:rPr lang="fi-FI"/>
              <a:t>Vesa Ollikainen</a:t>
            </a:r>
          </a:p>
        </p:txBody>
      </p:sp>
    </p:spTree>
    <p:extLst>
      <p:ext uri="{BB962C8B-B14F-4D97-AF65-F5344CB8AC3E}">
        <p14:creationId xmlns:p14="http://schemas.microsoft.com/office/powerpoint/2010/main" val="31028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Pystysuoran tekstin paikkamerkki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Rectangle 4">
            <a:extLst>
              <a:ext uri="{FF2B5EF4-FFF2-40B4-BE49-F238E27FC236}">
                <a16:creationId xmlns:a16="http://schemas.microsoft.com/office/drawing/2014/main" id="{C57493D3-C5DC-4AF5-82ED-4242CCC24770}"/>
              </a:ext>
            </a:extLst>
          </p:cNvPr>
          <p:cNvSpPr>
            <a:spLocks noGrp="1" noChangeArrowheads="1"/>
          </p:cNvSpPr>
          <p:nvPr>
            <p:ph type="ftr" sz="quarter" idx="10"/>
          </p:nvPr>
        </p:nvSpPr>
        <p:spPr>
          <a:ln/>
        </p:spPr>
        <p:txBody>
          <a:bodyPr/>
          <a:lstStyle>
            <a:lvl1pPr>
              <a:defRPr/>
            </a:lvl1pPr>
          </a:lstStyle>
          <a:p>
            <a:pPr>
              <a:defRPr/>
            </a:pPr>
            <a:r>
              <a:rPr lang="fi-FI"/>
              <a:t>Käytettävyys ja käyttöliittymät</a:t>
            </a:r>
          </a:p>
          <a:p>
            <a:pPr>
              <a:defRPr/>
            </a:pPr>
            <a:r>
              <a:rPr lang="fi-FI"/>
              <a:t>Metropolia Ammattikorkeakoulu</a:t>
            </a:r>
          </a:p>
          <a:p>
            <a:pPr>
              <a:defRPr/>
            </a:pPr>
            <a:r>
              <a:rPr lang="fi-FI"/>
              <a:t>Vesa Ollikainen</a:t>
            </a:r>
          </a:p>
        </p:txBody>
      </p:sp>
      <p:sp>
        <p:nvSpPr>
          <p:cNvPr id="5" name="Rectangle 5">
            <a:extLst>
              <a:ext uri="{FF2B5EF4-FFF2-40B4-BE49-F238E27FC236}">
                <a16:creationId xmlns:a16="http://schemas.microsoft.com/office/drawing/2014/main" id="{09A0B423-EAE7-4BB3-9F08-4BC25215A2C1}"/>
              </a:ext>
            </a:extLst>
          </p:cNvPr>
          <p:cNvSpPr>
            <a:spLocks noGrp="1" noChangeArrowheads="1"/>
          </p:cNvSpPr>
          <p:nvPr>
            <p:ph type="sldNum" sz="quarter" idx="11"/>
          </p:nvPr>
        </p:nvSpPr>
        <p:spPr>
          <a:ln/>
        </p:spPr>
        <p:txBody>
          <a:bodyPr/>
          <a:lstStyle>
            <a:lvl1pPr>
              <a:defRPr/>
            </a:lvl1pPr>
          </a:lstStyle>
          <a:p>
            <a:pPr>
              <a:defRPr/>
            </a:pPr>
            <a:fld id="{65D367B6-0973-4BC2-8A10-33888C940676}" type="slidenum">
              <a:rPr lang="fi-FI" altLang="fi-FI"/>
              <a:pPr>
                <a:defRPr/>
              </a:pPr>
              <a:t>‹#›</a:t>
            </a:fld>
            <a:endParaRPr lang="fi-FI" altLang="fi-FI"/>
          </a:p>
        </p:txBody>
      </p:sp>
    </p:spTree>
    <p:extLst>
      <p:ext uri="{BB962C8B-B14F-4D97-AF65-F5344CB8AC3E}">
        <p14:creationId xmlns:p14="http://schemas.microsoft.com/office/powerpoint/2010/main" val="246842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69088" y="274638"/>
            <a:ext cx="2017712" cy="5675312"/>
          </a:xfrm>
        </p:spPr>
        <p:txBody>
          <a:bodyPr vert="eaVert"/>
          <a:lstStyle/>
          <a:p>
            <a:r>
              <a:rPr lang="fi-FI"/>
              <a:t>Muokkaa perustyyl. napsautt.</a:t>
            </a:r>
          </a:p>
        </p:txBody>
      </p:sp>
      <p:sp>
        <p:nvSpPr>
          <p:cNvPr id="3" name="Pystysuoran tekstin paikkamerkki 2"/>
          <p:cNvSpPr>
            <a:spLocks noGrp="1"/>
          </p:cNvSpPr>
          <p:nvPr>
            <p:ph type="body" orient="vert" idx="1"/>
          </p:nvPr>
        </p:nvSpPr>
        <p:spPr>
          <a:xfrm>
            <a:off x="611188" y="274638"/>
            <a:ext cx="5905500" cy="5675312"/>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Rectangle 4">
            <a:extLst>
              <a:ext uri="{FF2B5EF4-FFF2-40B4-BE49-F238E27FC236}">
                <a16:creationId xmlns:a16="http://schemas.microsoft.com/office/drawing/2014/main" id="{B389DD47-5B32-4215-959B-2A23279A55D5}"/>
              </a:ext>
            </a:extLst>
          </p:cNvPr>
          <p:cNvSpPr>
            <a:spLocks noGrp="1" noChangeArrowheads="1"/>
          </p:cNvSpPr>
          <p:nvPr>
            <p:ph type="ftr" sz="quarter" idx="10"/>
          </p:nvPr>
        </p:nvSpPr>
        <p:spPr>
          <a:ln/>
        </p:spPr>
        <p:txBody>
          <a:bodyPr/>
          <a:lstStyle>
            <a:lvl1pPr>
              <a:defRPr/>
            </a:lvl1pPr>
          </a:lstStyle>
          <a:p>
            <a:pPr>
              <a:defRPr/>
            </a:pPr>
            <a:r>
              <a:rPr lang="fi-FI"/>
              <a:t>Käytettävyys ja käyttöliittymät</a:t>
            </a:r>
          </a:p>
          <a:p>
            <a:pPr>
              <a:defRPr/>
            </a:pPr>
            <a:r>
              <a:rPr lang="fi-FI"/>
              <a:t>Metropolia Ammattikorkeakoulu</a:t>
            </a:r>
          </a:p>
          <a:p>
            <a:pPr>
              <a:defRPr/>
            </a:pPr>
            <a:r>
              <a:rPr lang="fi-FI"/>
              <a:t>Vesa Ollikainen</a:t>
            </a:r>
          </a:p>
        </p:txBody>
      </p:sp>
      <p:sp>
        <p:nvSpPr>
          <p:cNvPr id="5" name="Rectangle 5">
            <a:extLst>
              <a:ext uri="{FF2B5EF4-FFF2-40B4-BE49-F238E27FC236}">
                <a16:creationId xmlns:a16="http://schemas.microsoft.com/office/drawing/2014/main" id="{771A10F7-82D1-4578-B357-75826795E4B1}"/>
              </a:ext>
            </a:extLst>
          </p:cNvPr>
          <p:cNvSpPr>
            <a:spLocks noGrp="1" noChangeArrowheads="1"/>
          </p:cNvSpPr>
          <p:nvPr>
            <p:ph type="sldNum" sz="quarter" idx="11"/>
          </p:nvPr>
        </p:nvSpPr>
        <p:spPr>
          <a:ln/>
        </p:spPr>
        <p:txBody>
          <a:bodyPr/>
          <a:lstStyle>
            <a:lvl1pPr>
              <a:defRPr/>
            </a:lvl1pPr>
          </a:lstStyle>
          <a:p>
            <a:pPr>
              <a:defRPr/>
            </a:pPr>
            <a:fld id="{36236B99-A565-47C7-84AF-A83FA40AB17B}" type="slidenum">
              <a:rPr lang="fi-FI" altLang="fi-FI"/>
              <a:pPr>
                <a:defRPr/>
              </a:pPr>
              <a:t>‹#›</a:t>
            </a:fld>
            <a:endParaRPr lang="fi-FI" altLang="fi-FI"/>
          </a:p>
        </p:txBody>
      </p:sp>
    </p:spTree>
    <p:extLst>
      <p:ext uri="{BB962C8B-B14F-4D97-AF65-F5344CB8AC3E}">
        <p14:creationId xmlns:p14="http://schemas.microsoft.com/office/powerpoint/2010/main" val="365336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Sisällön paikkamerkki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Rectangle 4">
            <a:extLst>
              <a:ext uri="{FF2B5EF4-FFF2-40B4-BE49-F238E27FC236}">
                <a16:creationId xmlns:a16="http://schemas.microsoft.com/office/drawing/2014/main" id="{E927A42E-5E05-467C-B36A-6A3DF40C7834}"/>
              </a:ext>
            </a:extLst>
          </p:cNvPr>
          <p:cNvSpPr>
            <a:spLocks noGrp="1" noChangeArrowheads="1"/>
          </p:cNvSpPr>
          <p:nvPr>
            <p:ph type="ftr" sz="quarter" idx="10"/>
          </p:nvPr>
        </p:nvSpPr>
        <p:spPr>
          <a:ln/>
        </p:spPr>
        <p:txBody>
          <a:bodyPr/>
          <a:lstStyle>
            <a:lvl1pPr>
              <a:defRPr/>
            </a:lvl1pPr>
          </a:lstStyle>
          <a:p>
            <a:pPr>
              <a:defRPr/>
            </a:pPr>
            <a:r>
              <a:rPr lang="fi-FI"/>
              <a:t>Käytettävyys ja käyttöliittymät</a:t>
            </a:r>
          </a:p>
          <a:p>
            <a:pPr>
              <a:defRPr/>
            </a:pPr>
            <a:r>
              <a:rPr lang="fi-FI"/>
              <a:t>Metropolia Ammattikorkeakoulu</a:t>
            </a:r>
          </a:p>
          <a:p>
            <a:pPr>
              <a:defRPr/>
            </a:pPr>
            <a:r>
              <a:rPr lang="fi-FI"/>
              <a:t>Vesa Ollikainen</a:t>
            </a:r>
          </a:p>
        </p:txBody>
      </p:sp>
      <p:sp>
        <p:nvSpPr>
          <p:cNvPr id="5" name="Rectangle 5">
            <a:extLst>
              <a:ext uri="{FF2B5EF4-FFF2-40B4-BE49-F238E27FC236}">
                <a16:creationId xmlns:a16="http://schemas.microsoft.com/office/drawing/2014/main" id="{88283DF4-D56E-4ADD-BBF7-3379160039E1}"/>
              </a:ext>
            </a:extLst>
          </p:cNvPr>
          <p:cNvSpPr>
            <a:spLocks noGrp="1" noChangeArrowheads="1"/>
          </p:cNvSpPr>
          <p:nvPr>
            <p:ph type="sldNum" sz="quarter" idx="11"/>
          </p:nvPr>
        </p:nvSpPr>
        <p:spPr>
          <a:ln/>
        </p:spPr>
        <p:txBody>
          <a:bodyPr/>
          <a:lstStyle>
            <a:lvl1pPr>
              <a:defRPr/>
            </a:lvl1pPr>
          </a:lstStyle>
          <a:p>
            <a:pPr>
              <a:defRPr/>
            </a:pPr>
            <a:fld id="{0C9C9CEE-E4CE-43B0-99F1-0F984B8B77F5}" type="slidenum">
              <a:rPr lang="fi-FI" altLang="fi-FI"/>
              <a:pPr>
                <a:defRPr/>
              </a:pPr>
              <a:t>‹#›</a:t>
            </a:fld>
            <a:endParaRPr lang="fi-FI" altLang="fi-FI"/>
          </a:p>
        </p:txBody>
      </p:sp>
    </p:spTree>
    <p:extLst>
      <p:ext uri="{BB962C8B-B14F-4D97-AF65-F5344CB8AC3E}">
        <p14:creationId xmlns:p14="http://schemas.microsoft.com/office/powerpoint/2010/main" val="1529356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a:t>Muokkaa perustyyl. napsautt.</a:t>
            </a:r>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i-FI"/>
              <a:t>Muokkaa tekstin perustyylejä napsauttamalla</a:t>
            </a:r>
          </a:p>
        </p:txBody>
      </p:sp>
      <p:sp>
        <p:nvSpPr>
          <p:cNvPr id="4" name="Rectangle 4">
            <a:extLst>
              <a:ext uri="{FF2B5EF4-FFF2-40B4-BE49-F238E27FC236}">
                <a16:creationId xmlns:a16="http://schemas.microsoft.com/office/drawing/2014/main" id="{4D361129-BF46-4D93-ADA7-A3EB04C50774}"/>
              </a:ext>
            </a:extLst>
          </p:cNvPr>
          <p:cNvSpPr>
            <a:spLocks noGrp="1" noChangeArrowheads="1"/>
          </p:cNvSpPr>
          <p:nvPr>
            <p:ph type="ftr" sz="quarter" idx="10"/>
          </p:nvPr>
        </p:nvSpPr>
        <p:spPr>
          <a:ln/>
        </p:spPr>
        <p:txBody>
          <a:bodyPr/>
          <a:lstStyle>
            <a:lvl1pPr>
              <a:defRPr/>
            </a:lvl1pPr>
          </a:lstStyle>
          <a:p>
            <a:pPr>
              <a:defRPr/>
            </a:pPr>
            <a:r>
              <a:rPr lang="fi-FI"/>
              <a:t>Käytettävyys ja käyttöliittymät</a:t>
            </a:r>
          </a:p>
          <a:p>
            <a:pPr>
              <a:defRPr/>
            </a:pPr>
            <a:r>
              <a:rPr lang="fi-FI"/>
              <a:t>Metropolia Ammattikorkeakoulu</a:t>
            </a:r>
          </a:p>
          <a:p>
            <a:pPr>
              <a:defRPr/>
            </a:pPr>
            <a:r>
              <a:rPr lang="fi-FI"/>
              <a:t>Vesa Ollikainen</a:t>
            </a:r>
          </a:p>
        </p:txBody>
      </p:sp>
      <p:sp>
        <p:nvSpPr>
          <p:cNvPr id="5" name="Rectangle 5">
            <a:extLst>
              <a:ext uri="{FF2B5EF4-FFF2-40B4-BE49-F238E27FC236}">
                <a16:creationId xmlns:a16="http://schemas.microsoft.com/office/drawing/2014/main" id="{9E96BE14-6016-43F2-9AC0-1B15142DDA9B}"/>
              </a:ext>
            </a:extLst>
          </p:cNvPr>
          <p:cNvSpPr>
            <a:spLocks noGrp="1" noChangeArrowheads="1"/>
          </p:cNvSpPr>
          <p:nvPr>
            <p:ph type="sldNum" sz="quarter" idx="11"/>
          </p:nvPr>
        </p:nvSpPr>
        <p:spPr>
          <a:ln/>
        </p:spPr>
        <p:txBody>
          <a:bodyPr/>
          <a:lstStyle>
            <a:lvl1pPr>
              <a:defRPr/>
            </a:lvl1pPr>
          </a:lstStyle>
          <a:p>
            <a:pPr>
              <a:defRPr/>
            </a:pPr>
            <a:fld id="{DCAE65EC-DA53-483B-A349-F8C1BB58CB0E}" type="slidenum">
              <a:rPr lang="fi-FI" altLang="fi-FI"/>
              <a:pPr>
                <a:defRPr/>
              </a:pPr>
              <a:t>‹#›</a:t>
            </a:fld>
            <a:endParaRPr lang="fi-FI" altLang="fi-FI"/>
          </a:p>
        </p:txBody>
      </p:sp>
    </p:spTree>
    <p:extLst>
      <p:ext uri="{BB962C8B-B14F-4D97-AF65-F5344CB8AC3E}">
        <p14:creationId xmlns:p14="http://schemas.microsoft.com/office/powerpoint/2010/main" val="126375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Sisällön paikkamerkki 2"/>
          <p:cNvSpPr>
            <a:spLocks noGrp="1"/>
          </p:cNvSpPr>
          <p:nvPr>
            <p:ph sz="half" idx="1"/>
          </p:nvPr>
        </p:nvSpPr>
        <p:spPr>
          <a:xfrm>
            <a:off x="611188" y="1600200"/>
            <a:ext cx="3960812"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Sisällön paikkamerkki 3"/>
          <p:cNvSpPr>
            <a:spLocks noGrp="1"/>
          </p:cNvSpPr>
          <p:nvPr>
            <p:ph sz="half" idx="2"/>
          </p:nvPr>
        </p:nvSpPr>
        <p:spPr>
          <a:xfrm>
            <a:off x="4724400" y="1600200"/>
            <a:ext cx="3962400"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5" name="Rectangle 4">
            <a:extLst>
              <a:ext uri="{FF2B5EF4-FFF2-40B4-BE49-F238E27FC236}">
                <a16:creationId xmlns:a16="http://schemas.microsoft.com/office/drawing/2014/main" id="{BE00F6EF-0F69-49D4-B902-387E57673B23}"/>
              </a:ext>
            </a:extLst>
          </p:cNvPr>
          <p:cNvSpPr>
            <a:spLocks noGrp="1" noChangeArrowheads="1"/>
          </p:cNvSpPr>
          <p:nvPr>
            <p:ph type="ftr" sz="quarter" idx="10"/>
          </p:nvPr>
        </p:nvSpPr>
        <p:spPr>
          <a:ln/>
        </p:spPr>
        <p:txBody>
          <a:bodyPr/>
          <a:lstStyle>
            <a:lvl1pPr>
              <a:defRPr/>
            </a:lvl1pPr>
          </a:lstStyle>
          <a:p>
            <a:pPr>
              <a:defRPr/>
            </a:pPr>
            <a:r>
              <a:rPr lang="fi-FI"/>
              <a:t>Käytettävyys ja käyttöliittymät</a:t>
            </a:r>
          </a:p>
          <a:p>
            <a:pPr>
              <a:defRPr/>
            </a:pPr>
            <a:r>
              <a:rPr lang="fi-FI"/>
              <a:t>Metropolia Ammattikorkeakoulu</a:t>
            </a:r>
          </a:p>
          <a:p>
            <a:pPr>
              <a:defRPr/>
            </a:pPr>
            <a:r>
              <a:rPr lang="fi-FI"/>
              <a:t>Vesa Ollikainen</a:t>
            </a:r>
          </a:p>
        </p:txBody>
      </p:sp>
      <p:sp>
        <p:nvSpPr>
          <p:cNvPr id="6" name="Rectangle 5">
            <a:extLst>
              <a:ext uri="{FF2B5EF4-FFF2-40B4-BE49-F238E27FC236}">
                <a16:creationId xmlns:a16="http://schemas.microsoft.com/office/drawing/2014/main" id="{8CF30333-368E-4887-9ABB-F56E547AE22A}"/>
              </a:ext>
            </a:extLst>
          </p:cNvPr>
          <p:cNvSpPr>
            <a:spLocks noGrp="1" noChangeArrowheads="1"/>
          </p:cNvSpPr>
          <p:nvPr>
            <p:ph type="sldNum" sz="quarter" idx="11"/>
          </p:nvPr>
        </p:nvSpPr>
        <p:spPr>
          <a:ln/>
        </p:spPr>
        <p:txBody>
          <a:bodyPr/>
          <a:lstStyle>
            <a:lvl1pPr>
              <a:defRPr/>
            </a:lvl1pPr>
          </a:lstStyle>
          <a:p>
            <a:pPr>
              <a:defRPr/>
            </a:pPr>
            <a:fld id="{0ED0160B-FB0F-4E78-9D94-0D2553E564E6}" type="slidenum">
              <a:rPr lang="fi-FI" altLang="fi-FI"/>
              <a:pPr>
                <a:defRPr/>
              </a:pPr>
              <a:t>‹#›</a:t>
            </a:fld>
            <a:endParaRPr lang="fi-FI" altLang="fi-FI"/>
          </a:p>
        </p:txBody>
      </p:sp>
    </p:spTree>
    <p:extLst>
      <p:ext uri="{BB962C8B-B14F-4D97-AF65-F5344CB8AC3E}">
        <p14:creationId xmlns:p14="http://schemas.microsoft.com/office/powerpoint/2010/main" val="121636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4638"/>
            <a:ext cx="8229600" cy="1143000"/>
          </a:xfrm>
        </p:spPr>
        <p:txBody>
          <a:bodyPr/>
          <a:lstStyle>
            <a:lvl1pPr>
              <a:defRPr/>
            </a:lvl1pPr>
          </a:lstStyle>
          <a:p>
            <a:r>
              <a:rPr lang="fi-FI"/>
              <a:t>Muokkaa perustyyl. napsautt.</a:t>
            </a:r>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7" name="Rectangle 4">
            <a:extLst>
              <a:ext uri="{FF2B5EF4-FFF2-40B4-BE49-F238E27FC236}">
                <a16:creationId xmlns:a16="http://schemas.microsoft.com/office/drawing/2014/main" id="{631237D6-2EA0-4314-AC0B-2DF8C75221E6}"/>
              </a:ext>
            </a:extLst>
          </p:cNvPr>
          <p:cNvSpPr>
            <a:spLocks noGrp="1" noChangeArrowheads="1"/>
          </p:cNvSpPr>
          <p:nvPr>
            <p:ph type="ftr" sz="quarter" idx="10"/>
          </p:nvPr>
        </p:nvSpPr>
        <p:spPr>
          <a:ln/>
        </p:spPr>
        <p:txBody>
          <a:bodyPr/>
          <a:lstStyle>
            <a:lvl1pPr>
              <a:defRPr/>
            </a:lvl1pPr>
          </a:lstStyle>
          <a:p>
            <a:pPr>
              <a:defRPr/>
            </a:pPr>
            <a:r>
              <a:rPr lang="fi-FI"/>
              <a:t>Käytettävyys ja käyttöliittymät</a:t>
            </a:r>
          </a:p>
          <a:p>
            <a:pPr>
              <a:defRPr/>
            </a:pPr>
            <a:r>
              <a:rPr lang="fi-FI"/>
              <a:t>Metropolia Ammattikorkeakoulu</a:t>
            </a:r>
          </a:p>
          <a:p>
            <a:pPr>
              <a:defRPr/>
            </a:pPr>
            <a:r>
              <a:rPr lang="fi-FI"/>
              <a:t>Vesa Ollikainen</a:t>
            </a:r>
          </a:p>
        </p:txBody>
      </p:sp>
      <p:sp>
        <p:nvSpPr>
          <p:cNvPr id="8" name="Rectangle 5">
            <a:extLst>
              <a:ext uri="{FF2B5EF4-FFF2-40B4-BE49-F238E27FC236}">
                <a16:creationId xmlns:a16="http://schemas.microsoft.com/office/drawing/2014/main" id="{21274EF0-CD61-48A7-B5B3-4DB5339BD535}"/>
              </a:ext>
            </a:extLst>
          </p:cNvPr>
          <p:cNvSpPr>
            <a:spLocks noGrp="1" noChangeArrowheads="1"/>
          </p:cNvSpPr>
          <p:nvPr>
            <p:ph type="sldNum" sz="quarter" idx="11"/>
          </p:nvPr>
        </p:nvSpPr>
        <p:spPr>
          <a:ln/>
        </p:spPr>
        <p:txBody>
          <a:bodyPr/>
          <a:lstStyle>
            <a:lvl1pPr>
              <a:defRPr/>
            </a:lvl1pPr>
          </a:lstStyle>
          <a:p>
            <a:pPr>
              <a:defRPr/>
            </a:pPr>
            <a:fld id="{42D618DC-4F1A-4AEC-90A6-512E7CDE6352}" type="slidenum">
              <a:rPr lang="fi-FI" altLang="fi-FI"/>
              <a:pPr>
                <a:defRPr/>
              </a:pPr>
              <a:t>‹#›</a:t>
            </a:fld>
            <a:endParaRPr lang="fi-FI" altLang="fi-FI"/>
          </a:p>
        </p:txBody>
      </p:sp>
    </p:spTree>
    <p:extLst>
      <p:ext uri="{BB962C8B-B14F-4D97-AF65-F5344CB8AC3E}">
        <p14:creationId xmlns:p14="http://schemas.microsoft.com/office/powerpoint/2010/main" val="168814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Rectangle 4">
            <a:extLst>
              <a:ext uri="{FF2B5EF4-FFF2-40B4-BE49-F238E27FC236}">
                <a16:creationId xmlns:a16="http://schemas.microsoft.com/office/drawing/2014/main" id="{66859DF6-D5DA-4850-A540-9E1EFB61B92A}"/>
              </a:ext>
            </a:extLst>
          </p:cNvPr>
          <p:cNvSpPr>
            <a:spLocks noGrp="1" noChangeArrowheads="1"/>
          </p:cNvSpPr>
          <p:nvPr>
            <p:ph type="ftr" sz="quarter" idx="10"/>
          </p:nvPr>
        </p:nvSpPr>
        <p:spPr>
          <a:ln/>
        </p:spPr>
        <p:txBody>
          <a:bodyPr/>
          <a:lstStyle>
            <a:lvl1pPr>
              <a:defRPr/>
            </a:lvl1pPr>
          </a:lstStyle>
          <a:p>
            <a:pPr>
              <a:defRPr/>
            </a:pPr>
            <a:r>
              <a:rPr lang="fi-FI"/>
              <a:t>Käytettävyys ja käyttöliittymät</a:t>
            </a:r>
          </a:p>
          <a:p>
            <a:pPr>
              <a:defRPr/>
            </a:pPr>
            <a:r>
              <a:rPr lang="fi-FI"/>
              <a:t>Metropolia Ammattikorkeakoulu</a:t>
            </a:r>
          </a:p>
          <a:p>
            <a:pPr>
              <a:defRPr/>
            </a:pPr>
            <a:r>
              <a:rPr lang="fi-FI"/>
              <a:t>Vesa Ollikainen</a:t>
            </a:r>
          </a:p>
        </p:txBody>
      </p:sp>
      <p:sp>
        <p:nvSpPr>
          <p:cNvPr id="4" name="Rectangle 5">
            <a:extLst>
              <a:ext uri="{FF2B5EF4-FFF2-40B4-BE49-F238E27FC236}">
                <a16:creationId xmlns:a16="http://schemas.microsoft.com/office/drawing/2014/main" id="{608F8034-572B-41B9-A772-2A99383E65B2}"/>
              </a:ext>
            </a:extLst>
          </p:cNvPr>
          <p:cNvSpPr>
            <a:spLocks noGrp="1" noChangeArrowheads="1"/>
          </p:cNvSpPr>
          <p:nvPr>
            <p:ph type="sldNum" sz="quarter" idx="11"/>
          </p:nvPr>
        </p:nvSpPr>
        <p:spPr>
          <a:ln/>
        </p:spPr>
        <p:txBody>
          <a:bodyPr/>
          <a:lstStyle>
            <a:lvl1pPr>
              <a:defRPr/>
            </a:lvl1pPr>
          </a:lstStyle>
          <a:p>
            <a:pPr>
              <a:defRPr/>
            </a:pPr>
            <a:fld id="{C3B5410E-1C29-438D-9A8C-385352FEECD6}" type="slidenum">
              <a:rPr lang="fi-FI" altLang="fi-FI"/>
              <a:pPr>
                <a:defRPr/>
              </a:pPr>
              <a:t>‹#›</a:t>
            </a:fld>
            <a:endParaRPr lang="fi-FI" altLang="fi-FI"/>
          </a:p>
        </p:txBody>
      </p:sp>
    </p:spTree>
    <p:extLst>
      <p:ext uri="{BB962C8B-B14F-4D97-AF65-F5344CB8AC3E}">
        <p14:creationId xmlns:p14="http://schemas.microsoft.com/office/powerpoint/2010/main" val="188092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3BD2268-0408-43F8-A77E-22944F19CE74}"/>
              </a:ext>
            </a:extLst>
          </p:cNvPr>
          <p:cNvSpPr>
            <a:spLocks noGrp="1" noChangeArrowheads="1"/>
          </p:cNvSpPr>
          <p:nvPr>
            <p:ph type="ftr" sz="quarter" idx="10"/>
          </p:nvPr>
        </p:nvSpPr>
        <p:spPr>
          <a:ln/>
        </p:spPr>
        <p:txBody>
          <a:bodyPr/>
          <a:lstStyle>
            <a:lvl1pPr>
              <a:defRPr/>
            </a:lvl1pPr>
          </a:lstStyle>
          <a:p>
            <a:pPr>
              <a:defRPr/>
            </a:pPr>
            <a:r>
              <a:rPr lang="fi-FI"/>
              <a:t>Käytettävyys ja käyttöliittymät</a:t>
            </a:r>
          </a:p>
          <a:p>
            <a:pPr>
              <a:defRPr/>
            </a:pPr>
            <a:r>
              <a:rPr lang="fi-FI"/>
              <a:t>Metropolia Ammattikorkeakoulu</a:t>
            </a:r>
          </a:p>
          <a:p>
            <a:pPr>
              <a:defRPr/>
            </a:pPr>
            <a:r>
              <a:rPr lang="fi-FI"/>
              <a:t>Vesa Ollikainen</a:t>
            </a:r>
          </a:p>
        </p:txBody>
      </p:sp>
      <p:sp>
        <p:nvSpPr>
          <p:cNvPr id="3" name="Rectangle 5">
            <a:extLst>
              <a:ext uri="{FF2B5EF4-FFF2-40B4-BE49-F238E27FC236}">
                <a16:creationId xmlns:a16="http://schemas.microsoft.com/office/drawing/2014/main" id="{E06EC914-EDE8-4068-83A9-C7DE29D7D395}"/>
              </a:ext>
            </a:extLst>
          </p:cNvPr>
          <p:cNvSpPr>
            <a:spLocks noGrp="1" noChangeArrowheads="1"/>
          </p:cNvSpPr>
          <p:nvPr>
            <p:ph type="sldNum" sz="quarter" idx="11"/>
          </p:nvPr>
        </p:nvSpPr>
        <p:spPr>
          <a:ln/>
        </p:spPr>
        <p:txBody>
          <a:bodyPr/>
          <a:lstStyle>
            <a:lvl1pPr>
              <a:defRPr/>
            </a:lvl1pPr>
          </a:lstStyle>
          <a:p>
            <a:pPr>
              <a:defRPr/>
            </a:pPr>
            <a:fld id="{FC744367-A598-433B-82CE-9FD905A20BC0}" type="slidenum">
              <a:rPr lang="fi-FI" altLang="fi-FI"/>
              <a:pPr>
                <a:defRPr/>
              </a:pPr>
              <a:t>‹#›</a:t>
            </a:fld>
            <a:endParaRPr lang="fi-FI" altLang="fi-FI"/>
          </a:p>
        </p:txBody>
      </p:sp>
    </p:spTree>
    <p:extLst>
      <p:ext uri="{BB962C8B-B14F-4D97-AF65-F5344CB8AC3E}">
        <p14:creationId xmlns:p14="http://schemas.microsoft.com/office/powerpoint/2010/main" val="395756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a:t>Muokkaa perustyyl. napsautt.</a:t>
            </a:r>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Rectangle 4">
            <a:extLst>
              <a:ext uri="{FF2B5EF4-FFF2-40B4-BE49-F238E27FC236}">
                <a16:creationId xmlns:a16="http://schemas.microsoft.com/office/drawing/2014/main" id="{65E621A4-C2F8-4759-9B95-6D333636DC22}"/>
              </a:ext>
            </a:extLst>
          </p:cNvPr>
          <p:cNvSpPr>
            <a:spLocks noGrp="1" noChangeArrowheads="1"/>
          </p:cNvSpPr>
          <p:nvPr>
            <p:ph type="ftr" sz="quarter" idx="10"/>
          </p:nvPr>
        </p:nvSpPr>
        <p:spPr>
          <a:ln/>
        </p:spPr>
        <p:txBody>
          <a:bodyPr/>
          <a:lstStyle>
            <a:lvl1pPr>
              <a:defRPr/>
            </a:lvl1pPr>
          </a:lstStyle>
          <a:p>
            <a:pPr>
              <a:defRPr/>
            </a:pPr>
            <a:r>
              <a:rPr lang="fi-FI"/>
              <a:t>Käytettävyys ja käyttöliittymät</a:t>
            </a:r>
          </a:p>
          <a:p>
            <a:pPr>
              <a:defRPr/>
            </a:pPr>
            <a:r>
              <a:rPr lang="fi-FI"/>
              <a:t>Metropolia Ammattikorkeakoulu</a:t>
            </a:r>
          </a:p>
          <a:p>
            <a:pPr>
              <a:defRPr/>
            </a:pPr>
            <a:r>
              <a:rPr lang="fi-FI"/>
              <a:t>Vesa Ollikainen</a:t>
            </a:r>
          </a:p>
        </p:txBody>
      </p:sp>
      <p:sp>
        <p:nvSpPr>
          <p:cNvPr id="6" name="Rectangle 5">
            <a:extLst>
              <a:ext uri="{FF2B5EF4-FFF2-40B4-BE49-F238E27FC236}">
                <a16:creationId xmlns:a16="http://schemas.microsoft.com/office/drawing/2014/main" id="{DF692CC2-5C43-4D3E-8F1C-52C18E81C59B}"/>
              </a:ext>
            </a:extLst>
          </p:cNvPr>
          <p:cNvSpPr>
            <a:spLocks noGrp="1" noChangeArrowheads="1"/>
          </p:cNvSpPr>
          <p:nvPr>
            <p:ph type="sldNum" sz="quarter" idx="11"/>
          </p:nvPr>
        </p:nvSpPr>
        <p:spPr>
          <a:ln/>
        </p:spPr>
        <p:txBody>
          <a:bodyPr/>
          <a:lstStyle>
            <a:lvl1pPr>
              <a:defRPr/>
            </a:lvl1pPr>
          </a:lstStyle>
          <a:p>
            <a:pPr>
              <a:defRPr/>
            </a:pPr>
            <a:fld id="{83389C36-235F-44C4-815C-D272FCFFEFBE}" type="slidenum">
              <a:rPr lang="fi-FI" altLang="fi-FI"/>
              <a:pPr>
                <a:defRPr/>
              </a:pPr>
              <a:t>‹#›</a:t>
            </a:fld>
            <a:endParaRPr lang="fi-FI" altLang="fi-FI"/>
          </a:p>
        </p:txBody>
      </p:sp>
    </p:spTree>
    <p:extLst>
      <p:ext uri="{BB962C8B-B14F-4D97-AF65-F5344CB8AC3E}">
        <p14:creationId xmlns:p14="http://schemas.microsoft.com/office/powerpoint/2010/main" val="416083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a:t>Muokkaa perustyyl. napsautt.</a:t>
            </a:r>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i-FI" noProof="0"/>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Rectangle 4">
            <a:extLst>
              <a:ext uri="{FF2B5EF4-FFF2-40B4-BE49-F238E27FC236}">
                <a16:creationId xmlns:a16="http://schemas.microsoft.com/office/drawing/2014/main" id="{526B2A16-0E98-4A6E-A4E1-9D6CFD4D36F8}"/>
              </a:ext>
            </a:extLst>
          </p:cNvPr>
          <p:cNvSpPr>
            <a:spLocks noGrp="1" noChangeArrowheads="1"/>
          </p:cNvSpPr>
          <p:nvPr>
            <p:ph type="ftr" sz="quarter" idx="10"/>
          </p:nvPr>
        </p:nvSpPr>
        <p:spPr>
          <a:ln/>
        </p:spPr>
        <p:txBody>
          <a:bodyPr/>
          <a:lstStyle>
            <a:lvl1pPr>
              <a:defRPr/>
            </a:lvl1pPr>
          </a:lstStyle>
          <a:p>
            <a:pPr>
              <a:defRPr/>
            </a:pPr>
            <a:r>
              <a:rPr lang="fi-FI"/>
              <a:t>Käytettävyys ja käyttöliittymät</a:t>
            </a:r>
          </a:p>
          <a:p>
            <a:pPr>
              <a:defRPr/>
            </a:pPr>
            <a:r>
              <a:rPr lang="fi-FI"/>
              <a:t>Metropolia Ammattikorkeakoulu</a:t>
            </a:r>
          </a:p>
          <a:p>
            <a:pPr>
              <a:defRPr/>
            </a:pPr>
            <a:r>
              <a:rPr lang="fi-FI"/>
              <a:t>Vesa Ollikainen</a:t>
            </a:r>
          </a:p>
        </p:txBody>
      </p:sp>
      <p:sp>
        <p:nvSpPr>
          <p:cNvPr id="6" name="Rectangle 5">
            <a:extLst>
              <a:ext uri="{FF2B5EF4-FFF2-40B4-BE49-F238E27FC236}">
                <a16:creationId xmlns:a16="http://schemas.microsoft.com/office/drawing/2014/main" id="{3ADC1EFA-5D31-4C71-B22B-4157F23B23BB}"/>
              </a:ext>
            </a:extLst>
          </p:cNvPr>
          <p:cNvSpPr>
            <a:spLocks noGrp="1" noChangeArrowheads="1"/>
          </p:cNvSpPr>
          <p:nvPr>
            <p:ph type="sldNum" sz="quarter" idx="11"/>
          </p:nvPr>
        </p:nvSpPr>
        <p:spPr>
          <a:ln/>
        </p:spPr>
        <p:txBody>
          <a:bodyPr/>
          <a:lstStyle>
            <a:lvl1pPr>
              <a:defRPr/>
            </a:lvl1pPr>
          </a:lstStyle>
          <a:p>
            <a:pPr>
              <a:defRPr/>
            </a:pPr>
            <a:fld id="{C4EA367D-1D58-4ACF-A547-605FEED4A105}" type="slidenum">
              <a:rPr lang="fi-FI" altLang="fi-FI"/>
              <a:pPr>
                <a:defRPr/>
              </a:pPr>
              <a:t>‹#›</a:t>
            </a:fld>
            <a:endParaRPr lang="fi-FI" altLang="fi-FI"/>
          </a:p>
        </p:txBody>
      </p:sp>
    </p:spTree>
    <p:extLst>
      <p:ext uri="{BB962C8B-B14F-4D97-AF65-F5344CB8AC3E}">
        <p14:creationId xmlns:p14="http://schemas.microsoft.com/office/powerpoint/2010/main" val="240187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45CC7AD-F367-438B-AE13-E8B0F458FC66}"/>
              </a:ext>
            </a:extLst>
          </p:cNvPr>
          <p:cNvSpPr>
            <a:spLocks noGrp="1" noChangeArrowheads="1"/>
          </p:cNvSpPr>
          <p:nvPr>
            <p:ph type="title"/>
          </p:nvPr>
        </p:nvSpPr>
        <p:spPr bwMode="auto">
          <a:xfrm>
            <a:off x="611188" y="274638"/>
            <a:ext cx="80756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i-FI" altLang="fi-FI"/>
              <a:t>Muokkaa perustyyl. napsautt.</a:t>
            </a:r>
          </a:p>
        </p:txBody>
      </p:sp>
      <p:sp>
        <p:nvSpPr>
          <p:cNvPr id="1027" name="Rectangle 3">
            <a:extLst>
              <a:ext uri="{FF2B5EF4-FFF2-40B4-BE49-F238E27FC236}">
                <a16:creationId xmlns:a16="http://schemas.microsoft.com/office/drawing/2014/main" id="{19524174-A0BE-481D-997B-73C302171084}"/>
              </a:ext>
            </a:extLst>
          </p:cNvPr>
          <p:cNvSpPr>
            <a:spLocks noGrp="1" noChangeArrowheads="1"/>
          </p:cNvSpPr>
          <p:nvPr>
            <p:ph type="body" idx="1"/>
          </p:nvPr>
        </p:nvSpPr>
        <p:spPr bwMode="auto">
          <a:xfrm>
            <a:off x="611188" y="1600200"/>
            <a:ext cx="8075612"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i-FI" altLang="fi-FI"/>
              <a:t>Muokkaa tekstin perustyylejä napsauttamalla</a:t>
            </a:r>
          </a:p>
          <a:p>
            <a:pPr lvl="1"/>
            <a:r>
              <a:rPr lang="fi-FI" altLang="fi-FI"/>
              <a:t>toinen taso</a:t>
            </a:r>
          </a:p>
          <a:p>
            <a:pPr lvl="2"/>
            <a:r>
              <a:rPr lang="fi-FI" altLang="fi-FI"/>
              <a:t>kolmas taso</a:t>
            </a:r>
          </a:p>
          <a:p>
            <a:pPr lvl="3"/>
            <a:r>
              <a:rPr lang="fi-FI" altLang="fi-FI"/>
              <a:t>neljäs taso</a:t>
            </a:r>
          </a:p>
          <a:p>
            <a:pPr lvl="4"/>
            <a:r>
              <a:rPr lang="fi-FI" altLang="fi-FI"/>
              <a:t>viides taso</a:t>
            </a:r>
          </a:p>
        </p:txBody>
      </p:sp>
      <p:sp>
        <p:nvSpPr>
          <p:cNvPr id="4100" name="Rectangle 4">
            <a:extLst>
              <a:ext uri="{FF2B5EF4-FFF2-40B4-BE49-F238E27FC236}">
                <a16:creationId xmlns:a16="http://schemas.microsoft.com/office/drawing/2014/main" id="{054CC561-466A-4ED8-8FBD-F1E7ABA78581}"/>
              </a:ext>
            </a:extLst>
          </p:cNvPr>
          <p:cNvSpPr>
            <a:spLocks noGrp="1" noChangeArrowheads="1"/>
          </p:cNvSpPr>
          <p:nvPr>
            <p:ph type="ftr" sz="quarter" idx="3"/>
          </p:nvPr>
        </p:nvSpPr>
        <p:spPr bwMode="auto">
          <a:xfrm>
            <a:off x="2771775" y="6092825"/>
            <a:ext cx="36004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000" b="0"/>
            </a:lvl1pPr>
          </a:lstStyle>
          <a:p>
            <a:pPr>
              <a:defRPr/>
            </a:pPr>
            <a:r>
              <a:rPr lang="fi-FI"/>
              <a:t>Käytettävyys ja käyttöliittymät</a:t>
            </a:r>
          </a:p>
          <a:p>
            <a:pPr>
              <a:defRPr/>
            </a:pPr>
            <a:r>
              <a:rPr lang="fi-FI"/>
              <a:t>Metropolia Ammattikorkeakoulu</a:t>
            </a:r>
          </a:p>
          <a:p>
            <a:pPr>
              <a:defRPr/>
            </a:pPr>
            <a:r>
              <a:rPr lang="fi-FI"/>
              <a:t>Vesa Ollikainen</a:t>
            </a:r>
          </a:p>
        </p:txBody>
      </p:sp>
      <p:sp>
        <p:nvSpPr>
          <p:cNvPr id="4101" name="Rectangle 5">
            <a:extLst>
              <a:ext uri="{FF2B5EF4-FFF2-40B4-BE49-F238E27FC236}">
                <a16:creationId xmlns:a16="http://schemas.microsoft.com/office/drawing/2014/main" id="{7CDFD0B0-FF58-4FB2-AD29-E05C76A5D1AD}"/>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b="0"/>
            </a:lvl1pPr>
          </a:lstStyle>
          <a:p>
            <a:pPr>
              <a:defRPr/>
            </a:pPr>
            <a:fld id="{FA3395A7-F76A-49D0-A9EF-2F9E84338D52}" type="slidenum">
              <a:rPr lang="fi-FI" altLang="fi-FI"/>
              <a:pPr>
                <a:defRPr/>
              </a:pPr>
              <a:t>‹#›</a:t>
            </a:fld>
            <a:endParaRPr lang="fi-FI" altLang="fi-FI"/>
          </a:p>
        </p:txBody>
      </p:sp>
      <p:pic>
        <p:nvPicPr>
          <p:cNvPr id="1030" name="Picture 6" descr="logokuva">
            <a:extLst>
              <a:ext uri="{FF2B5EF4-FFF2-40B4-BE49-F238E27FC236}">
                <a16:creationId xmlns:a16="http://schemas.microsoft.com/office/drawing/2014/main" id="{9FF31011-66FF-4BEB-81EC-0A18EACEC41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188" y="6021388"/>
            <a:ext cx="115252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8"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ctr" rtl="0" eaLnBrk="0" fontAlgn="base" hangingPunct="0">
        <a:spcBef>
          <a:spcPct val="0"/>
        </a:spcBef>
        <a:spcAft>
          <a:spcPct val="0"/>
        </a:spcAft>
        <a:defRPr sz="3200">
          <a:solidFill>
            <a:srgbClr val="E72B1E"/>
          </a:solidFill>
          <a:latin typeface="+mj-lt"/>
          <a:ea typeface="+mj-ea"/>
          <a:cs typeface="+mj-cs"/>
        </a:defRPr>
      </a:lvl1pPr>
      <a:lvl2pPr algn="ctr" rtl="0" eaLnBrk="0" fontAlgn="base" hangingPunct="0">
        <a:spcBef>
          <a:spcPct val="0"/>
        </a:spcBef>
        <a:spcAft>
          <a:spcPct val="0"/>
        </a:spcAft>
        <a:defRPr sz="3200">
          <a:solidFill>
            <a:srgbClr val="E72B1E"/>
          </a:solidFill>
          <a:latin typeface="Tahoma" pitchFamily="34" charset="0"/>
        </a:defRPr>
      </a:lvl2pPr>
      <a:lvl3pPr algn="ctr" rtl="0" eaLnBrk="0" fontAlgn="base" hangingPunct="0">
        <a:spcBef>
          <a:spcPct val="0"/>
        </a:spcBef>
        <a:spcAft>
          <a:spcPct val="0"/>
        </a:spcAft>
        <a:defRPr sz="3200">
          <a:solidFill>
            <a:srgbClr val="E72B1E"/>
          </a:solidFill>
          <a:latin typeface="Tahoma" pitchFamily="34" charset="0"/>
        </a:defRPr>
      </a:lvl3pPr>
      <a:lvl4pPr algn="ctr" rtl="0" eaLnBrk="0" fontAlgn="base" hangingPunct="0">
        <a:spcBef>
          <a:spcPct val="0"/>
        </a:spcBef>
        <a:spcAft>
          <a:spcPct val="0"/>
        </a:spcAft>
        <a:defRPr sz="3200">
          <a:solidFill>
            <a:srgbClr val="E72B1E"/>
          </a:solidFill>
          <a:latin typeface="Tahoma" pitchFamily="34" charset="0"/>
        </a:defRPr>
      </a:lvl4pPr>
      <a:lvl5pPr algn="ctr" rtl="0" eaLnBrk="0" fontAlgn="base" hangingPunct="0">
        <a:spcBef>
          <a:spcPct val="0"/>
        </a:spcBef>
        <a:spcAft>
          <a:spcPct val="0"/>
        </a:spcAft>
        <a:defRPr sz="3200">
          <a:solidFill>
            <a:srgbClr val="E72B1E"/>
          </a:solidFill>
          <a:latin typeface="Tahoma" pitchFamily="34" charset="0"/>
        </a:defRPr>
      </a:lvl5pPr>
      <a:lvl6pPr marL="457200" algn="ctr" rtl="0" fontAlgn="base">
        <a:spcBef>
          <a:spcPct val="0"/>
        </a:spcBef>
        <a:spcAft>
          <a:spcPct val="0"/>
        </a:spcAft>
        <a:defRPr sz="3200">
          <a:solidFill>
            <a:srgbClr val="E72B1E"/>
          </a:solidFill>
          <a:latin typeface="Tahoma" pitchFamily="34" charset="0"/>
        </a:defRPr>
      </a:lvl6pPr>
      <a:lvl7pPr marL="914400" algn="ctr" rtl="0" fontAlgn="base">
        <a:spcBef>
          <a:spcPct val="0"/>
        </a:spcBef>
        <a:spcAft>
          <a:spcPct val="0"/>
        </a:spcAft>
        <a:defRPr sz="3200">
          <a:solidFill>
            <a:srgbClr val="E72B1E"/>
          </a:solidFill>
          <a:latin typeface="Tahoma" pitchFamily="34" charset="0"/>
        </a:defRPr>
      </a:lvl7pPr>
      <a:lvl8pPr marL="1371600" algn="ctr" rtl="0" fontAlgn="base">
        <a:spcBef>
          <a:spcPct val="0"/>
        </a:spcBef>
        <a:spcAft>
          <a:spcPct val="0"/>
        </a:spcAft>
        <a:defRPr sz="3200">
          <a:solidFill>
            <a:srgbClr val="E72B1E"/>
          </a:solidFill>
          <a:latin typeface="Tahoma" pitchFamily="34" charset="0"/>
        </a:defRPr>
      </a:lvl8pPr>
      <a:lvl9pPr marL="1828800" algn="ctr" rtl="0" fontAlgn="base">
        <a:spcBef>
          <a:spcPct val="0"/>
        </a:spcBef>
        <a:spcAft>
          <a:spcPct val="0"/>
        </a:spcAft>
        <a:defRPr sz="3200">
          <a:solidFill>
            <a:srgbClr val="E72B1E"/>
          </a:solidFill>
          <a:latin typeface="Tahoma" pitchFamily="34" charset="0"/>
        </a:defRPr>
      </a:lvl9pPr>
    </p:titleStyle>
    <p:bodyStyle>
      <a:lvl1pPr marL="342900" indent="-342900" algn="l" rtl="0" eaLnBrk="0" fontAlgn="base" hangingPunct="0">
        <a:spcBef>
          <a:spcPct val="6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TEST-substance@test.fi" TargetMode="External"/><Relationship Id="rId2" Type="http://schemas.openxmlformats.org/officeDocument/2006/relationships/hyperlink" Target="mailto:test@test.f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tech@adventureclub.io(???)" TargetMode="External"/><Relationship Id="rId2" Type="http://schemas.openxmlformats.org/officeDocument/2006/relationships/hyperlink" Target="mailto:test@test.f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872C57C-8C47-4A60-9F3C-D478EFC43E8F}"/>
              </a:ext>
            </a:extLst>
          </p:cNvPr>
          <p:cNvSpPr>
            <a:spLocks noGrp="1" noChangeArrowheads="1"/>
          </p:cNvSpPr>
          <p:nvPr>
            <p:ph type="ctrTitle"/>
          </p:nvPr>
        </p:nvSpPr>
        <p:spPr/>
        <p:txBody>
          <a:bodyPr/>
          <a:lstStyle/>
          <a:p>
            <a:r>
              <a:rPr lang="fi-FI" altLang="fi-FI"/>
              <a:t>Software Testing</a:t>
            </a:r>
          </a:p>
        </p:txBody>
      </p:sp>
      <p:sp>
        <p:nvSpPr>
          <p:cNvPr id="15363" name="Subtitle 2">
            <a:extLst>
              <a:ext uri="{FF2B5EF4-FFF2-40B4-BE49-F238E27FC236}">
                <a16:creationId xmlns:a16="http://schemas.microsoft.com/office/drawing/2014/main" id="{65747BC5-182C-49C9-B170-C7E7E05072AC}"/>
              </a:ext>
            </a:extLst>
          </p:cNvPr>
          <p:cNvSpPr>
            <a:spLocks noGrp="1" noChangeArrowheads="1"/>
          </p:cNvSpPr>
          <p:nvPr>
            <p:ph type="subTitle" idx="1"/>
          </p:nvPr>
        </p:nvSpPr>
        <p:spPr/>
        <p:txBody>
          <a:bodyPr/>
          <a:lstStyle/>
          <a:p>
            <a:r>
              <a:rPr lang="fi-FI" altLang="fi-FI"/>
              <a:t>Quality assurance and troubleshooting</a:t>
            </a:r>
          </a:p>
        </p:txBody>
      </p:sp>
      <p:sp>
        <p:nvSpPr>
          <p:cNvPr id="15364" name="Footer Placeholder 3">
            <a:extLst>
              <a:ext uri="{FF2B5EF4-FFF2-40B4-BE49-F238E27FC236}">
                <a16:creationId xmlns:a16="http://schemas.microsoft.com/office/drawing/2014/main" id="{965071EF-4147-4963-8D85-0273CD09819A}"/>
              </a:ext>
            </a:extLst>
          </p:cNvPr>
          <p:cNvSpPr>
            <a:spLocks noGrp="1"/>
          </p:cNvSpPr>
          <p:nvPr>
            <p:ph type="ftr" sz="quarter" idx="11"/>
          </p:nvPr>
        </p:nvSpPr>
        <p:spPr>
          <a:xfrm>
            <a:off x="2771775" y="6165303"/>
            <a:ext cx="3600450" cy="556171"/>
          </a:xfrm>
          <a:noFill/>
        </p:spPr>
        <p:txBody>
          <a:bodyPr/>
          <a:lstStyle>
            <a:lvl1pPr>
              <a:spcBef>
                <a:spcPct val="6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fi-FI" altLang="fi-FI" sz="1000"/>
              <a:t>Ohjelmisto 1 ja 2</a:t>
            </a:r>
          </a:p>
          <a:p>
            <a:pPr>
              <a:spcBef>
                <a:spcPct val="0"/>
              </a:spcBef>
              <a:buFontTx/>
              <a:buNone/>
            </a:pPr>
            <a:r>
              <a:rPr lang="fi-FI" altLang="fi-FI" sz="1000"/>
              <a:t>Metropolia Ammattikorkeakoulu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507BCEC-394D-4C73-A0B9-156B0DC05550}"/>
              </a:ext>
            </a:extLst>
          </p:cNvPr>
          <p:cNvSpPr>
            <a:spLocks noGrp="1" noChangeArrowheads="1"/>
          </p:cNvSpPr>
          <p:nvPr>
            <p:ph type="title"/>
          </p:nvPr>
        </p:nvSpPr>
        <p:spPr/>
        <p:txBody>
          <a:bodyPr/>
          <a:lstStyle/>
          <a:p>
            <a:r>
              <a:rPr lang="fi-FI" altLang="fi-FI"/>
              <a:t>Test Targets</a:t>
            </a:r>
          </a:p>
        </p:txBody>
      </p:sp>
      <p:sp>
        <p:nvSpPr>
          <p:cNvPr id="25603" name="Rectangle 3">
            <a:extLst>
              <a:ext uri="{FF2B5EF4-FFF2-40B4-BE49-F238E27FC236}">
                <a16:creationId xmlns:a16="http://schemas.microsoft.com/office/drawing/2014/main" id="{7EE5B82C-EBB1-46AB-B224-A5A6D9449464}"/>
              </a:ext>
            </a:extLst>
          </p:cNvPr>
          <p:cNvSpPr>
            <a:spLocks noGrp="1" noChangeArrowheads="1"/>
          </p:cNvSpPr>
          <p:nvPr>
            <p:ph type="body" sz="half" idx="1"/>
          </p:nvPr>
        </p:nvSpPr>
        <p:spPr>
          <a:xfrm>
            <a:off x="611188" y="3284984"/>
            <a:ext cx="3960812" cy="2664966"/>
          </a:xfrm>
        </p:spPr>
        <p:txBody>
          <a:bodyPr/>
          <a:lstStyle/>
          <a:p>
            <a:r>
              <a:rPr lang="fi-FI" altLang="fi-FI" sz="1800" b="1" dirty="0"/>
              <a:t>Feature testing</a:t>
            </a:r>
          </a:p>
          <a:p>
            <a:pPr lvl="1"/>
            <a:r>
              <a:rPr lang="fi-FI" altLang="fi-FI" sz="1600" dirty="0"/>
              <a:t>Operation logic testing</a:t>
            </a:r>
          </a:p>
          <a:p>
            <a:pPr lvl="1"/>
            <a:r>
              <a:rPr lang="fi-FI" altLang="fi-FI" sz="1600" dirty="0"/>
              <a:t>UI testing</a:t>
            </a:r>
          </a:p>
          <a:p>
            <a:pPr lvl="1"/>
            <a:r>
              <a:rPr lang="fi-FI" altLang="fi-FI" sz="1600" dirty="0"/>
              <a:t>Database testing</a:t>
            </a:r>
          </a:p>
          <a:p>
            <a:pPr lvl="1"/>
            <a:r>
              <a:rPr lang="fi-FI" altLang="fi-FI" sz="1600" dirty="0"/>
              <a:t>API testing</a:t>
            </a:r>
          </a:p>
          <a:p>
            <a:pPr lvl="1"/>
            <a:endParaRPr lang="fi-FI" altLang="fi-FI" sz="1400" dirty="0"/>
          </a:p>
        </p:txBody>
      </p:sp>
      <p:sp>
        <p:nvSpPr>
          <p:cNvPr id="25604" name="Rectangle 4">
            <a:extLst>
              <a:ext uri="{FF2B5EF4-FFF2-40B4-BE49-F238E27FC236}">
                <a16:creationId xmlns:a16="http://schemas.microsoft.com/office/drawing/2014/main" id="{F42C7AE3-E82E-4CCD-9F4A-A68617546C45}"/>
              </a:ext>
            </a:extLst>
          </p:cNvPr>
          <p:cNvSpPr>
            <a:spLocks noGrp="1" noChangeArrowheads="1"/>
          </p:cNvSpPr>
          <p:nvPr>
            <p:ph type="body" sz="half" idx="2"/>
          </p:nvPr>
        </p:nvSpPr>
        <p:spPr>
          <a:xfrm>
            <a:off x="4724400" y="3284984"/>
            <a:ext cx="3962400" cy="2664966"/>
          </a:xfrm>
        </p:spPr>
        <p:txBody>
          <a:bodyPr/>
          <a:lstStyle/>
          <a:p>
            <a:r>
              <a:rPr lang="fi-FI" altLang="fi-FI" sz="1800" b="1" dirty="0"/>
              <a:t>Limitation testing</a:t>
            </a:r>
          </a:p>
          <a:p>
            <a:pPr lvl="1"/>
            <a:r>
              <a:rPr lang="fi-FI" altLang="fi-FI" sz="1600" dirty="0"/>
              <a:t>Authentication testing</a:t>
            </a:r>
          </a:p>
          <a:p>
            <a:pPr lvl="1"/>
            <a:r>
              <a:rPr lang="fi-FI" altLang="fi-FI" sz="1600" dirty="0"/>
              <a:t>Performance testing</a:t>
            </a:r>
          </a:p>
          <a:p>
            <a:pPr lvl="1"/>
            <a:r>
              <a:rPr lang="fi-FI" altLang="fi-FI" sz="1600" dirty="0"/>
              <a:t>Load testing</a:t>
            </a:r>
          </a:p>
          <a:p>
            <a:pPr lvl="1"/>
            <a:r>
              <a:rPr lang="fi-FI" altLang="fi-FI" sz="1600" dirty="0"/>
              <a:t>Error condition testing</a:t>
            </a:r>
          </a:p>
          <a:p>
            <a:pPr lvl="1"/>
            <a:r>
              <a:rPr lang="fi-FI" altLang="fi-FI" sz="1600" dirty="0"/>
              <a:t>Configuration testing</a:t>
            </a:r>
          </a:p>
          <a:p>
            <a:pPr lvl="1"/>
            <a:r>
              <a:rPr lang="fi-FI" altLang="fi-FI" sz="1600" dirty="0"/>
              <a:t>Installation testing</a:t>
            </a:r>
          </a:p>
        </p:txBody>
      </p:sp>
      <p:sp>
        <p:nvSpPr>
          <p:cNvPr id="25605" name="Text Box 5">
            <a:extLst>
              <a:ext uri="{FF2B5EF4-FFF2-40B4-BE49-F238E27FC236}">
                <a16:creationId xmlns:a16="http://schemas.microsoft.com/office/drawing/2014/main" id="{A5B87F69-FEF6-418C-8A02-15E29420834B}"/>
              </a:ext>
            </a:extLst>
          </p:cNvPr>
          <p:cNvSpPr txBox="1">
            <a:spLocks noChangeArrowheads="1"/>
          </p:cNvSpPr>
          <p:nvPr/>
        </p:nvSpPr>
        <p:spPr bwMode="auto">
          <a:xfrm>
            <a:off x="6156176" y="6092825"/>
            <a:ext cx="2663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6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fi-FI" altLang="fi-FI" sz="800" b="0"/>
              <a:t>Lähteet: </a:t>
            </a:r>
            <a:r>
              <a:rPr lang="fi-FI" altLang="fi-FI" sz="800" b="0" err="1"/>
              <a:t>Maciaszek</a:t>
            </a:r>
            <a:r>
              <a:rPr lang="fi-FI" altLang="fi-FI" sz="800" b="0"/>
              <a:t>, </a:t>
            </a:r>
            <a:r>
              <a:rPr lang="fi-FI" altLang="fi-FI" sz="800" b="0" err="1"/>
              <a:t>Requirements</a:t>
            </a:r>
            <a:r>
              <a:rPr lang="fi-FI" altLang="fi-FI" sz="800" b="0"/>
              <a:t> </a:t>
            </a:r>
            <a:r>
              <a:rPr lang="fi-FI" altLang="fi-FI" sz="800" b="0" err="1"/>
              <a:t>analysis</a:t>
            </a:r>
            <a:r>
              <a:rPr lang="fi-FI" altLang="fi-FI" sz="800" b="0"/>
              <a:t> and System Design, </a:t>
            </a:r>
            <a:r>
              <a:rPr lang="fi-FI" altLang="fi-FI" sz="800" b="0" err="1"/>
              <a:t>Addison</a:t>
            </a:r>
            <a:r>
              <a:rPr lang="fi-FI" altLang="fi-FI" sz="800" b="0"/>
              <a:t>-Wesley, 2001 ja </a:t>
            </a:r>
            <a:r>
              <a:rPr lang="fi-FI" altLang="fi-FI" sz="800" b="0" err="1"/>
              <a:t>Murch</a:t>
            </a:r>
            <a:r>
              <a:rPr lang="fi-FI" altLang="fi-FI" sz="800" b="0"/>
              <a:t>, IT-projektinhallinta, Edita, 2002, muokattu ja täydennetty.</a:t>
            </a:r>
          </a:p>
        </p:txBody>
      </p:sp>
      <p:sp>
        <p:nvSpPr>
          <p:cNvPr id="2" name="Thought Bubble: Cloud 1">
            <a:extLst>
              <a:ext uri="{FF2B5EF4-FFF2-40B4-BE49-F238E27FC236}">
                <a16:creationId xmlns:a16="http://schemas.microsoft.com/office/drawing/2014/main" id="{43C4F326-0705-4670-B918-5D46F23638BF}"/>
              </a:ext>
              <a:ext uri="{C183D7F6-B498-43B3-948B-1728B52AA6E4}">
                <adec:decorative xmlns:adec="http://schemas.microsoft.com/office/drawing/2017/decorative" val="1"/>
              </a:ext>
            </a:extLst>
          </p:cNvPr>
          <p:cNvSpPr/>
          <p:nvPr/>
        </p:nvSpPr>
        <p:spPr bwMode="auto">
          <a:xfrm>
            <a:off x="971600" y="1757616"/>
            <a:ext cx="2741023" cy="796469"/>
          </a:xfrm>
          <a:prstGeom prst="cloudCallout">
            <a:avLst>
              <a:gd name="adj1" fmla="val -20833"/>
              <a:gd name="adj2" fmla="val 103161"/>
            </a:avLst>
          </a:prstGeom>
          <a:solidFill>
            <a:srgbClr val="F5771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tabLst/>
            </a:pPr>
            <a:r>
              <a:rPr kumimoji="0" lang="fi-FI" sz="1400" b="0" i="0" u="none" strike="noStrike" cap="none" normalizeH="0" baseline="0" dirty="0">
                <a:ln>
                  <a:noFill/>
                </a:ln>
                <a:solidFill>
                  <a:schemeClr val="bg1"/>
                </a:solidFill>
                <a:effectLst/>
                <a:latin typeface="Tahoma" pitchFamily="34" charset="0"/>
              </a:rPr>
              <a:t>Does the software operate correctly?</a:t>
            </a:r>
          </a:p>
        </p:txBody>
      </p:sp>
      <p:sp>
        <p:nvSpPr>
          <p:cNvPr id="9" name="Thought Bubble: Cloud 8">
            <a:extLst>
              <a:ext uri="{FF2B5EF4-FFF2-40B4-BE49-F238E27FC236}">
                <a16:creationId xmlns:a16="http://schemas.microsoft.com/office/drawing/2014/main" id="{803281A1-85D0-4200-9FD6-FB00EA1AAEBB}"/>
              </a:ext>
              <a:ext uri="{C183D7F6-B498-43B3-948B-1728B52AA6E4}">
                <adec:decorative xmlns:adec="http://schemas.microsoft.com/office/drawing/2017/decorative" val="1"/>
              </a:ext>
            </a:extLst>
          </p:cNvPr>
          <p:cNvSpPr/>
          <p:nvPr/>
        </p:nvSpPr>
        <p:spPr bwMode="auto">
          <a:xfrm>
            <a:off x="5076056" y="1593637"/>
            <a:ext cx="2741023" cy="1124426"/>
          </a:xfrm>
          <a:prstGeom prst="cloudCallout">
            <a:avLst>
              <a:gd name="adj1" fmla="val -2763"/>
              <a:gd name="adj2" fmla="val 106065"/>
            </a:avLst>
          </a:prstGeom>
          <a:solidFill>
            <a:srgbClr val="F5771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tabLst/>
            </a:pPr>
            <a:r>
              <a:rPr kumimoji="0" lang="fi-FI" sz="1400" b="0" i="0" u="none" strike="noStrike" cap="none" normalizeH="0" baseline="0" dirty="0">
                <a:ln>
                  <a:noFill/>
                </a:ln>
                <a:solidFill>
                  <a:schemeClr val="bg1"/>
                </a:solidFill>
                <a:effectLst/>
                <a:latin typeface="Tahoma" pitchFamily="34" charset="0"/>
              </a:rPr>
              <a:t>Does the software fulfill the boundary conditions?</a:t>
            </a:r>
          </a:p>
        </p:txBody>
      </p:sp>
      <p:sp>
        <p:nvSpPr>
          <p:cNvPr id="10" name="Footer Placeholder 3">
            <a:extLst>
              <a:ext uri="{FF2B5EF4-FFF2-40B4-BE49-F238E27FC236}">
                <a16:creationId xmlns:a16="http://schemas.microsoft.com/office/drawing/2014/main" id="{324D1F4E-5E27-4D58-AF11-01E46C6970B0}"/>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F45DC68-9AEF-4DB4-A505-3A161904E745}"/>
              </a:ext>
            </a:extLst>
          </p:cNvPr>
          <p:cNvSpPr>
            <a:spLocks noGrp="1" noChangeArrowheads="1"/>
          </p:cNvSpPr>
          <p:nvPr>
            <p:ph type="title"/>
          </p:nvPr>
        </p:nvSpPr>
        <p:spPr/>
        <p:txBody>
          <a:bodyPr/>
          <a:lstStyle/>
          <a:p>
            <a:r>
              <a:rPr lang="fi-FI" altLang="fi-FI"/>
              <a:t>Static and Dynamic Analysis</a:t>
            </a:r>
          </a:p>
        </p:txBody>
      </p:sp>
      <p:sp>
        <p:nvSpPr>
          <p:cNvPr id="24579" name="Rectangle 3">
            <a:extLst>
              <a:ext uri="{FF2B5EF4-FFF2-40B4-BE49-F238E27FC236}">
                <a16:creationId xmlns:a16="http://schemas.microsoft.com/office/drawing/2014/main" id="{D6C90A4A-62AD-44BB-AF94-CB2F29F7465E}"/>
              </a:ext>
            </a:extLst>
          </p:cNvPr>
          <p:cNvSpPr>
            <a:spLocks noGrp="1" noChangeArrowheads="1"/>
          </p:cNvSpPr>
          <p:nvPr>
            <p:ph type="body" idx="1"/>
          </p:nvPr>
        </p:nvSpPr>
        <p:spPr/>
        <p:txBody>
          <a:bodyPr>
            <a:normAutofit/>
          </a:bodyPr>
          <a:lstStyle/>
          <a:p>
            <a:r>
              <a:rPr lang="fi-FI" altLang="fi-FI" b="1"/>
              <a:t>Static analysis </a:t>
            </a:r>
            <a:r>
              <a:rPr lang="fi-FI" altLang="fi-FI"/>
              <a:t>means that no program code is executed</a:t>
            </a:r>
          </a:p>
          <a:p>
            <a:pPr lvl="1"/>
            <a:r>
              <a:rPr lang="fi-FI" altLang="fi-FI"/>
              <a:t>The program code and algorithmic correctness are analyzed.</a:t>
            </a:r>
          </a:p>
          <a:p>
            <a:pPr lvl="1"/>
            <a:r>
              <a:rPr lang="fi-FI" altLang="fi-FI"/>
              <a:t>White-box testing</a:t>
            </a:r>
          </a:p>
          <a:p>
            <a:r>
              <a:rPr lang="fi-FI" altLang="fi-FI"/>
              <a:t>In </a:t>
            </a:r>
            <a:r>
              <a:rPr lang="fi-FI" altLang="fi-FI" b="1"/>
              <a:t>Dynamic analysis </a:t>
            </a:r>
            <a:r>
              <a:rPr lang="fi-FI" altLang="fi-FI"/>
              <a:t>the program code is executed</a:t>
            </a:r>
          </a:p>
          <a:p>
            <a:pPr lvl="1"/>
            <a:r>
              <a:rPr lang="fi-FI" altLang="fi-FI"/>
              <a:t>Actual output is compared to expected output.</a:t>
            </a:r>
          </a:p>
          <a:p>
            <a:pPr lvl="1"/>
            <a:r>
              <a:rPr lang="fi-FI" altLang="fi-FI"/>
              <a:t>The system under test (SUT) is isolated from the rest of the system with test drivers and stubs.</a:t>
            </a:r>
          </a:p>
          <a:p>
            <a:pPr lvl="1"/>
            <a:r>
              <a:rPr lang="fi-FI" altLang="fi-FI"/>
              <a:t>Black-box testing.</a:t>
            </a:r>
          </a:p>
        </p:txBody>
      </p:sp>
      <p:sp>
        <p:nvSpPr>
          <p:cNvPr id="5" name="Footer Placeholder 3">
            <a:extLst>
              <a:ext uri="{FF2B5EF4-FFF2-40B4-BE49-F238E27FC236}">
                <a16:creationId xmlns:a16="http://schemas.microsoft.com/office/drawing/2014/main" id="{FC423653-E288-492D-942E-6321AD52E452}"/>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CD670BB-A0F0-43F4-AD18-1E9454688E4D}"/>
              </a:ext>
            </a:extLst>
          </p:cNvPr>
          <p:cNvSpPr>
            <a:spLocks noGrp="1" noChangeArrowheads="1"/>
          </p:cNvSpPr>
          <p:nvPr>
            <p:ph type="title"/>
          </p:nvPr>
        </p:nvSpPr>
        <p:spPr/>
        <p:txBody>
          <a:bodyPr/>
          <a:lstStyle/>
          <a:p>
            <a:r>
              <a:rPr lang="fi-FI" altLang="fi-FI"/>
              <a:t>Regression Testing</a:t>
            </a:r>
          </a:p>
        </p:txBody>
      </p:sp>
      <p:sp>
        <p:nvSpPr>
          <p:cNvPr id="26627" name="Rectangle 3">
            <a:extLst>
              <a:ext uri="{FF2B5EF4-FFF2-40B4-BE49-F238E27FC236}">
                <a16:creationId xmlns:a16="http://schemas.microsoft.com/office/drawing/2014/main" id="{88CA0707-FFAF-46FB-A6DA-142346104D8C}"/>
              </a:ext>
            </a:extLst>
          </p:cNvPr>
          <p:cNvSpPr>
            <a:spLocks noGrp="1" noChangeArrowheads="1"/>
          </p:cNvSpPr>
          <p:nvPr>
            <p:ph type="body" idx="1"/>
          </p:nvPr>
        </p:nvSpPr>
        <p:spPr/>
        <p:txBody>
          <a:bodyPr/>
          <a:lstStyle/>
          <a:p>
            <a:r>
              <a:rPr lang="fi-FI" altLang="fi-FI"/>
              <a:t>Error fixes may generate new errors.</a:t>
            </a:r>
          </a:p>
          <a:p>
            <a:r>
              <a:rPr lang="fi-FI" altLang="fi-FI"/>
              <a:t>Regression testing is testing the system again after changes.</a:t>
            </a:r>
          </a:p>
          <a:p>
            <a:r>
              <a:rPr lang="fi-FI" altLang="fi-FI"/>
              <a:t>Regression testing tests that:</a:t>
            </a:r>
          </a:p>
          <a:p>
            <a:pPr marL="857250" lvl="1" indent="-457200">
              <a:buFont typeface="+mj-lt"/>
              <a:buAutoNum type="arabicPeriod"/>
            </a:pPr>
            <a:r>
              <a:rPr lang="fi-FI" altLang="fi-FI"/>
              <a:t>the prior errors have truly been fixed.</a:t>
            </a:r>
          </a:p>
          <a:p>
            <a:pPr marL="857250" lvl="1" indent="-457200">
              <a:buFont typeface="+mj-lt"/>
              <a:buAutoNum type="arabicPeriod"/>
            </a:pPr>
            <a:r>
              <a:rPr lang="fi-FI" altLang="fi-FI"/>
              <a:t>the fix has not produced side effects by breaking something else.</a:t>
            </a:r>
          </a:p>
        </p:txBody>
      </p:sp>
      <p:sp>
        <p:nvSpPr>
          <p:cNvPr id="5" name="Footer Placeholder 3">
            <a:extLst>
              <a:ext uri="{FF2B5EF4-FFF2-40B4-BE49-F238E27FC236}">
                <a16:creationId xmlns:a16="http://schemas.microsoft.com/office/drawing/2014/main" id="{FCF376CD-6BA6-433F-970D-22E96D62059C}"/>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D608420-DEF3-4441-8162-0FFF92840EEC}"/>
              </a:ext>
            </a:extLst>
          </p:cNvPr>
          <p:cNvSpPr>
            <a:spLocks noGrp="1" noChangeArrowheads="1"/>
          </p:cNvSpPr>
          <p:nvPr>
            <p:ph type="title"/>
          </p:nvPr>
        </p:nvSpPr>
        <p:spPr/>
        <p:txBody>
          <a:bodyPr/>
          <a:lstStyle/>
          <a:p>
            <a:r>
              <a:rPr lang="fi-FI" altLang="fi-FI"/>
              <a:t>Test Cases</a:t>
            </a:r>
          </a:p>
        </p:txBody>
      </p:sp>
      <p:sp>
        <p:nvSpPr>
          <p:cNvPr id="26627" name="Rectangle 3">
            <a:extLst>
              <a:ext uri="{FF2B5EF4-FFF2-40B4-BE49-F238E27FC236}">
                <a16:creationId xmlns:a16="http://schemas.microsoft.com/office/drawing/2014/main" id="{E903FAAB-C6B1-433D-A619-C61EBAED4E54}"/>
              </a:ext>
            </a:extLst>
          </p:cNvPr>
          <p:cNvSpPr>
            <a:spLocks noGrp="1" noChangeArrowheads="1"/>
          </p:cNvSpPr>
          <p:nvPr>
            <p:ph type="body" idx="1"/>
          </p:nvPr>
        </p:nvSpPr>
        <p:spPr>
          <a:xfrm>
            <a:off x="611188" y="1600200"/>
            <a:ext cx="8075612" cy="4205064"/>
          </a:xfrm>
        </p:spPr>
        <p:txBody>
          <a:bodyPr>
            <a:normAutofit fontScale="92500" lnSpcReduction="20000"/>
          </a:bodyPr>
          <a:lstStyle/>
          <a:p>
            <a:pPr>
              <a:lnSpc>
                <a:spcPct val="90000"/>
              </a:lnSpc>
            </a:pPr>
            <a:endParaRPr lang="fi-FI" altLang="fi-FI"/>
          </a:p>
          <a:p>
            <a:pPr>
              <a:lnSpc>
                <a:spcPct val="90000"/>
              </a:lnSpc>
            </a:pPr>
            <a:r>
              <a:rPr lang="fi-FI" altLang="fi-FI"/>
              <a:t>Testing in the development stage is based on limited test cases.</a:t>
            </a:r>
          </a:p>
          <a:p>
            <a:pPr>
              <a:lnSpc>
                <a:spcPct val="90000"/>
              </a:lnSpc>
            </a:pPr>
            <a:r>
              <a:rPr lang="fi-FI" altLang="fi-FI"/>
              <a:t>The selection of test cases aims at high coverage.</a:t>
            </a:r>
          </a:p>
          <a:p>
            <a:pPr>
              <a:lnSpc>
                <a:spcPct val="90000"/>
              </a:lnSpc>
            </a:pPr>
            <a:r>
              <a:rPr lang="fi-FI" altLang="fi-FI"/>
              <a:t>Each test case that is created in advance is described with:</a:t>
            </a:r>
          </a:p>
          <a:p>
            <a:pPr marL="857250" lvl="1" indent="-457200">
              <a:lnSpc>
                <a:spcPct val="90000"/>
              </a:lnSpc>
              <a:buFontTx/>
              <a:buAutoNum type="arabicPeriod"/>
            </a:pPr>
            <a:r>
              <a:rPr lang="fi-FI" altLang="fi-FI"/>
              <a:t>Baseline</a:t>
            </a:r>
          </a:p>
          <a:p>
            <a:pPr marL="857250" lvl="1" indent="-457200">
              <a:lnSpc>
                <a:spcPct val="90000"/>
              </a:lnSpc>
              <a:buFontTx/>
              <a:buAutoNum type="arabicPeriod"/>
            </a:pPr>
            <a:r>
              <a:rPr lang="fi-FI" altLang="fi-FI"/>
              <a:t>Performed action</a:t>
            </a:r>
          </a:p>
          <a:p>
            <a:pPr marL="857250" lvl="1" indent="-457200">
              <a:lnSpc>
                <a:spcPct val="90000"/>
              </a:lnSpc>
              <a:buFontTx/>
              <a:buAutoNum type="arabicPeriod"/>
            </a:pPr>
            <a:r>
              <a:rPr lang="fi-FI" altLang="fi-FI"/>
              <a:t>Expected result</a:t>
            </a:r>
          </a:p>
          <a:p>
            <a:pPr>
              <a:lnSpc>
                <a:spcPct val="90000"/>
              </a:lnSpc>
            </a:pPr>
            <a:r>
              <a:rPr lang="fi-FI" altLang="fi-FI"/>
              <a:t>Observed results are compared with expected results during the tests.</a:t>
            </a:r>
          </a:p>
          <a:p>
            <a:pPr>
              <a:lnSpc>
                <a:spcPct val="90000"/>
              </a:lnSpc>
            </a:pPr>
            <a:r>
              <a:rPr lang="fi-FI" altLang="fi-FI"/>
              <a:t>If there is a difference between the actual and expected results, a fault was discovered.</a:t>
            </a:r>
          </a:p>
        </p:txBody>
      </p:sp>
      <p:sp>
        <p:nvSpPr>
          <p:cNvPr id="6" name="Footer Placeholder 3">
            <a:extLst>
              <a:ext uri="{FF2B5EF4-FFF2-40B4-BE49-F238E27FC236}">
                <a16:creationId xmlns:a16="http://schemas.microsoft.com/office/drawing/2014/main" id="{51E0B5C1-C1B1-4638-A7BC-07A9B3F0608C}"/>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E86D142-5E32-435B-AEED-B193C1BDA548}"/>
              </a:ext>
            </a:extLst>
          </p:cNvPr>
          <p:cNvSpPr>
            <a:spLocks noGrp="1" noChangeArrowheads="1"/>
          </p:cNvSpPr>
          <p:nvPr>
            <p:ph type="title"/>
          </p:nvPr>
        </p:nvSpPr>
        <p:spPr/>
        <p:txBody>
          <a:bodyPr/>
          <a:lstStyle/>
          <a:p>
            <a:r>
              <a:rPr lang="fi-FI" altLang="fi-FI"/>
              <a:t>Manual and Automated Testing</a:t>
            </a:r>
          </a:p>
        </p:txBody>
      </p:sp>
      <p:sp>
        <p:nvSpPr>
          <p:cNvPr id="28675" name="Content Placeholder 2">
            <a:extLst>
              <a:ext uri="{FF2B5EF4-FFF2-40B4-BE49-F238E27FC236}">
                <a16:creationId xmlns:a16="http://schemas.microsoft.com/office/drawing/2014/main" id="{C7833F64-4D02-4165-BDFF-3378B96430A5}"/>
              </a:ext>
            </a:extLst>
          </p:cNvPr>
          <p:cNvSpPr>
            <a:spLocks noGrp="1" noChangeArrowheads="1"/>
          </p:cNvSpPr>
          <p:nvPr>
            <p:ph idx="1"/>
          </p:nvPr>
        </p:nvSpPr>
        <p:spPr/>
        <p:txBody>
          <a:bodyPr>
            <a:normAutofit/>
          </a:bodyPr>
          <a:lstStyle/>
          <a:p>
            <a:r>
              <a:rPr lang="fi-FI" altLang="fi-FI"/>
              <a:t>There are both manual and automated tests.</a:t>
            </a:r>
          </a:p>
          <a:p>
            <a:r>
              <a:rPr lang="fi-FI" altLang="fi-FI"/>
              <a:t>Automation uses test tools that:</a:t>
            </a:r>
          </a:p>
          <a:p>
            <a:pPr lvl="1"/>
            <a:r>
              <a:rPr lang="fi-FI" altLang="fi-FI"/>
              <a:t>make testing easier.</a:t>
            </a:r>
          </a:p>
          <a:p>
            <a:pPr lvl="1"/>
            <a:r>
              <a:rPr lang="fi-FI" altLang="fi-FI"/>
              <a:t>visualize performed tests.</a:t>
            </a:r>
          </a:p>
          <a:p>
            <a:pPr lvl="1"/>
            <a:r>
              <a:rPr lang="fi-FI" altLang="fi-FI"/>
              <a:t>produce test reports.</a:t>
            </a:r>
          </a:p>
          <a:p>
            <a:r>
              <a:rPr lang="fi-FI" altLang="fi-FI"/>
              <a:t>Test automation:</a:t>
            </a:r>
          </a:p>
          <a:p>
            <a:pPr lvl="1"/>
            <a:r>
              <a:rPr lang="fi-FI" altLang="fi-FI"/>
              <a:t>reduces mechanical repetition of tests</a:t>
            </a:r>
          </a:p>
          <a:p>
            <a:pPr lvl="1"/>
            <a:r>
              <a:rPr lang="fi-FI" altLang="fi-FI"/>
              <a:t>is particularly useful in regression testing</a:t>
            </a:r>
          </a:p>
          <a:p>
            <a:pPr lvl="1"/>
            <a:r>
              <a:rPr lang="fi-FI" altLang="fi-FI"/>
              <a:t>Used technologies: Jasmine (JS), Junit (Java), Selenium (web-UI), Robot Framework (general test automation)</a:t>
            </a:r>
          </a:p>
        </p:txBody>
      </p:sp>
      <p:sp>
        <p:nvSpPr>
          <p:cNvPr id="5" name="Footer Placeholder 3">
            <a:extLst>
              <a:ext uri="{FF2B5EF4-FFF2-40B4-BE49-F238E27FC236}">
                <a16:creationId xmlns:a16="http://schemas.microsoft.com/office/drawing/2014/main" id="{74A616F5-C533-462F-9D8B-95BC4798F55F}"/>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B038C99-57BF-430A-918E-EB2BF52D4579}"/>
              </a:ext>
            </a:extLst>
          </p:cNvPr>
          <p:cNvSpPr>
            <a:spLocks noGrp="1" noChangeArrowheads="1"/>
          </p:cNvSpPr>
          <p:nvPr>
            <p:ph type="title"/>
          </p:nvPr>
        </p:nvSpPr>
        <p:spPr/>
        <p:txBody>
          <a:bodyPr/>
          <a:lstStyle/>
          <a:p>
            <a:r>
              <a:rPr lang="fi-FI" altLang="fi-FI"/>
              <a:t>Example of UI Test Automation (Selenium)</a:t>
            </a:r>
          </a:p>
        </p:txBody>
      </p:sp>
      <p:pic>
        <p:nvPicPr>
          <p:cNvPr id="29700" name="Picture 1" descr="Example image from SideeX tool showing a list of test suites and a log of test results with one value error found. Arrows point at test suite, test case and test result.">
            <a:extLst>
              <a:ext uri="{FF2B5EF4-FFF2-40B4-BE49-F238E27FC236}">
                <a16:creationId xmlns:a16="http://schemas.microsoft.com/office/drawing/2014/main" id="{815AC965-3ECB-4C85-AF73-6805B56037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557338"/>
            <a:ext cx="4319588"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Box 5">
            <a:extLst>
              <a:ext uri="{FF2B5EF4-FFF2-40B4-BE49-F238E27FC236}">
                <a16:creationId xmlns:a16="http://schemas.microsoft.com/office/drawing/2014/main" id="{E0A74D27-D802-488A-933B-AD690D2EC039}"/>
              </a:ext>
            </a:extLst>
          </p:cNvPr>
          <p:cNvSpPr txBox="1">
            <a:spLocks noChangeArrowheads="1"/>
          </p:cNvSpPr>
          <p:nvPr/>
        </p:nvSpPr>
        <p:spPr bwMode="auto">
          <a:xfrm>
            <a:off x="684213" y="2349500"/>
            <a:ext cx="1244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i-FI" altLang="fi-FI"/>
              <a:t>Test suite</a:t>
            </a:r>
          </a:p>
        </p:txBody>
      </p:sp>
      <p:sp>
        <p:nvSpPr>
          <p:cNvPr id="29702" name="TextBox 6">
            <a:extLst>
              <a:ext uri="{FF2B5EF4-FFF2-40B4-BE49-F238E27FC236}">
                <a16:creationId xmlns:a16="http://schemas.microsoft.com/office/drawing/2014/main" id="{B9B9907B-780E-4EDD-A7FA-AB956A247810}"/>
              </a:ext>
            </a:extLst>
          </p:cNvPr>
          <p:cNvSpPr txBox="1">
            <a:spLocks noChangeArrowheads="1"/>
          </p:cNvSpPr>
          <p:nvPr/>
        </p:nvSpPr>
        <p:spPr bwMode="auto">
          <a:xfrm>
            <a:off x="7380288" y="2378075"/>
            <a:ext cx="1219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i-FI" altLang="fi-FI"/>
              <a:t>Test case</a:t>
            </a:r>
          </a:p>
        </p:txBody>
      </p:sp>
      <p:sp>
        <p:nvSpPr>
          <p:cNvPr id="29703" name="TextBox 7">
            <a:extLst>
              <a:ext uri="{FF2B5EF4-FFF2-40B4-BE49-F238E27FC236}">
                <a16:creationId xmlns:a16="http://schemas.microsoft.com/office/drawing/2014/main" id="{D3E527ED-27F1-46D7-8BCB-22F36C6F46EF}"/>
              </a:ext>
            </a:extLst>
          </p:cNvPr>
          <p:cNvSpPr txBox="1">
            <a:spLocks noChangeArrowheads="1"/>
          </p:cNvSpPr>
          <p:nvPr/>
        </p:nvSpPr>
        <p:spPr bwMode="auto">
          <a:xfrm>
            <a:off x="7235825" y="5013325"/>
            <a:ext cx="1334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i-FI" altLang="fi-FI" dirty="0"/>
              <a:t>Test result</a:t>
            </a:r>
          </a:p>
        </p:txBody>
      </p:sp>
      <p:cxnSp>
        <p:nvCxnSpPr>
          <p:cNvPr id="29704" name="Straight Arrow Connector 9" descr="Arrow pointing at an example of a test suite.">
            <a:extLst>
              <a:ext uri="{FF2B5EF4-FFF2-40B4-BE49-F238E27FC236}">
                <a16:creationId xmlns:a16="http://schemas.microsoft.com/office/drawing/2014/main" id="{0936C4A2-25BE-4C5A-87BC-D376379A971E}"/>
              </a:ext>
            </a:extLst>
          </p:cNvPr>
          <p:cNvCxnSpPr>
            <a:cxnSpLocks noChangeShapeType="1"/>
            <a:stCxn id="29701" idx="3"/>
          </p:cNvCxnSpPr>
          <p:nvPr/>
        </p:nvCxnSpPr>
        <p:spPr bwMode="auto">
          <a:xfrm>
            <a:off x="1928977" y="2534166"/>
            <a:ext cx="626898" cy="213797"/>
          </a:xfrm>
          <a:prstGeom prst="straightConnector1">
            <a:avLst/>
          </a:prstGeom>
          <a:noFill/>
          <a:ln w="38100" algn="ctr">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5" name="Straight Arrow Connector 10" descr="Arrow pointing at an example of a test case.">
            <a:extLst>
              <a:ext uri="{FF2B5EF4-FFF2-40B4-BE49-F238E27FC236}">
                <a16:creationId xmlns:a16="http://schemas.microsoft.com/office/drawing/2014/main" id="{A8C58B5C-A8E3-4959-92D3-E4CEF223F86B}"/>
              </a:ext>
            </a:extLst>
          </p:cNvPr>
          <p:cNvCxnSpPr>
            <a:cxnSpLocks/>
          </p:cNvCxnSpPr>
          <p:nvPr/>
        </p:nvCxnSpPr>
        <p:spPr bwMode="auto">
          <a:xfrm flipH="1">
            <a:off x="6673850" y="2640013"/>
            <a:ext cx="601663" cy="284162"/>
          </a:xfrm>
          <a:prstGeom prst="straightConnector1">
            <a:avLst/>
          </a:prstGeom>
          <a:noFill/>
          <a:ln w="38100" algn="ctr">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6" name="Straight Arrow Connector 12">
            <a:extLst>
              <a:ext uri="{FF2B5EF4-FFF2-40B4-BE49-F238E27FC236}">
                <a16:creationId xmlns:a16="http://schemas.microsoft.com/office/drawing/2014/main" id="{6EBB6D92-FC4E-4724-86B6-373B669C14E2}"/>
              </a:ext>
            </a:extLst>
          </p:cNvPr>
          <p:cNvCxnSpPr>
            <a:cxnSpLocks/>
            <a:stCxn id="29703" idx="1"/>
          </p:cNvCxnSpPr>
          <p:nvPr/>
        </p:nvCxnSpPr>
        <p:spPr bwMode="auto">
          <a:xfrm flipH="1">
            <a:off x="5651500" y="5197991"/>
            <a:ext cx="1584325" cy="318572"/>
          </a:xfrm>
          <a:prstGeom prst="straightConnector1">
            <a:avLst/>
          </a:prstGeom>
          <a:noFill/>
          <a:ln w="38100" algn="ctr">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ooter Placeholder 3">
            <a:extLst>
              <a:ext uri="{FF2B5EF4-FFF2-40B4-BE49-F238E27FC236}">
                <a16:creationId xmlns:a16="http://schemas.microsoft.com/office/drawing/2014/main" id="{6C6BCF1E-392F-40D5-A834-C14527423537}"/>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274DD03-2AEE-4166-BC44-448F8EA57020}"/>
              </a:ext>
            </a:extLst>
          </p:cNvPr>
          <p:cNvSpPr>
            <a:spLocks noGrp="1" noChangeArrowheads="1"/>
          </p:cNvSpPr>
          <p:nvPr>
            <p:ph type="title"/>
          </p:nvPr>
        </p:nvSpPr>
        <p:spPr/>
        <p:txBody>
          <a:bodyPr/>
          <a:lstStyle/>
          <a:p>
            <a:r>
              <a:rPr lang="fi-FI" altLang="fi-FI"/>
              <a:t>Test Coverage</a:t>
            </a:r>
          </a:p>
        </p:txBody>
      </p:sp>
      <p:sp>
        <p:nvSpPr>
          <p:cNvPr id="21507" name="Rectangle 3">
            <a:extLst>
              <a:ext uri="{FF2B5EF4-FFF2-40B4-BE49-F238E27FC236}">
                <a16:creationId xmlns:a16="http://schemas.microsoft.com/office/drawing/2014/main" id="{42ACF7DF-8CFF-46D1-8BCB-253F194243E2}"/>
              </a:ext>
            </a:extLst>
          </p:cNvPr>
          <p:cNvSpPr>
            <a:spLocks noGrp="1" noChangeArrowheads="1"/>
          </p:cNvSpPr>
          <p:nvPr>
            <p:ph type="body" idx="1"/>
          </p:nvPr>
        </p:nvSpPr>
        <p:spPr/>
        <p:txBody>
          <a:bodyPr>
            <a:normAutofit lnSpcReduction="10000"/>
          </a:bodyPr>
          <a:lstStyle/>
          <a:p>
            <a:pPr>
              <a:lnSpc>
                <a:spcPct val="90000"/>
              </a:lnSpc>
              <a:defRPr/>
            </a:pPr>
            <a:r>
              <a:rPr lang="fi-FI" altLang="fi-FI"/>
              <a:t>Coverage metrics are used to make sure that:</a:t>
            </a:r>
          </a:p>
          <a:p>
            <a:pPr lvl="1">
              <a:lnSpc>
                <a:spcPct val="90000"/>
              </a:lnSpc>
              <a:defRPr/>
            </a:pPr>
            <a:r>
              <a:rPr lang="fi-FI" altLang="fi-FI"/>
              <a:t>all program parts are tested</a:t>
            </a:r>
          </a:p>
          <a:p>
            <a:pPr lvl="1">
              <a:lnSpc>
                <a:spcPct val="90000"/>
              </a:lnSpc>
              <a:defRPr/>
            </a:pPr>
            <a:r>
              <a:rPr lang="fi-FI" altLang="fi-FI"/>
              <a:t>enough testing is done</a:t>
            </a:r>
          </a:p>
          <a:p>
            <a:pPr>
              <a:lnSpc>
                <a:spcPct val="90000"/>
              </a:lnSpc>
              <a:defRPr/>
            </a:pPr>
            <a:r>
              <a:rPr lang="fi-FI" altLang="fi-FI"/>
              <a:t>For example, statement coverage (0-100%) counts the number of statements in the program that have been executed at least once.</a:t>
            </a:r>
          </a:p>
          <a:p>
            <a:pPr>
              <a:lnSpc>
                <a:spcPct val="90000"/>
              </a:lnSpc>
              <a:defRPr/>
            </a:pPr>
            <a:r>
              <a:rPr lang="fi-FI" altLang="fi-FI"/>
              <a:t>Other metrics:</a:t>
            </a:r>
          </a:p>
          <a:p>
            <a:pPr lvl="1">
              <a:lnSpc>
                <a:spcPct val="90000"/>
              </a:lnSpc>
              <a:defRPr/>
            </a:pPr>
            <a:r>
              <a:rPr lang="fi-FI" altLang="fi-FI"/>
              <a:t>Decision converage</a:t>
            </a:r>
          </a:p>
          <a:p>
            <a:pPr lvl="2">
              <a:lnSpc>
                <a:spcPct val="90000"/>
              </a:lnSpc>
              <a:defRPr/>
            </a:pPr>
            <a:r>
              <a:rPr lang="fi-FI" altLang="fi-FI"/>
              <a:t>The tested condition can receive both a true and a false value.</a:t>
            </a:r>
          </a:p>
          <a:p>
            <a:pPr lvl="1">
              <a:lnSpc>
                <a:spcPct val="90000"/>
              </a:lnSpc>
              <a:defRPr/>
            </a:pPr>
            <a:r>
              <a:rPr lang="fi-FI" altLang="fi-FI"/>
              <a:t>Condition coverage</a:t>
            </a:r>
          </a:p>
          <a:p>
            <a:pPr lvl="2">
              <a:lnSpc>
                <a:spcPct val="90000"/>
              </a:lnSpc>
              <a:defRPr/>
            </a:pPr>
            <a:r>
              <a:rPr lang="fi-FI" altLang="fi-FI"/>
              <a:t>Each part of a condition can receive both a ture and a false value.kukin ehdon osa saa sekä tosi- että epätosiarvon</a:t>
            </a:r>
          </a:p>
          <a:p>
            <a:pPr lvl="1">
              <a:lnSpc>
                <a:spcPct val="90000"/>
              </a:lnSpc>
              <a:defRPr/>
            </a:pPr>
            <a:r>
              <a:rPr lang="fi-FI" altLang="fi-FI"/>
              <a:t>Decision/condition coverage covers both</a:t>
            </a:r>
          </a:p>
          <a:p>
            <a:pPr>
              <a:lnSpc>
                <a:spcPct val="90000"/>
              </a:lnSpc>
              <a:defRPr/>
            </a:pPr>
            <a:endParaRPr lang="fi-FI" altLang="fi-FI"/>
          </a:p>
        </p:txBody>
      </p:sp>
      <p:sp>
        <p:nvSpPr>
          <p:cNvPr id="5" name="Footer Placeholder 3">
            <a:extLst>
              <a:ext uri="{FF2B5EF4-FFF2-40B4-BE49-F238E27FC236}">
                <a16:creationId xmlns:a16="http://schemas.microsoft.com/office/drawing/2014/main" id="{FA6C5DDE-D782-4181-9432-5A9D82D9DCE5}"/>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890B8A8-7174-4420-B0BC-F7F7656AE946}"/>
              </a:ext>
            </a:extLst>
          </p:cNvPr>
          <p:cNvSpPr>
            <a:spLocks noGrp="1" noChangeArrowheads="1"/>
          </p:cNvSpPr>
          <p:nvPr>
            <p:ph type="title"/>
          </p:nvPr>
        </p:nvSpPr>
        <p:spPr/>
        <p:txBody>
          <a:bodyPr/>
          <a:lstStyle/>
          <a:p>
            <a:r>
              <a:rPr lang="fi-FI" altLang="fi-FI"/>
              <a:t>Test Phases and Organizing Tests</a:t>
            </a:r>
          </a:p>
        </p:txBody>
      </p:sp>
      <p:sp>
        <p:nvSpPr>
          <p:cNvPr id="31747" name="Rectangle 3">
            <a:extLst>
              <a:ext uri="{FF2B5EF4-FFF2-40B4-BE49-F238E27FC236}">
                <a16:creationId xmlns:a16="http://schemas.microsoft.com/office/drawing/2014/main" id="{A08BE102-CFEF-40B4-A40E-4EE678A37FB9}"/>
              </a:ext>
            </a:extLst>
          </p:cNvPr>
          <p:cNvSpPr>
            <a:spLocks noGrp="1" noChangeArrowheads="1"/>
          </p:cNvSpPr>
          <p:nvPr>
            <p:ph type="body" idx="1"/>
          </p:nvPr>
        </p:nvSpPr>
        <p:spPr/>
        <p:txBody>
          <a:bodyPr/>
          <a:lstStyle/>
          <a:p>
            <a:r>
              <a:rPr lang="fi-FI" altLang="fi-FI"/>
              <a:t>Test planning and preparations</a:t>
            </a:r>
          </a:p>
          <a:p>
            <a:pPr lvl="1"/>
            <a:r>
              <a:rPr lang="fi-FI" altLang="fi-FI"/>
              <a:t>Create a test plan.</a:t>
            </a:r>
          </a:p>
          <a:p>
            <a:pPr lvl="1"/>
            <a:r>
              <a:rPr lang="fi-FI" altLang="fi-FI"/>
              <a:t>Create a test model that mimics the production environment.</a:t>
            </a:r>
          </a:p>
          <a:p>
            <a:pPr lvl="1"/>
            <a:r>
              <a:rPr lang="fi-FI" altLang="fi-FI"/>
              <a:t>Ensure adequate resources.</a:t>
            </a:r>
          </a:p>
          <a:p>
            <a:r>
              <a:rPr lang="fi-FI" altLang="fi-FI"/>
              <a:t>Testing phase</a:t>
            </a:r>
          </a:p>
          <a:p>
            <a:pPr lvl="1"/>
            <a:r>
              <a:rPr lang="fi-FI" altLang="fi-FI"/>
              <a:t>Focus is only on testing and finding errors.</a:t>
            </a:r>
          </a:p>
          <a:p>
            <a:r>
              <a:rPr lang="fi-FI" altLang="fi-FI"/>
              <a:t>Continuous testing</a:t>
            </a:r>
          </a:p>
          <a:p>
            <a:pPr lvl="1"/>
            <a:r>
              <a:rPr lang="fi-FI" altLang="fi-FI"/>
              <a:t>Especially important in agile software development.</a:t>
            </a:r>
          </a:p>
        </p:txBody>
      </p:sp>
      <p:sp>
        <p:nvSpPr>
          <p:cNvPr id="5" name="Footer Placeholder 3">
            <a:extLst>
              <a:ext uri="{FF2B5EF4-FFF2-40B4-BE49-F238E27FC236}">
                <a16:creationId xmlns:a16="http://schemas.microsoft.com/office/drawing/2014/main" id="{CA1752D8-B0D4-41BD-BA52-AF32BAE490B8}"/>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0817A83-8DC1-4752-9FCA-A4B755622566}"/>
              </a:ext>
            </a:extLst>
          </p:cNvPr>
          <p:cNvSpPr>
            <a:spLocks noGrp="1" noChangeArrowheads="1"/>
          </p:cNvSpPr>
          <p:nvPr>
            <p:ph type="title"/>
          </p:nvPr>
        </p:nvSpPr>
        <p:spPr/>
        <p:txBody>
          <a:bodyPr/>
          <a:lstStyle/>
          <a:p>
            <a:r>
              <a:rPr lang="fi-FI" altLang="fi-FI"/>
              <a:t>Test-Driven Development (TDD)</a:t>
            </a:r>
          </a:p>
        </p:txBody>
      </p:sp>
      <p:sp>
        <p:nvSpPr>
          <p:cNvPr id="32771" name="Rectangle 3">
            <a:extLst>
              <a:ext uri="{FF2B5EF4-FFF2-40B4-BE49-F238E27FC236}">
                <a16:creationId xmlns:a16="http://schemas.microsoft.com/office/drawing/2014/main" id="{77D8562A-3474-4B0C-AC93-415CCB7AAC3E}"/>
              </a:ext>
            </a:extLst>
          </p:cNvPr>
          <p:cNvSpPr>
            <a:spLocks noGrp="1" noChangeArrowheads="1"/>
          </p:cNvSpPr>
          <p:nvPr>
            <p:ph type="body" idx="1"/>
          </p:nvPr>
        </p:nvSpPr>
        <p:spPr/>
        <p:txBody>
          <a:bodyPr/>
          <a:lstStyle/>
          <a:p>
            <a:pPr marL="457200" indent="-457200"/>
            <a:r>
              <a:rPr lang="fi-FI" altLang="fi-FI"/>
              <a:t>In Test-Driven Development test cases define what the code should do before actual code is made</a:t>
            </a:r>
          </a:p>
          <a:p>
            <a:pPr marL="857250" lvl="1" indent="-457200">
              <a:buFont typeface="+mj-lt"/>
              <a:buAutoNum type="arabicPeriod"/>
            </a:pPr>
            <a:r>
              <a:rPr lang="fi-FI" altLang="fi-FI"/>
              <a:t>Create test cases for the part of program under development.</a:t>
            </a:r>
          </a:p>
          <a:p>
            <a:pPr marL="857250" lvl="1" indent="-457200">
              <a:buFont typeface="+mj-lt"/>
              <a:buAutoNum type="arabicPeriod"/>
            </a:pPr>
            <a:r>
              <a:rPr lang="fi-FI" altLang="fi-FI"/>
              <a:t>Write a stub code as a frame and make sure it does not pass any test cases.</a:t>
            </a:r>
          </a:p>
          <a:p>
            <a:pPr marL="838200" lvl="1" indent="-381000">
              <a:buFontTx/>
              <a:buAutoNum type="arabicPeriod"/>
            </a:pPr>
            <a:r>
              <a:rPr lang="fi-FI" altLang="fi-FI"/>
              <a:t>Modify the stub until it passes all tests.</a:t>
            </a:r>
          </a:p>
        </p:txBody>
      </p:sp>
      <p:sp>
        <p:nvSpPr>
          <p:cNvPr id="5" name="Footer Placeholder 3">
            <a:extLst>
              <a:ext uri="{FF2B5EF4-FFF2-40B4-BE49-F238E27FC236}">
                <a16:creationId xmlns:a16="http://schemas.microsoft.com/office/drawing/2014/main" id="{86FA6010-4399-4149-AD71-741AF3D6E4FB}"/>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9E8D97C-C8DB-4724-B689-24B9542843E6}"/>
              </a:ext>
            </a:extLst>
          </p:cNvPr>
          <p:cNvSpPr>
            <a:spLocks noGrp="1" noChangeArrowheads="1"/>
          </p:cNvSpPr>
          <p:nvPr>
            <p:ph type="title"/>
          </p:nvPr>
        </p:nvSpPr>
        <p:spPr/>
        <p:txBody>
          <a:bodyPr/>
          <a:lstStyle/>
          <a:p>
            <a:r>
              <a:rPr lang="fi-FI" altLang="fi-FI"/>
              <a:t>Code Smells</a:t>
            </a:r>
          </a:p>
        </p:txBody>
      </p:sp>
      <p:sp>
        <p:nvSpPr>
          <p:cNvPr id="3" name="Content Placeholder 2">
            <a:extLst>
              <a:ext uri="{FF2B5EF4-FFF2-40B4-BE49-F238E27FC236}">
                <a16:creationId xmlns:a16="http://schemas.microsoft.com/office/drawing/2014/main" id="{D01740E5-85AD-4D8F-805D-7F214F591EB8}"/>
              </a:ext>
            </a:extLst>
          </p:cNvPr>
          <p:cNvSpPr>
            <a:spLocks noGrp="1"/>
          </p:cNvSpPr>
          <p:nvPr>
            <p:ph idx="1"/>
          </p:nvPr>
        </p:nvSpPr>
        <p:spPr>
          <a:xfrm>
            <a:off x="611188" y="1600200"/>
            <a:ext cx="6049044" cy="4349750"/>
          </a:xfrm>
        </p:spPr>
        <p:txBody>
          <a:bodyPr>
            <a:normAutofit fontScale="62500" lnSpcReduction="20000"/>
          </a:bodyPr>
          <a:lstStyle/>
          <a:p>
            <a:pPr>
              <a:defRPr/>
            </a:pPr>
            <a:r>
              <a:rPr lang="fi-FI" sz="2700" dirty="0"/>
              <a:t>As a part of testing, programs are observed for poor coding practices, smelly code.</a:t>
            </a:r>
          </a:p>
          <a:p>
            <a:pPr>
              <a:defRPr/>
            </a:pPr>
            <a:r>
              <a:rPr lang="fi-FI" sz="2700" dirty="0"/>
              <a:t>These are not actual errors but more like symptoms, showing that the program code should be refactored. </a:t>
            </a:r>
          </a:p>
          <a:p>
            <a:pPr>
              <a:defRPr/>
            </a:pPr>
            <a:r>
              <a:rPr lang="fi-FI" sz="2700" dirty="0"/>
              <a:t>Smelly code increases the probability of programming errors.</a:t>
            </a:r>
          </a:p>
          <a:p>
            <a:pPr>
              <a:defRPr/>
            </a:pPr>
            <a:r>
              <a:rPr lang="fi-FI" sz="2700" dirty="0"/>
              <a:t>Poor coding practices lead to technical debt: the debt must be paid by fixing the code later.</a:t>
            </a:r>
          </a:p>
          <a:p>
            <a:pPr>
              <a:defRPr/>
            </a:pPr>
            <a:r>
              <a:rPr lang="fi-FI" sz="2700" dirty="0"/>
              <a:t>Code smells depend on the programming language. Some examples of bad practices in Python:</a:t>
            </a:r>
          </a:p>
          <a:p>
            <a:pPr lvl="1">
              <a:defRPr/>
            </a:pPr>
            <a:r>
              <a:rPr lang="fi-FI" sz="2600" dirty="0"/>
              <a:t>Duplicate code</a:t>
            </a:r>
          </a:p>
          <a:p>
            <a:pPr lvl="1">
              <a:defRPr/>
            </a:pPr>
            <a:r>
              <a:rPr lang="fi-FI" sz="2600" dirty="0"/>
              <a:t>Functions that are too long</a:t>
            </a:r>
          </a:p>
          <a:p>
            <a:pPr lvl="1">
              <a:defRPr/>
            </a:pPr>
            <a:r>
              <a:rPr lang="fi-FI" sz="2600" dirty="0"/>
              <a:t>Names that are too long, too short, or meaningless</a:t>
            </a:r>
          </a:p>
          <a:p>
            <a:pPr lvl="1">
              <a:defRPr/>
            </a:pPr>
            <a:r>
              <a:rPr lang="fi-FI" sz="2600" dirty="0"/>
              <a:t>Excessive use of global variables</a:t>
            </a:r>
          </a:p>
        </p:txBody>
      </p:sp>
      <p:pic>
        <p:nvPicPr>
          <p:cNvPr id="4" name="Picture 3">
            <a:extLst>
              <a:ext uri="{FF2B5EF4-FFF2-40B4-BE49-F238E27FC236}">
                <a16:creationId xmlns:a16="http://schemas.microsoft.com/office/drawing/2014/main" id="{C17DC12F-0229-4463-86A8-E193A3298EC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1575048"/>
            <a:ext cx="1950720" cy="1719072"/>
          </a:xfrm>
          <a:prstGeom prst="rect">
            <a:avLst/>
          </a:prstGeom>
        </p:spPr>
      </p:pic>
      <p:sp>
        <p:nvSpPr>
          <p:cNvPr id="7" name="Footer Placeholder 3">
            <a:extLst>
              <a:ext uri="{FF2B5EF4-FFF2-40B4-BE49-F238E27FC236}">
                <a16:creationId xmlns:a16="http://schemas.microsoft.com/office/drawing/2014/main" id="{B067389C-A355-4588-AB3B-1E74A0ADB423}"/>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6719ED2-1543-4279-ACB2-45C92245D44C}"/>
              </a:ext>
            </a:extLst>
          </p:cNvPr>
          <p:cNvSpPr>
            <a:spLocks noGrp="1" noChangeArrowheads="1"/>
          </p:cNvSpPr>
          <p:nvPr>
            <p:ph type="title"/>
          </p:nvPr>
        </p:nvSpPr>
        <p:spPr/>
        <p:txBody>
          <a:bodyPr/>
          <a:lstStyle/>
          <a:p>
            <a:r>
              <a:rPr lang="fi-FI" altLang="fi-FI"/>
              <a:t>Objectives for Today</a:t>
            </a:r>
          </a:p>
        </p:txBody>
      </p:sp>
      <p:sp>
        <p:nvSpPr>
          <p:cNvPr id="16387" name="Content Placeholder 2">
            <a:extLst>
              <a:ext uri="{FF2B5EF4-FFF2-40B4-BE49-F238E27FC236}">
                <a16:creationId xmlns:a16="http://schemas.microsoft.com/office/drawing/2014/main" id="{2C515CEB-9628-4046-9133-8E48AF8C1190}"/>
              </a:ext>
            </a:extLst>
          </p:cNvPr>
          <p:cNvSpPr>
            <a:spLocks noGrp="1" noChangeArrowheads="1"/>
          </p:cNvSpPr>
          <p:nvPr>
            <p:ph idx="1"/>
          </p:nvPr>
        </p:nvSpPr>
        <p:spPr/>
        <p:txBody>
          <a:bodyPr/>
          <a:lstStyle/>
          <a:p>
            <a:pPr marL="457200" indent="-457200">
              <a:buFontTx/>
              <a:buAutoNum type="arabicPeriod"/>
            </a:pPr>
            <a:r>
              <a:rPr lang="fi-FI" altLang="fi-FI" dirty="0"/>
              <a:t>To learn the significance of testing when developing a software product.</a:t>
            </a:r>
          </a:p>
          <a:p>
            <a:pPr marL="457200" indent="-457200">
              <a:buFontTx/>
              <a:buAutoNum type="arabicPeriod"/>
            </a:pPr>
            <a:r>
              <a:rPr lang="fi-FI" altLang="fi-FI" dirty="0"/>
              <a:t>To get familiar with the fundamentals of testing.</a:t>
            </a:r>
          </a:p>
          <a:p>
            <a:pPr marL="457200" indent="-457200">
              <a:buFontTx/>
              <a:buAutoNum type="arabicPeriod"/>
            </a:pPr>
            <a:r>
              <a:rPr lang="fi-FI" altLang="fi-FI" dirty="0"/>
              <a:t>To understand the importance of the release and deployment phases as a part of the the software development lifecycle. </a:t>
            </a:r>
          </a:p>
        </p:txBody>
      </p:sp>
      <p:sp>
        <p:nvSpPr>
          <p:cNvPr id="5" name="Footer Placeholder 3">
            <a:extLst>
              <a:ext uri="{FF2B5EF4-FFF2-40B4-BE49-F238E27FC236}">
                <a16:creationId xmlns:a16="http://schemas.microsoft.com/office/drawing/2014/main" id="{5650166A-035D-418A-988E-B65E53D08AEC}"/>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Ohjelmisto 1 ja 2</a:t>
            </a:r>
          </a:p>
          <a:p>
            <a:pPr algn="ctr">
              <a:spcBef>
                <a:spcPct val="0"/>
              </a:spcBef>
              <a:buFontTx/>
              <a:buNone/>
            </a:pPr>
            <a:r>
              <a:rPr lang="fi-FI" altLang="fi-FI" sz="1000"/>
              <a:t>Metropolia Ammattikorkeakoulu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3330BE11-0C78-48EF-AE7C-AE3B1D086A8B}"/>
              </a:ext>
            </a:extLst>
          </p:cNvPr>
          <p:cNvSpPr>
            <a:spLocks noGrp="1" noChangeArrowheads="1"/>
          </p:cNvSpPr>
          <p:nvPr>
            <p:ph type="title"/>
          </p:nvPr>
        </p:nvSpPr>
        <p:spPr/>
        <p:txBody>
          <a:bodyPr/>
          <a:lstStyle/>
          <a:p>
            <a:r>
              <a:rPr lang="fi-FI" altLang="fi-FI"/>
              <a:t>Release and Deployment</a:t>
            </a:r>
          </a:p>
        </p:txBody>
      </p:sp>
      <p:sp>
        <p:nvSpPr>
          <p:cNvPr id="3" name="Content Placeholder 2">
            <a:extLst>
              <a:ext uri="{FF2B5EF4-FFF2-40B4-BE49-F238E27FC236}">
                <a16:creationId xmlns:a16="http://schemas.microsoft.com/office/drawing/2014/main" id="{B73B5A86-650A-48AF-B18C-A2430A8E9B1A}"/>
              </a:ext>
            </a:extLst>
          </p:cNvPr>
          <p:cNvSpPr>
            <a:spLocks noGrp="1"/>
          </p:cNvSpPr>
          <p:nvPr>
            <p:ph idx="1"/>
          </p:nvPr>
        </p:nvSpPr>
        <p:spPr/>
        <p:txBody>
          <a:bodyPr>
            <a:normAutofit fontScale="77500" lnSpcReduction="20000"/>
          </a:bodyPr>
          <a:lstStyle/>
          <a:p>
            <a:pPr>
              <a:defRPr/>
            </a:pPr>
            <a:r>
              <a:rPr lang="fi-FI" dirty="0"/>
              <a:t>Eventually a data system moves from development to production for the customer.</a:t>
            </a:r>
          </a:p>
          <a:p>
            <a:pPr>
              <a:defRPr/>
            </a:pPr>
            <a:r>
              <a:rPr lang="fi-FI" dirty="0"/>
              <a:t>Release testing/System Acceptance Testing (SAT)</a:t>
            </a:r>
          </a:p>
          <a:p>
            <a:pPr>
              <a:defRPr/>
            </a:pPr>
            <a:r>
              <a:rPr lang="fi-FI" dirty="0"/>
              <a:t>Luovutustestaus / hyväksymistestaus (</a:t>
            </a:r>
            <a:r>
              <a:rPr lang="fi-FI" i="1" dirty="0"/>
              <a:t>System Acceptance Testing</a:t>
            </a:r>
            <a:r>
              <a:rPr lang="fi-FI" dirty="0"/>
              <a:t>, SAT)</a:t>
            </a:r>
          </a:p>
          <a:p>
            <a:pPr lvl="1">
              <a:defRPr/>
            </a:pPr>
            <a:r>
              <a:rPr lang="fi-FI" dirty="0"/>
              <a:t>Conducted in production environment under full load</a:t>
            </a:r>
          </a:p>
          <a:p>
            <a:pPr lvl="1">
              <a:defRPr/>
            </a:pPr>
            <a:r>
              <a:rPr lang="fi-FI" dirty="0"/>
              <a:t>The customer usually conducts the acceptance testing (or pays for external service).</a:t>
            </a:r>
          </a:p>
          <a:p>
            <a:pPr>
              <a:defRPr/>
            </a:pPr>
            <a:r>
              <a:rPr lang="fi-FI" dirty="0"/>
              <a:t>Ways to make deployment smoothier:</a:t>
            </a:r>
          </a:p>
          <a:p>
            <a:pPr lvl="1">
              <a:defRPr/>
            </a:pPr>
            <a:r>
              <a:rPr lang="fi-FI" dirty="0"/>
              <a:t>Training, seminars</a:t>
            </a:r>
          </a:p>
          <a:p>
            <a:pPr lvl="1">
              <a:defRPr/>
            </a:pPr>
            <a:r>
              <a:rPr lang="fi-FI" dirty="0"/>
              <a:t>Manuals, learning material</a:t>
            </a:r>
          </a:p>
          <a:p>
            <a:pPr lvl="1">
              <a:defRPr/>
            </a:pPr>
            <a:r>
              <a:rPr lang="fi-FI" dirty="0"/>
              <a:t>Last sprint together with the customer</a:t>
            </a:r>
          </a:p>
          <a:p>
            <a:pPr>
              <a:defRPr/>
            </a:pPr>
            <a:r>
              <a:rPr lang="fi-FI" dirty="0"/>
              <a:t>Validation phase between release and deployment is where the released system is tested as part of the customer company's production process.</a:t>
            </a:r>
          </a:p>
          <a:p>
            <a:pPr>
              <a:defRPr/>
            </a:pPr>
            <a:endParaRPr lang="fi-FI" dirty="0"/>
          </a:p>
        </p:txBody>
      </p:sp>
      <p:sp>
        <p:nvSpPr>
          <p:cNvPr id="34821" name="Text Box 5">
            <a:extLst>
              <a:ext uri="{FF2B5EF4-FFF2-40B4-BE49-F238E27FC236}">
                <a16:creationId xmlns:a16="http://schemas.microsoft.com/office/drawing/2014/main" id="{F39459C6-8D5F-41BE-A652-39CB4050AE18}"/>
              </a:ext>
            </a:extLst>
          </p:cNvPr>
          <p:cNvSpPr txBox="1">
            <a:spLocks noChangeArrowheads="1"/>
          </p:cNvSpPr>
          <p:nvPr/>
        </p:nvSpPr>
        <p:spPr bwMode="auto">
          <a:xfrm>
            <a:off x="6365701" y="6154960"/>
            <a:ext cx="26638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6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fi-FI" altLang="fi-FI" sz="800" b="0"/>
              <a:t>Lähde: Laatu automaatiossa, Parhaat käytännöt, Suomen automaatioseura (2001).</a:t>
            </a:r>
          </a:p>
        </p:txBody>
      </p:sp>
      <p:sp>
        <p:nvSpPr>
          <p:cNvPr id="6" name="Footer Placeholder 3">
            <a:extLst>
              <a:ext uri="{FF2B5EF4-FFF2-40B4-BE49-F238E27FC236}">
                <a16:creationId xmlns:a16="http://schemas.microsoft.com/office/drawing/2014/main" id="{D58C8E97-C196-4541-BD32-D05BFFBF0873}"/>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D12D488-6AEC-49A4-89A3-46E5741AC244}"/>
              </a:ext>
            </a:extLst>
          </p:cNvPr>
          <p:cNvSpPr>
            <a:spLocks noGrp="1" noChangeArrowheads="1"/>
          </p:cNvSpPr>
          <p:nvPr>
            <p:ph type="title"/>
          </p:nvPr>
        </p:nvSpPr>
        <p:spPr/>
        <p:txBody>
          <a:bodyPr/>
          <a:lstStyle/>
          <a:p>
            <a:r>
              <a:rPr lang="fi-FI" altLang="fi-FI"/>
              <a:t>Software Testing During the Software 1 &amp; 2 Study Modules</a:t>
            </a:r>
          </a:p>
        </p:txBody>
      </p:sp>
      <p:sp>
        <p:nvSpPr>
          <p:cNvPr id="37891" name="Content Placeholder 2">
            <a:extLst>
              <a:ext uri="{FF2B5EF4-FFF2-40B4-BE49-F238E27FC236}">
                <a16:creationId xmlns:a16="http://schemas.microsoft.com/office/drawing/2014/main" id="{9EB2EE08-7B4A-4003-ADC0-EA48E12A9033}"/>
              </a:ext>
            </a:extLst>
          </p:cNvPr>
          <p:cNvSpPr>
            <a:spLocks noGrp="1" noChangeArrowheads="1"/>
          </p:cNvSpPr>
          <p:nvPr>
            <p:ph idx="1"/>
          </p:nvPr>
        </p:nvSpPr>
        <p:spPr/>
        <p:txBody>
          <a:bodyPr>
            <a:normAutofit lnSpcReduction="10000"/>
          </a:bodyPr>
          <a:lstStyle/>
          <a:p>
            <a:r>
              <a:rPr lang="fi-FI" altLang="fi-FI" dirty="0"/>
              <a:t>The focus is on acceptance testing: Does the program fulfill the set requirements?</a:t>
            </a:r>
          </a:p>
          <a:p>
            <a:r>
              <a:rPr lang="fi-FI" altLang="fi-FI" dirty="0"/>
              <a:t>Testing is based on test scenarios that are more extensive than test cases and portray an entire use scenario for the end user.</a:t>
            </a:r>
          </a:p>
          <a:p>
            <a:pPr lvl="1"/>
            <a:r>
              <a:rPr lang="fi-FI" altLang="fi-FI" dirty="0"/>
              <a:t>For the game, a scenario could be a full gaming session from start to end.</a:t>
            </a:r>
          </a:p>
          <a:p>
            <a:pPr lvl="1"/>
            <a:r>
              <a:rPr lang="fi-FI" altLang="fi-FI" dirty="0"/>
              <a:t>The events of each scenario are planned in advance.</a:t>
            </a:r>
          </a:p>
          <a:p>
            <a:pPr lvl="1"/>
            <a:r>
              <a:rPr lang="fi-FI" altLang="fi-FI" dirty="0"/>
              <a:t>Also spontaneous events can occur during tests runs, after which the test run continues from the main branch.</a:t>
            </a:r>
          </a:p>
          <a:p>
            <a:pPr lvl="1"/>
            <a:r>
              <a:rPr lang="fi-FI" altLang="fi-FI" dirty="0"/>
              <a:t>Explorative testing: Making observations and raising doubts when using the software.</a:t>
            </a:r>
          </a:p>
        </p:txBody>
      </p:sp>
      <p:sp>
        <p:nvSpPr>
          <p:cNvPr id="5" name="Footer Placeholder 3">
            <a:extLst>
              <a:ext uri="{FF2B5EF4-FFF2-40B4-BE49-F238E27FC236}">
                <a16:creationId xmlns:a16="http://schemas.microsoft.com/office/drawing/2014/main" id="{1C22AA34-E752-4B77-B758-D64C552453C9}"/>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E008F522-57A8-4E5A-8FC0-05B96A502AF4}"/>
              </a:ext>
            </a:extLst>
          </p:cNvPr>
          <p:cNvSpPr>
            <a:spLocks noGrp="1" noChangeArrowheads="1"/>
          </p:cNvSpPr>
          <p:nvPr>
            <p:ph type="title"/>
          </p:nvPr>
        </p:nvSpPr>
        <p:spPr/>
        <p:txBody>
          <a:bodyPr/>
          <a:lstStyle/>
          <a:p>
            <a:r>
              <a:rPr lang="fi-FI" altLang="fi-FI"/>
              <a:t>Acceptance Testing Scenario Example</a:t>
            </a:r>
          </a:p>
        </p:txBody>
      </p:sp>
      <p:sp>
        <p:nvSpPr>
          <p:cNvPr id="35846" name="TextBox 8">
            <a:extLst>
              <a:ext uri="{FF2B5EF4-FFF2-40B4-BE49-F238E27FC236}">
                <a16:creationId xmlns:a16="http://schemas.microsoft.com/office/drawing/2014/main" id="{00841460-F7DD-4A55-A33E-438BC0EDFF35}"/>
              </a:ext>
            </a:extLst>
          </p:cNvPr>
          <p:cNvSpPr txBox="1">
            <a:spLocks noChangeArrowheads="1"/>
          </p:cNvSpPr>
          <p:nvPr/>
        </p:nvSpPr>
        <p:spPr bwMode="auto">
          <a:xfrm>
            <a:off x="755650" y="4797425"/>
            <a:ext cx="72009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fi-FI" altLang="fi-FI" sz="1400" b="0">
                <a:latin typeface="+mn-lt"/>
              </a:rPr>
              <a:t>An example acceptance test scenario from the PEILI project by Metropolia.  (Translated from Finnish)</a:t>
            </a:r>
          </a:p>
          <a:p>
            <a:pPr>
              <a:buFont typeface="Arial" panose="020B0604020202020204" pitchFamily="34" charset="0"/>
              <a:buChar char="•"/>
            </a:pPr>
            <a:r>
              <a:rPr lang="fi-FI" altLang="fi-FI" sz="1400" b="0">
                <a:latin typeface="+mn-lt"/>
              </a:rPr>
              <a:t>The next slide shows an example of the test run of the scenario (a raw version of the notes made from the test run. The original test run was recorded and error tickets were created accordingly.)</a:t>
            </a:r>
          </a:p>
        </p:txBody>
      </p:sp>
      <p:sp>
        <p:nvSpPr>
          <p:cNvPr id="7" name="Footer Placeholder 3">
            <a:extLst>
              <a:ext uri="{FF2B5EF4-FFF2-40B4-BE49-F238E27FC236}">
                <a16:creationId xmlns:a16="http://schemas.microsoft.com/office/drawing/2014/main" id="{4D300E1D-D667-4C92-BC3F-1A2245D0AE59}"/>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
        <p:nvSpPr>
          <p:cNvPr id="2" name="Rectangle 1">
            <a:extLst>
              <a:ext uri="{FF2B5EF4-FFF2-40B4-BE49-F238E27FC236}">
                <a16:creationId xmlns:a16="http://schemas.microsoft.com/office/drawing/2014/main" id="{914AA97A-1071-2EC1-F11A-438C21B79E86}"/>
              </a:ext>
            </a:extLst>
          </p:cNvPr>
          <p:cNvSpPr/>
          <p:nvPr/>
        </p:nvSpPr>
        <p:spPr bwMode="auto">
          <a:xfrm>
            <a:off x="4389437" y="1312025"/>
            <a:ext cx="4572000" cy="336399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defTabSz="914400" rtl="0" eaLnBrk="1" fontAlgn="base" latinLnBrk="0" hangingPunct="1">
              <a:lnSpc>
                <a:spcPct val="100000"/>
              </a:lnSpc>
              <a:spcBef>
                <a:spcPct val="20000"/>
              </a:spcBef>
              <a:spcAft>
                <a:spcPct val="0"/>
              </a:spcAft>
              <a:buClrTx/>
              <a:buSzTx/>
              <a:tabLst/>
            </a:pPr>
            <a:r>
              <a:rPr kumimoji="0" lang="fi-FI" sz="1100" b="0" i="0" u="none" strike="noStrike" cap="none" normalizeH="0" baseline="0">
                <a:ln>
                  <a:noFill/>
                </a:ln>
                <a:solidFill>
                  <a:schemeClr val="tx1"/>
                </a:solidFill>
                <a:effectLst/>
                <a:latin typeface="Arial" panose="020B0604020202020204" pitchFamily="34" charset="0"/>
                <a:cs typeface="Arial" panose="020B0604020202020204" pitchFamily="34" charset="0"/>
              </a:rPr>
              <a:t>Phases and Expected Result</a:t>
            </a:r>
            <a:endParaRPr lang="fi-FI" sz="1000" b="0">
              <a:solidFill>
                <a:schemeClr val="bg1">
                  <a:lumMod val="50000"/>
                </a:schemeClr>
              </a:solidFill>
              <a:latin typeface="Arial" panose="020B0604020202020204" pitchFamily="34" charset="0"/>
              <a:cs typeface="Arial" panose="020B0604020202020204" pitchFamily="34" charset="0"/>
            </a:endParaRPr>
          </a:p>
          <a:p>
            <a:pPr marL="0" marR="0" indent="0" defTabSz="914400" rtl="0" eaLnBrk="1" fontAlgn="base" latinLnBrk="0" hangingPunct="1">
              <a:lnSpc>
                <a:spcPct val="100000"/>
              </a:lnSpc>
              <a:spcBef>
                <a:spcPct val="20000"/>
              </a:spcBef>
              <a:spcAft>
                <a:spcPct val="0"/>
              </a:spcAft>
              <a:buClrTx/>
              <a:buSzTx/>
              <a:tabLst/>
            </a:pPr>
            <a:endParaRPr kumimoji="0" lang="fi-FI" sz="1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indent="0" defTabSz="914400" rtl="0" eaLnBrk="1" fontAlgn="base" latinLnBrk="0" hangingPunct="1">
              <a:lnSpc>
                <a:spcPct val="100000"/>
              </a:lnSpc>
              <a:spcBef>
                <a:spcPct val="20000"/>
              </a:spcBef>
              <a:spcAft>
                <a:spcPct val="0"/>
              </a:spcAft>
              <a:buClrTx/>
              <a:buSzTx/>
              <a:tabLst/>
            </a:pP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rPr>
              <a:t>Actions of the young person</a:t>
            </a:r>
          </a:p>
          <a:p>
            <a:pPr marL="228600" marR="0" indent="-228600" defTabSz="914400" rtl="0" eaLnBrk="1" fontAlgn="base" latinLnBrk="0" hangingPunct="1">
              <a:lnSpc>
                <a:spcPct val="100000"/>
              </a:lnSpc>
              <a:spcBef>
                <a:spcPct val="20000"/>
              </a:spcBef>
              <a:spcAft>
                <a:spcPct val="0"/>
              </a:spcAft>
              <a:buClrTx/>
              <a:buSzTx/>
              <a:buFont typeface="+mj-lt"/>
              <a:buAutoNum type="arabicPeriod"/>
              <a:tabLst/>
            </a:pPr>
            <a:r>
              <a:rPr lang="fi-FI" sz="800" b="0">
                <a:latin typeface="Arial" panose="020B0604020202020204" pitchFamily="34" charset="0"/>
                <a:cs typeface="Arial" panose="020B0604020202020204" pitchFamily="34" charset="0"/>
              </a:rPr>
              <a:t>The young person registrers a new account in the system.</a:t>
            </a:r>
          </a:p>
          <a:p>
            <a:pPr marL="228600" marR="0" indent="-228600" defTabSz="914400" rtl="0" eaLnBrk="1" fontAlgn="base" latinLnBrk="0" hangingPunct="1">
              <a:lnSpc>
                <a:spcPct val="100000"/>
              </a:lnSpc>
              <a:spcBef>
                <a:spcPct val="20000"/>
              </a:spcBef>
              <a:spcAft>
                <a:spcPct val="0"/>
              </a:spcAft>
              <a:buClrTx/>
              <a:buSzTx/>
              <a:buFont typeface="+mj-lt"/>
              <a:buAutoNum type="arabicPeriod"/>
              <a:tabLst/>
            </a:pP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rPr>
              <a:t>The young person finds and completes an exercise.</a:t>
            </a:r>
          </a:p>
          <a:p>
            <a:pPr marL="685800" lvl="1" indent="-228600" eaLnBrk="1" hangingPunct="1">
              <a:spcBef>
                <a:spcPct val="20000"/>
              </a:spcBef>
              <a:buFont typeface="Arial" panose="020B0604020202020204" pitchFamily="34" charset="0"/>
              <a:buChar char="•"/>
            </a:pPr>
            <a:r>
              <a:rPr lang="fi-FI" sz="800" b="0">
                <a:latin typeface="Arial" panose="020B0604020202020204" pitchFamily="34" charset="0"/>
                <a:cs typeface="Arial" panose="020B0604020202020204" pitchFamily="34" charset="0"/>
              </a:rPr>
              <a:t>The exercise is "Survey of Substance Use for Young Persons".  The answers of the user indicate severe substance abuse.</a:t>
            </a:r>
          </a:p>
          <a:p>
            <a:pPr marL="228600" indent="-228600" eaLnBrk="1" hangingPunct="1">
              <a:spcBef>
                <a:spcPct val="20000"/>
              </a:spcBef>
              <a:buFont typeface="+mj-lt"/>
              <a:buAutoNum type="arabicPeriod"/>
            </a:pPr>
            <a:r>
              <a:rPr lang="fi-FI" sz="800" b="0">
                <a:latin typeface="Arial" panose="020B0604020202020204" pitchFamily="34" charset="0"/>
                <a:cs typeface="Arial" panose="020B0604020202020204" pitchFamily="34" charset="0"/>
              </a:rPr>
              <a:t>The young person reviews their progress from the Mirror of Life.</a:t>
            </a:r>
          </a:p>
          <a:p>
            <a:pPr marL="685800" lvl="1" indent="-228600" eaLnBrk="1" hangingPunct="1">
              <a:spcBef>
                <a:spcPct val="20000"/>
              </a:spcBef>
              <a:buFont typeface="Arial" panose="020B0604020202020204" pitchFamily="34" charset="0"/>
              <a:buChar char="•"/>
            </a:pP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rPr>
              <a:t>The health and wellbeing counter shows a lo</a:t>
            </a:r>
            <a:r>
              <a:rPr lang="fi-FI" sz="800" b="0">
                <a:latin typeface="Arial" panose="020B0604020202020204" pitchFamily="34" charset="0"/>
                <a:cs typeface="Arial" panose="020B0604020202020204" pitchFamily="34" charset="0"/>
              </a:rPr>
              <a:t>w value.</a:t>
            </a:r>
          </a:p>
          <a:p>
            <a:pPr marL="228600" indent="-228600" eaLnBrk="1" hangingPunct="1">
              <a:spcBef>
                <a:spcPct val="20000"/>
              </a:spcBef>
              <a:buFont typeface="+mj-lt"/>
              <a:buAutoNum type="arabicPeriod"/>
            </a:pP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rPr>
              <a:t>The young person reviews recommended services.</a:t>
            </a:r>
          </a:p>
          <a:p>
            <a:pPr marL="685800" lvl="1" indent="-228600" eaLnBrk="1" hangingPunct="1">
              <a:spcBef>
                <a:spcPct val="20000"/>
              </a:spcBef>
              <a:buFont typeface="Arial" panose="020B0604020202020204" pitchFamily="34" charset="0"/>
              <a:buChar char="•"/>
            </a:pPr>
            <a:r>
              <a:rPr lang="fi-FI" sz="800" b="0">
                <a:latin typeface="Arial" panose="020B0604020202020204" pitchFamily="34" charset="0"/>
                <a:cs typeface="Arial" panose="020B0604020202020204" pitchFamily="34" charset="0"/>
              </a:rPr>
              <a:t>The TEST-Substance organization must show in the recommendations. Their Substance Rehabilitation service must show in the recommendations.</a:t>
            </a:r>
          </a:p>
          <a:p>
            <a:pPr marL="228600" indent="-228600" eaLnBrk="1" hangingPunct="1">
              <a:spcBef>
                <a:spcPct val="20000"/>
              </a:spcBef>
              <a:buFont typeface="+mj-lt"/>
              <a:buAutoNum type="arabicPeriod"/>
            </a:pP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rPr>
              <a:t>The youn</a:t>
            </a:r>
            <a:r>
              <a:rPr lang="fi-FI" sz="800" b="0">
                <a:latin typeface="Arial" panose="020B0604020202020204" pitchFamily="34" charset="0"/>
                <a:cs typeface="Arial" panose="020B0604020202020204" pitchFamily="34" charset="0"/>
              </a:rPr>
              <a:t>g person contacts the Substance Rehabilitation service vie email.</a:t>
            </a:r>
          </a:p>
          <a:p>
            <a:pPr marL="685800" lvl="1" indent="-228600" eaLnBrk="1" hangingPunct="1">
              <a:spcBef>
                <a:spcPct val="20000"/>
              </a:spcBef>
              <a:buFont typeface="Arial" panose="020B0604020202020204" pitchFamily="34" charset="0"/>
              <a:buChar char="•"/>
            </a:pP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rPr>
              <a:t>The young person requests an email response, enters their email address (fictional address </a:t>
            </a: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hlinkClick r:id="rId2"/>
              </a:rPr>
              <a:t>test@test.fi</a:t>
            </a: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rPr>
              <a:t>) and writes "Please contact me!" in the message.</a:t>
            </a:r>
          </a:p>
          <a:p>
            <a:pPr marL="228600" indent="-228600" eaLnBrk="1" hangingPunct="1">
              <a:spcBef>
                <a:spcPct val="20000"/>
              </a:spcBef>
              <a:buFont typeface="+mj-lt"/>
              <a:buAutoNum type="arabicPeriod"/>
            </a:pPr>
            <a:r>
              <a:rPr lang="fi-FI" sz="800" b="0">
                <a:latin typeface="Arial" panose="020B0604020202020204" pitchFamily="34" charset="0"/>
                <a:cs typeface="Arial" panose="020B0604020202020204" pitchFamily="34" charset="0"/>
              </a:rPr>
              <a:t>The young person logs out from the system.</a:t>
            </a:r>
          </a:p>
          <a:p>
            <a:pPr marL="228600" indent="-228600" eaLnBrk="1" hangingPunct="1">
              <a:spcBef>
                <a:spcPct val="20000"/>
              </a:spcBef>
              <a:buFont typeface="+mj-lt"/>
              <a:buAutoNum type="arabicPeriod"/>
            </a:pPr>
            <a:endPar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eaLnBrk="1" hangingPunct="1">
              <a:spcBef>
                <a:spcPct val="20000"/>
              </a:spcBef>
            </a:pPr>
            <a:r>
              <a:rPr lang="fi-FI" sz="800" b="0">
                <a:latin typeface="Arial" panose="020B0604020202020204" pitchFamily="34" charset="0"/>
                <a:cs typeface="Arial" panose="020B0604020202020204" pitchFamily="34" charset="0"/>
              </a:rPr>
              <a:t>Actions of the service provider</a:t>
            </a:r>
          </a:p>
          <a:p>
            <a:pPr marL="228600" indent="-228600" eaLnBrk="1" hangingPunct="1">
              <a:spcBef>
                <a:spcPct val="20000"/>
              </a:spcBef>
              <a:buFont typeface="+mj-lt"/>
              <a:buAutoNum type="arabicPeriod" startAt="7"/>
            </a:pP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rPr>
              <a:t>Service provider Test-Substance logs in to the system.</a:t>
            </a:r>
          </a:p>
          <a:p>
            <a:pPr marL="228600" indent="-228600" eaLnBrk="1" hangingPunct="1">
              <a:spcBef>
                <a:spcPct val="20000"/>
              </a:spcBef>
              <a:buFont typeface="+mj-lt"/>
              <a:buAutoNum type="arabicPeriod" startAt="7"/>
            </a:pPr>
            <a:r>
              <a:rPr lang="fi-FI" sz="800" b="0">
                <a:latin typeface="Arial" panose="020B0604020202020204" pitchFamily="34" charset="0"/>
                <a:cs typeface="Arial" panose="020B0604020202020204" pitchFamily="34" charset="0"/>
              </a:rPr>
              <a:t>The service provider reviews their contact requests.</a:t>
            </a:r>
          </a:p>
          <a:p>
            <a:pPr marL="685800" lvl="1" indent="-228600" eaLnBrk="1" hangingPunct="1">
              <a:spcBef>
                <a:spcPct val="20000"/>
              </a:spcBef>
              <a:buFont typeface="Arial" panose="020B0604020202020204" pitchFamily="34" charset="0"/>
              <a:buChar char="•"/>
            </a:pP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rPr>
              <a:t>The message from the young person must </a:t>
            </a:r>
            <a:r>
              <a:rPr lang="fi-FI" sz="800" b="0">
                <a:latin typeface="Arial" panose="020B0604020202020204" pitchFamily="34" charset="0"/>
                <a:cs typeface="Arial" panose="020B0604020202020204" pitchFamily="34" charset="0"/>
              </a:rPr>
              <a:t>show on the Contact Requests tab.</a:t>
            </a:r>
            <a:endPar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indent="0" defTabSz="914400" rtl="0" eaLnBrk="1" fontAlgn="base" latinLnBrk="0" hangingPunct="1">
              <a:lnSpc>
                <a:spcPct val="100000"/>
              </a:lnSpc>
              <a:spcBef>
                <a:spcPct val="20000"/>
              </a:spcBef>
              <a:spcAft>
                <a:spcPct val="0"/>
              </a:spcAft>
              <a:buClrTx/>
              <a:buSzTx/>
              <a:tabLst/>
            </a:pPr>
            <a:endParaRPr kumimoji="0" lang="fi-FI" sz="1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3EFCEC8-5CC3-3654-ADD4-84FD993F9E68}"/>
              </a:ext>
            </a:extLst>
          </p:cNvPr>
          <p:cNvSpPr/>
          <p:nvPr/>
        </p:nvSpPr>
        <p:spPr bwMode="auto">
          <a:xfrm>
            <a:off x="182563" y="1312025"/>
            <a:ext cx="4104456" cy="307161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defTabSz="914400" rtl="0" eaLnBrk="1" fontAlgn="base" latinLnBrk="0" hangingPunct="1">
              <a:lnSpc>
                <a:spcPct val="100000"/>
              </a:lnSpc>
              <a:spcBef>
                <a:spcPct val="20000"/>
              </a:spcBef>
              <a:spcAft>
                <a:spcPct val="0"/>
              </a:spcAft>
              <a:buClrTx/>
              <a:buSzTx/>
              <a:tabLst/>
            </a:pPr>
            <a:r>
              <a:rPr kumimoji="0" lang="fi-FI" sz="1100" b="0" i="0" u="none" strike="noStrike" cap="none" normalizeH="0" baseline="0">
                <a:ln>
                  <a:noFill/>
                </a:ln>
                <a:solidFill>
                  <a:schemeClr val="tx1"/>
                </a:solidFill>
                <a:effectLst/>
                <a:latin typeface="Arial" panose="020B0604020202020204" pitchFamily="34" charset="0"/>
                <a:cs typeface="Arial" panose="020B0604020202020204" pitchFamily="34" charset="0"/>
              </a:rPr>
              <a:t>N1: Core actions, young person: exercises, counters, recommendations, contact</a:t>
            </a:r>
            <a:endParaRPr lang="fi-FI" sz="1100" b="0">
              <a:latin typeface="Arial" panose="020B0604020202020204" pitchFamily="34" charset="0"/>
              <a:cs typeface="Arial" panose="020B0604020202020204" pitchFamily="34" charset="0"/>
            </a:endParaRPr>
          </a:p>
          <a:p>
            <a:pPr marL="0" marR="0" indent="0" defTabSz="914400" rtl="0" eaLnBrk="1" fontAlgn="base" latinLnBrk="0" hangingPunct="1">
              <a:lnSpc>
                <a:spcPct val="100000"/>
              </a:lnSpc>
              <a:spcBef>
                <a:spcPct val="20000"/>
              </a:spcBef>
              <a:spcAft>
                <a:spcPct val="0"/>
              </a:spcAft>
              <a:buClrTx/>
              <a:buSzTx/>
              <a:tabLst/>
            </a:pPr>
            <a:r>
              <a:rPr kumimoji="0" lang="fi-FI" sz="1000" b="0" i="0" u="none" strike="noStrike" cap="none" normalizeH="0" baseline="0">
                <a:ln>
                  <a:noFill/>
                </a:ln>
                <a:solidFill>
                  <a:schemeClr val="bg1">
                    <a:lumMod val="50000"/>
                  </a:schemeClr>
                </a:solidFill>
                <a:effectLst/>
                <a:latin typeface="Arial" panose="020B0604020202020204" pitchFamily="34" charset="0"/>
                <a:cs typeface="Arial" panose="020B0604020202020204" pitchFamily="34" charset="0"/>
              </a:rPr>
              <a:t>Ac</a:t>
            </a:r>
            <a:r>
              <a:rPr lang="fi-FI" sz="1000" b="0">
                <a:solidFill>
                  <a:schemeClr val="bg1">
                    <a:lumMod val="50000"/>
                  </a:schemeClr>
                </a:solidFill>
                <a:latin typeface="Arial" panose="020B0604020202020204" pitchFamily="34" charset="0"/>
                <a:cs typeface="Arial" panose="020B0604020202020204" pitchFamily="34" charset="0"/>
              </a:rPr>
              <a:t>ceptance testing of the PEILI project – scenarios</a:t>
            </a:r>
          </a:p>
          <a:p>
            <a:pPr marL="0" marR="0" indent="0" defTabSz="914400" rtl="0" eaLnBrk="1" fontAlgn="base" latinLnBrk="0" hangingPunct="1">
              <a:lnSpc>
                <a:spcPct val="100000"/>
              </a:lnSpc>
              <a:spcBef>
                <a:spcPct val="20000"/>
              </a:spcBef>
              <a:spcAft>
                <a:spcPct val="0"/>
              </a:spcAft>
              <a:buClrTx/>
              <a:buSzTx/>
              <a:tabLst/>
            </a:pPr>
            <a:endParaRPr kumimoji="0" lang="fi-FI" sz="1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indent="0" defTabSz="914400" rtl="0" eaLnBrk="1" fontAlgn="base" latinLnBrk="0" hangingPunct="1">
              <a:lnSpc>
                <a:spcPct val="100000"/>
              </a:lnSpc>
              <a:spcBef>
                <a:spcPct val="20000"/>
              </a:spcBef>
              <a:spcAft>
                <a:spcPct val="0"/>
              </a:spcAft>
              <a:buClrTx/>
              <a:buSzTx/>
              <a:tabLst/>
            </a:pPr>
            <a:r>
              <a:rPr lang="fi-FI" sz="1100" b="0">
                <a:latin typeface="Arial" panose="020B0604020202020204" pitchFamily="34" charset="0"/>
                <a:cs typeface="Arial" panose="020B0604020202020204" pitchFamily="34" charset="0"/>
              </a:rPr>
              <a:t>Version history</a:t>
            </a:r>
          </a:p>
          <a:p>
            <a:pPr marL="0" marR="0" indent="0" defTabSz="914400" rtl="0" eaLnBrk="1" fontAlgn="base" latinLnBrk="0" hangingPunct="1">
              <a:lnSpc>
                <a:spcPct val="100000"/>
              </a:lnSpc>
              <a:spcBef>
                <a:spcPct val="20000"/>
              </a:spcBef>
              <a:spcAft>
                <a:spcPct val="0"/>
              </a:spcAft>
              <a:buClrTx/>
              <a:buSzTx/>
              <a:tabLst/>
            </a:pPr>
            <a:r>
              <a:rPr kumimoji="0" lang="fi-FI" sz="800" b="0" i="0" u="none" strike="noStrike" cap="none" normalizeH="0" baseline="0">
                <a:ln>
                  <a:noFill/>
                </a:ln>
                <a:solidFill>
                  <a:schemeClr val="bg1">
                    <a:lumMod val="50000"/>
                  </a:schemeClr>
                </a:solidFill>
                <a:effectLst/>
                <a:latin typeface="Arial" panose="020B0604020202020204" pitchFamily="34" charset="0"/>
                <a:cs typeface="Arial" panose="020B0604020202020204" pitchFamily="34" charset="0"/>
              </a:rPr>
              <a:t>10.12.2020, VO: Created new scenarios based on experiences from system testing.</a:t>
            </a:r>
          </a:p>
          <a:p>
            <a:pPr marL="0" marR="0" indent="0" defTabSz="914400" rtl="0" eaLnBrk="1" fontAlgn="base" latinLnBrk="0" hangingPunct="1">
              <a:lnSpc>
                <a:spcPct val="100000"/>
              </a:lnSpc>
              <a:spcBef>
                <a:spcPct val="20000"/>
              </a:spcBef>
              <a:spcAft>
                <a:spcPct val="0"/>
              </a:spcAft>
              <a:buClrTx/>
              <a:buSzTx/>
              <a:tabLst/>
            </a:pPr>
            <a:r>
              <a:rPr lang="fi-FI" sz="800" b="0">
                <a:solidFill>
                  <a:schemeClr val="bg1">
                    <a:lumMod val="50000"/>
                  </a:schemeClr>
                </a:solidFill>
                <a:latin typeface="Arial" panose="020B0604020202020204" pitchFamily="34" charset="0"/>
                <a:cs typeface="Arial" panose="020B0604020202020204" pitchFamily="34" charset="0"/>
              </a:rPr>
              <a:t>11.12.2020, SL: Scenario reviewed and formatted.</a:t>
            </a:r>
          </a:p>
          <a:p>
            <a:pPr marL="0" marR="0" indent="0" defTabSz="914400" rtl="0" eaLnBrk="1" fontAlgn="base" latinLnBrk="0" hangingPunct="1">
              <a:lnSpc>
                <a:spcPct val="100000"/>
              </a:lnSpc>
              <a:spcBef>
                <a:spcPct val="20000"/>
              </a:spcBef>
              <a:spcAft>
                <a:spcPct val="0"/>
              </a:spcAft>
              <a:buClrTx/>
              <a:buSzTx/>
              <a:tabLst/>
            </a:pPr>
            <a:endParaRPr kumimoji="0" lang="fi-FI" sz="1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indent="0" defTabSz="914400" rtl="0" eaLnBrk="1" fontAlgn="base" latinLnBrk="0" hangingPunct="1">
              <a:lnSpc>
                <a:spcPct val="100000"/>
              </a:lnSpc>
              <a:spcBef>
                <a:spcPct val="20000"/>
              </a:spcBef>
              <a:spcAft>
                <a:spcPct val="0"/>
              </a:spcAft>
              <a:buClrTx/>
              <a:buSzTx/>
              <a:tabLst/>
            </a:pPr>
            <a:r>
              <a:rPr kumimoji="0" lang="fi-FI" sz="1100" b="0" i="0" u="none" strike="noStrike" cap="none" normalizeH="0" baseline="0">
                <a:ln>
                  <a:noFill/>
                </a:ln>
                <a:solidFill>
                  <a:schemeClr val="tx1"/>
                </a:solidFill>
                <a:effectLst/>
                <a:latin typeface="Arial" panose="020B0604020202020204" pitchFamily="34" charset="0"/>
                <a:cs typeface="Arial" panose="020B0604020202020204" pitchFamily="34" charset="0"/>
              </a:rPr>
              <a:t>D</a:t>
            </a:r>
            <a:r>
              <a:rPr lang="fi-FI" sz="1100" b="0">
                <a:latin typeface="Arial" panose="020B0604020202020204" pitchFamily="34" charset="0"/>
                <a:cs typeface="Arial" panose="020B0604020202020204" pitchFamily="34" charset="0"/>
              </a:rPr>
              <a:t>escription</a:t>
            </a:r>
          </a:p>
          <a:p>
            <a:pPr marL="0" marR="0" indent="0" defTabSz="914400" rtl="0" eaLnBrk="1" fontAlgn="base" latinLnBrk="0" hangingPunct="1">
              <a:lnSpc>
                <a:spcPct val="100000"/>
              </a:lnSpc>
              <a:spcBef>
                <a:spcPct val="20000"/>
              </a:spcBef>
              <a:spcAft>
                <a:spcPct val="0"/>
              </a:spcAft>
              <a:buClrTx/>
              <a:buSzTx/>
              <a:tabLst/>
            </a:pP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rPr>
              <a:t>Young person</a:t>
            </a:r>
            <a:r>
              <a:rPr lang="fi-FI" sz="800" b="0">
                <a:latin typeface="Arial" panose="020B0604020202020204" pitchFamily="34" charset="0"/>
                <a:cs typeface="Arial" panose="020B0604020202020204" pitchFamily="34" charset="0"/>
              </a:rPr>
              <a:t>'s typical use scenario, consisting of core activities: completing exercises, viewing counters, viewing recommended services and contacting a service provider.</a:t>
            </a:r>
          </a:p>
          <a:p>
            <a:pPr marL="0" marR="0" indent="0" defTabSz="914400" rtl="0" eaLnBrk="1" fontAlgn="base" latinLnBrk="0" hangingPunct="1">
              <a:lnSpc>
                <a:spcPct val="100000"/>
              </a:lnSpc>
              <a:spcBef>
                <a:spcPct val="20000"/>
              </a:spcBef>
              <a:spcAft>
                <a:spcPct val="0"/>
              </a:spcAft>
              <a:buClrTx/>
              <a:buSzTx/>
              <a:tabLst/>
            </a:pPr>
            <a:endParaRPr lang="fi-FI" sz="1000" b="0">
              <a:latin typeface="Arial" panose="020B0604020202020204" pitchFamily="34" charset="0"/>
              <a:cs typeface="Arial" panose="020B0604020202020204" pitchFamily="34" charset="0"/>
            </a:endParaRPr>
          </a:p>
          <a:p>
            <a:pPr marL="0" marR="0" indent="0" defTabSz="914400" rtl="0" eaLnBrk="1" fontAlgn="base" latinLnBrk="0" hangingPunct="1">
              <a:lnSpc>
                <a:spcPct val="100000"/>
              </a:lnSpc>
              <a:spcBef>
                <a:spcPct val="20000"/>
              </a:spcBef>
              <a:spcAft>
                <a:spcPct val="0"/>
              </a:spcAft>
              <a:buClrTx/>
              <a:buSzTx/>
              <a:tabLst/>
            </a:pPr>
            <a:r>
              <a:rPr lang="fi-FI" sz="1100" b="0">
                <a:latin typeface="Arial" panose="020B0604020202020204" pitchFamily="34" charset="0"/>
                <a:cs typeface="Arial" panose="020B0604020202020204" pitchFamily="34" charset="0"/>
              </a:rPr>
              <a:t>Pre-Conditions</a:t>
            </a:r>
          </a:p>
          <a:p>
            <a:pPr marL="171450" marR="0" indent="-171450"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lang="fi-FI" sz="800" b="0">
                <a:latin typeface="Arial" panose="020B0604020202020204" pitchFamily="34" charset="0"/>
                <a:cs typeface="Arial" panose="020B0604020202020204" pitchFamily="34" charset="0"/>
              </a:rPr>
              <a:t>Activated an exercise called "Survey of Substance Use for Young Persons"</a:t>
            </a:r>
          </a:p>
          <a:p>
            <a:pPr marL="171450" marR="0" indent="-171450"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rPr>
              <a:t>Activ</a:t>
            </a:r>
            <a:r>
              <a:rPr lang="fi-FI" sz="800" b="0">
                <a:latin typeface="Arial" panose="020B0604020202020204" pitchFamily="34" charset="0"/>
                <a:cs typeface="Arial" panose="020B0604020202020204" pitchFamily="34" charset="0"/>
              </a:rPr>
              <a:t>ated an organization called TEST-Substance. </a:t>
            </a:r>
            <a:r>
              <a:rPr lang="fi-FI" sz="800" b="0">
                <a:latin typeface="Arial" panose="020B0604020202020204" pitchFamily="34" charset="0"/>
                <a:cs typeface="Arial" panose="020B0604020202020204" pitchFamily="34" charset="0"/>
                <a:hlinkClick r:id="rId3"/>
              </a:rPr>
              <a:t>TEST-substance@test.fi</a:t>
            </a:r>
            <a:r>
              <a:rPr lang="fi-FI" sz="800" b="0">
                <a:latin typeface="Arial" panose="020B0604020202020204" pitchFamily="34" charset="0"/>
                <a:cs typeface="Arial" panose="020B0604020202020204" pitchFamily="34" charset="0"/>
              </a:rPr>
              <a:t> / substanceMix</a:t>
            </a:r>
            <a:endParaRPr kumimoji="0" lang="fi-FI" sz="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indent="0" defTabSz="914400" rtl="0" eaLnBrk="1" fontAlgn="base" latinLnBrk="0" hangingPunct="1">
              <a:lnSpc>
                <a:spcPct val="100000"/>
              </a:lnSpc>
              <a:spcBef>
                <a:spcPct val="20000"/>
              </a:spcBef>
              <a:spcAft>
                <a:spcPct val="0"/>
              </a:spcAft>
              <a:buClrTx/>
              <a:buSzTx/>
              <a:tabLst/>
            </a:pPr>
            <a:endParaRPr kumimoji="0" lang="fi-FI" sz="1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5759421-C3AB-465B-B2FA-3573086862C2}"/>
              </a:ext>
            </a:extLst>
          </p:cNvPr>
          <p:cNvCxnSpPr/>
          <p:nvPr/>
        </p:nvCxnSpPr>
        <p:spPr bwMode="auto">
          <a:xfrm>
            <a:off x="4572000" y="204019"/>
            <a:ext cx="0" cy="5715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ooter Placeholder 3">
            <a:extLst>
              <a:ext uri="{FF2B5EF4-FFF2-40B4-BE49-F238E27FC236}">
                <a16:creationId xmlns:a16="http://schemas.microsoft.com/office/drawing/2014/main" id="{0613963C-9AF5-45E0-A599-F48201CEF750}"/>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
        <p:nvSpPr>
          <p:cNvPr id="4" name="Rectangle 3">
            <a:extLst>
              <a:ext uri="{FF2B5EF4-FFF2-40B4-BE49-F238E27FC236}">
                <a16:creationId xmlns:a16="http://schemas.microsoft.com/office/drawing/2014/main" id="{3197BF23-5DA6-91DB-57DB-248B459A1029}"/>
              </a:ext>
            </a:extLst>
          </p:cNvPr>
          <p:cNvSpPr/>
          <p:nvPr/>
        </p:nvSpPr>
        <p:spPr bwMode="auto">
          <a:xfrm>
            <a:off x="251521" y="216024"/>
            <a:ext cx="4108039" cy="550304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defTabSz="914400" rtl="0" eaLnBrk="1" fontAlgn="base" latinLnBrk="0" hangingPunct="1">
              <a:lnSpc>
                <a:spcPct val="100000"/>
              </a:lnSpc>
              <a:spcBef>
                <a:spcPct val="20000"/>
              </a:spcBef>
              <a:spcAft>
                <a:spcPct val="0"/>
              </a:spcAft>
              <a:buClrTx/>
              <a:buSzTx/>
              <a:tabLst/>
            </a:pP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Actions of  young person</a:t>
            </a:r>
          </a:p>
          <a:p>
            <a:pPr marR="0" defTabSz="914400" rtl="0" eaLnBrk="1" fontAlgn="base" latinLnBrk="0" hangingPunct="1">
              <a:lnSpc>
                <a:spcPct val="100000"/>
              </a:lnSpc>
              <a:spcBef>
                <a:spcPct val="20000"/>
              </a:spcBef>
              <a:spcAft>
                <a:spcPct val="0"/>
              </a:spcAft>
              <a:buClrTx/>
              <a:buSzTx/>
              <a:tabLst/>
            </a:pPr>
            <a:r>
              <a:rPr lang="fi-FI" sz="600" b="0">
                <a:latin typeface="Arial" panose="020B0604020202020204" pitchFamily="34" charset="0"/>
                <a:cs typeface="Arial" panose="020B0604020202020204" pitchFamily="34" charset="0"/>
              </a:rPr>
              <a:t>1. Young person registrers a new account in the system. </a:t>
            </a:r>
          </a:p>
          <a:p>
            <a:pPr marR="0" defTabSz="914400" rtl="0" eaLnBrk="1" fontAlgn="base" latinLnBrk="0" hangingPunct="1">
              <a:lnSpc>
                <a:spcPct val="100000"/>
              </a:lnSpc>
              <a:spcBef>
                <a:spcPct val="20000"/>
              </a:spcBef>
              <a:spcAft>
                <a:spcPct val="0"/>
              </a:spcAft>
              <a:buClrTx/>
              <a:buSzTx/>
              <a:tabLst/>
            </a:pPr>
            <a:r>
              <a:rPr lang="fi-FI" sz="600" b="0">
                <a:solidFill>
                  <a:srgbClr val="A50021"/>
                </a:solidFill>
                <a:latin typeface="Arial" panose="020B0604020202020204" pitchFamily="34" charset="0"/>
                <a:cs typeface="Arial" panose="020B0604020202020204" pitchFamily="34" charset="0"/>
              </a:rPr>
              <a:t>Chrome browser. Relaunched in in-cognito mode. 9:26 Create new account. </a:t>
            </a:r>
          </a:p>
          <a:p>
            <a:pPr marR="0" defTabSz="914400" rtl="0" eaLnBrk="1" fontAlgn="base" latinLnBrk="0" hangingPunct="1">
              <a:lnSpc>
                <a:spcPct val="100000"/>
              </a:lnSpc>
              <a:spcBef>
                <a:spcPct val="20000"/>
              </a:spcBef>
              <a:spcAft>
                <a:spcPct val="0"/>
              </a:spcAft>
              <a:buClrTx/>
              <a:buSzTx/>
              <a:tabLst/>
            </a:pPr>
            <a:r>
              <a:rPr kumimoji="0" lang="fi-FI" sz="600" b="0" i="0" u="none" strike="noStrike" cap="none" normalizeH="0" baseline="0">
                <a:ln>
                  <a:noFill/>
                </a:ln>
                <a:solidFill>
                  <a:srgbClr val="A50021"/>
                </a:solidFill>
                <a:effectLst/>
                <a:latin typeface="Arial" panose="020B0604020202020204" pitchFamily="34" charset="0"/>
                <a:cs typeface="Arial" panose="020B0604020202020204" pitchFamily="34" charset="0"/>
              </a:rPr>
              <a:t>Warning for a weak password. Terms of use open on a new tab. Create a new mirror account. Nothing happens. Must fix the password. 9:28 New password given. Ok. Next, </a:t>
            </a:r>
            <a:r>
              <a:rPr lang="fi-FI" sz="600" b="0">
                <a:solidFill>
                  <a:srgbClr val="A50021"/>
                </a:solidFill>
                <a:latin typeface="Arial" panose="020B0604020202020204" pitchFamily="34" charset="0"/>
                <a:cs typeface="Arial" panose="020B0604020202020204" pitchFamily="34" charset="0"/>
              </a:rPr>
              <a:t>… OK</a:t>
            </a:r>
          </a:p>
          <a:p>
            <a:pPr marR="0" defTabSz="914400" rtl="0" eaLnBrk="1" fontAlgn="base" latinLnBrk="0" hangingPunct="1">
              <a:lnSpc>
                <a:spcPct val="100000"/>
              </a:lnSpc>
              <a:spcBef>
                <a:spcPct val="20000"/>
              </a:spcBef>
              <a:spcAft>
                <a:spcPct val="0"/>
              </a:spcAft>
              <a:buClrTx/>
              <a:buSzTx/>
              <a:tabLst/>
            </a:pPr>
            <a:endParaRPr lang="fi-FI" sz="600" b="0">
              <a:latin typeface="Arial" panose="020B0604020202020204" pitchFamily="34" charset="0"/>
              <a:cs typeface="Arial" panose="020B0604020202020204" pitchFamily="34" charset="0"/>
            </a:endParaRPr>
          </a:p>
          <a:p>
            <a:pPr marR="0" defTabSz="914400" rtl="0" eaLnBrk="1" fontAlgn="base" latinLnBrk="0" hangingPunct="1">
              <a:lnSpc>
                <a:spcPct val="100000"/>
              </a:lnSpc>
              <a:spcBef>
                <a:spcPct val="20000"/>
              </a:spcBef>
              <a:spcAft>
                <a:spcPct val="0"/>
              </a:spcAft>
              <a:buClrTx/>
              <a:buSzTx/>
              <a:tabLst/>
            </a:pP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2. </a:t>
            </a:r>
            <a:r>
              <a:rPr lang="fi-FI" sz="600" b="0">
                <a:latin typeface="Arial" panose="020B0604020202020204" pitchFamily="34" charset="0"/>
                <a:cs typeface="Arial" panose="020B0604020202020204" pitchFamily="34" charset="0"/>
              </a:rPr>
              <a:t>Y</a:t>
            </a: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oung person finds and completes an exercise. </a:t>
            </a:r>
          </a:p>
          <a:p>
            <a:pPr marL="685800" lvl="1" indent="-228600" eaLnBrk="1" hangingPunct="1">
              <a:spcBef>
                <a:spcPct val="20000"/>
              </a:spcBef>
              <a:buFont typeface="Arial" panose="020B0604020202020204" pitchFamily="34" charset="0"/>
              <a:buChar char="•"/>
            </a:pPr>
            <a:r>
              <a:rPr lang="fi-FI" sz="600" b="0">
                <a:latin typeface="Arial" panose="020B0604020202020204" pitchFamily="34" charset="0"/>
                <a:cs typeface="Arial" panose="020B0604020202020204" pitchFamily="34" charset="0"/>
              </a:rPr>
              <a:t>The exercise is "Survey of Substance Use for Young Persons".  The answers of the user indicate severe substance abuse.</a:t>
            </a: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9:29 Chrome browser cannot be you to find exercises horizontally. Must press &gt;. Took several seconds for the exercises to show.</a:t>
            </a:r>
          </a:p>
          <a:p>
            <a:pPr eaLnBrk="1" hangingPunct="1">
              <a:spcBef>
                <a:spcPct val="20000"/>
              </a:spcBef>
            </a:pPr>
            <a:endParaRPr lang="fi-FI" sz="600" b="0">
              <a:latin typeface="Arial" panose="020B0604020202020204" pitchFamily="34" charset="0"/>
              <a:cs typeface="Arial" panose="020B0604020202020204" pitchFamily="34" charset="0"/>
            </a:endParaRP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Cannot slide horizontally in Chrome. Chrome specific, escpecially laptop. Does not occur in Chrome mobile.</a:t>
            </a:r>
          </a:p>
          <a:p>
            <a:pPr eaLnBrk="1" hangingPunct="1">
              <a:spcBef>
                <a:spcPct val="20000"/>
              </a:spcBef>
            </a:pPr>
            <a:endParaRPr lang="fi-FI" sz="600" b="0">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9:30 Survey started.</a:t>
            </a:r>
          </a:p>
          <a:p>
            <a:pPr eaLnBrk="1" hangingPunct="1">
              <a:spcBef>
                <a:spcPct val="20000"/>
              </a:spcBef>
            </a:pPr>
            <a:endParaRPr lang="fi-FI" sz="600" b="0">
              <a:latin typeface="Arial" panose="020B0604020202020204" pitchFamily="34" charset="0"/>
              <a:cs typeface="Arial" panose="020B0604020202020204" pitchFamily="34" charset="0"/>
            </a:endParaRP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Cannot return to previous. Accidentally selected wrong option. User must start the survey again from the beginning if they select a wrong option.</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9:31 Multiple substances (multiple choice)</a:t>
            </a: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No, I have not cannot be chosen if multiple substances are selected. Suggestion: Question should be modified.</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9:32 Survey continues… Under the influence, have you … (multiple choice)</a:t>
            </a: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the same as with the previous multiple choice question</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How often have you acted as described above?</a:t>
            </a: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What does above mean? Issue in the exercise.</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If you consume drugs, why? (multiple choice)</a:t>
            </a: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The same issue again</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Feedback: Corresponds to the given answers. Ok.</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See recommended services…..</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Summary</a:t>
            </a:r>
          </a:p>
          <a:p>
            <a:pPr marL="228600" indent="-228600" eaLnBrk="1" hangingPunct="1">
              <a:spcBef>
                <a:spcPct val="20000"/>
              </a:spcBef>
              <a:buAutoNum type="arabicPeriod"/>
            </a:pPr>
            <a:r>
              <a:rPr lang="fi-FI" sz="600">
                <a:solidFill>
                  <a:srgbClr val="A50021"/>
                </a:solidFill>
                <a:latin typeface="Arial" panose="020B0604020202020204" pitchFamily="34" charset="0"/>
                <a:cs typeface="Arial" panose="020B0604020202020204" pitchFamily="34" charset="0"/>
              </a:rPr>
              <a:t>Horizontal slider in Chrome Desktop/Laptop.</a:t>
            </a:r>
          </a:p>
          <a:p>
            <a:pPr marL="228600" indent="-228600" eaLnBrk="1" hangingPunct="1">
              <a:spcBef>
                <a:spcPct val="20000"/>
              </a:spcBef>
              <a:buAutoNum type="arabicPeriod"/>
            </a:pPr>
            <a:r>
              <a:rPr lang="fi-FI" sz="600">
                <a:solidFill>
                  <a:srgbClr val="A50021"/>
                </a:solidFill>
                <a:latin typeface="Arial" panose="020B0604020202020204" pitchFamily="34" charset="0"/>
                <a:cs typeface="Arial" panose="020B0604020202020204" pitchFamily="34" charset="0"/>
              </a:rPr>
              <a:t>Cannot return to previous questions to change answers. (Accessibility)</a:t>
            </a:r>
          </a:p>
          <a:p>
            <a:pPr marL="228600" indent="-228600" eaLnBrk="1" hangingPunct="1">
              <a:spcBef>
                <a:spcPct val="20000"/>
              </a:spcBef>
              <a:buAutoNum type="arabicPeriod"/>
            </a:pPr>
            <a:endParaRPr lang="fi-FI" sz="600" b="0">
              <a:latin typeface="Arial" panose="020B0604020202020204" pitchFamily="34" charset="0"/>
              <a:cs typeface="Arial" panose="020B0604020202020204" pitchFamily="34" charset="0"/>
            </a:endParaRPr>
          </a:p>
          <a:p>
            <a:pPr eaLnBrk="1" hangingPunct="1">
              <a:spcBef>
                <a:spcPct val="20000"/>
              </a:spcBef>
            </a:pPr>
            <a:r>
              <a:rPr lang="fi-FI" sz="600" b="0">
                <a:latin typeface="Arial" panose="020B0604020202020204" pitchFamily="34" charset="0"/>
                <a:cs typeface="Arial" panose="020B0604020202020204" pitchFamily="34" charset="0"/>
              </a:rPr>
              <a:t>3. Young person reviews their progress from the Mirror of Life.</a:t>
            </a:r>
          </a:p>
          <a:p>
            <a:pPr marL="685800" lvl="1" indent="-228600" eaLnBrk="1" hangingPunct="1">
              <a:spcBef>
                <a:spcPct val="20000"/>
              </a:spcBef>
              <a:buFont typeface="Arial" panose="020B0604020202020204" pitchFamily="34" charset="0"/>
              <a:buChar char="•"/>
            </a:pP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The health and wellbeing counter shows a lo</a:t>
            </a:r>
            <a:r>
              <a:rPr lang="fi-FI" sz="600" b="0">
                <a:latin typeface="Arial" panose="020B0604020202020204" pitchFamily="34" charset="0"/>
                <a:cs typeface="Arial" panose="020B0604020202020204" pitchFamily="34" charset="0"/>
              </a:rPr>
              <a:t>w value</a:t>
            </a: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9:35 Counters. It took 5 s to open the counter. Response time set to 2 s in the requirements specification.</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Pressed 1. Health and wellbeing. Slow response time (several seconds)</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Survey -&gt; Starts from the beginning? Were the results supposed to be reviewed? (PEILI-357)</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Pressed return button in browser. Returned back to counter.</a:t>
            </a:r>
            <a:endParaRPr lang="fi-FI" sz="600" b="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22E9186B-CDAF-4834-87C4-99C3AADBD99B}"/>
              </a:ext>
            </a:extLst>
          </p:cNvPr>
          <p:cNvSpPr/>
          <p:nvPr/>
        </p:nvSpPr>
        <p:spPr bwMode="auto">
          <a:xfrm>
            <a:off x="4784441" y="204019"/>
            <a:ext cx="4108039" cy="489364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1" hangingPunct="1">
              <a:spcBef>
                <a:spcPct val="20000"/>
              </a:spcBef>
            </a:pPr>
            <a:endParaRPr lang="fi-FI" sz="600" b="0">
              <a:latin typeface="Arial" panose="020B0604020202020204" pitchFamily="34" charset="0"/>
              <a:cs typeface="Arial" panose="020B0604020202020204" pitchFamily="34" charset="0"/>
            </a:endParaRPr>
          </a:p>
          <a:p>
            <a:pPr eaLnBrk="1" hangingPunct="1">
              <a:spcBef>
                <a:spcPct val="20000"/>
              </a:spcBef>
            </a:pP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4. </a:t>
            </a:r>
            <a:r>
              <a:rPr lang="fi-FI" sz="600" b="0">
                <a:latin typeface="Arial" panose="020B0604020202020204" pitchFamily="34" charset="0"/>
                <a:cs typeface="Arial" panose="020B0604020202020204" pitchFamily="34" charset="0"/>
              </a:rPr>
              <a:t>Y</a:t>
            </a: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oung person reviews recommended services.</a:t>
            </a:r>
          </a:p>
          <a:p>
            <a:pPr marL="685800" lvl="1" indent="-228600" eaLnBrk="1" hangingPunct="1">
              <a:spcBef>
                <a:spcPct val="20000"/>
              </a:spcBef>
              <a:buFont typeface="Arial" panose="020B0604020202020204" pitchFamily="34" charset="0"/>
              <a:buChar char="•"/>
            </a:pPr>
            <a:r>
              <a:rPr lang="fi-FI" sz="600" b="0">
                <a:latin typeface="Arial" panose="020B0604020202020204" pitchFamily="34" charset="0"/>
                <a:cs typeface="Arial" panose="020B0604020202020204" pitchFamily="34" charset="0"/>
              </a:rPr>
              <a:t>The TEST-Substance organization must show in the recommendations. Their Substance Rehabilitation service must show in the recommendations.</a:t>
            </a: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Improve feed. Phrasing? List exercises on the page. Suggestion: Improve feed -&gt; add exercises.</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Feed selected. Services selected. Substance service 80%.</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9:38 viewing other service providers. Good Ltd: 74% and 21%. Can minimum value for recommendations?</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Ed Socity – cannot see percentage ball? Apparently some mimimun limit for the percentage has been set, as it does not show in the recommendations. Suggestion: Should not be listed in the recommendations.</a:t>
            </a:r>
          </a:p>
          <a:p>
            <a:pPr eaLnBrk="1" hangingPunct="1">
              <a:spcBef>
                <a:spcPct val="20000"/>
              </a:spcBef>
            </a:pPr>
            <a:endParaRPr lang="fi-FI" sz="600" b="0">
              <a:solidFill>
                <a:srgbClr val="A50021"/>
              </a:solidFill>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Fun Association – No recommendations visible.</a:t>
            </a:r>
          </a:p>
          <a:p>
            <a:pPr eaLnBrk="1" hangingPunct="1">
              <a:spcBef>
                <a:spcPct val="20000"/>
              </a:spcBef>
            </a:pPr>
            <a:endParaRPr lang="fi-FI" sz="600" b="0">
              <a:latin typeface="Arial" panose="020B0604020202020204" pitchFamily="34" charset="0"/>
              <a:cs typeface="Arial" panose="020B0604020202020204" pitchFamily="34" charset="0"/>
            </a:endParaRPr>
          </a:p>
          <a:p>
            <a:pPr eaLnBrk="1" hangingPunct="1">
              <a:spcBef>
                <a:spcPct val="20000"/>
              </a:spcBef>
            </a:pP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5. </a:t>
            </a:r>
            <a:r>
              <a:rPr lang="fi-FI" sz="600" b="0">
                <a:latin typeface="Arial" panose="020B0604020202020204" pitchFamily="34" charset="0"/>
                <a:cs typeface="Arial" panose="020B0604020202020204" pitchFamily="34" charset="0"/>
              </a:rPr>
              <a:t>Y</a:t>
            </a: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oun</a:t>
            </a:r>
            <a:r>
              <a:rPr lang="fi-FI" sz="600" b="0">
                <a:latin typeface="Arial" panose="020B0604020202020204" pitchFamily="34" charset="0"/>
                <a:cs typeface="Arial" panose="020B0604020202020204" pitchFamily="34" charset="0"/>
              </a:rPr>
              <a:t>g person contacts the Substance Rehabilitation service vie email.</a:t>
            </a:r>
          </a:p>
          <a:p>
            <a:pPr marL="685800" lvl="1" indent="-228600" eaLnBrk="1" hangingPunct="1">
              <a:spcBef>
                <a:spcPct val="20000"/>
              </a:spcBef>
              <a:buFont typeface="Arial" panose="020B0604020202020204" pitchFamily="34" charset="0"/>
              <a:buChar char="•"/>
            </a:pP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The young person requests an email response, enters their email address (fictional address </a:t>
            </a: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hlinkClick r:id="rId2"/>
              </a:rPr>
              <a:t>test@test.fi</a:t>
            </a: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 and writes "Please contact me!" in the message.</a:t>
            </a: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9:40 Selected TEST-Substance organization.</a:t>
            </a:r>
          </a:p>
          <a:p>
            <a:pPr eaLnBrk="1" hangingPunct="1">
              <a:spcBef>
                <a:spcPct val="20000"/>
              </a:spcBef>
            </a:pPr>
            <a:r>
              <a:rPr kumimoji="0" lang="fi-FI" sz="600" b="0" i="0" u="none" strike="noStrike" cap="none" normalizeH="0" baseline="0">
                <a:ln>
                  <a:noFill/>
                </a:ln>
                <a:solidFill>
                  <a:srgbClr val="A50021"/>
                </a:solidFill>
                <a:effectLst/>
                <a:latin typeface="Arial" panose="020B0604020202020204" pitchFamily="34" charset="0"/>
                <a:cs typeface="Arial" panose="020B0604020202020204" pitchFamily="34" charset="0"/>
              </a:rPr>
              <a:t>Contact.</a:t>
            </a: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Send.</a:t>
            </a:r>
          </a:p>
          <a:p>
            <a:pPr eaLnBrk="1" hangingPunct="1">
              <a:spcBef>
                <a:spcPct val="20000"/>
              </a:spcBef>
            </a:pPr>
            <a:r>
              <a:rPr kumimoji="0" lang="fi-FI" sz="600" b="0" i="0" u="none" strike="noStrike" cap="none" normalizeH="0" baseline="0">
                <a:ln>
                  <a:noFill/>
                </a:ln>
                <a:solidFill>
                  <a:srgbClr val="A50021"/>
                </a:solidFill>
                <a:effectLst/>
                <a:latin typeface="Arial" panose="020B0604020202020204" pitchFamily="34" charset="0"/>
                <a:cs typeface="Arial" panose="020B0604020202020204" pitchFamily="34" charset="0"/>
              </a:rPr>
              <a:t>Email. Enter</a:t>
            </a:r>
            <a:r>
              <a:rPr lang="fi-FI" sz="600" b="0">
                <a:solidFill>
                  <a:srgbClr val="A50021"/>
                </a:solidFill>
                <a:latin typeface="Arial" panose="020B0604020202020204" pitchFamily="34" charset="0"/>
                <a:cs typeface="Arial" panose="020B0604020202020204" pitchFamily="34" charset="0"/>
              </a:rPr>
              <a:t>ed email address. Send. Ok.</a:t>
            </a:r>
          </a:p>
          <a:p>
            <a:pPr eaLnBrk="1" hangingPunct="1">
              <a:spcBef>
                <a:spcPct val="20000"/>
              </a:spcBef>
            </a:pPr>
            <a:r>
              <a:rPr kumimoji="0" lang="fi-FI" sz="600" b="0" i="0" u="none" strike="noStrike" cap="none" normalizeH="0" baseline="0">
                <a:ln>
                  <a:noFill/>
                </a:ln>
                <a:solidFill>
                  <a:srgbClr val="A50021"/>
                </a:solidFill>
                <a:effectLst/>
                <a:latin typeface="Arial" panose="020B0604020202020204" pitchFamily="34" charset="0"/>
                <a:cs typeface="Arial" panose="020B0604020202020204" pitchFamily="34" charset="0"/>
              </a:rPr>
              <a:t>Re</a:t>
            </a:r>
            <a:r>
              <a:rPr lang="fi-FI" sz="600" b="0">
                <a:solidFill>
                  <a:srgbClr val="A50021"/>
                </a:solidFill>
                <a:latin typeface="Arial" panose="020B0604020202020204" pitchFamily="34" charset="0"/>
                <a:cs typeface="Arial" panose="020B0604020202020204" pitchFamily="34" charset="0"/>
              </a:rPr>
              <a:t>turn to start.</a:t>
            </a:r>
            <a:endParaRPr kumimoji="0" lang="fi-FI" sz="600" b="0" i="0" u="none" strike="noStrike" cap="none" normalizeH="0" baseline="0">
              <a:ln>
                <a:noFill/>
              </a:ln>
              <a:solidFill>
                <a:srgbClr val="A50021"/>
              </a:solidFill>
              <a:effectLst/>
              <a:latin typeface="Arial" panose="020B0604020202020204" pitchFamily="34" charset="0"/>
              <a:cs typeface="Arial" panose="020B0604020202020204" pitchFamily="34" charset="0"/>
            </a:endParaRPr>
          </a:p>
          <a:p>
            <a:pPr eaLnBrk="1" hangingPunct="1">
              <a:spcBef>
                <a:spcPct val="20000"/>
              </a:spcBef>
            </a:pPr>
            <a:endPar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eaLnBrk="1" hangingPunct="1">
              <a:spcBef>
                <a:spcPct val="20000"/>
              </a:spcBef>
            </a:pPr>
            <a:r>
              <a:rPr lang="fi-FI" sz="600" b="0">
                <a:latin typeface="Arial" panose="020B0604020202020204" pitchFamily="34" charset="0"/>
                <a:cs typeface="Arial" panose="020B0604020202020204" pitchFamily="34" charset="0"/>
              </a:rPr>
              <a:t>6. Young person logs out from the system.</a:t>
            </a: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9:42 Your account -&gt; logs out. Ok</a:t>
            </a:r>
          </a:p>
          <a:p>
            <a:pPr eaLnBrk="1" hangingPunct="1">
              <a:spcBef>
                <a:spcPct val="20000"/>
              </a:spcBef>
            </a:pPr>
            <a:endParaRPr lang="fi-FI" sz="600" b="0">
              <a:latin typeface="Arial" panose="020B0604020202020204" pitchFamily="34" charset="0"/>
              <a:cs typeface="Arial" panose="020B0604020202020204" pitchFamily="34" charset="0"/>
            </a:endParaRPr>
          </a:p>
          <a:p>
            <a:pPr marL="228600" indent="-228600" eaLnBrk="1" hangingPunct="1">
              <a:spcBef>
                <a:spcPct val="20000"/>
              </a:spcBef>
              <a:buFont typeface="+mj-lt"/>
              <a:buAutoNum type="arabicPeriod"/>
            </a:pPr>
            <a:endPar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eaLnBrk="1" hangingPunct="1">
              <a:spcBef>
                <a:spcPct val="20000"/>
              </a:spcBef>
            </a:pPr>
            <a:r>
              <a:rPr lang="fi-FI" sz="600" b="0">
                <a:latin typeface="Arial" panose="020B0604020202020204" pitchFamily="34" charset="0"/>
                <a:cs typeface="Arial" panose="020B0604020202020204" pitchFamily="34" charset="0"/>
              </a:rPr>
              <a:t>Actions of service provider</a:t>
            </a:r>
          </a:p>
          <a:p>
            <a:pPr eaLnBrk="1" hangingPunct="1">
              <a:spcBef>
                <a:spcPct val="20000"/>
              </a:spcBef>
            </a:pP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7. Service provider Test-Substance logs in to the system.</a:t>
            </a: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Did not remember the email address. Must go check from strap.</a:t>
            </a:r>
          </a:p>
          <a:p>
            <a:pPr eaLnBrk="1" hangingPunct="1">
              <a:spcBef>
                <a:spcPct val="20000"/>
              </a:spcBef>
            </a:pPr>
            <a:endParaRPr kumimoji="0" lang="fi-FI" sz="600" b="0" i="0" u="none" strike="noStrike" cap="none" normalizeH="0" baseline="0">
              <a:ln>
                <a:noFill/>
              </a:ln>
              <a:solidFill>
                <a:srgbClr val="A50021"/>
              </a:solidFill>
              <a:effectLst/>
              <a:latin typeface="Arial" panose="020B0604020202020204" pitchFamily="34" charset="0"/>
              <a:cs typeface="Arial" panose="020B0604020202020204" pitchFamily="34" charset="0"/>
            </a:endParaRPr>
          </a:p>
          <a:p>
            <a:pPr eaLnBrk="1" hangingPunct="1">
              <a:spcBef>
                <a:spcPct val="20000"/>
              </a:spcBef>
            </a:pPr>
            <a:r>
              <a:rPr kumimoji="0" lang="fi-FI" sz="600" b="0" i="0" u="none" strike="noStrike" cap="none" normalizeH="0" baseline="0">
                <a:ln>
                  <a:noFill/>
                </a:ln>
                <a:solidFill>
                  <a:srgbClr val="A50021"/>
                </a:solidFill>
                <a:effectLst/>
                <a:latin typeface="Arial" panose="020B0604020202020204" pitchFamily="34" charset="0"/>
                <a:cs typeface="Arial" panose="020B0604020202020204" pitchFamily="34" charset="0"/>
              </a:rPr>
              <a:t>Seeing if it's possible to update the password from Strap. Changed password for the TEST service provider in strap.</a:t>
            </a:r>
          </a:p>
          <a:p>
            <a:pPr eaLnBrk="1" hangingPunct="1">
              <a:spcBef>
                <a:spcPct val="20000"/>
              </a:spcBef>
            </a:pPr>
            <a:endPar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eaLnBrk="1" hangingPunct="1">
              <a:spcBef>
                <a:spcPct val="20000"/>
              </a:spcBef>
            </a:pPr>
            <a:r>
              <a:rPr lang="fi-FI" sz="600" b="0">
                <a:latin typeface="Arial" panose="020B0604020202020204" pitchFamily="34" charset="0"/>
                <a:cs typeface="Arial" panose="020B0604020202020204" pitchFamily="34" charset="0"/>
              </a:rPr>
              <a:t>8. Service provider reviews their contact requests.</a:t>
            </a:r>
          </a:p>
          <a:p>
            <a:pPr marL="685800" lvl="1" indent="-228600" eaLnBrk="1" hangingPunct="1">
              <a:spcBef>
                <a:spcPct val="20000"/>
              </a:spcBef>
              <a:buFont typeface="Arial" panose="020B0604020202020204" pitchFamily="34" charset="0"/>
              <a:buChar char="•"/>
            </a:pPr>
            <a:r>
              <a:rPr kumimoji="0" lang="fi-FI" sz="600" b="0" i="0" u="none" strike="noStrike" cap="none" normalizeH="0" baseline="0">
                <a:ln>
                  <a:noFill/>
                </a:ln>
                <a:solidFill>
                  <a:schemeClr val="tx1"/>
                </a:solidFill>
                <a:effectLst/>
                <a:latin typeface="Arial" panose="020B0604020202020204" pitchFamily="34" charset="0"/>
                <a:cs typeface="Arial" panose="020B0604020202020204" pitchFamily="34" charset="0"/>
              </a:rPr>
              <a:t>The message from the young person must </a:t>
            </a:r>
            <a:r>
              <a:rPr lang="fi-FI" sz="600" b="0">
                <a:latin typeface="Arial" panose="020B0604020202020204" pitchFamily="34" charset="0"/>
                <a:cs typeface="Arial" panose="020B0604020202020204" pitchFamily="34" charset="0"/>
              </a:rPr>
              <a:t>show on the Contact Requests tab.</a:t>
            </a:r>
          </a:p>
          <a:p>
            <a:pPr eaLnBrk="1" hangingPunct="1">
              <a:spcBef>
                <a:spcPct val="20000"/>
              </a:spcBef>
            </a:pPr>
            <a:r>
              <a:rPr kumimoji="0" lang="fi-FI" sz="600" b="0" i="0" u="none" strike="noStrike" cap="none" normalizeH="0" baseline="0">
                <a:ln>
                  <a:noFill/>
                </a:ln>
                <a:solidFill>
                  <a:srgbClr val="A50021"/>
                </a:solidFill>
                <a:effectLst/>
                <a:latin typeface="Arial" panose="020B0604020202020204" pitchFamily="34" charset="0"/>
                <a:cs typeface="Arial" panose="020B0604020202020204" pitchFamily="34" charset="0"/>
              </a:rPr>
              <a:t>9:84 Contact</a:t>
            </a:r>
          </a:p>
          <a:p>
            <a:pPr eaLnBrk="1" hangingPunct="1">
              <a:spcBef>
                <a:spcPct val="20000"/>
              </a:spcBef>
            </a:pPr>
            <a:r>
              <a:rPr lang="fi-FI" sz="600">
                <a:solidFill>
                  <a:srgbClr val="A50021"/>
                </a:solidFill>
                <a:latin typeface="Arial" panose="020B0604020202020204" pitchFamily="34" charset="0"/>
                <a:cs typeface="Arial" panose="020B0604020202020204" pitchFamily="34" charset="0"/>
              </a:rPr>
              <a:t># Oldest are shown first. Would be better to show latest first. Latest found at the bottom.</a:t>
            </a:r>
          </a:p>
          <a:p>
            <a:pPr eaLnBrk="1" hangingPunct="1">
              <a:spcBef>
                <a:spcPct val="20000"/>
              </a:spcBef>
            </a:pPr>
            <a:endParaRPr kumimoji="0" lang="fi-FI" sz="600" b="0" i="0" u="none" strike="noStrike" cap="none" normalizeH="0" baseline="0">
              <a:ln>
                <a:noFill/>
              </a:ln>
              <a:solidFill>
                <a:srgbClr val="A50021"/>
              </a:solidFill>
              <a:effectLst/>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Opened message. Message shows correctly.</a:t>
            </a:r>
          </a:p>
          <a:p>
            <a:pPr eaLnBrk="1" hangingPunct="1">
              <a:spcBef>
                <a:spcPct val="20000"/>
              </a:spcBef>
            </a:pPr>
            <a:r>
              <a:rPr kumimoji="0" lang="fi-FI" sz="600" i="0" u="none" strike="noStrike" cap="none" normalizeH="0" baseline="0">
                <a:ln>
                  <a:noFill/>
                </a:ln>
                <a:solidFill>
                  <a:srgbClr val="A50021"/>
                </a:solidFill>
                <a:effectLst/>
                <a:latin typeface="Arial" panose="020B0604020202020204" pitchFamily="34" charset="0"/>
                <a:cs typeface="Arial" panose="020B0604020202020204" pitchFamily="34" charset="0"/>
              </a:rPr>
              <a:t># Why does it show </a:t>
            </a:r>
            <a:r>
              <a:rPr kumimoji="0" lang="fi-FI" sz="600" i="0" u="none" strike="noStrike" cap="none" normalizeH="0" baseline="0">
                <a:ln>
                  <a:noFill/>
                </a:ln>
                <a:solidFill>
                  <a:srgbClr val="009999"/>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tech@adventureclub</a:t>
            </a:r>
            <a:r>
              <a:rPr lang="fi-FI" sz="600">
                <a:solidFill>
                  <a:srgbClr val="A5002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.io(???)</a:t>
            </a:r>
            <a:endParaRPr lang="fi-FI" sz="600">
              <a:solidFill>
                <a:srgbClr val="A50021"/>
              </a:solidFill>
              <a:latin typeface="Arial" panose="020B0604020202020204" pitchFamily="34" charset="0"/>
              <a:cs typeface="Arial" panose="020B0604020202020204" pitchFamily="34" charset="0"/>
            </a:endParaRPr>
          </a:p>
          <a:p>
            <a:pPr eaLnBrk="1" hangingPunct="1">
              <a:spcBef>
                <a:spcPct val="20000"/>
              </a:spcBef>
            </a:pPr>
            <a:endParaRPr kumimoji="0" lang="fi-FI" sz="600" b="0" i="0" u="none" strike="noStrike" cap="none" normalizeH="0" baseline="0">
              <a:ln>
                <a:noFill/>
              </a:ln>
              <a:solidFill>
                <a:srgbClr val="A50021"/>
              </a:solidFill>
              <a:effectLst/>
              <a:latin typeface="Arial" panose="020B0604020202020204" pitchFamily="34" charset="0"/>
              <a:cs typeface="Arial" panose="020B0604020202020204" pitchFamily="34" charset="0"/>
            </a:endParaRPr>
          </a:p>
          <a:p>
            <a:pPr eaLnBrk="1" hangingPunct="1">
              <a:spcBef>
                <a:spcPct val="20000"/>
              </a:spcBef>
            </a:pPr>
            <a:r>
              <a:rPr lang="fi-FI" sz="600" b="0">
                <a:solidFill>
                  <a:srgbClr val="A50021"/>
                </a:solidFill>
                <a:latin typeface="Arial" panose="020B0604020202020204" pitchFamily="34" charset="0"/>
                <a:cs typeface="Arial" panose="020B0604020202020204" pitchFamily="34" charset="0"/>
              </a:rPr>
              <a:t>What happens when email address is clicked? Opens email program in browser. Works.</a:t>
            </a:r>
            <a:endParaRPr kumimoji="0" lang="fi-FI" sz="600" b="0" i="0" u="none" strike="noStrike" cap="none" normalizeH="0" baseline="0">
              <a:ln>
                <a:noFill/>
              </a:ln>
              <a:solidFill>
                <a:srgbClr val="A50021"/>
              </a:solidFill>
              <a:effectLst/>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0465A68-5539-4D65-AA11-C0F5DC0F83A9}"/>
              </a:ext>
            </a:extLst>
          </p:cNvPr>
          <p:cNvSpPr>
            <a:spLocks noGrp="1" noChangeArrowheads="1"/>
          </p:cNvSpPr>
          <p:nvPr>
            <p:ph type="title"/>
          </p:nvPr>
        </p:nvSpPr>
        <p:spPr/>
        <p:txBody>
          <a:bodyPr/>
          <a:lstStyle/>
          <a:p>
            <a:r>
              <a:rPr lang="fi-FI" altLang="fi-FI"/>
              <a:t>What is Testing?</a:t>
            </a:r>
          </a:p>
        </p:txBody>
      </p:sp>
      <p:sp>
        <p:nvSpPr>
          <p:cNvPr id="17411" name="Content Placeholder 2">
            <a:extLst>
              <a:ext uri="{FF2B5EF4-FFF2-40B4-BE49-F238E27FC236}">
                <a16:creationId xmlns:a16="http://schemas.microsoft.com/office/drawing/2014/main" id="{CAEC7D50-0241-4D77-907D-C57A39E3E506}"/>
              </a:ext>
            </a:extLst>
          </p:cNvPr>
          <p:cNvSpPr>
            <a:spLocks noGrp="1" noChangeArrowheads="1"/>
          </p:cNvSpPr>
          <p:nvPr>
            <p:ph idx="1"/>
          </p:nvPr>
        </p:nvSpPr>
        <p:spPr>
          <a:xfrm>
            <a:off x="611188" y="1600200"/>
            <a:ext cx="5472980" cy="4349750"/>
          </a:xfrm>
        </p:spPr>
        <p:txBody>
          <a:bodyPr/>
          <a:lstStyle/>
          <a:p>
            <a:r>
              <a:rPr lang="fi-FI" altLang="fi-FI" dirty="0"/>
              <a:t>Testing is a group of planned actions performed on an information system and related software products to</a:t>
            </a:r>
          </a:p>
          <a:p>
            <a:pPr lvl="1"/>
            <a:r>
              <a:rPr lang="fi-FI" altLang="fi-FI" dirty="0"/>
              <a:t>find errors</a:t>
            </a:r>
          </a:p>
          <a:p>
            <a:pPr lvl="1"/>
            <a:r>
              <a:rPr lang="fi-FI" altLang="fi-FI" dirty="0"/>
              <a:t>measure and assess quality</a:t>
            </a:r>
          </a:p>
          <a:p>
            <a:r>
              <a:rPr lang="fi-FI" altLang="fi-FI" dirty="0"/>
              <a:t>Testing is a form of quality monitoring as a part of quality assurance</a:t>
            </a:r>
          </a:p>
        </p:txBody>
      </p:sp>
      <p:sp>
        <p:nvSpPr>
          <p:cNvPr id="10" name="Footer Placeholder 3">
            <a:extLst>
              <a:ext uri="{FF2B5EF4-FFF2-40B4-BE49-F238E27FC236}">
                <a16:creationId xmlns:a16="http://schemas.microsoft.com/office/drawing/2014/main" id="{C79F6600-52E1-47FF-B8EF-CF341B1B9A02}"/>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Ohjelmisto 1 ja 2</a:t>
            </a:r>
          </a:p>
          <a:p>
            <a:pPr algn="ctr">
              <a:spcBef>
                <a:spcPct val="0"/>
              </a:spcBef>
              <a:buFontTx/>
              <a:buNone/>
            </a:pPr>
            <a:r>
              <a:rPr lang="fi-FI" altLang="fi-FI" sz="1000"/>
              <a:t>Metropolia Ammattikorkeakoulu</a:t>
            </a:r>
          </a:p>
        </p:txBody>
      </p:sp>
      <p:grpSp>
        <p:nvGrpSpPr>
          <p:cNvPr id="2" name="Group 1">
            <a:extLst>
              <a:ext uri="{FF2B5EF4-FFF2-40B4-BE49-F238E27FC236}">
                <a16:creationId xmlns:a16="http://schemas.microsoft.com/office/drawing/2014/main" id="{F1058D06-B412-975B-0142-E818BC8406F7}"/>
              </a:ext>
            </a:extLst>
          </p:cNvPr>
          <p:cNvGrpSpPr/>
          <p:nvPr/>
        </p:nvGrpSpPr>
        <p:grpSpPr>
          <a:xfrm>
            <a:off x="6084168" y="2636912"/>
            <a:ext cx="2808312" cy="1728192"/>
            <a:chOff x="6084168" y="2636912"/>
            <a:chExt cx="2808312" cy="1728192"/>
          </a:xfrm>
        </p:grpSpPr>
        <p:sp>
          <p:nvSpPr>
            <p:cNvPr id="6" name="Rectangle 5" descr="A diagram showing three rectangles one inside another. The outermost white rectangle reads Quality Assurance, the centermost lighter blue reads Quality monitoring and the smallest darker one reads Testing.">
              <a:extLst>
                <a:ext uri="{FF2B5EF4-FFF2-40B4-BE49-F238E27FC236}">
                  <a16:creationId xmlns:a16="http://schemas.microsoft.com/office/drawing/2014/main" id="{BC631CC9-C2D8-2600-1983-F6739DE13E27}"/>
                </a:ext>
              </a:extLst>
            </p:cNvPr>
            <p:cNvSpPr/>
            <p:nvPr/>
          </p:nvSpPr>
          <p:spPr bwMode="auto">
            <a:xfrm>
              <a:off x="6084168" y="2636912"/>
              <a:ext cx="2808312" cy="1728192"/>
            </a:xfrm>
            <a:prstGeom prst="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20000"/>
                </a:spcBef>
                <a:spcAft>
                  <a:spcPct val="0"/>
                </a:spcAft>
                <a:buClrTx/>
                <a:buSzTx/>
                <a:tabLst/>
              </a:pPr>
              <a:r>
                <a:rPr lang="fi-FI" b="0"/>
                <a:t>Quality Assurance</a:t>
              </a:r>
              <a:endParaRPr kumimoji="0" lang="fi-FI" sz="1800" b="0" i="0" u="none" strike="noStrike" cap="none" normalizeH="0" baseline="0">
                <a:ln>
                  <a:noFill/>
                </a:ln>
                <a:solidFill>
                  <a:schemeClr val="tx1"/>
                </a:solidFill>
                <a:effectLst/>
                <a:latin typeface="Tahoma" pitchFamily="34" charset="0"/>
              </a:endParaRPr>
            </a:p>
          </p:txBody>
        </p:sp>
        <p:sp>
          <p:nvSpPr>
            <p:cNvPr id="7" name="Rectangle 6">
              <a:extLst>
                <a:ext uri="{FF2B5EF4-FFF2-40B4-BE49-F238E27FC236}">
                  <a16:creationId xmlns:a16="http://schemas.microsoft.com/office/drawing/2014/main" id="{B8B0EBB5-53E4-E74F-2CD0-D1BA02CA74F0}"/>
                </a:ext>
              </a:extLst>
            </p:cNvPr>
            <p:cNvSpPr/>
            <p:nvPr/>
          </p:nvSpPr>
          <p:spPr bwMode="auto">
            <a:xfrm>
              <a:off x="6371625" y="3075231"/>
              <a:ext cx="2233399" cy="115056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20000"/>
                </a:spcBef>
                <a:spcAft>
                  <a:spcPct val="0"/>
                </a:spcAft>
                <a:buClrTx/>
                <a:buSzTx/>
                <a:tabLst/>
              </a:pPr>
              <a:r>
                <a:rPr kumimoji="0" lang="fi-FI" sz="1800" b="0" i="0" u="none" strike="noStrike" cap="none" normalizeH="0" baseline="0">
                  <a:ln>
                    <a:noFill/>
                  </a:ln>
                  <a:solidFill>
                    <a:schemeClr val="tx1"/>
                  </a:solidFill>
                  <a:effectLst/>
                  <a:latin typeface="Tahoma" pitchFamily="34" charset="0"/>
                </a:rPr>
                <a:t>Quality Monitoring</a:t>
              </a:r>
            </a:p>
          </p:txBody>
        </p:sp>
        <p:sp>
          <p:nvSpPr>
            <p:cNvPr id="12" name="Rectangle 11">
              <a:extLst>
                <a:ext uri="{FF2B5EF4-FFF2-40B4-BE49-F238E27FC236}">
                  <a16:creationId xmlns:a16="http://schemas.microsoft.com/office/drawing/2014/main" id="{DAC33A9E-4513-F6D3-DDFB-2F28EB7DAB4B}"/>
                </a:ext>
              </a:extLst>
            </p:cNvPr>
            <p:cNvSpPr/>
            <p:nvPr/>
          </p:nvSpPr>
          <p:spPr bwMode="auto">
            <a:xfrm>
              <a:off x="6799468" y="3562820"/>
              <a:ext cx="1377712" cy="516360"/>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20000"/>
                </a:spcBef>
                <a:spcAft>
                  <a:spcPct val="0"/>
                </a:spcAft>
                <a:buClrTx/>
                <a:buSzTx/>
                <a:tabLst/>
              </a:pPr>
              <a:r>
                <a:rPr kumimoji="0" lang="fi-FI" sz="1800" b="0" i="0" u="none" strike="noStrike" cap="none" normalizeH="0" baseline="0">
                  <a:ln>
                    <a:noFill/>
                  </a:ln>
                  <a:solidFill>
                    <a:schemeClr val="tx1"/>
                  </a:solidFill>
                  <a:effectLst/>
                  <a:latin typeface="Tahoma" pitchFamily="34" charset="0"/>
                </a:rPr>
                <a:t>Testing</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EB40E7C-E0BA-410A-9CC0-D731E43396D1}"/>
              </a:ext>
            </a:extLst>
          </p:cNvPr>
          <p:cNvSpPr>
            <a:spLocks noGrp="1" noChangeArrowheads="1"/>
          </p:cNvSpPr>
          <p:nvPr>
            <p:ph type="title"/>
          </p:nvPr>
        </p:nvSpPr>
        <p:spPr/>
        <p:txBody>
          <a:bodyPr/>
          <a:lstStyle/>
          <a:p>
            <a:r>
              <a:rPr lang="fi-FI" altLang="fi-FI"/>
              <a:t>Error, fault, failure</a:t>
            </a:r>
          </a:p>
        </p:txBody>
      </p:sp>
      <p:sp>
        <p:nvSpPr>
          <p:cNvPr id="18435" name="Content Placeholder 2">
            <a:extLst>
              <a:ext uri="{FF2B5EF4-FFF2-40B4-BE49-F238E27FC236}">
                <a16:creationId xmlns:a16="http://schemas.microsoft.com/office/drawing/2014/main" id="{470CC20A-7ADF-4B01-9C52-8A76824F543D}"/>
              </a:ext>
            </a:extLst>
          </p:cNvPr>
          <p:cNvSpPr>
            <a:spLocks noGrp="1" noChangeArrowheads="1"/>
          </p:cNvSpPr>
          <p:nvPr>
            <p:ph idx="1"/>
          </p:nvPr>
        </p:nvSpPr>
        <p:spPr/>
        <p:txBody>
          <a:bodyPr/>
          <a:lstStyle/>
          <a:p>
            <a:r>
              <a:rPr lang="fi-FI" altLang="fi-FI" b="1" dirty="0"/>
              <a:t>Error (or bug)</a:t>
            </a:r>
            <a:r>
              <a:rPr lang="fi-FI" altLang="fi-FI" dirty="0"/>
              <a:t> a deviation from the specification, often caused by the programmer. Errors create faults.</a:t>
            </a:r>
          </a:p>
          <a:p>
            <a:r>
              <a:rPr lang="fi-FI" altLang="fi-FI" b="1" dirty="0"/>
              <a:t>Fault</a:t>
            </a:r>
            <a:r>
              <a:rPr lang="fi-FI" altLang="fi-FI" dirty="0"/>
              <a:t> is a condition in the software that causes it to work in an incorrect, unexpected way. Faults cause failures.</a:t>
            </a:r>
          </a:p>
          <a:p>
            <a:r>
              <a:rPr lang="fi-FI" altLang="fi-FI" b="1" dirty="0"/>
              <a:t>Failure</a:t>
            </a:r>
            <a:r>
              <a:rPr lang="fi-FI" altLang="fi-FI" dirty="0"/>
              <a:t> is the outcome of the fault, the observed disturbance in the operation of the software, such as incorrect output.</a:t>
            </a:r>
          </a:p>
          <a:p>
            <a:endParaRPr lang="fi-FI" altLang="fi-FI" dirty="0"/>
          </a:p>
        </p:txBody>
      </p:sp>
      <p:pic>
        <p:nvPicPr>
          <p:cNvPr id="3" name="Picture 2">
            <a:extLst>
              <a:ext uri="{FF2B5EF4-FFF2-40B4-BE49-F238E27FC236}">
                <a16:creationId xmlns:a16="http://schemas.microsoft.com/office/drawing/2014/main" id="{D09E6218-89B7-4F12-88FE-EC9D47BC6D7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2320" y="84075"/>
            <a:ext cx="1607840" cy="1550058"/>
          </a:xfrm>
          <a:prstGeom prst="rect">
            <a:avLst/>
          </a:prstGeom>
        </p:spPr>
      </p:pic>
      <p:sp>
        <p:nvSpPr>
          <p:cNvPr id="7" name="Footer Placeholder 3">
            <a:extLst>
              <a:ext uri="{FF2B5EF4-FFF2-40B4-BE49-F238E27FC236}">
                <a16:creationId xmlns:a16="http://schemas.microsoft.com/office/drawing/2014/main" id="{EAC27996-DC38-4508-819B-9652016705D9}"/>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Ohjelmisto 1 ja 2</a:t>
            </a:r>
          </a:p>
          <a:p>
            <a:pPr algn="ctr">
              <a:spcBef>
                <a:spcPct val="0"/>
              </a:spcBef>
              <a:buFontTx/>
              <a:buNone/>
            </a:pPr>
            <a:r>
              <a:rPr lang="fi-FI" altLang="fi-FI" sz="1000"/>
              <a:t>Metropolia Ammattikorkeakoulu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0AE6-FF23-4EE2-89D5-930953659D0D}"/>
              </a:ext>
            </a:extLst>
          </p:cNvPr>
          <p:cNvSpPr>
            <a:spLocks noGrp="1"/>
          </p:cNvSpPr>
          <p:nvPr>
            <p:ph type="title"/>
          </p:nvPr>
        </p:nvSpPr>
        <p:spPr/>
        <p:txBody>
          <a:bodyPr/>
          <a:lstStyle/>
          <a:p>
            <a:r>
              <a:rPr lang="fi-FI"/>
              <a:t>Costs of Errors</a:t>
            </a:r>
          </a:p>
        </p:txBody>
      </p:sp>
      <p:sp>
        <p:nvSpPr>
          <p:cNvPr id="3" name="Content Placeholder 2">
            <a:extLst>
              <a:ext uri="{FF2B5EF4-FFF2-40B4-BE49-F238E27FC236}">
                <a16:creationId xmlns:a16="http://schemas.microsoft.com/office/drawing/2014/main" id="{80D87618-D8EA-4F23-BB71-F0A653AB2533}"/>
              </a:ext>
            </a:extLst>
          </p:cNvPr>
          <p:cNvSpPr>
            <a:spLocks noGrp="1"/>
          </p:cNvSpPr>
          <p:nvPr>
            <p:ph idx="1"/>
          </p:nvPr>
        </p:nvSpPr>
        <p:spPr>
          <a:xfrm>
            <a:off x="611188" y="1600200"/>
            <a:ext cx="7489204" cy="4349750"/>
          </a:xfrm>
        </p:spPr>
        <p:txBody>
          <a:bodyPr>
            <a:normAutofit fontScale="92500" lnSpcReduction="10000"/>
          </a:bodyPr>
          <a:lstStyle/>
          <a:p>
            <a:pPr>
              <a:defRPr/>
            </a:pPr>
            <a:r>
              <a:rPr lang="fi-FI" dirty="0"/>
              <a:t>The costs of a programming error can vary significantly.</a:t>
            </a:r>
          </a:p>
          <a:p>
            <a:pPr lvl="1">
              <a:defRPr/>
            </a:pPr>
            <a:r>
              <a:rPr lang="fi-FI" dirty="0"/>
              <a:t>Sometimes the costs might be zero.</a:t>
            </a:r>
          </a:p>
          <a:p>
            <a:pPr lvl="1">
              <a:defRPr/>
            </a:pPr>
            <a:r>
              <a:rPr lang="fi-FI" dirty="0"/>
              <a:t>In the worst case, the consequences of errors might lead for a company to go bankrupt or cause great human suffering.</a:t>
            </a:r>
          </a:p>
          <a:p>
            <a:pPr lvl="1">
              <a:defRPr/>
            </a:pPr>
            <a:r>
              <a:rPr lang="fi-FI" dirty="0"/>
              <a:t>Known examples:</a:t>
            </a:r>
          </a:p>
          <a:p>
            <a:pPr lvl="2">
              <a:defRPr/>
            </a:pPr>
            <a:r>
              <a:rPr lang="fi-FI" dirty="0"/>
              <a:t>The automated trading system of Goldman Sachs created faulty buy orders and cost the finance company approximately 100 million dollars. (2013)</a:t>
            </a:r>
          </a:p>
          <a:p>
            <a:pPr lvl="2">
              <a:defRPr/>
            </a:pPr>
            <a:r>
              <a:rPr lang="fi-FI" dirty="0"/>
              <a:t>Therac-25 X-ray machine caused patient to get ill or even die due to unexpectedly high amounts of radiation. The cause of the fault was an error in the processing of time-bound inputs.</a:t>
            </a:r>
          </a:p>
          <a:p>
            <a:pPr lvl="2">
              <a:defRPr/>
            </a:pPr>
            <a:r>
              <a:rPr lang="fi-FI" dirty="0"/>
              <a:t>A Mars orbiter was destroyed when attempting to enter Mars' atmosphere in 1998. The cause of the fault was that a part of the land operation systems in charge of navigation used imperial units instead of metric units in its calculations.</a:t>
            </a:r>
          </a:p>
          <a:p>
            <a:endParaRPr lang="fi-FI" dirty="0"/>
          </a:p>
        </p:txBody>
      </p:sp>
      <p:sp>
        <p:nvSpPr>
          <p:cNvPr id="5" name="Slide Number Placeholder 4">
            <a:extLst>
              <a:ext uri="{FF2B5EF4-FFF2-40B4-BE49-F238E27FC236}">
                <a16:creationId xmlns:a16="http://schemas.microsoft.com/office/drawing/2014/main" id="{59B14343-E00C-47EF-A8E0-A6E698FFB7FB}"/>
              </a:ext>
            </a:extLst>
          </p:cNvPr>
          <p:cNvSpPr>
            <a:spLocks noGrp="1"/>
          </p:cNvSpPr>
          <p:nvPr>
            <p:ph type="sldNum" sz="quarter" idx="11"/>
          </p:nvPr>
        </p:nvSpPr>
        <p:spPr/>
        <p:txBody>
          <a:bodyPr/>
          <a:lstStyle/>
          <a:p>
            <a:pPr>
              <a:defRPr/>
            </a:pPr>
            <a:fld id="{0C9C9CEE-E4CE-43B0-99F1-0F984B8B77F5}" type="slidenum">
              <a:rPr lang="fi-FI" altLang="fi-FI" smtClean="0"/>
              <a:pPr>
                <a:defRPr/>
              </a:pPr>
              <a:t>5</a:t>
            </a:fld>
            <a:endParaRPr lang="fi-FI" altLang="fi-FI"/>
          </a:p>
        </p:txBody>
      </p:sp>
      <p:pic>
        <p:nvPicPr>
          <p:cNvPr id="6" name="Picture 5">
            <a:extLst>
              <a:ext uri="{FF2B5EF4-FFF2-40B4-BE49-F238E27FC236}">
                <a16:creationId xmlns:a16="http://schemas.microsoft.com/office/drawing/2014/main" id="{4CFC4AC9-31EB-4BA3-9F15-0D0CD62B069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136" y="5495802"/>
            <a:ext cx="1823864" cy="1362198"/>
          </a:xfrm>
          <a:prstGeom prst="rect">
            <a:avLst/>
          </a:prstGeom>
        </p:spPr>
      </p:pic>
      <p:sp>
        <p:nvSpPr>
          <p:cNvPr id="7" name="Footer Placeholder 3">
            <a:extLst>
              <a:ext uri="{FF2B5EF4-FFF2-40B4-BE49-F238E27FC236}">
                <a16:creationId xmlns:a16="http://schemas.microsoft.com/office/drawing/2014/main" id="{E1322D01-28AC-4C83-B349-F16E933C5E61}"/>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Ohjelmisto 1 ja 2</a:t>
            </a:r>
          </a:p>
          <a:p>
            <a:pPr algn="ctr">
              <a:spcBef>
                <a:spcPct val="0"/>
              </a:spcBef>
              <a:buFontTx/>
              <a:buNone/>
            </a:pPr>
            <a:r>
              <a:rPr lang="fi-FI" altLang="fi-FI" sz="1000"/>
              <a:t>Metropolia Ammattikorkeakoulu</a:t>
            </a:r>
          </a:p>
        </p:txBody>
      </p:sp>
    </p:spTree>
    <p:extLst>
      <p:ext uri="{BB962C8B-B14F-4D97-AF65-F5344CB8AC3E}">
        <p14:creationId xmlns:p14="http://schemas.microsoft.com/office/powerpoint/2010/main" val="58763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0ADAA86-74E1-4568-AEE3-E7A9141C0820}"/>
              </a:ext>
            </a:extLst>
          </p:cNvPr>
          <p:cNvSpPr>
            <a:spLocks noGrp="1" noChangeArrowheads="1"/>
          </p:cNvSpPr>
          <p:nvPr>
            <p:ph type="title"/>
          </p:nvPr>
        </p:nvSpPr>
        <p:spPr/>
        <p:txBody>
          <a:bodyPr/>
          <a:lstStyle/>
          <a:p>
            <a:r>
              <a:rPr lang="fi-FI" altLang="fi-FI"/>
              <a:t>How Much Should You Test?</a:t>
            </a:r>
          </a:p>
        </p:txBody>
      </p:sp>
      <p:sp>
        <p:nvSpPr>
          <p:cNvPr id="20483" name="Content Placeholder 2">
            <a:extLst>
              <a:ext uri="{FF2B5EF4-FFF2-40B4-BE49-F238E27FC236}">
                <a16:creationId xmlns:a16="http://schemas.microsoft.com/office/drawing/2014/main" id="{6D79CD6E-F598-44E7-B0A3-80255BA54A64}"/>
              </a:ext>
            </a:extLst>
          </p:cNvPr>
          <p:cNvSpPr>
            <a:spLocks noGrp="1" noChangeArrowheads="1"/>
          </p:cNvSpPr>
          <p:nvPr>
            <p:ph idx="1"/>
          </p:nvPr>
        </p:nvSpPr>
        <p:spPr/>
        <p:txBody>
          <a:bodyPr/>
          <a:lstStyle/>
          <a:p>
            <a:r>
              <a:rPr lang="fi-FI" altLang="fi-FI"/>
              <a:t>The extent of the testing is a compromise between time, money and quality.</a:t>
            </a:r>
          </a:p>
          <a:p>
            <a:pPr lvl="2"/>
            <a:r>
              <a:rPr lang="fi-FI" altLang="fi-FI"/>
              <a:t>Practically, all software has errors. Making errors is a necessary and normal part of programming.</a:t>
            </a:r>
          </a:p>
          <a:p>
            <a:pPr lvl="2"/>
            <a:r>
              <a:rPr lang="fi-FI" altLang="fi-FI"/>
              <a:t>Approximately 5% of development stage errors remain undiscovered.</a:t>
            </a:r>
          </a:p>
          <a:p>
            <a:r>
              <a:rPr lang="fi-FI" altLang="fi-FI"/>
              <a:t>Everything cannot be tested.</a:t>
            </a:r>
          </a:p>
          <a:p>
            <a:r>
              <a:rPr lang="fi-FI" altLang="fi-FI"/>
              <a:t>Rule of thumb: test as early as possible.</a:t>
            </a:r>
          </a:p>
          <a:p>
            <a:pPr lvl="1"/>
            <a:r>
              <a:rPr lang="fi-FI" altLang="fi-FI"/>
              <a:t>The costs of an error are the lower the earlier the error is discovered.</a:t>
            </a:r>
          </a:p>
        </p:txBody>
      </p:sp>
      <p:sp>
        <p:nvSpPr>
          <p:cNvPr id="5" name="Footer Placeholder 3">
            <a:extLst>
              <a:ext uri="{FF2B5EF4-FFF2-40B4-BE49-F238E27FC236}">
                <a16:creationId xmlns:a16="http://schemas.microsoft.com/office/drawing/2014/main" id="{3CC38B10-FA1F-4179-A326-0307A3453A1E}"/>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D6A0EEA-AF52-434A-9025-7D7650F1AA5D}"/>
              </a:ext>
            </a:extLst>
          </p:cNvPr>
          <p:cNvSpPr>
            <a:spLocks noGrp="1" noChangeArrowheads="1"/>
          </p:cNvSpPr>
          <p:nvPr>
            <p:ph type="title"/>
          </p:nvPr>
        </p:nvSpPr>
        <p:spPr/>
        <p:txBody>
          <a:bodyPr/>
          <a:lstStyle/>
          <a:p>
            <a:r>
              <a:rPr lang="fi-FI" altLang="fi-FI"/>
              <a:t>Risk-Based Testing (RBT)</a:t>
            </a:r>
          </a:p>
        </p:txBody>
      </p:sp>
      <p:sp>
        <p:nvSpPr>
          <p:cNvPr id="21507" name="Content Placeholder 2">
            <a:extLst>
              <a:ext uri="{FF2B5EF4-FFF2-40B4-BE49-F238E27FC236}">
                <a16:creationId xmlns:a16="http://schemas.microsoft.com/office/drawing/2014/main" id="{FEC4D874-3B7A-436A-B2B2-D3F4DC4060FE}"/>
              </a:ext>
            </a:extLst>
          </p:cNvPr>
          <p:cNvSpPr>
            <a:spLocks noGrp="1" noChangeArrowheads="1"/>
          </p:cNvSpPr>
          <p:nvPr>
            <p:ph idx="1"/>
          </p:nvPr>
        </p:nvSpPr>
        <p:spPr>
          <a:xfrm>
            <a:off x="611188" y="1600200"/>
            <a:ext cx="6409084" cy="4349750"/>
          </a:xfrm>
        </p:spPr>
        <p:txBody>
          <a:bodyPr/>
          <a:lstStyle/>
          <a:p>
            <a:r>
              <a:rPr lang="fi-FI" altLang="fi-FI"/>
              <a:t>Testing should be targeted where the possible cost of an error is the highest.</a:t>
            </a:r>
          </a:p>
          <a:p>
            <a:r>
              <a:rPr lang="fi-FI" altLang="fi-FI"/>
              <a:t>Based on risk analysis.</a:t>
            </a:r>
          </a:p>
          <a:p>
            <a:pPr lvl="1"/>
            <a:r>
              <a:rPr lang="fi-FI" altLang="fi-FI"/>
              <a:t>The probabilities and possible costs of errors are evaluated.</a:t>
            </a:r>
          </a:p>
          <a:p>
            <a:pPr lvl="1"/>
            <a:r>
              <a:rPr lang="fi-FI" altLang="fi-FI"/>
              <a:t>The probable cost is the product of the probability for the error to occur and the cost impact.</a:t>
            </a:r>
          </a:p>
          <a:p>
            <a:r>
              <a:rPr lang="fi-FI" altLang="fi-FI"/>
              <a:t>The basic idea of risk-based testing can be applied on any layer of testing.</a:t>
            </a:r>
          </a:p>
          <a:p>
            <a:endParaRPr lang="fi-FI" altLang="fi-FI"/>
          </a:p>
        </p:txBody>
      </p:sp>
      <p:pic>
        <p:nvPicPr>
          <p:cNvPr id="3" name="Picture 2">
            <a:extLst>
              <a:ext uri="{FF2B5EF4-FFF2-40B4-BE49-F238E27FC236}">
                <a16:creationId xmlns:a16="http://schemas.microsoft.com/office/drawing/2014/main" id="{6BD65BD0-8D20-4B5D-ABCD-9509FE17D4E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408113"/>
            <a:ext cx="1975408" cy="1750088"/>
          </a:xfrm>
          <a:prstGeom prst="rect">
            <a:avLst/>
          </a:prstGeom>
        </p:spPr>
      </p:pic>
      <p:sp>
        <p:nvSpPr>
          <p:cNvPr id="7" name="Footer Placeholder 3">
            <a:extLst>
              <a:ext uri="{FF2B5EF4-FFF2-40B4-BE49-F238E27FC236}">
                <a16:creationId xmlns:a16="http://schemas.microsoft.com/office/drawing/2014/main" id="{2E11CAC9-C545-4223-8670-C00F5032EA6C}"/>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B8AD52AC-BC76-43D3-955A-19E590F4E5ED}"/>
              </a:ext>
            </a:extLst>
          </p:cNvPr>
          <p:cNvSpPr>
            <a:spLocks noGrp="1" noChangeArrowheads="1"/>
          </p:cNvSpPr>
          <p:nvPr>
            <p:ph type="title"/>
          </p:nvPr>
        </p:nvSpPr>
        <p:spPr/>
        <p:txBody>
          <a:bodyPr/>
          <a:lstStyle/>
          <a:p>
            <a:r>
              <a:rPr lang="fi-FI" altLang="fi-FI"/>
              <a:t>Levels of Software Testing</a:t>
            </a:r>
          </a:p>
        </p:txBody>
      </p:sp>
      <p:sp>
        <p:nvSpPr>
          <p:cNvPr id="22531" name="Content Placeholder 2">
            <a:extLst>
              <a:ext uri="{FF2B5EF4-FFF2-40B4-BE49-F238E27FC236}">
                <a16:creationId xmlns:a16="http://schemas.microsoft.com/office/drawing/2014/main" id="{BBCBC47D-A229-411E-AE42-8064F300C221}"/>
              </a:ext>
            </a:extLst>
          </p:cNvPr>
          <p:cNvSpPr>
            <a:spLocks noGrp="1" noChangeArrowheads="1"/>
          </p:cNvSpPr>
          <p:nvPr>
            <p:ph idx="1"/>
          </p:nvPr>
        </p:nvSpPr>
        <p:spPr/>
        <p:txBody>
          <a:bodyPr/>
          <a:lstStyle/>
          <a:p>
            <a:pPr marL="457200" indent="-457200">
              <a:buFontTx/>
              <a:buAutoNum type="arabicPeriod"/>
            </a:pPr>
            <a:r>
              <a:rPr lang="fi-FI" altLang="fi-FI" b="1"/>
              <a:t>Unit testing</a:t>
            </a:r>
          </a:p>
          <a:p>
            <a:pPr marL="857250" lvl="1" indent="-457200"/>
            <a:r>
              <a:rPr lang="fi-FI" altLang="fi-FI"/>
              <a:t>Does an individual part of the program such as a function work correctly?</a:t>
            </a:r>
          </a:p>
          <a:p>
            <a:pPr marL="457200" indent="-457200">
              <a:buFontTx/>
              <a:buAutoNum type="arabicPeriod"/>
            </a:pPr>
            <a:r>
              <a:rPr lang="fi-FI" altLang="fi-FI" b="1"/>
              <a:t>Integration testing</a:t>
            </a:r>
          </a:p>
          <a:p>
            <a:pPr marL="857250" lvl="1" indent="-457200"/>
            <a:r>
              <a:rPr lang="fi-FI" altLang="fi-FI"/>
              <a:t>Does this part of the program work together with other parts?</a:t>
            </a:r>
          </a:p>
          <a:p>
            <a:pPr marL="457200" indent="-457200">
              <a:buFontTx/>
              <a:buAutoNum type="arabicPeriod"/>
            </a:pPr>
            <a:r>
              <a:rPr lang="fi-FI" altLang="fi-FI" b="1"/>
              <a:t>System testing</a:t>
            </a:r>
          </a:p>
          <a:p>
            <a:pPr marL="857250" lvl="1" indent="-457200"/>
            <a:r>
              <a:rPr lang="fi-FI" altLang="fi-FI"/>
              <a:t>Does the system including all its individual parts work correctly?</a:t>
            </a:r>
          </a:p>
          <a:p>
            <a:pPr marL="457200" indent="-457200">
              <a:buFontTx/>
              <a:buAutoNum type="arabicPeriod"/>
            </a:pPr>
            <a:r>
              <a:rPr lang="fi-FI" altLang="fi-FI" b="1"/>
              <a:t>Acceptance testing</a:t>
            </a:r>
            <a:endParaRPr lang="fi-FI" altLang="fi-FI"/>
          </a:p>
          <a:p>
            <a:pPr marL="857250" lvl="1" indent="-457200"/>
            <a:r>
              <a:rPr lang="fi-FI" altLang="fi-FI"/>
              <a:t>Does the system fulfill its set requirements from the customer's/user's point of view?</a:t>
            </a:r>
          </a:p>
        </p:txBody>
      </p:sp>
      <p:pic>
        <p:nvPicPr>
          <p:cNvPr id="5" name="Picture 4">
            <a:extLst>
              <a:ext uri="{FF2B5EF4-FFF2-40B4-BE49-F238E27FC236}">
                <a16:creationId xmlns:a16="http://schemas.microsoft.com/office/drawing/2014/main" id="{3A803997-FD78-4232-8E97-0C21FC9A4E1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04" y="404664"/>
            <a:ext cx="1656159" cy="1506070"/>
          </a:xfrm>
          <a:prstGeom prst="rect">
            <a:avLst/>
          </a:prstGeom>
        </p:spPr>
      </p:pic>
      <p:sp>
        <p:nvSpPr>
          <p:cNvPr id="6" name="Footer Placeholder 3">
            <a:extLst>
              <a:ext uri="{FF2B5EF4-FFF2-40B4-BE49-F238E27FC236}">
                <a16:creationId xmlns:a16="http://schemas.microsoft.com/office/drawing/2014/main" id="{060BFEB0-41F1-411B-9210-1D61A3466F15}"/>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9FB1764-89C6-49FD-A24A-2AF036012103}"/>
              </a:ext>
            </a:extLst>
          </p:cNvPr>
          <p:cNvSpPr>
            <a:spLocks noGrp="1" noChangeArrowheads="1"/>
          </p:cNvSpPr>
          <p:nvPr>
            <p:ph type="title"/>
          </p:nvPr>
        </p:nvSpPr>
        <p:spPr/>
        <p:txBody>
          <a:bodyPr/>
          <a:lstStyle/>
          <a:p>
            <a:r>
              <a:rPr lang="fi-FI" altLang="fi-FI"/>
              <a:t>Who Tests Software?</a:t>
            </a:r>
          </a:p>
        </p:txBody>
      </p:sp>
      <p:sp>
        <p:nvSpPr>
          <p:cNvPr id="23555" name="Rectangle 3">
            <a:extLst>
              <a:ext uri="{FF2B5EF4-FFF2-40B4-BE49-F238E27FC236}">
                <a16:creationId xmlns:a16="http://schemas.microsoft.com/office/drawing/2014/main" id="{819D4D51-597B-4A14-8C49-EC9C9262F4DA}"/>
              </a:ext>
            </a:extLst>
          </p:cNvPr>
          <p:cNvSpPr>
            <a:spLocks noGrp="1" noChangeArrowheads="1"/>
          </p:cNvSpPr>
          <p:nvPr>
            <p:ph type="body" idx="1"/>
          </p:nvPr>
        </p:nvSpPr>
        <p:spPr>
          <a:xfrm>
            <a:off x="611188" y="1600200"/>
            <a:ext cx="4911551" cy="4349750"/>
          </a:xfrm>
        </p:spPr>
        <p:txBody>
          <a:bodyPr/>
          <a:lstStyle/>
          <a:p>
            <a:r>
              <a:rPr lang="fi-FI" altLang="fi-FI"/>
              <a:t>Software testers form their own profession within the IT field</a:t>
            </a:r>
          </a:p>
          <a:p>
            <a:pPr lvl="1"/>
            <a:r>
              <a:rPr lang="fi-FI" altLang="fi-FI"/>
              <a:t>their views differ from software developers.</a:t>
            </a:r>
          </a:p>
          <a:p>
            <a:pPr lvl="1"/>
            <a:r>
              <a:rPr lang="fi-FI" altLang="fi-FI"/>
              <a:t>close co-operation with the development team and customers.</a:t>
            </a:r>
          </a:p>
          <a:p>
            <a:pPr lvl="1"/>
            <a:r>
              <a:rPr lang="fi-FI" altLang="fi-FI"/>
              <a:t>developers also take part in testing.</a:t>
            </a:r>
          </a:p>
          <a:p>
            <a:r>
              <a:rPr lang="fi-FI" altLang="fi-FI"/>
              <a:t>Testing is a continuing process.</a:t>
            </a:r>
          </a:p>
          <a:p>
            <a:endParaRPr lang="fi-FI" altLang="fi-FI"/>
          </a:p>
        </p:txBody>
      </p:sp>
      <p:pic>
        <p:nvPicPr>
          <p:cNvPr id="2" name="Picture 1" descr="Example job listing 1 showing HiQ company looking for a Test Engineer.">
            <a:extLst>
              <a:ext uri="{FF2B5EF4-FFF2-40B4-BE49-F238E27FC236}">
                <a16:creationId xmlns:a16="http://schemas.microsoft.com/office/drawing/2014/main" id="{803E7989-5FFF-4AAC-9953-2A7127E680B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05836" y="1525666"/>
            <a:ext cx="3168724" cy="1675253"/>
          </a:xfrm>
          <a:prstGeom prst="rect">
            <a:avLst/>
          </a:prstGeom>
          <a:ln>
            <a:solidFill>
              <a:schemeClr val="tx1"/>
            </a:solidFill>
          </a:ln>
        </p:spPr>
      </p:pic>
      <p:pic>
        <p:nvPicPr>
          <p:cNvPr id="3" name="Picture 2" descr="Example job listing 2 showing Nigel Frank company looking for a Test Automation Engineer.">
            <a:extLst>
              <a:ext uri="{FF2B5EF4-FFF2-40B4-BE49-F238E27FC236}">
                <a16:creationId xmlns:a16="http://schemas.microsoft.com/office/drawing/2014/main" id="{977AA946-802A-48A9-AD11-B2CA3C5EFC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22739" y="3406500"/>
            <a:ext cx="3168724" cy="1886913"/>
          </a:xfrm>
          <a:prstGeom prst="rect">
            <a:avLst/>
          </a:prstGeom>
          <a:ln>
            <a:solidFill>
              <a:schemeClr val="tx1"/>
            </a:solidFill>
          </a:ln>
        </p:spPr>
      </p:pic>
      <p:sp>
        <p:nvSpPr>
          <p:cNvPr id="7" name="Text Box 5">
            <a:extLst>
              <a:ext uri="{FF2B5EF4-FFF2-40B4-BE49-F238E27FC236}">
                <a16:creationId xmlns:a16="http://schemas.microsoft.com/office/drawing/2014/main" id="{469B8EF3-E7C8-4AF4-8868-795E287301F6}"/>
              </a:ext>
            </a:extLst>
          </p:cNvPr>
          <p:cNvSpPr txBox="1">
            <a:spLocks noChangeArrowheads="1"/>
          </p:cNvSpPr>
          <p:nvPr/>
        </p:nvSpPr>
        <p:spPr bwMode="auto">
          <a:xfrm>
            <a:off x="5940152" y="6092825"/>
            <a:ext cx="302433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6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fi-FI" altLang="fi-FI" sz="800" b="0"/>
              <a:t>Example job listings: Insinööriliiton työpaikkatori [11.8.2022]</a:t>
            </a:r>
          </a:p>
        </p:txBody>
      </p:sp>
      <p:sp>
        <p:nvSpPr>
          <p:cNvPr id="8" name="Footer Placeholder 3">
            <a:extLst>
              <a:ext uri="{FF2B5EF4-FFF2-40B4-BE49-F238E27FC236}">
                <a16:creationId xmlns:a16="http://schemas.microsoft.com/office/drawing/2014/main" id="{D2A53F0F-8DF1-4704-833B-B499ADD9ECED}"/>
              </a:ext>
            </a:extLst>
          </p:cNvPr>
          <p:cNvSpPr txBox="1">
            <a:spLocks/>
          </p:cNvSpPr>
          <p:nvPr/>
        </p:nvSpPr>
        <p:spPr bwMode="auto">
          <a:xfrm>
            <a:off x="2771775" y="6165303"/>
            <a:ext cx="3600450" cy="55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i-FI"/>
            </a:defPPr>
            <a:lvl1pPr algn="r" rtl="0" eaLnBrk="1" fontAlgn="base" hangingPunct="1">
              <a:spcBef>
                <a:spcPct val="60000"/>
              </a:spcBef>
              <a:spcAft>
                <a:spcPct val="0"/>
              </a:spcAft>
              <a:buFontTx/>
              <a:buChar char="•"/>
              <a:defRPr sz="2400" b="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000" b="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b="1" kern="1200">
                <a:solidFill>
                  <a:schemeClr val="tx1"/>
                </a:solidFill>
                <a:latin typeface="Arial" panose="020B0604020202020204" pitchFamily="34" charset="0"/>
                <a:ea typeface="+mn-ea"/>
                <a:cs typeface="+mn-cs"/>
              </a:defRPr>
            </a:lvl9pPr>
          </a:lstStyle>
          <a:p>
            <a:pPr algn="ctr">
              <a:spcBef>
                <a:spcPct val="0"/>
              </a:spcBef>
              <a:buFontTx/>
              <a:buNone/>
            </a:pPr>
            <a:r>
              <a:rPr lang="fi-FI" altLang="fi-FI" sz="1000"/>
              <a:t>Software 1 &amp; 2</a:t>
            </a:r>
          </a:p>
          <a:p>
            <a:pPr algn="ctr">
              <a:spcBef>
                <a:spcPct val="0"/>
              </a:spcBef>
              <a:buFontTx/>
              <a:buNone/>
            </a:pPr>
            <a:r>
              <a:rPr lang="fi-FI" altLang="fi-FI" sz="1000"/>
              <a:t>Metropolia University of Applied Sciences</a:t>
            </a:r>
          </a:p>
        </p:txBody>
      </p:sp>
    </p:spTree>
  </p:cSld>
  <p:clrMapOvr>
    <a:masterClrMapping/>
  </p:clrMapOvr>
</p:sld>
</file>

<file path=ppt/theme/theme1.xml><?xml version="1.0" encoding="utf-8"?>
<a:theme xmlns:a="http://schemas.openxmlformats.org/drawingml/2006/main" name="tkt_perusteet_2">
  <a:themeElements>
    <a:clrScheme name="tkt_perusteet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kt_perusteet_2">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fi-FI"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fi-FI"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tkt_perusteet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kt_perusteet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kt_perusteet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kt_perusteet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kt_perusteet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kt_perusteet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kt_perusteet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kt_perusteet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kt_perusteet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kt_perusteet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kt_perusteet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kt_perusteet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olio_ohjelmointi</Template>
  <TotalTime>2261</TotalTime>
  <Words>2699</Words>
  <Application>Microsoft Office PowerPoint</Application>
  <PresentationFormat>On-screen Show (4:3)</PresentationFormat>
  <Paragraphs>329</Paragraphs>
  <Slides>23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Tahoma</vt:lpstr>
      <vt:lpstr>tkt_perusteet_2</vt:lpstr>
      <vt:lpstr>Software Testing</vt:lpstr>
      <vt:lpstr>Objectives for Today</vt:lpstr>
      <vt:lpstr>What is Testing?</vt:lpstr>
      <vt:lpstr>Error, fault, failure</vt:lpstr>
      <vt:lpstr>Costs of Errors</vt:lpstr>
      <vt:lpstr>How Much Should You Test?</vt:lpstr>
      <vt:lpstr>Risk-Based Testing (RBT)</vt:lpstr>
      <vt:lpstr>Levels of Software Testing</vt:lpstr>
      <vt:lpstr>Who Tests Software?</vt:lpstr>
      <vt:lpstr>Test Targets</vt:lpstr>
      <vt:lpstr>Static and Dynamic Analysis</vt:lpstr>
      <vt:lpstr>Regression Testing</vt:lpstr>
      <vt:lpstr>Test Cases</vt:lpstr>
      <vt:lpstr>Manual and Automated Testing</vt:lpstr>
      <vt:lpstr>Example of UI Test Automation (Selenium)</vt:lpstr>
      <vt:lpstr>Test Coverage</vt:lpstr>
      <vt:lpstr>Test Phases and Organizing Tests</vt:lpstr>
      <vt:lpstr>Test-Driven Development (TDD)</vt:lpstr>
      <vt:lpstr>Code Smells</vt:lpstr>
      <vt:lpstr>Release and Deployment</vt:lpstr>
      <vt:lpstr>Software Testing During the Software 1 &amp; 2 Study Modules</vt:lpstr>
      <vt:lpstr>Acceptance Testing Scenario Example</vt:lpstr>
      <vt:lpstr>PowerPoint Presentation</vt:lpstr>
    </vt:vector>
  </TitlesOfParts>
  <Company>HKIAMK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Olio-ohjelmointi (Java)</dc:title>
  <dc:creator>Ollikainen Vesa Viljami</dc:creator>
  <cp:lastModifiedBy>Saana Vallius</cp:lastModifiedBy>
  <cp:revision>150</cp:revision>
  <cp:lastPrinted>2022-04-28T07:30:32Z</cp:lastPrinted>
  <dcterms:created xsi:type="dcterms:W3CDTF">2009-01-12T12:48:15Z</dcterms:created>
  <dcterms:modified xsi:type="dcterms:W3CDTF">2022-08-12T11:15:04Z</dcterms:modified>
</cp:coreProperties>
</file>