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diagrams/drawing2.xml" ContentType="application/vnd.ms-office.drawingml.diagramDrawing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-1104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98460-DAE0-4E14-B712-2697D7B1D42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C5985AB-CD12-4E63-9283-182CEC5E416A}">
      <dgm:prSet/>
      <dgm:spPr/>
      <dgm:t>
        <a:bodyPr/>
        <a:lstStyle/>
        <a:p>
          <a:pPr algn="just"/>
          <a:r>
            <a:rPr lang="pt-BR" dirty="0"/>
            <a:t>Se um tipo particular de problema ocorre com </a:t>
          </a:r>
          <a:r>
            <a:rPr lang="pt-BR" dirty="0" err="1"/>
            <a:t>freqüência</a:t>
          </a:r>
          <a:r>
            <a:rPr lang="pt-BR" dirty="0"/>
            <a:t> suficiente, pode valer a pena expressar instâncias do problema como sentenças em um idioma simples. Então você pode construir um intérprete que resolve o problema interpretando essas sentenças.</a:t>
          </a:r>
          <a:endParaRPr lang="en-US" dirty="0"/>
        </a:p>
      </dgm:t>
    </dgm:pt>
    <dgm:pt modelId="{08C06CD7-893B-4A0F-8461-B0D51C0CBEC2}" type="parTrans" cxnId="{D9FAD0F4-ECCF-44B2-BEC5-A2FB519D234F}">
      <dgm:prSet/>
      <dgm:spPr/>
      <dgm:t>
        <a:bodyPr/>
        <a:lstStyle/>
        <a:p>
          <a:endParaRPr lang="en-US"/>
        </a:p>
      </dgm:t>
    </dgm:pt>
    <dgm:pt modelId="{EAF843F4-650D-41F2-942F-A188B5FCD47D}" type="sibTrans" cxnId="{D9FAD0F4-ECCF-44B2-BEC5-A2FB519D234F}">
      <dgm:prSet/>
      <dgm:spPr/>
      <dgm:t>
        <a:bodyPr/>
        <a:lstStyle/>
        <a:p>
          <a:endParaRPr lang="en-US"/>
        </a:p>
      </dgm:t>
    </dgm:pt>
    <dgm:pt modelId="{02964CEE-CFB0-4332-A60E-6F555AD974B4}">
      <dgm:prSet/>
      <dgm:spPr/>
      <dgm:t>
        <a:bodyPr/>
        <a:lstStyle/>
        <a:p>
          <a:pPr algn="just"/>
          <a:r>
            <a:rPr lang="pt-BR" dirty="0"/>
            <a:t>Esse padrão envolve a implementação de uma interface de expressão que informa para interpretar um contexto específico. Esse padrão é usado na análise SQL, no mecanismo de processamento de símbolos, etc.</a:t>
          </a:r>
          <a:endParaRPr lang="en-US" dirty="0"/>
        </a:p>
      </dgm:t>
    </dgm:pt>
    <dgm:pt modelId="{BA07781C-4C80-400F-AA67-01A60AF4A243}" type="parTrans" cxnId="{58876A89-6A75-4EA1-A824-1FDCE11BF9CC}">
      <dgm:prSet/>
      <dgm:spPr/>
      <dgm:t>
        <a:bodyPr/>
        <a:lstStyle/>
        <a:p>
          <a:endParaRPr lang="en-US"/>
        </a:p>
      </dgm:t>
    </dgm:pt>
    <dgm:pt modelId="{D03C2813-451C-4836-B862-0CD4BAE9EB91}" type="sibTrans" cxnId="{58876A89-6A75-4EA1-A824-1FDCE11BF9CC}">
      <dgm:prSet/>
      <dgm:spPr/>
      <dgm:t>
        <a:bodyPr/>
        <a:lstStyle/>
        <a:p>
          <a:endParaRPr lang="en-US"/>
        </a:p>
      </dgm:t>
    </dgm:pt>
    <dgm:pt modelId="{FFA9E177-7D92-44FB-805C-5D0A23F73177}" type="pres">
      <dgm:prSet presAssocID="{27798460-DAE0-4E14-B712-2697D7B1D42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4A23DBF-2EC1-479A-B031-57B20CC51198}" type="pres">
      <dgm:prSet presAssocID="{5C5985AB-CD12-4E63-9283-182CEC5E416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2D5DF0-DD3A-42CC-826D-63B741E7A158}" type="pres">
      <dgm:prSet presAssocID="{EAF843F4-650D-41F2-942F-A188B5FCD47D}" presName="spacer" presStyleCnt="0"/>
      <dgm:spPr/>
    </dgm:pt>
    <dgm:pt modelId="{E305E194-9B8B-49DB-89BE-9ABE3DBDE320}" type="pres">
      <dgm:prSet presAssocID="{02964CEE-CFB0-4332-A60E-6F555AD974B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C8D1930-9F65-4C6E-9562-6BB4B0FC565D}" type="presOf" srcId="{02964CEE-CFB0-4332-A60E-6F555AD974B4}" destId="{E305E194-9B8B-49DB-89BE-9ABE3DBDE320}" srcOrd="0" destOrd="0" presId="urn:microsoft.com/office/officeart/2005/8/layout/vList2"/>
    <dgm:cxn modelId="{D9FAD0F4-ECCF-44B2-BEC5-A2FB519D234F}" srcId="{27798460-DAE0-4E14-B712-2697D7B1D42C}" destId="{5C5985AB-CD12-4E63-9283-182CEC5E416A}" srcOrd="0" destOrd="0" parTransId="{08C06CD7-893B-4A0F-8461-B0D51C0CBEC2}" sibTransId="{EAF843F4-650D-41F2-942F-A188B5FCD47D}"/>
    <dgm:cxn modelId="{58876A89-6A75-4EA1-A824-1FDCE11BF9CC}" srcId="{27798460-DAE0-4E14-B712-2697D7B1D42C}" destId="{02964CEE-CFB0-4332-A60E-6F555AD974B4}" srcOrd="1" destOrd="0" parTransId="{BA07781C-4C80-400F-AA67-01A60AF4A243}" sibTransId="{D03C2813-451C-4836-B862-0CD4BAE9EB91}"/>
    <dgm:cxn modelId="{0887DB96-2412-4B2D-8E08-D548499AA17B}" type="presOf" srcId="{5C5985AB-CD12-4E63-9283-182CEC5E416A}" destId="{D4A23DBF-2EC1-479A-B031-57B20CC51198}" srcOrd="0" destOrd="0" presId="urn:microsoft.com/office/officeart/2005/8/layout/vList2"/>
    <dgm:cxn modelId="{58AB1658-333B-4A87-88E0-01B5B368326B}" type="presOf" srcId="{27798460-DAE0-4E14-B712-2697D7B1D42C}" destId="{FFA9E177-7D92-44FB-805C-5D0A23F73177}" srcOrd="0" destOrd="0" presId="urn:microsoft.com/office/officeart/2005/8/layout/vList2"/>
    <dgm:cxn modelId="{7311E7B7-CA12-410F-A24A-359E0114547E}" type="presParOf" srcId="{FFA9E177-7D92-44FB-805C-5D0A23F73177}" destId="{D4A23DBF-2EC1-479A-B031-57B20CC51198}" srcOrd="0" destOrd="0" presId="urn:microsoft.com/office/officeart/2005/8/layout/vList2"/>
    <dgm:cxn modelId="{746E132C-E095-47DD-BEF2-0CCFFA257E1B}" type="presParOf" srcId="{FFA9E177-7D92-44FB-805C-5D0A23F73177}" destId="{7A2D5DF0-DD3A-42CC-826D-63B741E7A158}" srcOrd="1" destOrd="0" presId="urn:microsoft.com/office/officeart/2005/8/layout/vList2"/>
    <dgm:cxn modelId="{6FB2049C-3D3A-44C9-B1ED-C1940D831475}" type="presParOf" srcId="{FFA9E177-7D92-44FB-805C-5D0A23F73177}" destId="{E305E194-9B8B-49DB-89BE-9ABE3DBDE32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F02BED-0748-406B-BD20-A6B0173212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B7146B7-62E3-4B9E-9677-BA01473BF7CA}">
      <dgm:prSet custT="1"/>
      <dgm:spPr/>
      <dgm:t>
        <a:bodyPr/>
        <a:lstStyle/>
        <a:p>
          <a:pPr algn="just"/>
          <a:r>
            <a:rPr lang="pt-BR" sz="1600" dirty="0"/>
            <a:t>É fácil mudar e estender a gramática. Como o padrão usa classes para representar regras gramaticais, você pode usar a herança para alterar ou estender a gramática. As expressões existentes podem ser modificadas de forma incremental e novas expressões podem ser definidas como variações das antigas.</a:t>
          </a:r>
          <a:endParaRPr lang="en-US" sz="1600" dirty="0"/>
        </a:p>
      </dgm:t>
    </dgm:pt>
    <dgm:pt modelId="{E28C7E7F-C676-487A-A5F7-44B388875DA3}" type="parTrans" cxnId="{2ADE5D2F-9112-4285-8A2C-A738F2FA0592}">
      <dgm:prSet/>
      <dgm:spPr/>
      <dgm:t>
        <a:bodyPr/>
        <a:lstStyle/>
        <a:p>
          <a:endParaRPr lang="en-US"/>
        </a:p>
      </dgm:t>
    </dgm:pt>
    <dgm:pt modelId="{156798A9-79EE-41DB-A650-AE2A4AD36ABA}" type="sibTrans" cxnId="{2ADE5D2F-9112-4285-8A2C-A738F2FA0592}">
      <dgm:prSet/>
      <dgm:spPr/>
      <dgm:t>
        <a:bodyPr/>
        <a:lstStyle/>
        <a:p>
          <a:endParaRPr lang="en-US"/>
        </a:p>
      </dgm:t>
    </dgm:pt>
    <dgm:pt modelId="{5E7417E5-22EC-47CB-8F16-3215DCF763FD}">
      <dgm:prSet custT="1"/>
      <dgm:spPr/>
      <dgm:t>
        <a:bodyPr/>
        <a:lstStyle/>
        <a:p>
          <a:pPr algn="just"/>
          <a:r>
            <a:rPr lang="pt-BR" sz="1700" dirty="0"/>
            <a:t>Gramáticas complexas são difíceis de manter. O padrão Interpreter define pelo menos uma classe para cada regra na gramática. Portanto, as gramáticas que contêm muitas regras podem ser difíceis de gerenciar e manter.</a:t>
          </a:r>
          <a:endParaRPr lang="en-US" sz="1700" dirty="0"/>
        </a:p>
      </dgm:t>
    </dgm:pt>
    <dgm:pt modelId="{CB09CFB9-3352-496A-85E7-5D7C58668C5D}" type="parTrans" cxnId="{DC6A6E1D-1B84-4E1A-B517-0B34C3EEB030}">
      <dgm:prSet/>
      <dgm:spPr/>
      <dgm:t>
        <a:bodyPr/>
        <a:lstStyle/>
        <a:p>
          <a:endParaRPr lang="en-US"/>
        </a:p>
      </dgm:t>
    </dgm:pt>
    <dgm:pt modelId="{43996643-F94E-47DC-B5A2-4F5B3B91C027}" type="sibTrans" cxnId="{DC6A6E1D-1B84-4E1A-B517-0B34C3EEB030}">
      <dgm:prSet/>
      <dgm:spPr/>
      <dgm:t>
        <a:bodyPr/>
        <a:lstStyle/>
        <a:p>
          <a:endParaRPr lang="en-US"/>
        </a:p>
      </dgm:t>
    </dgm:pt>
    <dgm:pt modelId="{38F149CD-A4FD-4F00-983C-CCD882E50CA1}" type="pres">
      <dgm:prSet presAssocID="{E2F02BED-0748-406B-BD20-A6B01732126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35059DF-3AD2-4B02-A35E-04FC687FC8CF}" type="pres">
      <dgm:prSet presAssocID="{8B7146B7-62E3-4B9E-9677-BA01473BF7CA}" presName="compNode" presStyleCnt="0"/>
      <dgm:spPr/>
    </dgm:pt>
    <dgm:pt modelId="{AF305D6D-5BB6-4DEC-A514-910E333309CB}" type="pres">
      <dgm:prSet presAssocID="{8B7146B7-62E3-4B9E-9677-BA01473BF7CA}" presName="bgRect" presStyleLbl="bgShp" presStyleIdx="0" presStyleCnt="2" custScaleY="102076"/>
      <dgm:spPr/>
    </dgm:pt>
    <dgm:pt modelId="{A04A692A-0D42-4D2B-AEAB-9BCD0F66F3E9}" type="pres">
      <dgm:prSet presAssocID="{8B7146B7-62E3-4B9E-9677-BA01473BF7C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Quotes"/>
        </a:ext>
      </dgm:extLst>
    </dgm:pt>
    <dgm:pt modelId="{2D2B2FD3-77A1-4E40-B277-1D7E79173F9D}" type="pres">
      <dgm:prSet presAssocID="{8B7146B7-62E3-4B9E-9677-BA01473BF7CA}" presName="spaceRect" presStyleCnt="0"/>
      <dgm:spPr/>
    </dgm:pt>
    <dgm:pt modelId="{0EEC7A64-4755-4ACB-9054-6767FE8E0D4D}" type="pres">
      <dgm:prSet presAssocID="{8B7146B7-62E3-4B9E-9677-BA01473BF7CA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FF9DBBFF-94D4-4F43-9571-742EE90A6F7A}" type="pres">
      <dgm:prSet presAssocID="{156798A9-79EE-41DB-A650-AE2A4AD36ABA}" presName="sibTrans" presStyleCnt="0"/>
      <dgm:spPr/>
    </dgm:pt>
    <dgm:pt modelId="{27CEAB79-CF90-4052-A50F-ADBDCE699D37}" type="pres">
      <dgm:prSet presAssocID="{5E7417E5-22EC-47CB-8F16-3215DCF763FD}" presName="compNode" presStyleCnt="0"/>
      <dgm:spPr/>
    </dgm:pt>
    <dgm:pt modelId="{A8866FFA-4EFD-4469-BFF7-352537DB660F}" type="pres">
      <dgm:prSet presAssocID="{5E7417E5-22EC-47CB-8F16-3215DCF763FD}" presName="bgRect" presStyleLbl="bgShp" presStyleIdx="1" presStyleCnt="2"/>
      <dgm:spPr/>
    </dgm:pt>
    <dgm:pt modelId="{E3F002D8-ED1B-49AA-B2DD-E338D0A32209}" type="pres">
      <dgm:prSet presAssocID="{5E7417E5-22EC-47CB-8F16-3215DCF763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Database"/>
        </a:ext>
      </dgm:extLst>
    </dgm:pt>
    <dgm:pt modelId="{C10A97F5-4BDF-4E32-ADF3-721DDF8562F6}" type="pres">
      <dgm:prSet presAssocID="{5E7417E5-22EC-47CB-8F16-3215DCF763FD}" presName="spaceRect" presStyleCnt="0"/>
      <dgm:spPr/>
    </dgm:pt>
    <dgm:pt modelId="{962863BD-C76F-4CBC-AB92-195F68B74F21}" type="pres">
      <dgm:prSet presAssocID="{5E7417E5-22EC-47CB-8F16-3215DCF763FD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</dgm:ptLst>
  <dgm:cxnLst>
    <dgm:cxn modelId="{E40A12D8-DE79-4366-B550-79AFDF12A9E2}" type="presOf" srcId="{8B7146B7-62E3-4B9E-9677-BA01473BF7CA}" destId="{0EEC7A64-4755-4ACB-9054-6767FE8E0D4D}" srcOrd="0" destOrd="0" presId="urn:microsoft.com/office/officeart/2018/2/layout/IconVerticalSolidList"/>
    <dgm:cxn modelId="{2ADE5D2F-9112-4285-8A2C-A738F2FA0592}" srcId="{E2F02BED-0748-406B-BD20-A6B01732126D}" destId="{8B7146B7-62E3-4B9E-9677-BA01473BF7CA}" srcOrd="0" destOrd="0" parTransId="{E28C7E7F-C676-487A-A5F7-44B388875DA3}" sibTransId="{156798A9-79EE-41DB-A650-AE2A4AD36ABA}"/>
    <dgm:cxn modelId="{DC6A6E1D-1B84-4E1A-B517-0B34C3EEB030}" srcId="{E2F02BED-0748-406B-BD20-A6B01732126D}" destId="{5E7417E5-22EC-47CB-8F16-3215DCF763FD}" srcOrd="1" destOrd="0" parTransId="{CB09CFB9-3352-496A-85E7-5D7C58668C5D}" sibTransId="{43996643-F94E-47DC-B5A2-4F5B3B91C027}"/>
    <dgm:cxn modelId="{CCB04152-F026-4BEA-857F-8399BFA00301}" type="presOf" srcId="{E2F02BED-0748-406B-BD20-A6B01732126D}" destId="{38F149CD-A4FD-4F00-983C-CCD882E50CA1}" srcOrd="0" destOrd="0" presId="urn:microsoft.com/office/officeart/2018/2/layout/IconVerticalSolidList"/>
    <dgm:cxn modelId="{A7EA0A8A-716F-4190-B90A-FB83E2B7C058}" type="presOf" srcId="{5E7417E5-22EC-47CB-8F16-3215DCF763FD}" destId="{962863BD-C76F-4CBC-AB92-195F68B74F21}" srcOrd="0" destOrd="0" presId="urn:microsoft.com/office/officeart/2018/2/layout/IconVerticalSolidList"/>
    <dgm:cxn modelId="{C7AB009A-9318-41DC-A03A-9314FA6B818F}" type="presParOf" srcId="{38F149CD-A4FD-4F00-983C-CCD882E50CA1}" destId="{035059DF-3AD2-4B02-A35E-04FC687FC8CF}" srcOrd="0" destOrd="0" presId="urn:microsoft.com/office/officeart/2018/2/layout/IconVerticalSolidList"/>
    <dgm:cxn modelId="{2565D7B2-FC02-49AE-9A48-58DC0F578999}" type="presParOf" srcId="{035059DF-3AD2-4B02-A35E-04FC687FC8CF}" destId="{AF305D6D-5BB6-4DEC-A514-910E333309CB}" srcOrd="0" destOrd="0" presId="urn:microsoft.com/office/officeart/2018/2/layout/IconVerticalSolidList"/>
    <dgm:cxn modelId="{5A5C31A4-701B-4309-A24B-F2647D0C15AE}" type="presParOf" srcId="{035059DF-3AD2-4B02-A35E-04FC687FC8CF}" destId="{A04A692A-0D42-4D2B-AEAB-9BCD0F66F3E9}" srcOrd="1" destOrd="0" presId="urn:microsoft.com/office/officeart/2018/2/layout/IconVerticalSolidList"/>
    <dgm:cxn modelId="{DD076E94-8DD7-4112-AA5F-E8A74C52F065}" type="presParOf" srcId="{035059DF-3AD2-4B02-A35E-04FC687FC8CF}" destId="{2D2B2FD3-77A1-4E40-B277-1D7E79173F9D}" srcOrd="2" destOrd="0" presId="urn:microsoft.com/office/officeart/2018/2/layout/IconVerticalSolidList"/>
    <dgm:cxn modelId="{F099D490-8EF1-464F-BE7F-3FD2132B9A2D}" type="presParOf" srcId="{035059DF-3AD2-4B02-A35E-04FC687FC8CF}" destId="{0EEC7A64-4755-4ACB-9054-6767FE8E0D4D}" srcOrd="3" destOrd="0" presId="urn:microsoft.com/office/officeart/2018/2/layout/IconVerticalSolidList"/>
    <dgm:cxn modelId="{3BB3273D-4822-4738-AD31-4DF3A851EEF4}" type="presParOf" srcId="{38F149CD-A4FD-4F00-983C-CCD882E50CA1}" destId="{FF9DBBFF-94D4-4F43-9571-742EE90A6F7A}" srcOrd="1" destOrd="0" presId="urn:microsoft.com/office/officeart/2018/2/layout/IconVerticalSolidList"/>
    <dgm:cxn modelId="{A4FB9D96-0C15-41B8-9328-5A010FD93117}" type="presParOf" srcId="{38F149CD-A4FD-4F00-983C-CCD882E50CA1}" destId="{27CEAB79-CF90-4052-A50F-ADBDCE699D37}" srcOrd="2" destOrd="0" presId="urn:microsoft.com/office/officeart/2018/2/layout/IconVerticalSolidList"/>
    <dgm:cxn modelId="{62E98E13-0872-480D-A08F-C563EED57773}" type="presParOf" srcId="{27CEAB79-CF90-4052-A50F-ADBDCE699D37}" destId="{A8866FFA-4EFD-4469-BFF7-352537DB660F}" srcOrd="0" destOrd="0" presId="urn:microsoft.com/office/officeart/2018/2/layout/IconVerticalSolidList"/>
    <dgm:cxn modelId="{9266C182-F177-447B-9AC8-9AE9DE23CC0B}" type="presParOf" srcId="{27CEAB79-CF90-4052-A50F-ADBDCE699D37}" destId="{E3F002D8-ED1B-49AA-B2DD-E338D0A32209}" srcOrd="1" destOrd="0" presId="urn:microsoft.com/office/officeart/2018/2/layout/IconVerticalSolidList"/>
    <dgm:cxn modelId="{C10148A3-AB2E-498C-8A03-E285AA0CE9DA}" type="presParOf" srcId="{27CEAB79-CF90-4052-A50F-ADBDCE699D37}" destId="{C10A97F5-4BDF-4E32-ADF3-721DDF8562F6}" srcOrd="2" destOrd="0" presId="urn:microsoft.com/office/officeart/2018/2/layout/IconVerticalSolidList"/>
    <dgm:cxn modelId="{E1E8BFBF-9A92-4921-955B-E0645078FF35}" type="presParOf" srcId="{27CEAB79-CF90-4052-A50F-ADBDCE699D37}" destId="{962863BD-C76F-4CBC-AB92-195F68B74F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4A23DBF-2EC1-479A-B031-57B20CC51198}">
      <dsp:nvSpPr>
        <dsp:cNvPr id="0" name=""/>
        <dsp:cNvSpPr/>
      </dsp:nvSpPr>
      <dsp:spPr>
        <a:xfrm>
          <a:off x="0" y="47100"/>
          <a:ext cx="6492875" cy="24710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/>
            <a:t>Se um tipo particular de problema ocorre com </a:t>
          </a:r>
          <a:r>
            <a:rPr lang="pt-BR" sz="2400" kern="1200" dirty="0" err="1"/>
            <a:t>freqüência</a:t>
          </a:r>
          <a:r>
            <a:rPr lang="pt-BR" sz="2400" kern="1200" dirty="0"/>
            <a:t> suficiente, pode valer a pena expressar instâncias do problema como sentenças em um idioma simples. Então você pode construir um intérprete que resolve o problema interpretando essas sentenças.</a:t>
          </a:r>
          <a:endParaRPr lang="en-US" sz="2400" kern="1200" dirty="0"/>
        </a:p>
      </dsp:txBody>
      <dsp:txXfrm>
        <a:off x="0" y="47100"/>
        <a:ext cx="6492875" cy="2471039"/>
      </dsp:txXfrm>
    </dsp:sp>
    <dsp:sp modelId="{E305E194-9B8B-49DB-89BE-9ABE3DBDE320}">
      <dsp:nvSpPr>
        <dsp:cNvPr id="0" name=""/>
        <dsp:cNvSpPr/>
      </dsp:nvSpPr>
      <dsp:spPr>
        <a:xfrm>
          <a:off x="0" y="2587259"/>
          <a:ext cx="6492875" cy="2471039"/>
        </a:xfrm>
        <a:prstGeom prst="roundRect">
          <a:avLst/>
        </a:prstGeom>
        <a:solidFill>
          <a:schemeClr val="accent2">
            <a:hueOff val="1489732"/>
            <a:satOff val="-47823"/>
            <a:lumOff val="862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/>
            <a:t>Esse padrão envolve a implementação de uma interface de expressão que informa para interpretar um contexto específico. Esse padrão é usado na análise SQL, no mecanismo de processamento de símbolos, etc.</a:t>
          </a:r>
          <a:endParaRPr lang="en-US" sz="2400" kern="1200" dirty="0"/>
        </a:p>
      </dsp:txBody>
      <dsp:txXfrm>
        <a:off x="0" y="2587259"/>
        <a:ext cx="6492875" cy="247103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F305D6D-5BB6-4DEC-A514-910E333309CB}">
      <dsp:nvSpPr>
        <dsp:cNvPr id="0" name=""/>
        <dsp:cNvSpPr/>
      </dsp:nvSpPr>
      <dsp:spPr>
        <a:xfrm>
          <a:off x="0" y="388424"/>
          <a:ext cx="6719395" cy="20557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A692A-0D42-4D2B-AEAB-9BCD0F66F3E9}">
      <dsp:nvSpPr>
        <dsp:cNvPr id="0" name=""/>
        <dsp:cNvSpPr/>
      </dsp:nvSpPr>
      <dsp:spPr>
        <a:xfrm>
          <a:off x="609203" y="862455"/>
          <a:ext cx="1107643" cy="11076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C7A64-4755-4ACB-9054-6767FE8E0D4D}">
      <dsp:nvSpPr>
        <dsp:cNvPr id="0" name=""/>
        <dsp:cNvSpPr/>
      </dsp:nvSpPr>
      <dsp:spPr>
        <a:xfrm>
          <a:off x="2326051" y="409328"/>
          <a:ext cx="4393343" cy="2013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137" tIns="213137" rIns="213137" bIns="213137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/>
            <a:t>É fácil mudar e estender a gramática. Como o padrão usa classes para representar regras gramaticais, você pode usar a herança para alterar ou estender a gramática. As expressões existentes podem ser modificadas de forma incremental e novas expressões podem ser definidas como variações das antigas.</a:t>
          </a:r>
          <a:endParaRPr lang="en-US" sz="1600" kern="1200" dirty="0"/>
        </a:p>
      </dsp:txBody>
      <dsp:txXfrm>
        <a:off x="2326051" y="409328"/>
        <a:ext cx="4393343" cy="2013897"/>
      </dsp:txXfrm>
    </dsp:sp>
    <dsp:sp modelId="{A8866FFA-4EFD-4469-BFF7-352537DB660F}">
      <dsp:nvSpPr>
        <dsp:cNvPr id="0" name=""/>
        <dsp:cNvSpPr/>
      </dsp:nvSpPr>
      <dsp:spPr>
        <a:xfrm>
          <a:off x="0" y="2837085"/>
          <a:ext cx="6719395" cy="20138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002D8-ED1B-49AA-B2DD-E338D0A32209}">
      <dsp:nvSpPr>
        <dsp:cNvPr id="0" name=""/>
        <dsp:cNvSpPr/>
      </dsp:nvSpPr>
      <dsp:spPr>
        <a:xfrm>
          <a:off x="609203" y="3290212"/>
          <a:ext cx="1107643" cy="11076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863BD-C76F-4CBC-AB92-195F68B74F21}">
      <dsp:nvSpPr>
        <dsp:cNvPr id="0" name=""/>
        <dsp:cNvSpPr/>
      </dsp:nvSpPr>
      <dsp:spPr>
        <a:xfrm>
          <a:off x="2326051" y="2837085"/>
          <a:ext cx="4393343" cy="2013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137" tIns="213137" rIns="213137" bIns="213137" numCol="1" spcCol="1270" anchor="ctr" anchorCtr="0">
          <a:noAutofit/>
        </a:bodyPr>
        <a:lstStyle/>
        <a:p>
          <a:pPr lvl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/>
            <a:t>Gramáticas complexas são difíceis de manter. O padrão Interpreter define pelo menos uma classe para cada regra na gramática. Portanto, as gramáticas que contêm muitas regras podem ser difíceis de gerenciar e manter.</a:t>
          </a:r>
          <a:endParaRPr lang="en-US" sz="1700" kern="1200" dirty="0"/>
        </a:p>
      </dsp:txBody>
      <dsp:txXfrm>
        <a:off x="2326051" y="2837085"/>
        <a:ext cx="4393343" cy="2013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09B7-786D-42FC-942E-76E477A76FE8}" type="datetimeFigureOut">
              <a:rPr lang="pt-BR" smtClean="0"/>
              <a:pPr/>
              <a:t>08/05/2019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8A8-97E5-4EF2-941B-3A47ADCC57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1371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09B7-786D-42FC-942E-76E477A76FE8}" type="datetimeFigureOut">
              <a:rPr lang="pt-BR" smtClean="0"/>
              <a:pPr/>
              <a:t>08/05/2019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8A8-97E5-4EF2-941B-3A47ADCC57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013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09B7-786D-42FC-942E-76E477A76FE8}" type="datetimeFigureOut">
              <a:rPr lang="pt-BR" smtClean="0"/>
              <a:pPr/>
              <a:t>08/05/2019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8A8-97E5-4EF2-941B-3A47ADCC57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23758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09B7-786D-42FC-942E-76E477A76FE8}" type="datetimeFigureOut">
              <a:rPr lang="pt-BR" smtClean="0"/>
              <a:pPr/>
              <a:t>08/05/2019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8A8-97E5-4EF2-941B-3A47ADCC57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7596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09B7-786D-42FC-942E-76E477A76FE8}" type="datetimeFigureOut">
              <a:rPr lang="pt-BR" smtClean="0"/>
              <a:pPr/>
              <a:t>08/05/2019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8A8-97E5-4EF2-941B-3A47ADCC57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70540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09B7-786D-42FC-942E-76E477A76FE8}" type="datetimeFigureOut">
              <a:rPr lang="pt-BR" smtClean="0"/>
              <a:pPr/>
              <a:t>08/05/2019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8A8-97E5-4EF2-941B-3A47ADCC57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14248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09B7-786D-42FC-942E-76E477A76FE8}" type="datetimeFigureOut">
              <a:rPr lang="pt-BR" smtClean="0"/>
              <a:pPr/>
              <a:t>08/05/2019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8A8-97E5-4EF2-941B-3A47ADCC57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99966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09B7-786D-42FC-942E-76E477A76FE8}" type="datetimeFigureOut">
              <a:rPr lang="pt-BR" smtClean="0"/>
              <a:pPr/>
              <a:t>08/05/2019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8A8-97E5-4EF2-941B-3A47ADCC57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32993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09B7-786D-42FC-942E-76E477A76FE8}" type="datetimeFigureOut">
              <a:rPr lang="pt-BR" smtClean="0"/>
              <a:pPr/>
              <a:t>08/05/2019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8A8-97E5-4EF2-941B-3A47ADCC57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2293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09B7-786D-42FC-942E-76E477A76FE8}" type="datetimeFigureOut">
              <a:rPr lang="pt-BR" smtClean="0"/>
              <a:pPr/>
              <a:t>08/05/2019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624B8A8-97E5-4EF2-941B-3A47ADCC57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8974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09B7-786D-42FC-942E-76E477A76FE8}" type="datetimeFigureOut">
              <a:rPr lang="pt-BR" smtClean="0"/>
              <a:pPr/>
              <a:t>08/05/2019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8A8-97E5-4EF2-941B-3A47ADCC57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7636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09B7-786D-42FC-942E-76E477A76FE8}" type="datetimeFigureOut">
              <a:rPr lang="pt-BR" smtClean="0"/>
              <a:pPr/>
              <a:t>08/05/2019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8A8-97E5-4EF2-941B-3A47ADCC57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7613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09B7-786D-42FC-942E-76E477A76FE8}" type="datetimeFigureOut">
              <a:rPr lang="pt-BR" smtClean="0"/>
              <a:pPr/>
              <a:t>08/05/2019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8A8-97E5-4EF2-941B-3A47ADCC57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0615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09B7-786D-42FC-942E-76E477A76FE8}" type="datetimeFigureOut">
              <a:rPr lang="pt-BR" smtClean="0"/>
              <a:pPr/>
              <a:t>08/05/2019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8A8-97E5-4EF2-941B-3A47ADCC57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670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09B7-786D-42FC-942E-76E477A76FE8}" type="datetimeFigureOut">
              <a:rPr lang="pt-BR" smtClean="0"/>
              <a:pPr/>
              <a:t>08/05/2019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8A8-97E5-4EF2-941B-3A47ADCC57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3224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09B7-786D-42FC-942E-76E477A76FE8}" type="datetimeFigureOut">
              <a:rPr lang="pt-BR" smtClean="0"/>
              <a:pPr/>
              <a:t>08/05/2019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8A8-97E5-4EF2-941B-3A47ADCC57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6611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09B7-786D-42FC-942E-76E477A76FE8}" type="datetimeFigureOut">
              <a:rPr lang="pt-BR" smtClean="0"/>
              <a:pPr/>
              <a:t>08/05/2019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8A8-97E5-4EF2-941B-3A47ADCC57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6355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3009B7-786D-42FC-942E-76E477A76FE8}" type="datetimeFigureOut">
              <a:rPr lang="pt-BR" smtClean="0"/>
              <a:pPr/>
              <a:t>08/05/2019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24B8A8-97E5-4EF2-941B-3A47ADCC57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2769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AABD90-AC20-4131-801F-D6ABABDC1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245534"/>
            <a:ext cx="8574622" cy="2616199"/>
          </a:xfrm>
        </p:spPr>
        <p:txBody>
          <a:bodyPr/>
          <a:lstStyle/>
          <a:p>
            <a:pPr algn="ctr"/>
            <a:r>
              <a:rPr lang="pt-BR" dirty="0"/>
              <a:t>INTERPRETER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A4A26DD-5994-40D5-A147-67889A200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1859" y="4367048"/>
            <a:ext cx="7229933" cy="2081049"/>
          </a:xfrm>
        </p:spPr>
        <p:txBody>
          <a:bodyPr>
            <a:normAutofit/>
          </a:bodyPr>
          <a:lstStyle/>
          <a:p>
            <a:endParaRPr lang="pt-BR" dirty="0" smtClean="0">
              <a:latin typeface="Arial" pitchFamily="34" charset="0"/>
            </a:endParaRPr>
          </a:p>
          <a:p>
            <a:r>
              <a:rPr lang="pt-BR" dirty="0" smtClean="0">
                <a:latin typeface="Arial" pitchFamily="34" charset="0"/>
              </a:rPr>
              <a:t>Júlia </a:t>
            </a:r>
            <a:r>
              <a:rPr lang="pt-BR" dirty="0" err="1" smtClean="0">
                <a:latin typeface="Arial" pitchFamily="34" charset="0"/>
              </a:rPr>
              <a:t>Lethícia</a:t>
            </a:r>
            <a:r>
              <a:rPr lang="pt-BR" dirty="0" smtClean="0">
                <a:latin typeface="Arial" pitchFamily="34" charset="0"/>
              </a:rPr>
              <a:t> Soto </a:t>
            </a:r>
            <a:r>
              <a:rPr lang="pt-BR" dirty="0" smtClean="0">
                <a:latin typeface="Arial" pitchFamily="34" charset="0"/>
              </a:rPr>
              <a:t>Alves</a:t>
            </a:r>
          </a:p>
          <a:p>
            <a:r>
              <a:rPr lang="pt-BR" dirty="0" smtClean="0">
                <a:latin typeface="Arial" pitchFamily="34" charset="0"/>
              </a:rPr>
              <a:t>Silvio </a:t>
            </a:r>
            <a:r>
              <a:rPr lang="pt-BR" dirty="0" err="1" smtClean="0">
                <a:latin typeface="Arial" pitchFamily="34" charset="0"/>
              </a:rPr>
              <a:t>Budziak</a:t>
            </a:r>
            <a:r>
              <a:rPr lang="pt-BR" dirty="0" smtClean="0">
                <a:latin typeface="Arial" pitchFamily="34" charset="0"/>
              </a:rPr>
              <a:t> Dourado</a:t>
            </a:r>
            <a:endParaRPr lang="pt-BR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659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B928800-6676-4173-99D1-D727716D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pt-BR" dirty="0"/>
              <a:t>INTENT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8BB342B-2D49-47BE-87CC-CDEA885F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pPr algn="just"/>
            <a:r>
              <a:rPr lang="pt-BR" dirty="0"/>
              <a:t>Padrão de design de intérprete é um dos </a:t>
            </a:r>
            <a:r>
              <a:rPr lang="pt-BR" dirty="0" smtClean="0"/>
              <a:t>padrões de design </a:t>
            </a:r>
            <a:r>
              <a:rPr lang="pt-BR" b="1" dirty="0" smtClean="0"/>
              <a:t>comportamental</a:t>
            </a:r>
            <a:r>
              <a:rPr lang="pt-BR" dirty="0" smtClean="0"/>
              <a:t>.</a:t>
            </a:r>
            <a:r>
              <a:rPr lang="pt-BR" dirty="0"/>
              <a:t> O padrão de intérprete é usado para definir uma representação gramatical para uma linguagem e fornece um interpretador para lidar com essa gramática.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6075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xmlns="" id="{5B2F4B0B-6CDE-4467-A567-7930C66925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xmlns="" id="{4FBD904E-E2AA-40C0-9B75-6705C29360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63BEFC8-6E3B-430C-806E-70C802EB7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ONDE USAR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2CA0337-9B09-4746-93D0-7E92F42202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xmlns="" id="{9400DCF3-F870-42BD-9169-1B4BD854DE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xmlns="" id="{BC4C6F6B-30DD-4B7F-8169-7A575C25C8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xmlns="" id="{66C1E1CC-3625-43BC-98A8-A1C67FADC3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xmlns="" id="{37C6358A-C557-444E-A1F5-149AD3B6C9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xmlns="" id="{E1981B58-ABB6-4FEB-BE0A-17F8AD1B4D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828B56B0-6617-4529-B84C-73B093A8F2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xmlns="" id="{308EBAF0-98F5-4118-AD60-42206E288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5397231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50240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168490" y="1222452"/>
            <a:ext cx="7048500" cy="4279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9" name="Group 8">
            <a:extLst>
              <a:ext uri="{FF2B5EF4-FFF2-40B4-BE49-F238E27FC236}">
                <a16:creationId xmlns:a16="http://schemas.microsoft.com/office/drawing/2014/main" xmlns="" id="{D6BA167A-D3C3-4EE8-8B5E-1367920872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810CA83B-630E-45DB-ADCB-F026042851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xmlns="" id="{7A57B554-6973-429A-818B-524C03DA47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xmlns="" id="{89ED2DB2-F3BB-4B5E-84E6-CC259E394A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93816493-5723-43CF-95A9-2CDEC9B11D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A9964935-0316-4743-BD2E-35B86AF480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xmlns="" id="{2B20A700-1547-48D5-AA6F-C1473539C7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B1CED7-D488-4906-9DB6-6DBD6DFF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3" y="135197"/>
            <a:ext cx="7413623" cy="8664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ESTRUTURA</a:t>
            </a:r>
          </a:p>
        </p:txBody>
      </p:sp>
    </p:spTree>
    <p:extLst>
      <p:ext uri="{BB962C8B-B14F-4D97-AF65-F5344CB8AC3E}">
        <p14:creationId xmlns:p14="http://schemas.microsoft.com/office/powerpoint/2010/main" xmlns="" val="94914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B2F4B0B-6CDE-4467-A567-7930C66925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FBD904E-E2AA-40C0-9B75-6705C29360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7A7C76E-5EC0-4B0E-9A38-BB960DE0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pt-BR" sz="2500">
                <a:solidFill>
                  <a:srgbClr val="FFFFFF"/>
                </a:solidFill>
              </a:rPr>
              <a:t>VANTAGENS E DESVANTAGENS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2CA0337-9B09-4746-93D0-7E92F42202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xmlns="" id="{9400DCF3-F870-42BD-9169-1B4BD854DE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xmlns="" id="{BC4C6F6B-30DD-4B7F-8169-7A575C25C8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xmlns="" id="{66C1E1CC-3625-43BC-98A8-A1C67FADC3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xmlns="" id="{37C6358A-C557-444E-A1F5-149AD3B6C9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xmlns="" id="{E1981B58-ABB6-4FEB-BE0A-17F8AD1B4D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828B56B0-6617-4529-B84C-73B093A8F2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xmlns="" id="{6C6F4079-D3C8-4761-96A5-FF0C45B1B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52448624"/>
              </p:ext>
            </p:extLst>
          </p:nvPr>
        </p:nvGraphicFramePr>
        <p:xfrm>
          <a:off x="5010150" y="551793"/>
          <a:ext cx="6719395" cy="5239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04269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27A221-C5C8-45D8-BFB3-E22383E8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48194"/>
            <a:ext cx="10018713" cy="1410789"/>
          </a:xfrm>
        </p:spPr>
        <p:txBody>
          <a:bodyPr/>
          <a:lstStyle/>
          <a:p>
            <a:r>
              <a:rPr lang="pt-BR" dirty="0"/>
              <a:t>CODIGO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2107" y="1329925"/>
            <a:ext cx="3123121" cy="132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2258" y="2664372"/>
            <a:ext cx="3795045" cy="384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42691" y="1433375"/>
            <a:ext cx="4978750" cy="5140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3697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549" y="1599927"/>
            <a:ext cx="3979030" cy="4848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274321"/>
            <a:ext cx="10018713" cy="1317996"/>
          </a:xfrm>
        </p:spPr>
        <p:txBody>
          <a:bodyPr/>
          <a:lstStyle/>
          <a:p>
            <a:r>
              <a:rPr lang="pt-BR" dirty="0" smtClean="0"/>
              <a:t>CODIGO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9519" y="1615303"/>
            <a:ext cx="5924618" cy="4832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a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98</Words>
  <Application>Microsoft Office PowerPoint</Application>
  <PresentationFormat>Personalizar</PresentationFormat>
  <Paragraphs>15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Paralaxe</vt:lpstr>
      <vt:lpstr>INTERPRETER</vt:lpstr>
      <vt:lpstr>INTENT</vt:lpstr>
      <vt:lpstr>ONDE USAR</vt:lpstr>
      <vt:lpstr>ESTRUTURA</vt:lpstr>
      <vt:lpstr>VANTAGENS E DESVANTAGENS</vt:lpstr>
      <vt:lpstr>CODIGO</vt:lpstr>
      <vt:lpstr>CODIGO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Júlia Alves</dc:creator>
  <cp:lastModifiedBy>Halo</cp:lastModifiedBy>
  <cp:revision>9</cp:revision>
  <dcterms:created xsi:type="dcterms:W3CDTF">2019-05-07T04:07:05Z</dcterms:created>
  <dcterms:modified xsi:type="dcterms:W3CDTF">2019-05-08T10:07:23Z</dcterms:modified>
</cp:coreProperties>
</file>