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0" r:id="rId3"/>
    <p:sldId id="263" r:id="rId4"/>
    <p:sldId id="261" r:id="rId5"/>
    <p:sldId id="278" r:id="rId6"/>
    <p:sldId id="262" r:id="rId7"/>
    <p:sldId id="266" r:id="rId8"/>
    <p:sldId id="267" r:id="rId9"/>
    <p:sldId id="268" r:id="rId10"/>
    <p:sldId id="269" r:id="rId11"/>
    <p:sldId id="277" r:id="rId12"/>
    <p:sldId id="272" r:id="rId13"/>
    <p:sldId id="279" r:id="rId14"/>
    <p:sldId id="280" r:id="rId15"/>
    <p:sldId id="281" r:id="rId16"/>
    <p:sldId id="283" r:id="rId17"/>
    <p:sldId id="284" r:id="rId18"/>
    <p:sldId id="286" r:id="rId19"/>
    <p:sldId id="285" r:id="rId20"/>
    <p:sldId id="287" r:id="rId21"/>
    <p:sldId id="288" r:id="rId22"/>
    <p:sldId id="289" r:id="rId23"/>
    <p:sldId id="271" r:id="rId24"/>
    <p:sldId id="270" r:id="rId25"/>
    <p:sldId id="264" r:id="rId26"/>
    <p:sldId id="265" r:id="rId27"/>
  </p:sldIdLst>
  <p:sldSz cx="12192000" cy="6858000"/>
  <p:notesSz cx="6858000" cy="9144000"/>
  <p:embeddedFontLst>
    <p:embeddedFont>
      <p:font typeface="210 옴니고딕 030" panose="02020603020101020101" pitchFamily="18" charset="-127"/>
      <p:regular r:id="rId30"/>
    </p:embeddedFont>
    <p:embeddedFont>
      <p:font typeface="210 옴니고딕 040" panose="02020603020101020101" pitchFamily="18" charset="-127"/>
      <p:regular r:id="rId31"/>
    </p:embeddedFont>
    <p:embeddedFont>
      <p:font typeface="210 옴니고딕OTF 030" panose="02020503020101020101" pitchFamily="18" charset="-127"/>
      <p:regular r:id="rId32"/>
    </p:embeddedFont>
    <p:embeddedFont>
      <p:font typeface="210 옴니고딕OTF 040" panose="02020503020101020101" pitchFamily="18" charset="-127"/>
      <p:regular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FF826E"/>
    <a:srgbClr val="346E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11" autoAdjust="0"/>
    <p:restoredTop sz="94584" autoAdjust="0"/>
  </p:normalViewPr>
  <p:slideViewPr>
    <p:cSldViewPr snapToGrid="0">
      <p:cViewPr varScale="1">
        <p:scale>
          <a:sx n="81" d="100"/>
          <a:sy n="81" d="100"/>
        </p:scale>
        <p:origin x="1018" y="-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9D434CA-F0DA-4702-9835-D8BF009C99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0D2AD7-00A7-4D5F-B4A5-6825EC4C85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5AD86-FB07-40AD-9348-6E2273969F7F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B303F6-9441-4E60-9246-2A9DCDEC9E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038FB6-60FD-4C7C-B5FB-04374893A6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D731F-4B52-4CE5-B054-362CFFC99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128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50AB7-2D78-4680-A6D9-77A0ED4D6EFB}" type="datetimeFigureOut">
              <a:rPr lang="ko-KR" altLang="en-US" smtClean="0"/>
              <a:t>2020-10-08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500DF-6DC9-4574-87AF-5F5F7E936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05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500DF-6DC9-4574-87AF-5F5F7E93613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717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500DF-6DC9-4574-87AF-5F5F7E93613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4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500DF-6DC9-4574-87AF-5F5F7E93613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86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500DF-6DC9-4574-87AF-5F5F7E93613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27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500DF-6DC9-4574-87AF-5F5F7E93613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23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500DF-6DC9-4574-87AF-5F5F7E93613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148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500DF-6DC9-4574-87AF-5F5F7E93613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418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500DF-6DC9-4574-87AF-5F5F7E93613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947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500DF-6DC9-4574-87AF-5F5F7E93613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133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500DF-6DC9-4574-87AF-5F5F7E93613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625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AB277-CFC9-45EA-8BC1-E0907B5D7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839" y="95913"/>
            <a:ext cx="8676443" cy="11735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6562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AB277-CFC9-45EA-8BC1-E0907B5D7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2301" y="175813"/>
            <a:ext cx="8676443" cy="1173594"/>
          </a:xfrm>
        </p:spPr>
        <p:txBody>
          <a:bodyPr anchor="b"/>
          <a:lstStyle>
            <a:lvl1pPr algn="l">
              <a:defRPr sz="5500">
                <a:solidFill>
                  <a:srgbClr val="346E9C"/>
                </a:solidFill>
                <a:latin typeface="210 옴니고딕OTF 040" panose="02020503020101020101" pitchFamily="18" charset="-127"/>
                <a:ea typeface="210 옴니고딕OTF 040" panose="020205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C56283A-4DAE-4C72-89A2-B80DD1CFED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62" y="175813"/>
            <a:ext cx="1173594" cy="1173594"/>
          </a:xfrm>
          <a:prstGeom prst="rect">
            <a:avLst/>
          </a:prstGeom>
        </p:spPr>
      </p:pic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BB34ED87-2CCB-40DA-A2A9-9D5183E557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925" y="3623572"/>
            <a:ext cx="4060054" cy="406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2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AB277-CFC9-45EA-8BC1-E0907B5D7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2982" y="1091955"/>
            <a:ext cx="8676443" cy="1173594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57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모니터, 앉아있는, 쥐고있는, 대형이(가) 표시된 사진&#10;&#10;자동 생성된 설명">
            <a:extLst>
              <a:ext uri="{FF2B5EF4-FFF2-40B4-BE49-F238E27FC236}">
                <a16:creationId xmlns:a16="http://schemas.microsoft.com/office/drawing/2014/main" id="{19408F16-9620-43D6-AECF-E6CACF7A30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394982-BB12-4F36-9FDE-8BE221500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114" y="23416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err="1"/>
              <a:t>ㅇㅇㅇㅇㅇ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668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FBA790D-4947-4B48-878F-812EBD80576F}"/>
              </a:ext>
            </a:extLst>
          </p:cNvPr>
          <p:cNvSpPr txBox="1"/>
          <p:nvPr/>
        </p:nvSpPr>
        <p:spPr>
          <a:xfrm>
            <a:off x="7395881" y="6025092"/>
            <a:ext cx="479611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9</a:t>
            </a:r>
            <a:r>
              <a:rPr lang="ko-KR" altLang="en-US" sz="2000" dirty="0">
                <a:solidFill>
                  <a:schemeClr val="bg1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조 목표는 </a:t>
            </a:r>
            <a:r>
              <a:rPr lang="en-US" altLang="ko-KR" sz="2000" dirty="0">
                <a:solidFill>
                  <a:schemeClr val="bg1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9,000,000,000,000(9</a:t>
            </a:r>
            <a:r>
              <a:rPr lang="ko-KR" altLang="en-US" sz="2000" dirty="0">
                <a:solidFill>
                  <a:schemeClr val="bg1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조</a:t>
            </a:r>
            <a:r>
              <a:rPr lang="en-US" altLang="ko-KR" sz="2000" dirty="0">
                <a:solidFill>
                  <a:schemeClr val="bg1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)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조제형</a:t>
            </a:r>
            <a:r>
              <a:rPr lang="en-US" altLang="ko-KR" sz="2000" dirty="0">
                <a:solidFill>
                  <a:schemeClr val="bg1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박주희</a:t>
            </a:r>
            <a:endParaRPr lang="en-US" altLang="ko-KR" sz="2000" dirty="0">
              <a:solidFill>
                <a:schemeClr val="bg1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450A72-9980-40EF-AC42-7AE68B2A85E6}"/>
              </a:ext>
            </a:extLst>
          </p:cNvPr>
          <p:cNvSpPr/>
          <p:nvPr/>
        </p:nvSpPr>
        <p:spPr>
          <a:xfrm>
            <a:off x="0" y="971709"/>
            <a:ext cx="12192000" cy="3294564"/>
          </a:xfrm>
          <a:prstGeom prst="rect">
            <a:avLst/>
          </a:prstGeom>
          <a:solidFill>
            <a:srgbClr val="2F528F">
              <a:alpha val="5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47FCD25-84BC-4577-B062-6FD654E6A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9079" y="2162143"/>
            <a:ext cx="8676443" cy="1173594"/>
          </a:xfrm>
        </p:spPr>
        <p:txBody>
          <a:bodyPr>
            <a:noAutofit/>
          </a:bodyPr>
          <a:lstStyle/>
          <a:p>
            <a:r>
              <a:rPr lang="ko-KR" altLang="en-US" sz="6600" dirty="0">
                <a:latin typeface="210 옴니고딕OTF 040" panose="02020503020101020101" pitchFamily="18" charset="-127"/>
                <a:ea typeface="210 옴니고딕OTF 040" panose="02020503020101020101" pitchFamily="18" charset="-127"/>
              </a:rPr>
              <a:t>경제 뉴스 키워드와    주식 시장의 관계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9F2CD1-B5B8-4E91-BFE1-238FD42BF509}"/>
              </a:ext>
            </a:extLst>
          </p:cNvPr>
          <p:cNvSpPr txBox="1"/>
          <p:nvPr/>
        </p:nvSpPr>
        <p:spPr>
          <a:xfrm>
            <a:off x="4105205" y="3628349"/>
            <a:ext cx="8256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- R</a:t>
            </a:r>
            <a:r>
              <a:rPr lang="ko-KR" altLang="en-US" sz="2000" dirty="0">
                <a:solidFill>
                  <a:schemeClr val="bg1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을 활용한 분석 프로젝트 </a:t>
            </a:r>
            <a:r>
              <a:rPr lang="en-US" altLang="ko-KR" sz="2000" dirty="0">
                <a:solidFill>
                  <a:schemeClr val="bg1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-</a:t>
            </a:r>
            <a:endParaRPr lang="ko-KR" altLang="en-US" sz="2000" dirty="0">
              <a:solidFill>
                <a:schemeClr val="bg1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6420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A5F19-1EA1-4D9D-B0D6-716D003950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2F528F"/>
                </a:solidFill>
              </a:rPr>
              <a:t>4. </a:t>
            </a:r>
            <a:r>
              <a:rPr lang="ko-KR" altLang="en-US" dirty="0">
                <a:solidFill>
                  <a:srgbClr val="2F528F"/>
                </a:solidFill>
              </a:rPr>
              <a:t>수행결과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122E1A-AD19-484B-A83B-052FFDB27705}"/>
              </a:ext>
            </a:extLst>
          </p:cNvPr>
          <p:cNvSpPr txBox="1"/>
          <p:nvPr/>
        </p:nvSpPr>
        <p:spPr>
          <a:xfrm>
            <a:off x="1872301" y="1650639"/>
            <a:ext cx="8911963" cy="543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1</a:t>
            </a:r>
            <a:r>
              <a:rPr lang="ko-KR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월</a:t>
            </a:r>
            <a:r>
              <a:rPr lang="en-US" altLang="ko-KR" sz="2400" kern="100" dirty="0">
                <a:solidFill>
                  <a:schemeClr val="bg2">
                    <a:lumMod val="75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:</a:t>
            </a:r>
            <a:r>
              <a:rPr lang="en-US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중국</a:t>
            </a:r>
            <a:r>
              <a:rPr lang="en-US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미국</a:t>
            </a:r>
            <a:r>
              <a:rPr lang="en-US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서울</a:t>
            </a:r>
            <a:r>
              <a:rPr lang="en-US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우한</a:t>
            </a:r>
            <a:r>
              <a:rPr lang="en-US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신종</a:t>
            </a:r>
            <a:r>
              <a:rPr lang="en-US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신종바이러스 </a:t>
            </a:r>
            <a:r>
              <a:rPr lang="ko-KR" altLang="ko-KR" sz="2400" kern="100" dirty="0" err="1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관련주</a:t>
            </a:r>
            <a:endParaRPr lang="ko-KR" altLang="ko-KR" sz="2400" kern="100" dirty="0">
              <a:solidFill>
                <a:schemeClr val="bg2">
                  <a:lumMod val="75000"/>
                </a:schemeClr>
              </a:solidFill>
              <a:effectLst/>
              <a:latin typeface="210 옴니고딕OTF 030" panose="02020503020101020101" pitchFamily="18" charset="-127"/>
              <a:ea typeface="210 옴니고딕OTF 030" panose="0202050302010102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2</a:t>
            </a:r>
            <a:r>
              <a:rPr lang="ko-KR" altLang="ko-KR" sz="2400" b="1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월</a:t>
            </a:r>
            <a:r>
              <a:rPr lang="en-US" altLang="ko-KR" sz="2400" b="1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ko-KR" sz="2400" b="1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중국</a:t>
            </a:r>
            <a:r>
              <a:rPr lang="en-US" altLang="ko-KR" sz="2400" b="1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b="1" kern="100" dirty="0" err="1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확진자</a:t>
            </a:r>
            <a:r>
              <a:rPr lang="en-US" altLang="ko-KR" sz="2400" b="1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b="1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코로나</a:t>
            </a:r>
            <a:r>
              <a:rPr lang="en-US" altLang="ko-KR" sz="2400" b="1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b="1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미국</a:t>
            </a:r>
            <a:r>
              <a:rPr lang="en-US" altLang="ko-KR" sz="2400" b="1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ko-KR" sz="2400" b="1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400" b="1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코로나</a:t>
            </a:r>
            <a:r>
              <a:rPr lang="en-US" altLang="ko-KR" sz="2400" b="1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400" b="1" kern="100" dirty="0" err="1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관련주</a:t>
            </a:r>
            <a:endParaRPr lang="ko-KR" altLang="ko-KR" sz="2400" b="1" kern="100" dirty="0">
              <a:effectLst/>
              <a:latin typeface="210 옴니고딕OTF 030" panose="02020503020101020101" pitchFamily="18" charset="-127"/>
              <a:ea typeface="210 옴니고딕OTF 030" panose="0202050302010102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3</a:t>
            </a:r>
            <a:r>
              <a:rPr lang="ko-KR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월</a:t>
            </a:r>
            <a:r>
              <a:rPr lang="en-US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미국</a:t>
            </a:r>
            <a:r>
              <a:rPr lang="en-US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마스크</a:t>
            </a:r>
            <a:r>
              <a:rPr lang="en-US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코로나</a:t>
            </a:r>
            <a:r>
              <a:rPr lang="en-US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바이러스</a:t>
            </a:r>
            <a:r>
              <a:rPr lang="en-US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kern="100" dirty="0" err="1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확진자</a:t>
            </a:r>
            <a:r>
              <a:rPr lang="en-US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마스크</a:t>
            </a:r>
            <a:r>
              <a:rPr lang="en-US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400" kern="100" dirty="0" err="1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관련주</a:t>
            </a:r>
            <a:endParaRPr lang="ko-KR" altLang="ko-KR" sz="2400" kern="100" dirty="0">
              <a:solidFill>
                <a:schemeClr val="bg2">
                  <a:lumMod val="75000"/>
                </a:schemeClr>
              </a:solidFill>
              <a:effectLst/>
              <a:latin typeface="210 옴니고딕OTF 030" panose="02020503020101020101" pitchFamily="18" charset="-127"/>
              <a:ea typeface="210 옴니고딕OTF 030" panose="0202050302010102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4</a:t>
            </a:r>
            <a:r>
              <a:rPr lang="ko-KR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월</a:t>
            </a:r>
            <a:r>
              <a:rPr lang="en-US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: MBN, </a:t>
            </a:r>
            <a:r>
              <a:rPr lang="ko-KR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코로나</a:t>
            </a:r>
            <a:r>
              <a:rPr lang="en-US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미국</a:t>
            </a:r>
            <a:r>
              <a:rPr lang="en-US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미국과</a:t>
            </a:r>
            <a:r>
              <a:rPr lang="en-US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코로나 </a:t>
            </a:r>
            <a:r>
              <a:rPr lang="ko-KR" altLang="ko-KR" sz="2400" kern="100" dirty="0" err="1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관련주</a:t>
            </a:r>
            <a:endParaRPr lang="ko-KR" altLang="ko-KR" sz="2400" kern="100" dirty="0">
              <a:solidFill>
                <a:schemeClr val="bg2">
                  <a:lumMod val="75000"/>
                </a:schemeClr>
              </a:solidFill>
              <a:effectLst/>
              <a:latin typeface="210 옴니고딕OTF 030" panose="02020503020101020101" pitchFamily="18" charset="-127"/>
              <a:ea typeface="210 옴니고딕OTF 030" panose="0202050302010102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5</a:t>
            </a:r>
            <a:r>
              <a:rPr lang="ko-KR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월</a:t>
            </a:r>
            <a:r>
              <a:rPr lang="en-US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중국</a:t>
            </a:r>
            <a:r>
              <a:rPr lang="en-US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코로나</a:t>
            </a:r>
            <a:r>
              <a:rPr lang="en-US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미국</a:t>
            </a:r>
            <a:r>
              <a:rPr lang="en-US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미국과</a:t>
            </a:r>
            <a:r>
              <a:rPr lang="en-US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중국 </a:t>
            </a:r>
            <a:r>
              <a:rPr lang="ko-KR" altLang="ko-KR" sz="2400" kern="100" dirty="0" err="1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관련주</a:t>
            </a:r>
            <a:endParaRPr lang="ko-KR" altLang="ko-KR" sz="2400" kern="100" dirty="0">
              <a:solidFill>
                <a:schemeClr val="bg2">
                  <a:lumMod val="75000"/>
                </a:schemeClr>
              </a:solidFill>
              <a:effectLst/>
              <a:latin typeface="210 옴니고딕OTF 030" panose="02020503020101020101" pitchFamily="18" charset="-127"/>
              <a:ea typeface="210 옴니고딕OTF 030" panose="0202050302010102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6</a:t>
            </a:r>
            <a:r>
              <a:rPr lang="ko-KR" altLang="ko-KR" sz="2400" b="1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월</a:t>
            </a:r>
            <a:r>
              <a:rPr lang="en-US" altLang="ko-KR" sz="2400" b="1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ko-KR" sz="2400" b="1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미국</a:t>
            </a:r>
            <a:r>
              <a:rPr lang="en-US" altLang="ko-KR" sz="2400" b="1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b="1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중국</a:t>
            </a:r>
            <a:r>
              <a:rPr lang="en-US" altLang="ko-KR" sz="2400" b="1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b="1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트럼프</a:t>
            </a:r>
            <a:r>
              <a:rPr lang="en-US" altLang="ko-KR" sz="2400" b="1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b="1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서울</a:t>
            </a:r>
            <a:r>
              <a:rPr lang="en-US" altLang="ko-KR" sz="2400" b="1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ko-KR" sz="2400" b="1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400" b="1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트럼프 </a:t>
            </a:r>
            <a:r>
              <a:rPr lang="ko-KR" altLang="ko-KR" sz="2400" b="1" kern="100" dirty="0" err="1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관련주</a:t>
            </a:r>
            <a:endParaRPr lang="ko-KR" altLang="ko-KR" sz="2400" b="1" kern="100" dirty="0">
              <a:effectLst/>
              <a:latin typeface="210 옴니고딕OTF 030" panose="02020503020101020101" pitchFamily="18" charset="-127"/>
              <a:ea typeface="210 옴니고딕OTF 030" panose="0202050302010102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7</a:t>
            </a:r>
            <a:r>
              <a:rPr lang="ko-KR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월</a:t>
            </a:r>
            <a:r>
              <a:rPr lang="en-US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아파트</a:t>
            </a:r>
            <a:r>
              <a:rPr lang="en-US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중국</a:t>
            </a:r>
            <a:r>
              <a:rPr lang="en-US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주택</a:t>
            </a:r>
            <a:r>
              <a:rPr lang="en-US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  </a:t>
            </a:r>
            <a:r>
              <a:rPr lang="en-US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아파트</a:t>
            </a:r>
            <a:r>
              <a:rPr lang="ko-KR" altLang="en-US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와</a:t>
            </a:r>
            <a:r>
              <a:rPr lang="ko-KR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 주택</a:t>
            </a:r>
            <a:r>
              <a:rPr lang="en-US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400" kern="100" dirty="0" err="1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관련주</a:t>
            </a:r>
            <a:endParaRPr lang="ko-KR" altLang="ko-KR" sz="2400" kern="100" dirty="0">
              <a:solidFill>
                <a:schemeClr val="bg2">
                  <a:lumMod val="75000"/>
                </a:schemeClr>
              </a:solidFill>
              <a:effectLst/>
              <a:latin typeface="210 옴니고딕OTF 030" panose="02020503020101020101" pitchFamily="18" charset="-127"/>
              <a:ea typeface="210 옴니고딕OTF 030" panose="0202050302010102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8</a:t>
            </a:r>
            <a:r>
              <a:rPr lang="ko-KR" altLang="ko-KR" sz="2400" b="1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월</a:t>
            </a:r>
            <a:r>
              <a:rPr lang="en-US" altLang="ko-KR" sz="2400" b="1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ko-KR" sz="2400" b="1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서울</a:t>
            </a:r>
            <a:r>
              <a:rPr lang="en-US" altLang="ko-KR" sz="2400" b="1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b="1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부동산</a:t>
            </a:r>
            <a:r>
              <a:rPr lang="en-US" altLang="ko-KR" sz="2400" b="1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ko-KR" sz="2400" b="1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400" b="1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부동산</a:t>
            </a:r>
            <a:r>
              <a:rPr lang="en-US" altLang="ko-KR" sz="2400" b="1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400" b="1" kern="100" dirty="0" err="1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관련주</a:t>
            </a:r>
            <a:endParaRPr lang="ko-KR" altLang="ko-KR" sz="2400" b="1" kern="100" dirty="0">
              <a:effectLst/>
              <a:latin typeface="210 옴니고딕OTF 030" panose="02020503020101020101" pitchFamily="18" charset="-127"/>
              <a:ea typeface="210 옴니고딕OTF 030" panose="0202050302010102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9</a:t>
            </a:r>
            <a:r>
              <a:rPr lang="ko-KR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월</a:t>
            </a:r>
            <a:r>
              <a:rPr lang="en-US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:  </a:t>
            </a:r>
            <a:r>
              <a:rPr lang="ko-KR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배터리</a:t>
            </a:r>
            <a:r>
              <a:rPr lang="en-US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코로나</a:t>
            </a:r>
            <a:r>
              <a:rPr lang="en-US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미국</a:t>
            </a:r>
            <a:r>
              <a:rPr lang="en-US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배터리</a:t>
            </a:r>
            <a:r>
              <a:rPr lang="en-US" altLang="ko-KR" sz="24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400" kern="100" dirty="0" err="1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관련주</a:t>
            </a:r>
            <a:endParaRPr lang="en-US" altLang="ko-KR" sz="2400" kern="100" dirty="0">
              <a:solidFill>
                <a:schemeClr val="bg2">
                  <a:lumMod val="75000"/>
                </a:schemeClr>
              </a:solidFill>
              <a:effectLst/>
              <a:latin typeface="210 옴니고딕OTF 030" panose="02020503020101020101" pitchFamily="18" charset="-127"/>
              <a:ea typeface="210 옴니고딕OTF 030" panose="0202050302010102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2400" kern="100" dirty="0">
              <a:effectLst/>
              <a:latin typeface="210 옴니고딕OTF 030" panose="02020503020101020101" pitchFamily="18" charset="-127"/>
              <a:ea typeface="210 옴니고딕OTF 030" panose="02020503020101020101" pitchFamily="18" charset="-127"/>
              <a:cs typeface="Times New Roman" panose="02020603050405020304" pitchFamily="18" charset="0"/>
            </a:endParaRPr>
          </a:p>
          <a:p>
            <a:endParaRPr lang="ko-KR" altLang="en-US" sz="24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3660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A5F19-1EA1-4D9D-B0D6-716D003950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2F528F"/>
                </a:solidFill>
              </a:rPr>
              <a:t>4. </a:t>
            </a:r>
            <a:r>
              <a:rPr lang="ko-KR" altLang="en-US" dirty="0">
                <a:solidFill>
                  <a:srgbClr val="2F528F"/>
                </a:solidFill>
              </a:rPr>
              <a:t>수행결과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4F7D3-2E95-444E-9275-C79B5D575BBD}"/>
              </a:ext>
            </a:extLst>
          </p:cNvPr>
          <p:cNvSpPr txBox="1"/>
          <p:nvPr/>
        </p:nvSpPr>
        <p:spPr>
          <a:xfrm>
            <a:off x="137021" y="6049065"/>
            <a:ext cx="10835032" cy="1035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400" kern="100" dirty="0">
                <a:solidFill>
                  <a:schemeClr val="bg2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참고문헌</a:t>
            </a:r>
            <a:r>
              <a:rPr lang="en-US" altLang="ko-KR" sz="1400" kern="100" dirty="0">
                <a:solidFill>
                  <a:schemeClr val="bg2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400" kern="100" dirty="0" err="1">
                <a:solidFill>
                  <a:schemeClr val="bg2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김건태</a:t>
            </a:r>
            <a:r>
              <a:rPr lang="en-US" altLang="ko-KR" sz="1400" kern="100" dirty="0">
                <a:solidFill>
                  <a:schemeClr val="bg2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. (2015). </a:t>
            </a:r>
            <a:r>
              <a:rPr lang="ko-KR" altLang="en-US" sz="1400" kern="100" dirty="0">
                <a:solidFill>
                  <a:schemeClr val="bg2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국내 일간신문이 주가 수익률에 미치는 영향 및 투자자별 성과 분석</a:t>
            </a:r>
            <a:r>
              <a:rPr lang="en-US" altLang="ko-KR" sz="1400" kern="100" dirty="0">
                <a:solidFill>
                  <a:schemeClr val="bg2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en-US" sz="1400" kern="100" dirty="0">
                <a:solidFill>
                  <a:schemeClr val="bg2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한국재무학회 학술대회</a:t>
            </a:r>
            <a:r>
              <a:rPr lang="en-US" altLang="ko-KR" sz="1400" kern="100" dirty="0">
                <a:solidFill>
                  <a:schemeClr val="bg2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(2015.05).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pp.1810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–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1841.</a:t>
            </a:r>
            <a:r>
              <a:rPr lang="en-US" altLang="ko-KR" sz="1400" kern="100" dirty="0">
                <a:solidFill>
                  <a:schemeClr val="bg2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 </a:t>
            </a:r>
          </a:p>
          <a:p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7CA01B-9191-4378-9280-3A9C43B60D57}"/>
              </a:ext>
            </a:extLst>
          </p:cNvPr>
          <p:cNvSpPr txBox="1"/>
          <p:nvPr/>
        </p:nvSpPr>
        <p:spPr>
          <a:xfrm>
            <a:off x="1291675" y="1868528"/>
            <a:ext cx="94389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관련주</a:t>
            </a:r>
            <a:r>
              <a:rPr lang="ko-KR" altLang="en-US" sz="24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선정 기준</a:t>
            </a:r>
            <a:endParaRPr lang="en-US" altLang="ko-KR" sz="24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endParaRPr lang="en-US" altLang="ko-KR" sz="24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r>
              <a:rPr lang="en-US" altLang="ko-KR" sz="24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1. </a:t>
            </a:r>
            <a:r>
              <a:rPr lang="ko-KR" altLang="en-US" sz="24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상장 되어 있는 주식 중에서 월 수익률이 분석 대상</a:t>
            </a:r>
            <a:endParaRPr lang="en-US" altLang="ko-KR" sz="24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r>
              <a:rPr lang="en-US" altLang="ko-KR" sz="24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2. </a:t>
            </a:r>
            <a:r>
              <a:rPr lang="ko-KR" altLang="en-US" sz="24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유동성이 낮거나 언론 보도가 거의 없는 주식 제외</a:t>
            </a:r>
            <a:endParaRPr lang="en-US" altLang="ko-KR" sz="24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endParaRPr lang="en-US" altLang="ko-KR" sz="24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r>
              <a:rPr lang="en-US" altLang="ko-KR" sz="24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3. </a:t>
            </a:r>
            <a:r>
              <a:rPr lang="ko-KR" altLang="en-US" sz="24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코스닥 시장에 상장된 주식 제외</a:t>
            </a:r>
            <a:endParaRPr lang="en-US" altLang="ko-KR" sz="24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endParaRPr lang="en-US" altLang="ko-KR" sz="24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r>
              <a:rPr lang="en-US" altLang="ko-KR" sz="24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4. </a:t>
            </a:r>
            <a:r>
              <a:rPr lang="ko-KR" altLang="en-US" sz="24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네이트 경제 뉴스는 기사 제목과 내용 모두 데이터로 수집</a:t>
            </a:r>
          </a:p>
        </p:txBody>
      </p:sp>
    </p:spTree>
    <p:extLst>
      <p:ext uri="{BB962C8B-B14F-4D97-AF65-F5344CB8AC3E}">
        <p14:creationId xmlns:p14="http://schemas.microsoft.com/office/powerpoint/2010/main" val="833650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A5F19-1EA1-4D9D-B0D6-716D003950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2F528F"/>
                </a:solidFill>
              </a:rPr>
              <a:t>4. </a:t>
            </a:r>
            <a:r>
              <a:rPr lang="ko-KR" altLang="en-US" dirty="0">
                <a:solidFill>
                  <a:srgbClr val="2F528F"/>
                </a:solidFill>
              </a:rPr>
              <a:t>수행결과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06C2A-0A81-476E-A0B8-1FA6E8AF0C46}"/>
              </a:ext>
            </a:extLst>
          </p:cNvPr>
          <p:cNvSpPr txBox="1"/>
          <p:nvPr/>
        </p:nvSpPr>
        <p:spPr>
          <a:xfrm>
            <a:off x="1504684" y="1401026"/>
            <a:ext cx="6888002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2</a:t>
            </a:r>
            <a:r>
              <a:rPr lang="ko-KR" altLang="en-US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월</a:t>
            </a:r>
            <a:r>
              <a:rPr lang="en-US" altLang="ko-KR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lang="ko-KR" altLang="en-US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코로나 </a:t>
            </a:r>
            <a:r>
              <a:rPr lang="ko-KR" altLang="en-US" sz="20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관련주</a:t>
            </a:r>
            <a:endParaRPr lang="en-US" altLang="ko-KR" sz="20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신풍제약</a:t>
            </a:r>
            <a:r>
              <a:rPr lang="en-US" altLang="ko-KR" sz="20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(019175.KS) </a:t>
            </a:r>
            <a:r>
              <a:rPr lang="ko-KR" altLang="en-US" sz="20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종가</a:t>
            </a:r>
            <a:endParaRPr lang="ko-KR" altLang="ko-KR" sz="2000" kern="100" dirty="0">
              <a:effectLst/>
              <a:latin typeface="210 옴니고딕OTF 030" panose="02020503020101020101" pitchFamily="18" charset="-127"/>
              <a:ea typeface="210 옴니고딕OTF 030" panose="020205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AAC32C-E331-4995-AB62-0D797CAB02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23619" y="2130456"/>
            <a:ext cx="9305884" cy="4344086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5D324C7-0FA0-4563-B23D-AA3D62FE68E2}"/>
              </a:ext>
            </a:extLst>
          </p:cNvPr>
          <p:cNvSpPr/>
          <p:nvPr/>
        </p:nvSpPr>
        <p:spPr>
          <a:xfrm>
            <a:off x="2089131" y="2658359"/>
            <a:ext cx="1960884" cy="3816183"/>
          </a:xfrm>
          <a:prstGeom prst="roundRect">
            <a:avLst/>
          </a:prstGeom>
          <a:noFill/>
          <a:ln w="76200">
            <a:solidFill>
              <a:schemeClr val="bg1">
                <a:lumMod val="50000"/>
                <a:alpha val="7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224D39-881E-4C06-AB34-19DF11638523}"/>
              </a:ext>
            </a:extLst>
          </p:cNvPr>
          <p:cNvSpPr txBox="1"/>
          <p:nvPr/>
        </p:nvSpPr>
        <p:spPr>
          <a:xfrm>
            <a:off x="7522589" y="2727912"/>
            <a:ext cx="2347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9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월에 최고가</a:t>
            </a:r>
          </a:p>
        </p:txBody>
      </p:sp>
    </p:spTree>
    <p:extLst>
      <p:ext uri="{BB962C8B-B14F-4D97-AF65-F5344CB8AC3E}">
        <p14:creationId xmlns:p14="http://schemas.microsoft.com/office/powerpoint/2010/main" val="8996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A5F19-1EA1-4D9D-B0D6-716D003950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2F528F"/>
                </a:solidFill>
              </a:rPr>
              <a:t>4. </a:t>
            </a:r>
            <a:r>
              <a:rPr lang="ko-KR" altLang="en-US" dirty="0">
                <a:solidFill>
                  <a:srgbClr val="2F528F"/>
                </a:solidFill>
              </a:rPr>
              <a:t>수행결과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06C2A-0A81-476E-A0B8-1FA6E8AF0C46}"/>
              </a:ext>
            </a:extLst>
          </p:cNvPr>
          <p:cNvSpPr txBox="1"/>
          <p:nvPr/>
        </p:nvSpPr>
        <p:spPr>
          <a:xfrm>
            <a:off x="1514111" y="1429305"/>
            <a:ext cx="6888002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2</a:t>
            </a:r>
            <a:r>
              <a:rPr lang="ko-KR" altLang="en-US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월</a:t>
            </a:r>
            <a:r>
              <a:rPr lang="en-US" altLang="ko-KR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lang="ko-KR" altLang="en-US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코로나 </a:t>
            </a:r>
            <a:r>
              <a:rPr lang="ko-KR" altLang="en-US" sz="20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관련주</a:t>
            </a:r>
            <a:endParaRPr lang="en-US" altLang="ko-KR" sz="20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신풍제약</a:t>
            </a:r>
            <a:r>
              <a:rPr lang="en-US" altLang="ko-KR" sz="20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(019175.KS) </a:t>
            </a:r>
            <a:r>
              <a:rPr lang="ko-KR" altLang="en-US" sz="20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거래량</a:t>
            </a:r>
            <a:endParaRPr lang="ko-KR" altLang="ko-KR" sz="2000" kern="100" dirty="0">
              <a:effectLst/>
              <a:latin typeface="210 옴니고딕OTF 030" panose="02020503020101020101" pitchFamily="18" charset="-127"/>
              <a:ea typeface="210 옴니고딕OTF 030" panose="020205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8E52A2-73AD-4E10-AC1E-266D735DAFF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13561" y="2182075"/>
            <a:ext cx="9364877" cy="4477989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B46BC2B-9152-4503-8FD6-D2C313D624DD}"/>
              </a:ext>
            </a:extLst>
          </p:cNvPr>
          <p:cNvSpPr/>
          <p:nvPr/>
        </p:nvSpPr>
        <p:spPr>
          <a:xfrm>
            <a:off x="2409657" y="2547323"/>
            <a:ext cx="2030382" cy="3881757"/>
          </a:xfrm>
          <a:prstGeom prst="roundRect">
            <a:avLst/>
          </a:prstGeom>
          <a:noFill/>
          <a:ln w="76200">
            <a:solidFill>
              <a:schemeClr val="bg1">
                <a:lumMod val="50000"/>
                <a:alpha val="7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5E6036-9E8D-40E4-A051-40511FFB86D6}"/>
              </a:ext>
            </a:extLst>
          </p:cNvPr>
          <p:cNvSpPr txBox="1"/>
          <p:nvPr/>
        </p:nvSpPr>
        <p:spPr>
          <a:xfrm>
            <a:off x="2420947" y="2147213"/>
            <a:ext cx="3789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2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월에 가장 많음</a:t>
            </a:r>
          </a:p>
        </p:txBody>
      </p:sp>
    </p:spTree>
    <p:extLst>
      <p:ext uri="{BB962C8B-B14F-4D97-AF65-F5344CB8AC3E}">
        <p14:creationId xmlns:p14="http://schemas.microsoft.com/office/powerpoint/2010/main" val="269753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A5F19-1EA1-4D9D-B0D6-716D003950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2F528F"/>
                </a:solidFill>
              </a:rPr>
              <a:t>4. </a:t>
            </a:r>
            <a:r>
              <a:rPr lang="ko-KR" altLang="en-US" dirty="0">
                <a:solidFill>
                  <a:srgbClr val="2F528F"/>
                </a:solidFill>
              </a:rPr>
              <a:t>수행결과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06C2A-0A81-476E-A0B8-1FA6E8AF0C46}"/>
              </a:ext>
            </a:extLst>
          </p:cNvPr>
          <p:cNvSpPr txBox="1"/>
          <p:nvPr/>
        </p:nvSpPr>
        <p:spPr>
          <a:xfrm>
            <a:off x="1504684" y="1401026"/>
            <a:ext cx="6888002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2</a:t>
            </a:r>
            <a:r>
              <a:rPr lang="ko-KR" altLang="en-US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월</a:t>
            </a:r>
            <a:r>
              <a:rPr lang="en-US" altLang="ko-KR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lang="ko-KR" altLang="en-US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코로나 </a:t>
            </a:r>
            <a:r>
              <a:rPr lang="ko-KR" altLang="en-US" sz="20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관련주</a:t>
            </a:r>
            <a:endParaRPr lang="en-US" altLang="ko-KR" sz="20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dirty="0" err="1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파미셀</a:t>
            </a:r>
            <a:r>
              <a:rPr lang="en-US" altLang="ko-KR" sz="20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(005690.KS) </a:t>
            </a:r>
            <a:r>
              <a:rPr lang="ko-KR" altLang="en-US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종가</a:t>
            </a:r>
            <a:endParaRPr lang="ko-KR" altLang="ko-KR" sz="2000" kern="100" dirty="0">
              <a:effectLst/>
              <a:latin typeface="210 옴니고딕OTF 030" panose="02020503020101020101" pitchFamily="18" charset="-127"/>
              <a:ea typeface="210 옴니고딕OTF 030" panose="020205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E6A3E6-5F97-4160-9A72-569F3489848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67528" y="2130456"/>
            <a:ext cx="8424883" cy="4345758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3ACC764-715E-4937-B295-CDEEEAD2FFA2}"/>
              </a:ext>
            </a:extLst>
          </p:cNvPr>
          <p:cNvSpPr/>
          <p:nvPr/>
        </p:nvSpPr>
        <p:spPr>
          <a:xfrm>
            <a:off x="2381362" y="2660031"/>
            <a:ext cx="1960884" cy="3816183"/>
          </a:xfrm>
          <a:prstGeom prst="roundRect">
            <a:avLst/>
          </a:prstGeom>
          <a:noFill/>
          <a:ln w="76200">
            <a:solidFill>
              <a:schemeClr val="bg1">
                <a:lumMod val="50000"/>
                <a:alpha val="7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CF23AA-D311-46A9-AAEC-1426DED4600C}"/>
              </a:ext>
            </a:extLst>
          </p:cNvPr>
          <p:cNvSpPr txBox="1"/>
          <p:nvPr/>
        </p:nvSpPr>
        <p:spPr>
          <a:xfrm>
            <a:off x="5464774" y="2660031"/>
            <a:ext cx="238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5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월에 최고가</a:t>
            </a:r>
          </a:p>
        </p:txBody>
      </p:sp>
    </p:spTree>
    <p:extLst>
      <p:ext uri="{BB962C8B-B14F-4D97-AF65-F5344CB8AC3E}">
        <p14:creationId xmlns:p14="http://schemas.microsoft.com/office/powerpoint/2010/main" val="403028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54B1F5F-7E69-43C1-870B-7865DF5444C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80185" y="2182075"/>
            <a:ext cx="8676443" cy="450011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B2A5F19-1EA1-4D9D-B0D6-716D003950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2F528F"/>
                </a:solidFill>
              </a:rPr>
              <a:t>4. </a:t>
            </a:r>
            <a:r>
              <a:rPr lang="ko-KR" altLang="en-US" dirty="0">
                <a:solidFill>
                  <a:srgbClr val="2F528F"/>
                </a:solidFill>
              </a:rPr>
              <a:t>수행결과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06C2A-0A81-476E-A0B8-1FA6E8AF0C46}"/>
              </a:ext>
            </a:extLst>
          </p:cNvPr>
          <p:cNvSpPr txBox="1"/>
          <p:nvPr/>
        </p:nvSpPr>
        <p:spPr>
          <a:xfrm>
            <a:off x="1504684" y="1401026"/>
            <a:ext cx="6888002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2</a:t>
            </a:r>
            <a:r>
              <a:rPr lang="ko-KR" altLang="en-US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월</a:t>
            </a:r>
            <a:r>
              <a:rPr lang="en-US" altLang="ko-KR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lang="ko-KR" altLang="en-US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코로나 </a:t>
            </a:r>
            <a:r>
              <a:rPr lang="ko-KR" altLang="en-US" sz="20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관련주</a:t>
            </a:r>
            <a:endParaRPr lang="en-US" altLang="ko-KR" sz="20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dirty="0" err="1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파미셀</a:t>
            </a:r>
            <a:r>
              <a:rPr lang="en-US" altLang="ko-KR" sz="20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(005690.KS) </a:t>
            </a:r>
            <a:r>
              <a:rPr lang="ko-KR" altLang="en-US" sz="20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거래량</a:t>
            </a:r>
            <a:endParaRPr lang="ko-KR" altLang="ko-KR" sz="2000" kern="100" dirty="0">
              <a:effectLst/>
              <a:latin typeface="210 옴니고딕OTF 030" panose="02020503020101020101" pitchFamily="18" charset="-127"/>
              <a:ea typeface="210 옴니고딕OTF 030" panose="020205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3ACC764-715E-4937-B295-CDEEEAD2FFA2}"/>
              </a:ext>
            </a:extLst>
          </p:cNvPr>
          <p:cNvSpPr/>
          <p:nvPr/>
        </p:nvSpPr>
        <p:spPr>
          <a:xfrm>
            <a:off x="2805569" y="2688311"/>
            <a:ext cx="1960884" cy="3816183"/>
          </a:xfrm>
          <a:prstGeom prst="roundRect">
            <a:avLst/>
          </a:prstGeom>
          <a:noFill/>
          <a:ln w="76200">
            <a:solidFill>
              <a:schemeClr val="bg1">
                <a:lumMod val="50000"/>
                <a:alpha val="7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9652AE-56B3-415E-BD9E-84C360E565A3}"/>
              </a:ext>
            </a:extLst>
          </p:cNvPr>
          <p:cNvSpPr txBox="1"/>
          <p:nvPr/>
        </p:nvSpPr>
        <p:spPr>
          <a:xfrm>
            <a:off x="5285665" y="3148552"/>
            <a:ext cx="2139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5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월에 가장 많음</a:t>
            </a:r>
          </a:p>
        </p:txBody>
      </p:sp>
    </p:spTree>
    <p:extLst>
      <p:ext uri="{BB962C8B-B14F-4D97-AF65-F5344CB8AC3E}">
        <p14:creationId xmlns:p14="http://schemas.microsoft.com/office/powerpoint/2010/main" val="393072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D8E7DB9-A367-4442-905C-64729BB52CB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04684" y="2005782"/>
            <a:ext cx="9182632" cy="467640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B2A5F19-1EA1-4D9D-B0D6-716D003950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2F528F"/>
                </a:solidFill>
              </a:rPr>
              <a:t>4. </a:t>
            </a:r>
            <a:r>
              <a:rPr lang="ko-KR" altLang="en-US" dirty="0">
                <a:solidFill>
                  <a:srgbClr val="2F528F"/>
                </a:solidFill>
              </a:rPr>
              <a:t>수행결과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06C2A-0A81-476E-A0B8-1FA6E8AF0C46}"/>
              </a:ext>
            </a:extLst>
          </p:cNvPr>
          <p:cNvSpPr txBox="1"/>
          <p:nvPr/>
        </p:nvSpPr>
        <p:spPr>
          <a:xfrm>
            <a:off x="1504684" y="1401026"/>
            <a:ext cx="6888002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6</a:t>
            </a:r>
            <a:r>
              <a:rPr lang="ko-KR" altLang="en-US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월</a:t>
            </a:r>
            <a:r>
              <a:rPr lang="en-US" altLang="ko-KR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lang="ko-KR" altLang="en-US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트럼프 </a:t>
            </a:r>
            <a:r>
              <a:rPr lang="ko-KR" altLang="en-US" sz="20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관련주</a:t>
            </a:r>
            <a:endParaRPr lang="en-US" altLang="ko-KR" sz="20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한미사이언스</a:t>
            </a:r>
            <a:r>
              <a:rPr lang="en-US" altLang="ko-KR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(008930.KP)</a:t>
            </a:r>
            <a:r>
              <a:rPr lang="en-US" altLang="ko-KR" sz="20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종가</a:t>
            </a:r>
            <a:endParaRPr lang="ko-KR" altLang="ko-KR" sz="2000" kern="100" dirty="0">
              <a:effectLst/>
              <a:latin typeface="210 옴니고딕OTF 030" panose="02020503020101020101" pitchFamily="18" charset="-127"/>
              <a:ea typeface="210 옴니고딕OTF 030" panose="020205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3ACC764-715E-4937-B295-CDEEEAD2FFA2}"/>
              </a:ext>
            </a:extLst>
          </p:cNvPr>
          <p:cNvSpPr/>
          <p:nvPr/>
        </p:nvSpPr>
        <p:spPr>
          <a:xfrm>
            <a:off x="5563647" y="2786830"/>
            <a:ext cx="1960884" cy="3926151"/>
          </a:xfrm>
          <a:prstGeom prst="roundRect">
            <a:avLst/>
          </a:prstGeom>
          <a:noFill/>
          <a:ln w="76200">
            <a:solidFill>
              <a:schemeClr val="bg1">
                <a:lumMod val="50000"/>
                <a:alpha val="7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CF23AA-D311-46A9-AAEC-1426DED4600C}"/>
              </a:ext>
            </a:extLst>
          </p:cNvPr>
          <p:cNvSpPr txBox="1"/>
          <p:nvPr/>
        </p:nvSpPr>
        <p:spPr>
          <a:xfrm>
            <a:off x="6880619" y="2386720"/>
            <a:ext cx="238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8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월에 최고가</a:t>
            </a:r>
          </a:p>
        </p:txBody>
      </p:sp>
    </p:spTree>
    <p:extLst>
      <p:ext uri="{BB962C8B-B14F-4D97-AF65-F5344CB8AC3E}">
        <p14:creationId xmlns:p14="http://schemas.microsoft.com/office/powerpoint/2010/main" val="351843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D894481-65C0-4236-A8AD-E4BEBC867E4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88870" y="2130456"/>
            <a:ext cx="10043303" cy="459723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B2A5F19-1EA1-4D9D-B0D6-716D003950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2F528F"/>
                </a:solidFill>
              </a:rPr>
              <a:t>4. </a:t>
            </a:r>
            <a:r>
              <a:rPr lang="ko-KR" altLang="en-US" dirty="0">
                <a:solidFill>
                  <a:srgbClr val="2F528F"/>
                </a:solidFill>
              </a:rPr>
              <a:t>수행결과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06C2A-0A81-476E-A0B8-1FA6E8AF0C46}"/>
              </a:ext>
            </a:extLst>
          </p:cNvPr>
          <p:cNvSpPr txBox="1"/>
          <p:nvPr/>
        </p:nvSpPr>
        <p:spPr>
          <a:xfrm>
            <a:off x="1504684" y="1401026"/>
            <a:ext cx="6888002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6</a:t>
            </a:r>
            <a:r>
              <a:rPr lang="ko-KR" altLang="en-US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월</a:t>
            </a:r>
            <a:r>
              <a:rPr lang="en-US" altLang="ko-KR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lang="ko-KR" altLang="en-US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트럼프 </a:t>
            </a:r>
            <a:r>
              <a:rPr lang="ko-KR" altLang="en-US" sz="20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관련주</a:t>
            </a:r>
            <a:endParaRPr lang="en-US" altLang="ko-KR" sz="20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한미사이언스</a:t>
            </a:r>
            <a:r>
              <a:rPr lang="en-US" altLang="ko-KR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(008930.KP)</a:t>
            </a:r>
            <a:r>
              <a:rPr lang="en-US" altLang="ko-KR" sz="20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거래량</a:t>
            </a:r>
            <a:endParaRPr lang="ko-KR" altLang="ko-KR" sz="2000" kern="100" dirty="0">
              <a:effectLst/>
              <a:latin typeface="210 옴니고딕OTF 030" panose="02020503020101020101" pitchFamily="18" charset="-127"/>
              <a:ea typeface="210 옴니고딕OTF 030" panose="020205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3ACC764-715E-4937-B295-CDEEEAD2FFA2}"/>
              </a:ext>
            </a:extLst>
          </p:cNvPr>
          <p:cNvSpPr/>
          <p:nvPr/>
        </p:nvSpPr>
        <p:spPr>
          <a:xfrm>
            <a:off x="6096000" y="2911505"/>
            <a:ext cx="1960884" cy="3816183"/>
          </a:xfrm>
          <a:prstGeom prst="roundRect">
            <a:avLst/>
          </a:prstGeom>
          <a:noFill/>
          <a:ln w="76200">
            <a:solidFill>
              <a:schemeClr val="bg1">
                <a:lumMod val="50000"/>
                <a:alpha val="7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CF23AA-D311-46A9-AAEC-1426DED4600C}"/>
              </a:ext>
            </a:extLst>
          </p:cNvPr>
          <p:cNvSpPr txBox="1"/>
          <p:nvPr/>
        </p:nvSpPr>
        <p:spPr>
          <a:xfrm>
            <a:off x="7765522" y="2182075"/>
            <a:ext cx="238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8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월에 가장 많음</a:t>
            </a:r>
          </a:p>
        </p:txBody>
      </p:sp>
    </p:spTree>
    <p:extLst>
      <p:ext uri="{BB962C8B-B14F-4D97-AF65-F5344CB8AC3E}">
        <p14:creationId xmlns:p14="http://schemas.microsoft.com/office/powerpoint/2010/main" val="258255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51852C1-9189-4237-9726-72CA1B9374C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19206" y="2084955"/>
            <a:ext cx="9182632" cy="459723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B2A5F19-1EA1-4D9D-B0D6-716D003950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2F528F"/>
                </a:solidFill>
              </a:rPr>
              <a:t>4. </a:t>
            </a:r>
            <a:r>
              <a:rPr lang="ko-KR" altLang="en-US" dirty="0">
                <a:solidFill>
                  <a:srgbClr val="2F528F"/>
                </a:solidFill>
              </a:rPr>
              <a:t>수행결과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06C2A-0A81-476E-A0B8-1FA6E8AF0C46}"/>
              </a:ext>
            </a:extLst>
          </p:cNvPr>
          <p:cNvSpPr txBox="1"/>
          <p:nvPr/>
        </p:nvSpPr>
        <p:spPr>
          <a:xfrm>
            <a:off x="1504684" y="1401026"/>
            <a:ext cx="6888002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6</a:t>
            </a:r>
            <a:r>
              <a:rPr lang="ko-KR" altLang="en-US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월</a:t>
            </a:r>
            <a:r>
              <a:rPr lang="en-US" altLang="ko-KR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lang="ko-KR" altLang="en-US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트럼프 </a:t>
            </a:r>
            <a:r>
              <a:rPr lang="ko-KR" altLang="en-US" sz="20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관련주</a:t>
            </a:r>
            <a:endParaRPr lang="en-US" altLang="ko-KR" sz="20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한미약품</a:t>
            </a:r>
            <a:r>
              <a:rPr lang="en-US" altLang="ko-KR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(128940.KP)</a:t>
            </a:r>
            <a:r>
              <a:rPr lang="en-US" altLang="ko-KR" sz="20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종가</a:t>
            </a:r>
            <a:endParaRPr lang="ko-KR" altLang="ko-KR" sz="2000" kern="100" dirty="0">
              <a:effectLst/>
              <a:latin typeface="210 옴니고딕OTF 030" panose="02020503020101020101" pitchFamily="18" charset="-127"/>
              <a:ea typeface="210 옴니고딕OTF 030" panose="020205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3ACC764-715E-4937-B295-CDEEEAD2FFA2}"/>
              </a:ext>
            </a:extLst>
          </p:cNvPr>
          <p:cNvSpPr/>
          <p:nvPr/>
        </p:nvSpPr>
        <p:spPr>
          <a:xfrm>
            <a:off x="5507542" y="2866004"/>
            <a:ext cx="1960884" cy="3816183"/>
          </a:xfrm>
          <a:prstGeom prst="roundRect">
            <a:avLst/>
          </a:prstGeom>
          <a:noFill/>
          <a:ln w="76200">
            <a:solidFill>
              <a:schemeClr val="bg1">
                <a:lumMod val="50000"/>
                <a:alpha val="7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CF23AA-D311-46A9-AAEC-1426DED4600C}"/>
              </a:ext>
            </a:extLst>
          </p:cNvPr>
          <p:cNvSpPr txBox="1"/>
          <p:nvPr/>
        </p:nvSpPr>
        <p:spPr>
          <a:xfrm>
            <a:off x="7468426" y="2408015"/>
            <a:ext cx="238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8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월에 최고가</a:t>
            </a:r>
          </a:p>
        </p:txBody>
      </p:sp>
    </p:spTree>
    <p:extLst>
      <p:ext uri="{BB962C8B-B14F-4D97-AF65-F5344CB8AC3E}">
        <p14:creationId xmlns:p14="http://schemas.microsoft.com/office/powerpoint/2010/main" val="1371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A46CB68-6F71-41A2-AA00-9801743AA64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87193" y="2130456"/>
            <a:ext cx="8990903" cy="472754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B2A5F19-1EA1-4D9D-B0D6-716D003950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2F528F"/>
                </a:solidFill>
              </a:rPr>
              <a:t>4. </a:t>
            </a:r>
            <a:r>
              <a:rPr lang="ko-KR" altLang="en-US" dirty="0">
                <a:solidFill>
                  <a:srgbClr val="2F528F"/>
                </a:solidFill>
              </a:rPr>
              <a:t>수행결과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06C2A-0A81-476E-A0B8-1FA6E8AF0C46}"/>
              </a:ext>
            </a:extLst>
          </p:cNvPr>
          <p:cNvSpPr txBox="1"/>
          <p:nvPr/>
        </p:nvSpPr>
        <p:spPr>
          <a:xfrm>
            <a:off x="1504684" y="1401026"/>
            <a:ext cx="6888002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6</a:t>
            </a:r>
            <a:r>
              <a:rPr lang="ko-KR" altLang="en-US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월</a:t>
            </a:r>
            <a:r>
              <a:rPr lang="en-US" altLang="ko-KR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lang="ko-KR" altLang="en-US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트럼프 </a:t>
            </a:r>
            <a:r>
              <a:rPr lang="ko-KR" altLang="en-US" sz="20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관련주</a:t>
            </a:r>
            <a:endParaRPr lang="en-US" altLang="ko-KR" sz="20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한미약품</a:t>
            </a:r>
            <a:r>
              <a:rPr lang="en-US" altLang="ko-KR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(128940.KP)</a:t>
            </a:r>
            <a:r>
              <a:rPr lang="en-US" altLang="ko-KR" sz="20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거래량</a:t>
            </a:r>
            <a:endParaRPr lang="ko-KR" altLang="ko-KR" sz="2000" kern="100" dirty="0">
              <a:effectLst/>
              <a:latin typeface="210 옴니고딕OTF 030" panose="02020503020101020101" pitchFamily="18" charset="-127"/>
              <a:ea typeface="210 옴니고딕OTF 030" panose="020205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CF23AA-D311-46A9-AAEC-1426DED4600C}"/>
              </a:ext>
            </a:extLst>
          </p:cNvPr>
          <p:cNvSpPr txBox="1"/>
          <p:nvPr/>
        </p:nvSpPr>
        <p:spPr>
          <a:xfrm>
            <a:off x="7843528" y="2182075"/>
            <a:ext cx="238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8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월에 가장 많음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3ACC764-715E-4937-B295-CDEEEAD2FFA2}"/>
              </a:ext>
            </a:extLst>
          </p:cNvPr>
          <p:cNvSpPr/>
          <p:nvPr/>
        </p:nvSpPr>
        <p:spPr>
          <a:xfrm>
            <a:off x="5882644" y="2727151"/>
            <a:ext cx="1960884" cy="3816183"/>
          </a:xfrm>
          <a:prstGeom prst="roundRect">
            <a:avLst/>
          </a:prstGeom>
          <a:noFill/>
          <a:ln w="76200">
            <a:solidFill>
              <a:schemeClr val="bg1">
                <a:lumMod val="50000"/>
                <a:alpha val="7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71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7F0F61-76A0-4217-909C-DAFECF47B03D}"/>
              </a:ext>
            </a:extLst>
          </p:cNvPr>
          <p:cNvSpPr/>
          <p:nvPr/>
        </p:nvSpPr>
        <p:spPr>
          <a:xfrm>
            <a:off x="3407709" y="0"/>
            <a:ext cx="5742345" cy="6858000"/>
          </a:xfrm>
          <a:prstGeom prst="rect">
            <a:avLst/>
          </a:prstGeom>
          <a:solidFill>
            <a:srgbClr val="2F528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E7E72-4ABF-4590-97BE-04BB7118D814}"/>
              </a:ext>
            </a:extLst>
          </p:cNvPr>
          <p:cNvSpPr txBox="1"/>
          <p:nvPr/>
        </p:nvSpPr>
        <p:spPr>
          <a:xfrm>
            <a:off x="4300179" y="1585980"/>
            <a:ext cx="528215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1.   </a:t>
            </a:r>
            <a:r>
              <a:rPr lang="ko-KR" altLang="en-US" sz="3200" dirty="0">
                <a:solidFill>
                  <a:schemeClr val="bg1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프로젝트 배경</a:t>
            </a:r>
            <a:endParaRPr lang="en-US" altLang="ko-KR" sz="3200" dirty="0">
              <a:solidFill>
                <a:schemeClr val="bg1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742950" indent="-742950">
              <a:buAutoNum type="arabicPeriod"/>
            </a:pPr>
            <a:endParaRPr lang="en-US" altLang="ko-KR" sz="3200" dirty="0">
              <a:solidFill>
                <a:schemeClr val="bg1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r>
              <a:rPr lang="en-US" altLang="ko-KR" sz="3200" dirty="0">
                <a:solidFill>
                  <a:schemeClr val="bg1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2.   </a:t>
            </a:r>
            <a:r>
              <a:rPr lang="ko-KR" altLang="en-US" sz="3200" dirty="0">
                <a:solidFill>
                  <a:schemeClr val="bg1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팀 구성과 역할</a:t>
            </a:r>
            <a:endParaRPr lang="en-US" altLang="ko-KR" sz="3200" dirty="0">
              <a:solidFill>
                <a:schemeClr val="bg1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r>
              <a:rPr lang="en-US" altLang="ko-KR" sz="3200" dirty="0">
                <a:solidFill>
                  <a:schemeClr val="bg1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</a:p>
          <a:p>
            <a:pPr marL="514350" indent="-514350">
              <a:buAutoNum type="arabicPeriod" startAt="3"/>
            </a:pPr>
            <a:r>
              <a:rPr lang="ko-KR" altLang="en-US" sz="3200" dirty="0">
                <a:solidFill>
                  <a:schemeClr val="bg1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일정과 방법</a:t>
            </a:r>
            <a:endParaRPr lang="en-US" altLang="ko-KR" sz="3200" dirty="0">
              <a:solidFill>
                <a:schemeClr val="bg1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r>
              <a:rPr lang="en-US" altLang="ko-KR" sz="3200" dirty="0">
                <a:solidFill>
                  <a:schemeClr val="bg1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4.   </a:t>
            </a:r>
            <a:r>
              <a:rPr lang="ko-KR" altLang="en-US" sz="3200" dirty="0">
                <a:solidFill>
                  <a:schemeClr val="bg1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수행결과</a:t>
            </a:r>
            <a:endParaRPr lang="en-US" altLang="ko-KR" sz="3200" dirty="0">
              <a:solidFill>
                <a:schemeClr val="bg1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r>
              <a:rPr lang="en-US" altLang="ko-KR" sz="3200" dirty="0">
                <a:solidFill>
                  <a:schemeClr val="bg1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5.   </a:t>
            </a:r>
            <a:r>
              <a:rPr lang="ko-KR" altLang="en-US" sz="3200" dirty="0" err="1">
                <a:solidFill>
                  <a:schemeClr val="bg1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느낀점</a:t>
            </a:r>
            <a:endParaRPr lang="en-US" altLang="ko-KR" sz="3200" dirty="0">
              <a:solidFill>
                <a:schemeClr val="bg1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864A23A-CD63-4D0A-BB81-5FF426D7A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2540" y="142240"/>
            <a:ext cx="2352681" cy="1090473"/>
          </a:xfrm>
        </p:spPr>
        <p:txBody>
          <a:bodyPr>
            <a:normAutofit/>
          </a:bodyPr>
          <a:lstStyle/>
          <a:p>
            <a:r>
              <a:rPr lang="ko-KR" altLang="en-US" sz="5000" dirty="0">
                <a:latin typeface="210 옴니고딕OTF 040" panose="02020503020101020101" pitchFamily="18" charset="-127"/>
                <a:ea typeface="210 옴니고딕OTF 040" panose="02020503020101020101" pitchFamily="18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229050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52CA95F-3D77-46B2-A251-328C7C990F0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83838" y="1984368"/>
            <a:ext cx="9453368" cy="46759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B2A5F19-1EA1-4D9D-B0D6-716D003950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2F528F"/>
                </a:solidFill>
              </a:rPr>
              <a:t>4. </a:t>
            </a:r>
            <a:r>
              <a:rPr lang="ko-KR" altLang="en-US" dirty="0">
                <a:solidFill>
                  <a:srgbClr val="2F528F"/>
                </a:solidFill>
              </a:rPr>
              <a:t>수행결과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06C2A-0A81-476E-A0B8-1FA6E8AF0C46}"/>
              </a:ext>
            </a:extLst>
          </p:cNvPr>
          <p:cNvSpPr txBox="1"/>
          <p:nvPr/>
        </p:nvSpPr>
        <p:spPr>
          <a:xfrm>
            <a:off x="1504684" y="1401026"/>
            <a:ext cx="6888002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8</a:t>
            </a:r>
            <a:r>
              <a:rPr lang="ko-KR" altLang="en-US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월</a:t>
            </a:r>
            <a:r>
              <a:rPr lang="en-US" altLang="ko-KR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lang="ko-KR" altLang="en-US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부동산 </a:t>
            </a:r>
            <a:r>
              <a:rPr lang="ko-KR" altLang="en-US" sz="20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관련주</a:t>
            </a:r>
            <a:endParaRPr lang="en-US" altLang="ko-KR" sz="20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SK</a:t>
            </a:r>
            <a:r>
              <a:rPr lang="ko-KR" altLang="en-US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D&amp;D(210980.KP)</a:t>
            </a:r>
            <a:r>
              <a:rPr lang="en-US" altLang="ko-KR" sz="20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종가</a:t>
            </a:r>
            <a:endParaRPr lang="ko-KR" altLang="ko-KR" sz="2000" kern="100" dirty="0">
              <a:effectLst/>
              <a:latin typeface="210 옴니고딕OTF 030" panose="02020503020101020101" pitchFamily="18" charset="-127"/>
              <a:ea typeface="210 옴니고딕OTF 030" panose="020205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3ACC764-715E-4937-B295-CDEEEAD2FFA2}"/>
              </a:ext>
            </a:extLst>
          </p:cNvPr>
          <p:cNvSpPr/>
          <p:nvPr/>
        </p:nvSpPr>
        <p:spPr>
          <a:xfrm>
            <a:off x="7680475" y="2841069"/>
            <a:ext cx="1960884" cy="3816183"/>
          </a:xfrm>
          <a:prstGeom prst="roundRect">
            <a:avLst/>
          </a:prstGeom>
          <a:noFill/>
          <a:ln w="76200">
            <a:solidFill>
              <a:schemeClr val="bg1">
                <a:lumMod val="50000"/>
                <a:alpha val="7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CF23AA-D311-46A9-AAEC-1426DED4600C}"/>
              </a:ext>
            </a:extLst>
          </p:cNvPr>
          <p:cNvSpPr txBox="1"/>
          <p:nvPr/>
        </p:nvSpPr>
        <p:spPr>
          <a:xfrm>
            <a:off x="7821932" y="2437918"/>
            <a:ext cx="238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9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월에 최고가</a:t>
            </a:r>
          </a:p>
        </p:txBody>
      </p:sp>
    </p:spTree>
    <p:extLst>
      <p:ext uri="{BB962C8B-B14F-4D97-AF65-F5344CB8AC3E}">
        <p14:creationId xmlns:p14="http://schemas.microsoft.com/office/powerpoint/2010/main" val="105448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A20EB94-961F-4153-8C1E-B7F2A5FB4D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94451" y="2130456"/>
            <a:ext cx="9422594" cy="472754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B2A5F19-1EA1-4D9D-B0D6-716D003950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2F528F"/>
                </a:solidFill>
              </a:rPr>
              <a:t>4. </a:t>
            </a:r>
            <a:r>
              <a:rPr lang="ko-KR" altLang="en-US" dirty="0">
                <a:solidFill>
                  <a:srgbClr val="2F528F"/>
                </a:solidFill>
              </a:rPr>
              <a:t>수행결과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06C2A-0A81-476E-A0B8-1FA6E8AF0C46}"/>
              </a:ext>
            </a:extLst>
          </p:cNvPr>
          <p:cNvSpPr txBox="1"/>
          <p:nvPr/>
        </p:nvSpPr>
        <p:spPr>
          <a:xfrm>
            <a:off x="1504684" y="1401026"/>
            <a:ext cx="6888002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8</a:t>
            </a:r>
            <a:r>
              <a:rPr lang="ko-KR" altLang="en-US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월</a:t>
            </a:r>
            <a:r>
              <a:rPr lang="en-US" altLang="ko-KR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lang="ko-KR" altLang="en-US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부동산 </a:t>
            </a:r>
            <a:r>
              <a:rPr lang="ko-KR" altLang="en-US" sz="20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관련주</a:t>
            </a:r>
            <a:endParaRPr lang="en-US" altLang="ko-KR" sz="20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SK</a:t>
            </a:r>
            <a:r>
              <a:rPr lang="ko-KR" altLang="en-US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D&amp;D(210980.KP)</a:t>
            </a:r>
            <a:r>
              <a:rPr lang="en-US" altLang="ko-KR" sz="20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거래량</a:t>
            </a:r>
            <a:endParaRPr lang="ko-KR" altLang="ko-KR" sz="2000" kern="100" dirty="0">
              <a:effectLst/>
              <a:latin typeface="210 옴니고딕OTF 030" panose="02020503020101020101" pitchFamily="18" charset="-127"/>
              <a:ea typeface="210 옴니고딕OTF 030" panose="020205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CF23AA-D311-46A9-AAEC-1426DED4600C}"/>
              </a:ext>
            </a:extLst>
          </p:cNvPr>
          <p:cNvSpPr txBox="1"/>
          <p:nvPr/>
        </p:nvSpPr>
        <p:spPr>
          <a:xfrm>
            <a:off x="8163762" y="2029343"/>
            <a:ext cx="238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8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월에 가장 많음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3ACC764-715E-4937-B295-CDEEEAD2FFA2}"/>
              </a:ext>
            </a:extLst>
          </p:cNvPr>
          <p:cNvSpPr/>
          <p:nvPr/>
        </p:nvSpPr>
        <p:spPr>
          <a:xfrm>
            <a:off x="8055577" y="2530567"/>
            <a:ext cx="1960884" cy="4105594"/>
          </a:xfrm>
          <a:prstGeom prst="roundRect">
            <a:avLst/>
          </a:prstGeom>
          <a:noFill/>
          <a:ln w="76200">
            <a:solidFill>
              <a:schemeClr val="bg1">
                <a:lumMod val="50000"/>
                <a:alpha val="7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07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A5F19-1EA1-4D9D-B0D6-716D003950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2F528F"/>
                </a:solidFill>
              </a:rPr>
              <a:t>4. </a:t>
            </a:r>
            <a:r>
              <a:rPr lang="ko-KR" altLang="en-US" dirty="0">
                <a:solidFill>
                  <a:srgbClr val="2F528F"/>
                </a:solidFill>
              </a:rPr>
              <a:t>수행결과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7CA01B-9191-4378-9280-3A9C43B60D57}"/>
              </a:ext>
            </a:extLst>
          </p:cNvPr>
          <p:cNvSpPr txBox="1"/>
          <p:nvPr/>
        </p:nvSpPr>
        <p:spPr>
          <a:xfrm>
            <a:off x="465836" y="1264609"/>
            <a:ext cx="12750543" cy="55933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1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1</a:t>
            </a:r>
            <a:r>
              <a:rPr lang="ko-KR" altLang="ko-KR" sz="21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월 신종바이러스 </a:t>
            </a:r>
            <a:r>
              <a:rPr lang="ko-KR" altLang="ko-KR" sz="2100" kern="100" dirty="0" err="1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관련주</a:t>
            </a:r>
            <a:r>
              <a:rPr lang="en-US" altLang="ko-KR" sz="21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:  </a:t>
            </a:r>
            <a:r>
              <a:rPr lang="ko-KR" altLang="ko-KR" sz="21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진원생명과학</a:t>
            </a:r>
            <a:r>
              <a:rPr lang="en-US" altLang="ko-KR" sz="21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(011000.KS)</a:t>
            </a:r>
            <a:endParaRPr lang="ko-KR" altLang="ko-KR" sz="2100" kern="100" dirty="0">
              <a:solidFill>
                <a:schemeClr val="bg2">
                  <a:lumMod val="75000"/>
                </a:schemeClr>
              </a:solidFill>
              <a:effectLst/>
              <a:latin typeface="210 옴니고딕OTF 030" panose="02020503020101020101" pitchFamily="18" charset="-127"/>
              <a:ea typeface="210 옴니고딕OTF 030" panose="0202050302010102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1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2</a:t>
            </a:r>
            <a:r>
              <a:rPr lang="ko-KR" altLang="ko-KR" sz="21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월 코로나 </a:t>
            </a:r>
            <a:r>
              <a:rPr lang="ko-KR" altLang="ko-KR" sz="2100" kern="100" dirty="0" err="1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관련주</a:t>
            </a:r>
            <a:r>
              <a:rPr lang="en-US" altLang="ko-KR" sz="21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ko-KR" sz="21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신풍제약</a:t>
            </a:r>
            <a:r>
              <a:rPr lang="en-US" altLang="ko-KR" sz="21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(019175.KS), </a:t>
            </a:r>
            <a:r>
              <a:rPr lang="ko-KR" altLang="ko-KR" sz="2100" kern="100" dirty="0" err="1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파미셀</a:t>
            </a:r>
            <a:r>
              <a:rPr lang="en-US" altLang="ko-KR" sz="21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(005690.KS)</a:t>
            </a:r>
          </a:p>
          <a:p>
            <a:pPr>
              <a:lnSpc>
                <a:spcPct val="150000"/>
              </a:lnSpc>
            </a:pPr>
            <a:r>
              <a:rPr lang="en-US" altLang="ko-KR" sz="21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3</a:t>
            </a:r>
            <a:r>
              <a:rPr lang="ko-KR" altLang="ko-KR" sz="21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월 마스크 </a:t>
            </a:r>
            <a:r>
              <a:rPr lang="ko-KR" altLang="ko-KR" sz="2100" kern="100" dirty="0" err="1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관련주</a:t>
            </a:r>
            <a:r>
              <a:rPr lang="en-US" altLang="ko-KR" sz="21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ko-KR" sz="2100" kern="100" dirty="0" err="1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케이엠</a:t>
            </a:r>
            <a:r>
              <a:rPr lang="en-US" altLang="ko-KR" sz="21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(083550.KQ), </a:t>
            </a:r>
            <a:r>
              <a:rPr lang="ko-KR" altLang="ko-KR" sz="2100" kern="100" dirty="0" err="1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크린텍</a:t>
            </a:r>
            <a:r>
              <a:rPr lang="en-US" altLang="ko-KR" sz="21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(256150.KQ)</a:t>
            </a:r>
          </a:p>
          <a:p>
            <a:pPr>
              <a:lnSpc>
                <a:spcPct val="150000"/>
              </a:lnSpc>
            </a:pPr>
            <a:r>
              <a:rPr lang="en-US" altLang="ko-KR" sz="21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4</a:t>
            </a:r>
            <a:r>
              <a:rPr lang="ko-KR" altLang="ko-KR" sz="21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월 미국</a:t>
            </a:r>
            <a:r>
              <a:rPr lang="en-US" altLang="ko-KR" sz="21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(5g, </a:t>
            </a:r>
            <a:r>
              <a:rPr lang="en-US" altLang="ko-KR" sz="2100" kern="100" dirty="0">
                <a:solidFill>
                  <a:schemeClr val="bg2">
                    <a:lumMod val="75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AI</a:t>
            </a:r>
            <a:r>
              <a:rPr lang="en-US" altLang="ko-KR" sz="21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) </a:t>
            </a:r>
            <a:r>
              <a:rPr lang="ko-KR" altLang="ko-KR" sz="2100" kern="100" dirty="0" err="1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관련주</a:t>
            </a:r>
            <a:r>
              <a:rPr lang="en-US" altLang="ko-KR" sz="21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: </a:t>
            </a:r>
            <a:r>
              <a:rPr lang="en-US" altLang="ko-KR" sz="2100" kern="100" dirty="0" err="1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kodex</a:t>
            </a:r>
            <a:r>
              <a:rPr lang="en-US" altLang="ko-KR" sz="21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1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미국</a:t>
            </a:r>
            <a:r>
              <a:rPr lang="en-US" altLang="ko-KR" sz="21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 fang </a:t>
            </a:r>
            <a:r>
              <a:rPr lang="ko-KR" altLang="ko-KR" sz="21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플러스</a:t>
            </a:r>
            <a:r>
              <a:rPr lang="en-US" altLang="ko-KR" sz="21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(314250.KP)</a:t>
            </a:r>
            <a:endParaRPr lang="ko-KR" altLang="ko-KR" sz="2100" kern="100" dirty="0">
              <a:solidFill>
                <a:schemeClr val="bg2">
                  <a:lumMod val="75000"/>
                </a:schemeClr>
              </a:solidFill>
              <a:effectLst/>
              <a:latin typeface="210 옴니고딕OTF 030" panose="02020503020101020101" pitchFamily="18" charset="-127"/>
              <a:ea typeface="210 옴니고딕OTF 030" panose="0202050302010102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1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5</a:t>
            </a:r>
            <a:r>
              <a:rPr lang="ko-KR" altLang="ko-KR" sz="21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월 미</a:t>
            </a:r>
            <a:r>
              <a:rPr lang="en-US" altLang="ko-KR" sz="21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 · </a:t>
            </a:r>
            <a:r>
              <a:rPr lang="ko-KR" altLang="ko-KR" sz="21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중</a:t>
            </a:r>
            <a:r>
              <a:rPr lang="en-US" altLang="ko-KR" sz="21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ko-KR" sz="21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무역</a:t>
            </a:r>
            <a:r>
              <a:rPr lang="en-US" altLang="ko-KR" sz="21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) </a:t>
            </a:r>
            <a:r>
              <a:rPr lang="ko-KR" altLang="ko-KR" sz="2100" kern="100" dirty="0" err="1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관련주</a:t>
            </a:r>
            <a:r>
              <a:rPr lang="en-US" altLang="ko-KR" sz="21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ko-KR" sz="2100" kern="100" dirty="0" err="1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유니온머티리얼</a:t>
            </a:r>
            <a:r>
              <a:rPr lang="en-US" altLang="ko-KR" sz="21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(047400.KP) </a:t>
            </a:r>
            <a:endParaRPr lang="ko-KR" altLang="ko-KR" sz="2100" kern="100" dirty="0">
              <a:solidFill>
                <a:schemeClr val="bg2">
                  <a:lumMod val="75000"/>
                </a:schemeClr>
              </a:solidFill>
              <a:effectLst/>
              <a:latin typeface="210 옴니고딕OTF 030" panose="02020503020101020101" pitchFamily="18" charset="-127"/>
              <a:ea typeface="210 옴니고딕OTF 030" panose="0202050302010102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1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6</a:t>
            </a:r>
            <a:r>
              <a:rPr lang="ko-KR" altLang="ko-KR" sz="21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월 트럼프 </a:t>
            </a:r>
            <a:r>
              <a:rPr lang="ko-KR" altLang="ko-KR" sz="2100" kern="100" dirty="0" err="1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관련주</a:t>
            </a:r>
            <a:r>
              <a:rPr lang="en-US" altLang="ko-KR" sz="21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ko-KR" sz="2100" kern="100" dirty="0" err="1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한미사이언스</a:t>
            </a:r>
            <a:r>
              <a:rPr lang="en-US" altLang="ko-KR" sz="21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(008930.KP), </a:t>
            </a:r>
            <a:r>
              <a:rPr lang="ko-KR" altLang="ko-KR" sz="21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한미약품</a:t>
            </a:r>
            <a:r>
              <a:rPr lang="en-US" altLang="ko-KR" sz="21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(128940.KP)</a:t>
            </a:r>
            <a:endParaRPr lang="ko-KR" altLang="ko-KR" sz="2100" kern="100" dirty="0">
              <a:solidFill>
                <a:schemeClr val="bg2">
                  <a:lumMod val="75000"/>
                </a:schemeClr>
              </a:solidFill>
              <a:effectLst/>
              <a:latin typeface="210 옴니고딕OTF 030" panose="02020503020101020101" pitchFamily="18" charset="-127"/>
              <a:ea typeface="210 옴니고딕OTF 030" panose="0202050302010102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1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7</a:t>
            </a:r>
            <a:r>
              <a:rPr lang="ko-KR" altLang="ko-KR" sz="21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월 아파트</a:t>
            </a:r>
            <a:r>
              <a:rPr lang="en-US" altLang="ko-KR" sz="21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1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주택 </a:t>
            </a:r>
            <a:r>
              <a:rPr lang="ko-KR" altLang="ko-KR" sz="2100" kern="100" dirty="0" err="1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관련주</a:t>
            </a:r>
            <a:r>
              <a:rPr lang="en-US" altLang="ko-KR" sz="21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ko-KR" sz="21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한국자산신탁</a:t>
            </a:r>
            <a:r>
              <a:rPr lang="en-US" altLang="ko-KR" sz="21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(123890.KP), </a:t>
            </a:r>
            <a:r>
              <a:rPr lang="ko-KR" altLang="ko-KR" sz="21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현대건설</a:t>
            </a:r>
            <a:r>
              <a:rPr lang="en-US" altLang="ko-KR" sz="2100" kern="100" dirty="0">
                <a:solidFill>
                  <a:schemeClr val="bg2">
                    <a:lumMod val="75000"/>
                  </a:schemeClr>
                </a:solidFill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(000720.KP)</a:t>
            </a:r>
            <a:endParaRPr lang="ko-KR" altLang="ko-KR" sz="2100" kern="100" dirty="0">
              <a:solidFill>
                <a:schemeClr val="bg2">
                  <a:lumMod val="75000"/>
                </a:schemeClr>
              </a:solidFill>
              <a:effectLst/>
              <a:latin typeface="210 옴니고딕OTF 030" panose="02020503020101020101" pitchFamily="18" charset="-127"/>
              <a:ea typeface="210 옴니고딕OTF 030" panose="0202050302010102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endParaRPr lang="en-US" altLang="ko-KR" sz="2100" b="1" u="sng" kern="100" dirty="0">
              <a:solidFill>
                <a:srgbClr val="FF826E"/>
              </a:solidFill>
              <a:effectLst/>
              <a:latin typeface="210 옴니고딕OTF 030" panose="02020503020101020101" pitchFamily="18" charset="-127"/>
              <a:ea typeface="210 옴니고딕OTF 030" panose="0202050302010102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2100" b="1" u="sng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8</a:t>
            </a:r>
            <a:r>
              <a:rPr lang="ko-KR" altLang="ko-KR" sz="2100" b="1" u="sng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월 부동산관련주</a:t>
            </a:r>
            <a:r>
              <a:rPr lang="en-US" altLang="ko-KR" sz="2100" b="1" u="sng" kern="100" dirty="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:</a:t>
            </a:r>
            <a:r>
              <a:rPr lang="en-US" altLang="ko-KR" sz="2100" b="1" u="sng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 SK</a:t>
            </a:r>
            <a:r>
              <a:rPr lang="en-US" altLang="ko-KR" sz="2100" b="1" u="sng" kern="100" dirty="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 D&amp;D</a:t>
            </a:r>
            <a:r>
              <a:rPr lang="en-US" altLang="ko-KR" sz="2100" b="1" u="sng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(210980.KP), </a:t>
            </a:r>
            <a:r>
              <a:rPr lang="ko-KR" altLang="ko-KR" sz="2100" b="1" u="sng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서부</a:t>
            </a:r>
            <a:r>
              <a:rPr lang="en-US" altLang="ko-KR" sz="2100" b="1" u="sng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T&amp;D(006730.KP)</a:t>
            </a:r>
          </a:p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2100" b="1" u="sng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9</a:t>
            </a:r>
            <a:r>
              <a:rPr lang="ko-KR" altLang="ko-KR" sz="2100" b="1" u="sng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월 배터리 </a:t>
            </a:r>
            <a:r>
              <a:rPr lang="ko-KR" altLang="ko-KR" sz="2100" b="1" u="sng" kern="100" dirty="0" err="1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관련주</a:t>
            </a:r>
            <a:r>
              <a:rPr lang="en-US" altLang="ko-KR" sz="2100" b="1" u="sng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: LG</a:t>
            </a:r>
            <a:r>
              <a:rPr lang="ko-KR" altLang="ko-KR" sz="2100" b="1" u="sng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화학</a:t>
            </a:r>
            <a:r>
              <a:rPr lang="en-US" altLang="ko-KR" sz="2100" b="1" u="sng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(051915.KP), </a:t>
            </a:r>
            <a:r>
              <a:rPr lang="ko-KR" altLang="ko-KR" sz="2100" b="1" u="sng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삼성</a:t>
            </a:r>
            <a:r>
              <a:rPr lang="en-US" altLang="ko-KR" sz="2100" b="1" u="sng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SDI(006400.KP), SK</a:t>
            </a:r>
            <a:r>
              <a:rPr lang="ko-KR" altLang="ko-KR" sz="2100" b="1" u="sng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이노베이션</a:t>
            </a:r>
            <a:r>
              <a:rPr lang="en-US" altLang="ko-KR" sz="2100" b="1" u="sng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(096770.KP)</a:t>
            </a:r>
            <a:endParaRPr lang="ko-KR" altLang="ko-KR" sz="2100" b="1" u="sng" kern="100" dirty="0">
              <a:effectLst/>
              <a:latin typeface="210 옴니고딕OTF 030" panose="02020503020101020101" pitchFamily="18" charset="-127"/>
              <a:ea typeface="210 옴니고딕OTF 030" panose="0202050302010102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2100" kern="100" dirty="0">
              <a:solidFill>
                <a:schemeClr val="bg2">
                  <a:lumMod val="50000"/>
                </a:schemeClr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F83C25B-28D2-4A1C-9389-D3F247B7D0B3}"/>
              </a:ext>
            </a:extLst>
          </p:cNvPr>
          <p:cNvSpPr/>
          <p:nvPr/>
        </p:nvSpPr>
        <p:spPr>
          <a:xfrm>
            <a:off x="210532" y="5166897"/>
            <a:ext cx="11981468" cy="1287450"/>
          </a:xfrm>
          <a:prstGeom prst="round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C674FC-73EA-4FE4-B50A-4C8C15A4FC3A}"/>
              </a:ext>
            </a:extLst>
          </p:cNvPr>
          <p:cNvSpPr txBox="1"/>
          <p:nvPr/>
        </p:nvSpPr>
        <p:spPr>
          <a:xfrm>
            <a:off x="7400431" y="907152"/>
            <a:ext cx="4090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2">
                    <a:lumMod val="75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직접적인 상관관계 없음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839E462-156F-48CF-AAD9-BB21A3091B0B}"/>
              </a:ext>
            </a:extLst>
          </p:cNvPr>
          <p:cNvSpPr/>
          <p:nvPr/>
        </p:nvSpPr>
        <p:spPr>
          <a:xfrm>
            <a:off x="256095" y="1381469"/>
            <a:ext cx="9726891" cy="3413330"/>
          </a:xfrm>
          <a:prstGeom prst="roundRect">
            <a:avLst/>
          </a:prstGeom>
          <a:noFill/>
          <a:ln w="571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63F81-E38F-4ADF-BA72-F16339EDE0DF}"/>
              </a:ext>
            </a:extLst>
          </p:cNvPr>
          <p:cNvSpPr txBox="1"/>
          <p:nvPr/>
        </p:nvSpPr>
        <p:spPr>
          <a:xfrm>
            <a:off x="9125147" y="4659036"/>
            <a:ext cx="3337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2F528F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양의 상관관계 검증</a:t>
            </a:r>
          </a:p>
        </p:txBody>
      </p:sp>
    </p:spTree>
    <p:extLst>
      <p:ext uri="{BB962C8B-B14F-4D97-AF65-F5344CB8AC3E}">
        <p14:creationId xmlns:p14="http://schemas.microsoft.com/office/powerpoint/2010/main" val="160100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A5F19-1EA1-4D9D-B0D6-716D003950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2F528F"/>
                </a:solidFill>
              </a:rPr>
              <a:t>4. </a:t>
            </a:r>
            <a:r>
              <a:rPr lang="ko-KR" altLang="en-US" dirty="0">
                <a:solidFill>
                  <a:srgbClr val="2F528F"/>
                </a:solidFill>
              </a:rPr>
              <a:t>수행결과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02B84-DA2A-434C-BF7E-1E68859C3147}"/>
              </a:ext>
            </a:extLst>
          </p:cNvPr>
          <p:cNvSpPr txBox="1"/>
          <p:nvPr/>
        </p:nvSpPr>
        <p:spPr>
          <a:xfrm>
            <a:off x="863039" y="1599975"/>
            <a:ext cx="10694965" cy="5399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2000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2020</a:t>
            </a:r>
            <a:r>
              <a:rPr lang="ko-KR" altLang="en-US" sz="2000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년 </a:t>
            </a:r>
            <a:r>
              <a:rPr lang="en-US" altLang="ko-KR" sz="2000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1</a:t>
            </a:r>
            <a:r>
              <a:rPr lang="ko-KR" altLang="en-US" sz="2000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월부터 </a:t>
            </a:r>
            <a:r>
              <a:rPr lang="en-US" altLang="ko-KR" sz="2000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10</a:t>
            </a:r>
            <a:r>
              <a:rPr lang="ko-KR" altLang="en-US" sz="2000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월까지의 </a:t>
            </a:r>
            <a:r>
              <a:rPr lang="en-US" altLang="ko-KR" sz="2000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10</a:t>
            </a:r>
            <a:r>
              <a:rPr lang="ko-KR" altLang="en-US" sz="2000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개월 경제 뉴스 데이터 키워드와 주식 데이터를 크롤링하여 상관관계를 분석한 결과 </a:t>
            </a:r>
            <a:r>
              <a:rPr lang="en-US" altLang="ko-KR" sz="2000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8</a:t>
            </a:r>
            <a:r>
              <a:rPr lang="ko-KR" altLang="en-US" sz="2000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월</a:t>
            </a:r>
            <a:r>
              <a:rPr lang="en-US" altLang="ko-KR" sz="2000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, 9</a:t>
            </a:r>
            <a:r>
              <a:rPr lang="ko-KR" altLang="en-US" sz="2000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월 </a:t>
            </a:r>
            <a:r>
              <a:rPr lang="en-US" altLang="ko-KR" sz="2000" kern="100" dirty="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2</a:t>
            </a:r>
            <a:r>
              <a:rPr lang="ko-KR" altLang="en-US" sz="2000" kern="100" dirty="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개월만 양의 상관관계를 검증하였다</a:t>
            </a:r>
            <a:r>
              <a:rPr lang="en-US" altLang="ko-KR" sz="2000" kern="100" dirty="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ko-KR" sz="2000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하지만 </a:t>
            </a:r>
            <a:r>
              <a:rPr lang="en-US" altLang="ko-KR" sz="2000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10</a:t>
            </a:r>
            <a:r>
              <a:rPr lang="ko-KR" altLang="ko-KR" sz="2000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개월</a:t>
            </a:r>
            <a:r>
              <a:rPr lang="en-US" altLang="ko-KR" sz="2000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000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중</a:t>
            </a:r>
            <a:r>
              <a:rPr lang="en-US" altLang="ko-KR" sz="2000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 2</a:t>
            </a:r>
            <a:r>
              <a:rPr lang="ko-KR" altLang="ko-KR" sz="2000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개월이 상관관계가 있다고 해서 큰 영향을 미치지는 못할</a:t>
            </a:r>
            <a:r>
              <a:rPr lang="en-US" altLang="ko-KR" sz="2000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000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것이라</a:t>
            </a:r>
            <a:r>
              <a:rPr lang="ko-KR" altLang="en-US" sz="2000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고 </a:t>
            </a:r>
            <a:r>
              <a:rPr lang="ko-KR" altLang="en-US" sz="2000" kern="100" dirty="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결론 지을 수 있었다</a:t>
            </a:r>
            <a:r>
              <a:rPr lang="en-US" altLang="ko-KR" sz="2000" kern="100" dirty="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ko-KR" sz="2000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많은 비중으로 상관관계가 존재하지 않다는 데이터가 더 분명했기</a:t>
            </a:r>
            <a:r>
              <a:rPr lang="en-US" altLang="ko-KR" sz="2000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000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때문이다</a:t>
            </a:r>
            <a:r>
              <a:rPr lang="en-US" altLang="ko-KR" sz="2000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2000" kern="100" dirty="0">
              <a:effectLst/>
              <a:latin typeface="210 옴니고딕OTF 030" panose="02020503020101020101" pitchFamily="18" charset="-127"/>
              <a:ea typeface="210 옴니고딕OTF 030" panose="02020503020101020101" pitchFamily="18" charset="-127"/>
              <a:cs typeface="Times New Roman" panose="02020603050405020304" pitchFamily="18" charset="0"/>
            </a:endParaRP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2000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경제 뉴스와 주식 시장은 직접적으로 연관되어 있을 거라는 설문조사와 다른 결과를 확인할 수 있었다</a:t>
            </a:r>
            <a:r>
              <a:rPr lang="en-US" altLang="ko-KR" sz="2000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.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2000" kern="100" dirty="0">
              <a:effectLst/>
              <a:latin typeface="210 옴니고딕OTF 030" panose="02020503020101020101" pitchFamily="18" charset="-127"/>
              <a:ea typeface="210 옴니고딕OTF 030" panose="02020503020101020101" pitchFamily="18" charset="-127"/>
              <a:cs typeface="Times New Roman" panose="02020603050405020304" pitchFamily="18" charset="0"/>
            </a:endParaRP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2000" kern="100" dirty="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분석 결과는</a:t>
            </a:r>
            <a:r>
              <a:rPr lang="ko-KR" altLang="ko-KR" sz="2000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9</a:t>
            </a:r>
            <a:r>
              <a:rPr lang="ko-KR" altLang="ko-KR" sz="2000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조의 직관적인 해석으로 통계분석 및 전문적인 분석이 들어가면 결과가 다르게 나타날 수도 있</a:t>
            </a:r>
            <a:r>
              <a:rPr lang="ko-KR" altLang="en-US" sz="2000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다</a:t>
            </a:r>
            <a:r>
              <a:rPr lang="en-US" altLang="ko-KR" sz="2000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ko-KR" sz="2000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하지만 가시적인 연관성은 없다는 것을 </a:t>
            </a:r>
            <a:r>
              <a:rPr lang="ko-KR" altLang="en-US" sz="2000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해당 </a:t>
            </a:r>
            <a:r>
              <a:rPr lang="ko-KR" altLang="ko-KR" sz="2000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프로젝트를 통하여 알 수 있었다</a:t>
            </a:r>
            <a:r>
              <a:rPr lang="en-US" altLang="ko-KR" sz="2000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. </a:t>
            </a:r>
            <a:endParaRPr lang="ko-KR" altLang="ko-KR" sz="2000" kern="100" dirty="0">
              <a:effectLst/>
              <a:latin typeface="210 옴니고딕OTF 030" panose="02020503020101020101" pitchFamily="18" charset="-127"/>
              <a:ea typeface="210 옴니고딕OTF 030" panose="02020503020101020101" pitchFamily="18" charset="-127"/>
              <a:cs typeface="Times New Roman" panose="02020603050405020304" pitchFamily="18" charset="0"/>
            </a:endParaRP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2000" kern="100" dirty="0">
              <a:latin typeface="210 옴니고딕OTF 030" panose="02020503020101020101" pitchFamily="18" charset="-127"/>
              <a:ea typeface="210 옴니고딕OTF 030" panose="02020503020101020101" pitchFamily="18" charset="-127"/>
              <a:cs typeface="Times New Roman" panose="02020603050405020304" pitchFamily="18" charset="0"/>
            </a:endParaRP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2000" kern="100" dirty="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이후</a:t>
            </a:r>
            <a:r>
              <a:rPr lang="ko-KR" altLang="ko-KR" sz="2000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 더 공부해본 결과 주식시장에서 인기</a:t>
            </a:r>
            <a:r>
              <a:rPr lang="en-US" altLang="ko-KR" sz="2000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000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종목은 그 후의 뉴스</a:t>
            </a:r>
            <a:r>
              <a:rPr lang="en-US" altLang="ko-KR" sz="2000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000" kern="100" dirty="0">
                <a:effectLst/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기</a:t>
            </a:r>
            <a:r>
              <a:rPr lang="ko-KR" altLang="en-US" sz="2000" kern="100" dirty="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사 키워드로 등장하였다</a:t>
            </a:r>
            <a:r>
              <a:rPr lang="en-US" altLang="ko-KR" sz="2000" kern="100" dirty="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.</a:t>
            </a:r>
            <a:endParaRPr lang="ko-KR" altLang="ko-KR" sz="2000" kern="100" dirty="0">
              <a:effectLst/>
              <a:latin typeface="210 옴니고딕OTF 030" panose="02020503020101020101" pitchFamily="18" charset="-127"/>
              <a:ea typeface="210 옴니고딕OTF 030" panose="02020503020101020101" pitchFamily="18" charset="-127"/>
              <a:cs typeface="Times New Roman" panose="02020603050405020304" pitchFamily="18" charset="0"/>
            </a:endParaRPr>
          </a:p>
          <a:p>
            <a:endParaRPr lang="ko-KR" altLang="en-US" sz="20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76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60996E1-4158-4803-9540-64B05B6EE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1635">
            <a:off x="3277067" y="791598"/>
            <a:ext cx="8019703" cy="604310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93435CC-1B06-491D-B45E-611BC0CBF9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2F528F"/>
                </a:solidFill>
              </a:rPr>
              <a:t>5. </a:t>
            </a:r>
            <a:r>
              <a:rPr lang="ko-KR" altLang="en-US" dirty="0" err="1">
                <a:solidFill>
                  <a:srgbClr val="2F528F"/>
                </a:solidFill>
              </a:rPr>
              <a:t>느낀점</a:t>
            </a:r>
            <a:endParaRPr lang="ko-KR" altLang="en-US" dirty="0">
              <a:solidFill>
                <a:srgbClr val="2F528F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2E78260-48FB-46C9-BA36-89FB3AFF670F}"/>
              </a:ext>
            </a:extLst>
          </p:cNvPr>
          <p:cNvGrpSpPr/>
          <p:nvPr/>
        </p:nvGrpSpPr>
        <p:grpSpPr>
          <a:xfrm>
            <a:off x="661493" y="4524866"/>
            <a:ext cx="2656743" cy="1541536"/>
            <a:chOff x="1151686" y="4005531"/>
            <a:chExt cx="3532844" cy="195717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9A00BC1-6F41-471B-84DB-80F89BAB5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86" y="4012589"/>
              <a:ext cx="1950118" cy="195011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B261B22-E442-4772-AF33-CD04365A0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354" y="4005531"/>
              <a:ext cx="1957176" cy="195717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C1ABD62-C995-4029-8D84-46A3F5775213}"/>
              </a:ext>
            </a:extLst>
          </p:cNvPr>
          <p:cNvSpPr txBox="1"/>
          <p:nvPr/>
        </p:nvSpPr>
        <p:spPr>
          <a:xfrm>
            <a:off x="5140096" y="1967210"/>
            <a:ext cx="50829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내가 원하는 데이터만 선정하여 분석할 수 있어 쉽게 진행될 거라 예상했으나</a:t>
            </a:r>
            <a:r>
              <a:rPr lang="en-US" altLang="ko-KR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ko-KR" altLang="en-US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데이터를 </a:t>
            </a:r>
            <a:r>
              <a:rPr lang="ko-KR" altLang="en-US" sz="20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크롤링</a:t>
            </a:r>
            <a:r>
              <a:rPr lang="ko-KR" altLang="en-US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하는 것부터 </a:t>
            </a:r>
            <a:r>
              <a:rPr lang="ko-KR" altLang="en-US" sz="20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전처리</a:t>
            </a:r>
            <a:r>
              <a:rPr lang="ko-KR" altLang="en-US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하는 과정까지 생각보다 많은 시간과 노력이 소요되었다</a:t>
            </a:r>
            <a:r>
              <a:rPr lang="en-US" altLang="ko-KR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.</a:t>
            </a:r>
          </a:p>
          <a:p>
            <a:endParaRPr lang="en-US" altLang="ko-KR" sz="20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r>
              <a:rPr lang="ko-KR" altLang="en-US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더 많은 뉴스 기사 데이터와 주식 데이터를 사용하고 싶었는데 그러지 못해 아쉽다</a:t>
            </a:r>
            <a:r>
              <a:rPr lang="en-US" altLang="ko-KR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. </a:t>
            </a:r>
            <a:r>
              <a:rPr lang="ko-KR" altLang="en-US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endParaRPr lang="en-US" altLang="ko-KR" sz="20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endParaRPr lang="en-US" altLang="ko-KR" sz="20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r>
              <a:rPr lang="ko-KR" altLang="en-US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학습한 </a:t>
            </a:r>
            <a:r>
              <a:rPr lang="en-US" altLang="ko-KR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</a:t>
            </a:r>
            <a:r>
              <a:rPr lang="ko-KR" altLang="en-US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을 활용하여 빅데이터를 분석할 수 있는 좋은 기회였다</a:t>
            </a:r>
            <a:r>
              <a:rPr lang="en-US" altLang="ko-KR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.</a:t>
            </a:r>
            <a:endParaRPr lang="ko-KR" altLang="en-US" sz="20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571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A450A72-9980-40EF-AC42-7AE68B2A85E6}"/>
              </a:ext>
            </a:extLst>
          </p:cNvPr>
          <p:cNvSpPr/>
          <p:nvPr/>
        </p:nvSpPr>
        <p:spPr>
          <a:xfrm>
            <a:off x="0" y="971709"/>
            <a:ext cx="12192000" cy="3294564"/>
          </a:xfrm>
          <a:prstGeom prst="rect">
            <a:avLst/>
          </a:prstGeom>
          <a:solidFill>
            <a:srgbClr val="2F528F">
              <a:alpha val="5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47FCD25-84BC-4577-B062-6FD654E6A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9079" y="2162143"/>
            <a:ext cx="8676443" cy="1173594"/>
          </a:xfrm>
        </p:spPr>
        <p:txBody>
          <a:bodyPr>
            <a:noAutofit/>
          </a:bodyPr>
          <a:lstStyle/>
          <a:p>
            <a:r>
              <a:rPr lang="en-US" altLang="ko-KR" sz="6600" dirty="0">
                <a:latin typeface="210 옴니고딕OTF 040" panose="02020503020101020101" pitchFamily="18" charset="-127"/>
                <a:ea typeface="210 옴니고딕OTF 040" panose="02020503020101020101" pitchFamily="18" charset="-127"/>
              </a:rPr>
              <a:t>Q&amp;A</a:t>
            </a:r>
            <a:endParaRPr lang="ko-KR" altLang="en-US" sz="6600" dirty="0">
              <a:latin typeface="210 옴니고딕OTF 040" panose="02020503020101020101" pitchFamily="18" charset="-127"/>
              <a:ea typeface="210 옴니고딕OTF 0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715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A450A72-9980-40EF-AC42-7AE68B2A85E6}"/>
              </a:ext>
            </a:extLst>
          </p:cNvPr>
          <p:cNvSpPr/>
          <p:nvPr/>
        </p:nvSpPr>
        <p:spPr>
          <a:xfrm>
            <a:off x="0" y="971709"/>
            <a:ext cx="12192000" cy="3294564"/>
          </a:xfrm>
          <a:prstGeom prst="rect">
            <a:avLst/>
          </a:prstGeom>
          <a:solidFill>
            <a:srgbClr val="2F528F">
              <a:alpha val="50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47FCD25-84BC-4577-B062-6FD654E6A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9079" y="2162143"/>
            <a:ext cx="8676443" cy="1173594"/>
          </a:xfrm>
        </p:spPr>
        <p:txBody>
          <a:bodyPr>
            <a:noAutofit/>
          </a:bodyPr>
          <a:lstStyle/>
          <a:p>
            <a:r>
              <a:rPr lang="ko-KR" altLang="en-US" sz="6600" dirty="0">
                <a:latin typeface="210 옴니고딕OTF 040" panose="02020503020101020101" pitchFamily="18" charset="-127"/>
                <a:ea typeface="210 옴니고딕OTF 040" panose="0202050302010102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4862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D00F0-6C2C-4014-8396-09ABA29CB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5500" dirty="0">
                <a:solidFill>
                  <a:srgbClr val="2F528F"/>
                </a:solidFill>
              </a:rPr>
              <a:t>프로젝트 배경</a:t>
            </a:r>
            <a:r>
              <a:rPr lang="en-US" altLang="ko-KR" sz="5500" dirty="0">
                <a:solidFill>
                  <a:srgbClr val="2F528F"/>
                </a:solidFill>
              </a:rPr>
              <a:t>(W</a:t>
            </a:r>
            <a:r>
              <a:rPr lang="en-US" altLang="ko-KR" dirty="0">
                <a:solidFill>
                  <a:srgbClr val="2F528F"/>
                </a:solidFill>
              </a:rPr>
              <a:t>hy)</a:t>
            </a:r>
            <a:endParaRPr lang="ko-KR" altLang="en-US" sz="5500" dirty="0">
              <a:solidFill>
                <a:srgbClr val="2F528F"/>
              </a:solidFill>
            </a:endParaRPr>
          </a:p>
        </p:txBody>
      </p:sp>
      <p:pic>
        <p:nvPicPr>
          <p:cNvPr id="4" name="그림 3" descr="텍스트, 시계, 표지판, 그리기이(가) 표시된 사진&#10;&#10;자동 생성된 설명">
            <a:extLst>
              <a:ext uri="{FF2B5EF4-FFF2-40B4-BE49-F238E27FC236}">
                <a16:creationId xmlns:a16="http://schemas.microsoft.com/office/drawing/2014/main" id="{0D5A78B3-10BF-4B51-A507-03FFB0B38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081" y="1704547"/>
            <a:ext cx="3510640" cy="39818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04028A-A0B4-4681-952C-F75AF35A5A2F}"/>
              </a:ext>
            </a:extLst>
          </p:cNvPr>
          <p:cNvSpPr txBox="1"/>
          <p:nvPr/>
        </p:nvSpPr>
        <p:spPr>
          <a:xfrm>
            <a:off x="1673781" y="6041553"/>
            <a:ext cx="995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경제 뉴스 및 실시간 검색어에서 주식 용어와 정보를 쉽게 찾아볼 수 있다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.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85A92E8-79BA-4727-A4D9-65FCA16073DA}"/>
              </a:ext>
            </a:extLst>
          </p:cNvPr>
          <p:cNvGrpSpPr/>
          <p:nvPr/>
        </p:nvGrpSpPr>
        <p:grpSpPr>
          <a:xfrm>
            <a:off x="5901013" y="2009432"/>
            <a:ext cx="4255906" cy="2839135"/>
            <a:chOff x="640559" y="2614463"/>
            <a:chExt cx="4497430" cy="293094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2C73D0B-2109-42F5-9BB4-66828766A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559" y="2764755"/>
              <a:ext cx="2463483" cy="246348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F55A245-221B-4436-B811-BB60588A3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7320" y="4473277"/>
              <a:ext cx="3216380" cy="107212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B96E0D2-5584-4B82-9903-06A349991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4040" y="3816088"/>
              <a:ext cx="2033949" cy="67798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5F8F92E-86F8-456D-B9D8-60342EBC3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780" y="2614463"/>
              <a:ext cx="3652520" cy="12175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35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D00F0-6C2C-4014-8396-09ABA29CB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5500" dirty="0">
                <a:solidFill>
                  <a:srgbClr val="2F528F"/>
                </a:solidFill>
              </a:rPr>
              <a:t>프로젝트 배경</a:t>
            </a:r>
            <a:r>
              <a:rPr lang="en-US" altLang="ko-KR" sz="5500" dirty="0">
                <a:solidFill>
                  <a:srgbClr val="2F528F"/>
                </a:solidFill>
              </a:rPr>
              <a:t>(W</a:t>
            </a:r>
            <a:r>
              <a:rPr lang="en-US" altLang="ko-KR" dirty="0">
                <a:solidFill>
                  <a:srgbClr val="2F528F"/>
                </a:solidFill>
              </a:rPr>
              <a:t>hy)</a:t>
            </a:r>
            <a:endParaRPr lang="ko-KR" altLang="en-US" sz="5500" dirty="0">
              <a:solidFill>
                <a:srgbClr val="2F528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5B44C9-85CD-458C-A78A-EBB25D7692E0}"/>
              </a:ext>
            </a:extLst>
          </p:cNvPr>
          <p:cNvSpPr txBox="1"/>
          <p:nvPr/>
        </p:nvSpPr>
        <p:spPr>
          <a:xfrm>
            <a:off x="906904" y="5640762"/>
            <a:ext cx="964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언론 보도가 직접적으로 주식 시장의 거래량에 영향을 주는지 연구는 미비</a:t>
            </a:r>
            <a:endParaRPr lang="en-US" altLang="ko-KR" sz="20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algn="ctr"/>
            <a:r>
              <a:rPr lang="en-US" altLang="ko-KR" sz="2000" dirty="0">
                <a:solidFill>
                  <a:srgbClr val="FF826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olidFill>
                  <a:srgbClr val="FF826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뉴스 기사 내용</a:t>
            </a:r>
            <a:r>
              <a:rPr lang="en-US" altLang="ko-KR" sz="2000" dirty="0">
                <a:solidFill>
                  <a:srgbClr val="FF826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(</a:t>
            </a:r>
            <a:r>
              <a:rPr lang="ko-KR" altLang="en-US" sz="2000" dirty="0">
                <a:solidFill>
                  <a:srgbClr val="FF826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키워드</a:t>
            </a:r>
            <a:r>
              <a:rPr lang="en-US" altLang="ko-KR" sz="2000" dirty="0">
                <a:solidFill>
                  <a:srgbClr val="FF826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)</a:t>
            </a:r>
            <a:r>
              <a:rPr lang="ko-KR" altLang="en-US" sz="2000" dirty="0">
                <a:solidFill>
                  <a:srgbClr val="FF826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 주식 시장에 영향을 미치는지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F559C5-620F-485D-A7AB-F1D02F8F817D}"/>
              </a:ext>
            </a:extLst>
          </p:cNvPr>
          <p:cNvSpPr txBox="1"/>
          <p:nvPr/>
        </p:nvSpPr>
        <p:spPr>
          <a:xfrm>
            <a:off x="793006" y="1780958"/>
            <a:ext cx="10835032" cy="1263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kern="100" dirty="0" err="1">
                <a:solidFill>
                  <a:schemeClr val="bg2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김건태</a:t>
            </a:r>
            <a:r>
              <a:rPr lang="en-US" altLang="ko-KR" sz="2000" kern="100" dirty="0">
                <a:solidFill>
                  <a:schemeClr val="bg2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. (2015). </a:t>
            </a:r>
            <a:r>
              <a:rPr lang="ko-KR" altLang="en-US" sz="2000" kern="100" dirty="0">
                <a:solidFill>
                  <a:schemeClr val="bg2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국내 일간신문이 주가 수익률에 미치는 영향 및 투자자별 성과 분석</a:t>
            </a:r>
            <a:r>
              <a:rPr lang="en-US" altLang="ko-KR" sz="2000" kern="100" dirty="0">
                <a:solidFill>
                  <a:schemeClr val="bg2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. </a:t>
            </a:r>
          </a:p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kern="100" dirty="0">
                <a:solidFill>
                  <a:schemeClr val="bg2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한국재무학회 학술대회</a:t>
            </a:r>
            <a:r>
              <a:rPr lang="en-US" altLang="ko-KR" sz="2000" kern="100" dirty="0">
                <a:solidFill>
                  <a:schemeClr val="bg2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(2015.05).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pp.1810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–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1841.</a:t>
            </a:r>
            <a:r>
              <a:rPr lang="en-US" altLang="ko-KR" sz="2000" kern="100" dirty="0">
                <a:solidFill>
                  <a:schemeClr val="bg2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166EC9-5BCE-4376-8405-E52EB614E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449" y="3044894"/>
            <a:ext cx="1912222" cy="191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0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D00F0-6C2C-4014-8396-09ABA29CB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5500" dirty="0">
                <a:solidFill>
                  <a:srgbClr val="2F528F"/>
                </a:solidFill>
              </a:rPr>
              <a:t>프로젝트 배경</a:t>
            </a:r>
            <a:r>
              <a:rPr lang="en-US" altLang="ko-KR" sz="5500" dirty="0">
                <a:solidFill>
                  <a:srgbClr val="2F528F"/>
                </a:solidFill>
              </a:rPr>
              <a:t>(W</a:t>
            </a:r>
            <a:r>
              <a:rPr lang="en-US" altLang="ko-KR" dirty="0">
                <a:solidFill>
                  <a:srgbClr val="2F528F"/>
                </a:solidFill>
              </a:rPr>
              <a:t>hy)</a:t>
            </a:r>
            <a:endParaRPr lang="ko-KR" altLang="en-US" sz="5500" dirty="0">
              <a:solidFill>
                <a:srgbClr val="2F528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BE65B-2C88-4064-B9B3-FC27A3240EDA}"/>
              </a:ext>
            </a:extLst>
          </p:cNvPr>
          <p:cNvSpPr txBox="1"/>
          <p:nvPr/>
        </p:nvSpPr>
        <p:spPr>
          <a:xfrm>
            <a:off x="2134850" y="2148665"/>
            <a:ext cx="867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성인 남녀 약 </a:t>
            </a:r>
            <a:r>
              <a:rPr lang="en-US" altLang="ko-KR" sz="24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00</a:t>
            </a:r>
            <a:r>
              <a:rPr lang="ko-KR" altLang="en-US" sz="24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명을 대상으로 설문조사 진행한 결과</a:t>
            </a:r>
            <a:endParaRPr lang="en-US" altLang="ko-KR" sz="24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endParaRPr lang="ko-KR" altLang="en-US" sz="24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655E838-14AC-4DCE-84CB-09F9394CAF59}"/>
              </a:ext>
            </a:extLst>
          </p:cNvPr>
          <p:cNvGrpSpPr/>
          <p:nvPr/>
        </p:nvGrpSpPr>
        <p:grpSpPr>
          <a:xfrm>
            <a:off x="1132834" y="3520488"/>
            <a:ext cx="2656743" cy="1541536"/>
            <a:chOff x="1151686" y="4005531"/>
            <a:chExt cx="3532844" cy="195717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A497D45-C76E-46CA-9175-641208BC0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86" y="4012589"/>
              <a:ext cx="1950118" cy="1950118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F420D81-A02A-4FDA-9FBE-F208388C6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354" y="4005531"/>
              <a:ext cx="1957176" cy="19571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131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8F645-043F-4D35-B4E8-D5903761EA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F528F"/>
                </a:solidFill>
              </a:rPr>
              <a:t>프로젝트 배경</a:t>
            </a:r>
            <a:r>
              <a:rPr lang="en-US" altLang="ko-KR" dirty="0">
                <a:solidFill>
                  <a:srgbClr val="2F528F"/>
                </a:solidFill>
              </a:rPr>
              <a:t>(How)</a:t>
            </a:r>
            <a:endParaRPr lang="ko-KR" altLang="en-US" dirty="0">
              <a:solidFill>
                <a:srgbClr val="2F528F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1AE9B4C-8D40-4B97-A0D0-ECB687C33579}"/>
              </a:ext>
            </a:extLst>
          </p:cNvPr>
          <p:cNvGrpSpPr/>
          <p:nvPr/>
        </p:nvGrpSpPr>
        <p:grpSpPr>
          <a:xfrm>
            <a:off x="2542861" y="2245358"/>
            <a:ext cx="6962460" cy="3349063"/>
            <a:chOff x="1872301" y="2245358"/>
            <a:chExt cx="6962460" cy="334906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EF14D55-A43A-4F98-8DA0-776D9678E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7351" y="3240547"/>
              <a:ext cx="3026409" cy="235387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64868D4-5E3D-4D1D-80AA-673018F4C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301" y="2767548"/>
              <a:ext cx="3545840" cy="90585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DB633D4-F0A3-4541-8744-40EFFC3AF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0555" y="2245358"/>
              <a:ext cx="3124206" cy="1676403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5846816-46CF-4E1E-A080-96C6F5D40538}"/>
              </a:ext>
            </a:extLst>
          </p:cNvPr>
          <p:cNvSpPr txBox="1"/>
          <p:nvPr/>
        </p:nvSpPr>
        <p:spPr>
          <a:xfrm>
            <a:off x="577057" y="6067420"/>
            <a:ext cx="11614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네이트 경제 뉴스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크롤링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텍스트 마이닝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quantmod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패키지를 활용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데이터 시각화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797065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08550-3EE7-4C7E-86DF-51D1B37E0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F528F"/>
                </a:solidFill>
              </a:rPr>
              <a:t>프로젝트 배경</a:t>
            </a:r>
            <a:r>
              <a:rPr lang="en-US" altLang="ko-KR" dirty="0">
                <a:solidFill>
                  <a:srgbClr val="2F528F"/>
                </a:solidFill>
              </a:rPr>
              <a:t>(If)</a:t>
            </a:r>
            <a:endParaRPr lang="ko-KR" altLang="en-US" dirty="0">
              <a:solidFill>
                <a:srgbClr val="2F528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1AC9E3-A262-46AE-9652-C39602C0E915}"/>
              </a:ext>
            </a:extLst>
          </p:cNvPr>
          <p:cNvSpPr txBox="1"/>
          <p:nvPr/>
        </p:nvSpPr>
        <p:spPr>
          <a:xfrm>
            <a:off x="3780771" y="4083021"/>
            <a:ext cx="3813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직접적인 관계가 있는지</a:t>
            </a:r>
            <a:endParaRPr lang="en-US" altLang="ko-KR" sz="24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algn="ctr"/>
            <a:r>
              <a:rPr lang="ko-KR" altLang="en-US" sz="24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객관적으로 판단</a:t>
            </a:r>
          </a:p>
        </p:txBody>
      </p:sp>
      <p:pic>
        <p:nvPicPr>
          <p:cNvPr id="5" name="그림 4" descr="방이(가) 표시된 사진&#10;&#10;자동 생성된 설명">
            <a:extLst>
              <a:ext uri="{FF2B5EF4-FFF2-40B4-BE49-F238E27FC236}">
                <a16:creationId xmlns:a16="http://schemas.microsoft.com/office/drawing/2014/main" id="{C95CCB70-754E-45FE-A517-BBD72E944FF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271"/>
            <a:ext cx="3233989" cy="31219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77ADB8F-BDF3-4F95-8451-65F584065E7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903" y="2158007"/>
            <a:ext cx="3657607" cy="36576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B907058-7766-41E8-8E05-1EAB93FCA88B}"/>
              </a:ext>
            </a:extLst>
          </p:cNvPr>
          <p:cNvSpPr txBox="1"/>
          <p:nvPr/>
        </p:nvSpPr>
        <p:spPr>
          <a:xfrm>
            <a:off x="823449" y="3568621"/>
            <a:ext cx="2762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경제 뉴스 기사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32DB71-F910-4007-BFB8-E23F062A9BC7}"/>
              </a:ext>
            </a:extLst>
          </p:cNvPr>
          <p:cNvSpPr txBox="1"/>
          <p:nvPr/>
        </p:nvSpPr>
        <p:spPr>
          <a:xfrm>
            <a:off x="8606498" y="3614787"/>
            <a:ext cx="2762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주식 시장</a:t>
            </a:r>
            <a:endParaRPr lang="en-US" altLang="ko-KR" sz="28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algn="ctr"/>
            <a:r>
              <a:rPr lang="en-US" altLang="ko-KR" sz="28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(</a:t>
            </a:r>
            <a:r>
              <a:rPr lang="ko-KR" altLang="en-US" sz="28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거래량</a:t>
            </a:r>
            <a:r>
              <a:rPr lang="en-US" altLang="ko-KR" sz="28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ko-KR" altLang="en-US" sz="28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주가</a:t>
            </a:r>
            <a:r>
              <a:rPr lang="en-US" altLang="ko-KR" sz="28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)</a:t>
            </a:r>
            <a:endParaRPr lang="ko-KR" altLang="en-US" sz="28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09CF3FCC-8F42-4AAC-AF03-4378C92CB1C3}"/>
              </a:ext>
            </a:extLst>
          </p:cNvPr>
          <p:cNvSpPr/>
          <p:nvPr/>
        </p:nvSpPr>
        <p:spPr>
          <a:xfrm>
            <a:off x="3970553" y="3016577"/>
            <a:ext cx="3433785" cy="598210"/>
          </a:xfrm>
          <a:prstGeom prst="rightArrow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56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DE0B3-058B-40BC-93DE-12A90C0AF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F528F"/>
                </a:solidFill>
              </a:rPr>
              <a:t>팀 구성과 역할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A2E718A-67F5-4336-B522-A846C4F74858}"/>
              </a:ext>
            </a:extLst>
          </p:cNvPr>
          <p:cNvGrpSpPr/>
          <p:nvPr/>
        </p:nvGrpSpPr>
        <p:grpSpPr>
          <a:xfrm>
            <a:off x="1903580" y="1528378"/>
            <a:ext cx="3674346" cy="4757380"/>
            <a:chOff x="1111100" y="1706915"/>
            <a:chExt cx="3674346" cy="475738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6D42991-D558-4D64-8E48-48E337D2E92C}"/>
                </a:ext>
              </a:extLst>
            </p:cNvPr>
            <p:cNvGrpSpPr/>
            <p:nvPr/>
          </p:nvGrpSpPr>
          <p:grpSpPr>
            <a:xfrm>
              <a:off x="1111100" y="1706915"/>
              <a:ext cx="3674346" cy="4757380"/>
              <a:chOff x="5946717" y="1916711"/>
              <a:chExt cx="3674346" cy="4757380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B9750B98-E754-449E-A295-9ED60629B9A1}"/>
                  </a:ext>
                </a:extLst>
              </p:cNvPr>
              <p:cNvCxnSpPr/>
              <p:nvPr/>
            </p:nvCxnSpPr>
            <p:spPr>
              <a:xfrm>
                <a:off x="6807875" y="3830065"/>
                <a:ext cx="1910085" cy="0"/>
              </a:xfrm>
              <a:prstGeom prst="line">
                <a:avLst/>
              </a:prstGeom>
              <a:ln w="47625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47BA40-942F-4B84-8A76-968C2DC74B28}"/>
                  </a:ext>
                </a:extLst>
              </p:cNvPr>
              <p:cNvSpPr txBox="1"/>
              <p:nvPr/>
            </p:nvSpPr>
            <p:spPr>
              <a:xfrm>
                <a:off x="5946717" y="1916711"/>
                <a:ext cx="3674346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210 옴니고딕OTF 030" panose="02020503020101020101" pitchFamily="18" charset="-127"/>
                    <a:ea typeface="210 옴니고딕OTF 030" panose="02020503020101020101" pitchFamily="18" charset="-127"/>
                  </a:rPr>
                  <a:t>프로젝트 기획</a:t>
                </a:r>
                <a:endParaRPr lang="en-US" altLang="ko-KR" sz="20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endParaRPr>
              </a:p>
              <a:p>
                <a:pPr algn="ctr"/>
                <a:r>
                  <a:rPr lang="ko-KR" altLang="en-US" sz="2000" dirty="0">
                    <a:solidFill>
                      <a:srgbClr val="FF826E"/>
                    </a:solidFill>
                    <a:latin typeface="210 옴니고딕OTF 030" panose="02020503020101020101" pitchFamily="18" charset="-127"/>
                    <a:ea typeface="210 옴니고딕OTF 030" panose="02020503020101020101" pitchFamily="18" charset="-127"/>
                  </a:rPr>
                  <a:t>경제 뉴스 기사 </a:t>
                </a:r>
                <a:r>
                  <a:rPr lang="ko-KR" altLang="en-US" sz="2000" dirty="0" err="1">
                    <a:solidFill>
                      <a:srgbClr val="FF826E"/>
                    </a:solidFill>
                    <a:latin typeface="210 옴니고딕OTF 030" panose="02020503020101020101" pitchFamily="18" charset="-127"/>
                    <a:ea typeface="210 옴니고딕OTF 030" panose="02020503020101020101" pitchFamily="18" charset="-127"/>
                  </a:rPr>
                  <a:t>크롤링</a:t>
                </a:r>
                <a:endParaRPr lang="en-US" altLang="ko-KR" sz="2000" dirty="0">
                  <a:solidFill>
                    <a:srgbClr val="FF826E"/>
                  </a:solidFill>
                  <a:latin typeface="210 옴니고딕OTF 030" panose="02020503020101020101" pitchFamily="18" charset="-127"/>
                  <a:ea typeface="210 옴니고딕OTF 030" panose="02020503020101020101" pitchFamily="18" charset="-127"/>
                </a:endParaRPr>
              </a:p>
              <a:p>
                <a:pPr algn="ctr"/>
                <a:r>
                  <a:rPr lang="en-US" altLang="ko-KR" sz="2000" dirty="0">
                    <a:solidFill>
                      <a:srgbClr val="FF826E"/>
                    </a:solidFill>
                    <a:latin typeface="210 옴니고딕OTF 030" panose="02020503020101020101" pitchFamily="18" charset="-127"/>
                    <a:ea typeface="210 옴니고딕OTF 030" panose="02020503020101020101" pitchFamily="18" charset="-127"/>
                  </a:rPr>
                  <a:t>(2020</a:t>
                </a:r>
                <a:r>
                  <a:rPr lang="ko-KR" altLang="en-US" sz="2000" dirty="0">
                    <a:solidFill>
                      <a:srgbClr val="FF826E"/>
                    </a:solidFill>
                    <a:latin typeface="210 옴니고딕OTF 030" panose="02020503020101020101" pitchFamily="18" charset="-127"/>
                    <a:ea typeface="210 옴니고딕OTF 030" panose="02020503020101020101" pitchFamily="18" charset="-127"/>
                  </a:rPr>
                  <a:t>년 </a:t>
                </a:r>
                <a:r>
                  <a:rPr lang="en-US" altLang="ko-KR" sz="2000" dirty="0">
                    <a:solidFill>
                      <a:srgbClr val="FF826E"/>
                    </a:solidFill>
                    <a:latin typeface="210 옴니고딕OTF 030" panose="02020503020101020101" pitchFamily="18" charset="-127"/>
                    <a:ea typeface="210 옴니고딕OTF 030" panose="02020503020101020101" pitchFamily="18" charset="-127"/>
                  </a:rPr>
                  <a:t>1</a:t>
                </a:r>
                <a:r>
                  <a:rPr lang="ko-KR" altLang="en-US" sz="2000" dirty="0">
                    <a:solidFill>
                      <a:srgbClr val="FF826E"/>
                    </a:solidFill>
                    <a:latin typeface="210 옴니고딕OTF 030" panose="02020503020101020101" pitchFamily="18" charset="-127"/>
                    <a:ea typeface="210 옴니고딕OTF 030" panose="02020503020101020101" pitchFamily="18" charset="-127"/>
                  </a:rPr>
                  <a:t>월</a:t>
                </a:r>
                <a:r>
                  <a:rPr lang="en-US" altLang="ko-KR" sz="2000" dirty="0">
                    <a:solidFill>
                      <a:srgbClr val="FF826E"/>
                    </a:solidFill>
                    <a:latin typeface="210 옴니고딕OTF 030" panose="02020503020101020101" pitchFamily="18" charset="-127"/>
                    <a:ea typeface="210 옴니고딕OTF 030" panose="02020503020101020101" pitchFamily="18" charset="-127"/>
                  </a:rPr>
                  <a:t>~9</a:t>
                </a:r>
                <a:r>
                  <a:rPr lang="ko-KR" altLang="en-US" sz="2000" dirty="0">
                    <a:solidFill>
                      <a:srgbClr val="FF826E"/>
                    </a:solidFill>
                    <a:latin typeface="210 옴니고딕OTF 030" panose="02020503020101020101" pitchFamily="18" charset="-127"/>
                    <a:ea typeface="210 옴니고딕OTF 030" panose="02020503020101020101" pitchFamily="18" charset="-127"/>
                  </a:rPr>
                  <a:t>월</a:t>
                </a:r>
                <a:r>
                  <a:rPr lang="en-US" altLang="ko-KR" sz="2000" dirty="0">
                    <a:solidFill>
                      <a:srgbClr val="FF826E"/>
                    </a:solidFill>
                    <a:latin typeface="210 옴니고딕OTF 030" panose="02020503020101020101" pitchFamily="18" charset="-127"/>
                    <a:ea typeface="210 옴니고딕OTF 030" panose="02020503020101020101" pitchFamily="18" charset="-127"/>
                  </a:rPr>
                  <a:t>)</a:t>
                </a:r>
              </a:p>
              <a:p>
                <a:pPr algn="ctr"/>
                <a:r>
                  <a:rPr lang="ko-KR" altLang="en-US" sz="2000" dirty="0">
                    <a:latin typeface="210 옴니고딕OTF 030" panose="02020503020101020101" pitchFamily="18" charset="-127"/>
                    <a:ea typeface="210 옴니고딕OTF 030" panose="02020503020101020101" pitchFamily="18" charset="-127"/>
                  </a:rPr>
                  <a:t>데이터 </a:t>
                </a:r>
                <a:r>
                  <a:rPr lang="ko-KR" altLang="en-US" sz="2000" dirty="0" err="1">
                    <a:latin typeface="210 옴니고딕OTF 030" panose="02020503020101020101" pitchFamily="18" charset="-127"/>
                    <a:ea typeface="210 옴니고딕OTF 030" panose="02020503020101020101" pitchFamily="18" charset="-127"/>
                  </a:rPr>
                  <a:t>전처리</a:t>
                </a:r>
                <a:endParaRPr lang="en-US" altLang="ko-KR" sz="20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endParaRPr>
              </a:p>
              <a:p>
                <a:pPr algn="ctr"/>
                <a:r>
                  <a:rPr lang="ko-KR" altLang="en-US" sz="2000" dirty="0">
                    <a:latin typeface="210 옴니고딕OTF 030" panose="02020503020101020101" pitchFamily="18" charset="-127"/>
                    <a:ea typeface="210 옴니고딕OTF 030" panose="02020503020101020101" pitchFamily="18" charset="-127"/>
                  </a:rPr>
                  <a:t>데이터 분석</a:t>
                </a:r>
                <a:r>
                  <a:rPr lang="en-US" altLang="ko-KR" sz="2000" dirty="0">
                    <a:latin typeface="210 옴니고딕OTF 030" panose="02020503020101020101" pitchFamily="18" charset="-127"/>
                    <a:ea typeface="210 옴니고딕OTF 030" panose="02020503020101020101" pitchFamily="18" charset="-127"/>
                  </a:rPr>
                  <a:t>/</a:t>
                </a:r>
                <a:r>
                  <a:rPr lang="ko-KR" altLang="en-US" sz="2000" dirty="0">
                    <a:latin typeface="210 옴니고딕OTF 030" panose="02020503020101020101" pitchFamily="18" charset="-127"/>
                    <a:ea typeface="210 옴니고딕OTF 030" panose="02020503020101020101" pitchFamily="18" charset="-127"/>
                  </a:rPr>
                  <a:t>시각화</a:t>
                </a:r>
                <a:endParaRPr lang="en-US" altLang="ko-KR" sz="20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endParaRPr>
              </a:p>
              <a:p>
                <a:pPr algn="ctr"/>
                <a:r>
                  <a:rPr lang="en-US" altLang="ko-KR" sz="2000" dirty="0">
                    <a:solidFill>
                      <a:srgbClr val="FF826E"/>
                    </a:solidFill>
                    <a:latin typeface="210 옴니고딕OTF 030" panose="02020503020101020101" pitchFamily="18" charset="-127"/>
                    <a:ea typeface="210 옴니고딕OTF 030" panose="02020503020101020101" pitchFamily="18" charset="-127"/>
                  </a:rPr>
                  <a:t>PPT </a:t>
                </a:r>
                <a:r>
                  <a:rPr lang="ko-KR" altLang="en-US" sz="2000" dirty="0">
                    <a:solidFill>
                      <a:srgbClr val="FF826E"/>
                    </a:solidFill>
                    <a:latin typeface="210 옴니고딕OTF 030" panose="02020503020101020101" pitchFamily="18" charset="-127"/>
                    <a:ea typeface="210 옴니고딕OTF 030" panose="02020503020101020101" pitchFamily="18" charset="-127"/>
                  </a:rPr>
                  <a:t>제작</a:t>
                </a:r>
                <a:endParaRPr lang="en-US" altLang="ko-KR" sz="2000" dirty="0">
                  <a:solidFill>
                    <a:srgbClr val="FF826E"/>
                  </a:solidFill>
                  <a:latin typeface="210 옴니고딕OTF 030" panose="02020503020101020101" pitchFamily="18" charset="-127"/>
                  <a:ea typeface="210 옴니고딕OTF 030" panose="02020503020101020101" pitchFamily="18" charset="-127"/>
                </a:endParaRPr>
              </a:p>
              <a:p>
                <a:endParaRPr lang="en-US" altLang="ko-KR" sz="20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DBB98920-99C3-467C-91CB-F1AA8C518D63}"/>
                  </a:ext>
                </a:extLst>
              </p:cNvPr>
              <p:cNvGrpSpPr/>
              <p:nvPr/>
            </p:nvGrpSpPr>
            <p:grpSpPr>
              <a:xfrm>
                <a:off x="6717459" y="4013409"/>
                <a:ext cx="2142836" cy="2660682"/>
                <a:chOff x="6130032" y="2040349"/>
                <a:chExt cx="2142836" cy="2660682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495258F5-7933-4309-A6F6-CA661EB7385F}"/>
                    </a:ext>
                  </a:extLst>
                </p:cNvPr>
                <p:cNvSpPr/>
                <p:nvPr/>
              </p:nvSpPr>
              <p:spPr>
                <a:xfrm>
                  <a:off x="6130032" y="2040349"/>
                  <a:ext cx="2142836" cy="2142836"/>
                </a:xfrm>
                <a:prstGeom prst="ellipse">
                  <a:avLst/>
                </a:prstGeom>
                <a:solidFill>
                  <a:srgbClr val="346E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C08B6F5-54D8-4F11-A39C-59CE73888A16}"/>
                    </a:ext>
                  </a:extLst>
                </p:cNvPr>
                <p:cNvSpPr txBox="1"/>
                <p:nvPr/>
              </p:nvSpPr>
              <p:spPr>
                <a:xfrm>
                  <a:off x="6396641" y="4300921"/>
                  <a:ext cx="159964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000" dirty="0"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박주희</a:t>
                  </a:r>
                </a:p>
              </p:txBody>
            </p:sp>
          </p:grpSp>
        </p:grp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43954D75-7271-4021-AA09-9634343D8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3214" y="3799241"/>
              <a:ext cx="1950118" cy="1950118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7F8DDB0-4F9E-49DF-AFB5-9FE0B73F827C}"/>
              </a:ext>
            </a:extLst>
          </p:cNvPr>
          <p:cNvGrpSpPr/>
          <p:nvPr/>
        </p:nvGrpSpPr>
        <p:grpSpPr>
          <a:xfrm>
            <a:off x="6473248" y="1506987"/>
            <a:ext cx="3153714" cy="4757253"/>
            <a:chOff x="5984899" y="2043720"/>
            <a:chExt cx="3153714" cy="4757253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80AC303-F9FD-426A-9682-1716741DD63A}"/>
                </a:ext>
              </a:extLst>
            </p:cNvPr>
            <p:cNvGrpSpPr/>
            <p:nvPr/>
          </p:nvGrpSpPr>
          <p:grpSpPr>
            <a:xfrm>
              <a:off x="5984899" y="2043720"/>
              <a:ext cx="3153714" cy="4757253"/>
              <a:chOff x="8972591" y="1937427"/>
              <a:chExt cx="3153714" cy="4757253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2FB4DEAC-75F6-4C18-9F5A-674C0D729DAC}"/>
                  </a:ext>
                </a:extLst>
              </p:cNvPr>
              <p:cNvCxnSpPr/>
              <p:nvPr/>
            </p:nvCxnSpPr>
            <p:spPr>
              <a:xfrm>
                <a:off x="9556402" y="3890588"/>
                <a:ext cx="1910085" cy="0"/>
              </a:xfrm>
              <a:prstGeom prst="line">
                <a:avLst/>
              </a:prstGeom>
              <a:ln w="47625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11FBB2-477E-400C-A45E-8D7339A6A9E5}"/>
                  </a:ext>
                </a:extLst>
              </p:cNvPr>
              <p:cNvSpPr txBox="1"/>
              <p:nvPr/>
            </p:nvSpPr>
            <p:spPr>
              <a:xfrm>
                <a:off x="8972591" y="1937427"/>
                <a:ext cx="315371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210 옴니고딕OTF 030" panose="02020503020101020101" pitchFamily="18" charset="-127"/>
                    <a:ea typeface="210 옴니고딕OTF 030" panose="02020503020101020101" pitchFamily="18" charset="-127"/>
                  </a:rPr>
                  <a:t>프로젝트 기획</a:t>
                </a:r>
                <a:endParaRPr lang="en-US" altLang="ko-KR" sz="20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endParaRPr>
              </a:p>
              <a:p>
                <a:pPr algn="ctr"/>
                <a:r>
                  <a:rPr lang="ko-KR" altLang="en-US" sz="2000" dirty="0">
                    <a:solidFill>
                      <a:srgbClr val="FF826E"/>
                    </a:solidFill>
                    <a:latin typeface="210 옴니고딕OTF 030" panose="02020503020101020101" pitchFamily="18" charset="-127"/>
                    <a:ea typeface="210 옴니고딕OTF 030" panose="02020503020101020101" pitchFamily="18" charset="-127"/>
                  </a:rPr>
                  <a:t>주식 데이터 </a:t>
                </a:r>
                <a:r>
                  <a:rPr lang="ko-KR" altLang="en-US" sz="2000" dirty="0" err="1">
                    <a:solidFill>
                      <a:srgbClr val="FF826E"/>
                    </a:solidFill>
                    <a:latin typeface="210 옴니고딕OTF 030" panose="02020503020101020101" pitchFamily="18" charset="-127"/>
                    <a:ea typeface="210 옴니고딕OTF 030" panose="02020503020101020101" pitchFamily="18" charset="-127"/>
                  </a:rPr>
                  <a:t>크롤링</a:t>
                </a:r>
                <a:endParaRPr lang="en-US" altLang="ko-KR" sz="2000" dirty="0">
                  <a:solidFill>
                    <a:srgbClr val="FF826E"/>
                  </a:solidFill>
                  <a:latin typeface="210 옴니고딕OTF 030" panose="02020503020101020101" pitchFamily="18" charset="-127"/>
                  <a:ea typeface="210 옴니고딕OTF 030" panose="02020503020101020101" pitchFamily="18" charset="-127"/>
                </a:endParaRPr>
              </a:p>
              <a:p>
                <a:pPr algn="ctr"/>
                <a:r>
                  <a:rPr lang="en-US" altLang="ko-KR" sz="2000" dirty="0">
                    <a:solidFill>
                      <a:srgbClr val="FF826E"/>
                    </a:solidFill>
                    <a:latin typeface="210 옴니고딕OTF 030" panose="02020503020101020101" pitchFamily="18" charset="-127"/>
                    <a:ea typeface="210 옴니고딕OTF 030" panose="02020503020101020101" pitchFamily="18" charset="-127"/>
                  </a:rPr>
                  <a:t>(2020</a:t>
                </a:r>
                <a:r>
                  <a:rPr lang="ko-KR" altLang="en-US" sz="2000" dirty="0">
                    <a:solidFill>
                      <a:srgbClr val="FF826E"/>
                    </a:solidFill>
                    <a:latin typeface="210 옴니고딕OTF 030" panose="02020503020101020101" pitchFamily="18" charset="-127"/>
                    <a:ea typeface="210 옴니고딕OTF 030" panose="02020503020101020101" pitchFamily="18" charset="-127"/>
                  </a:rPr>
                  <a:t>년 </a:t>
                </a:r>
                <a:r>
                  <a:rPr lang="en-US" altLang="ko-KR" sz="2000" dirty="0">
                    <a:solidFill>
                      <a:srgbClr val="FF826E"/>
                    </a:solidFill>
                    <a:latin typeface="210 옴니고딕OTF 030" panose="02020503020101020101" pitchFamily="18" charset="-127"/>
                    <a:ea typeface="210 옴니고딕OTF 030" panose="02020503020101020101" pitchFamily="18" charset="-127"/>
                  </a:rPr>
                  <a:t>1</a:t>
                </a:r>
                <a:r>
                  <a:rPr lang="ko-KR" altLang="en-US" sz="2000" dirty="0">
                    <a:solidFill>
                      <a:srgbClr val="FF826E"/>
                    </a:solidFill>
                    <a:latin typeface="210 옴니고딕OTF 030" panose="02020503020101020101" pitchFamily="18" charset="-127"/>
                    <a:ea typeface="210 옴니고딕OTF 030" panose="02020503020101020101" pitchFamily="18" charset="-127"/>
                  </a:rPr>
                  <a:t>월</a:t>
                </a:r>
                <a:r>
                  <a:rPr lang="en-US" altLang="ko-KR" sz="2000" dirty="0">
                    <a:solidFill>
                      <a:srgbClr val="FF826E"/>
                    </a:solidFill>
                    <a:latin typeface="210 옴니고딕OTF 030" panose="02020503020101020101" pitchFamily="18" charset="-127"/>
                    <a:ea typeface="210 옴니고딕OTF 030" panose="02020503020101020101" pitchFamily="18" charset="-127"/>
                  </a:rPr>
                  <a:t>~9</a:t>
                </a:r>
                <a:r>
                  <a:rPr lang="ko-KR" altLang="en-US" sz="2000" dirty="0">
                    <a:solidFill>
                      <a:srgbClr val="FF826E"/>
                    </a:solidFill>
                    <a:latin typeface="210 옴니고딕OTF 030" panose="02020503020101020101" pitchFamily="18" charset="-127"/>
                    <a:ea typeface="210 옴니고딕OTF 030" panose="02020503020101020101" pitchFamily="18" charset="-127"/>
                  </a:rPr>
                  <a:t>월</a:t>
                </a:r>
                <a:r>
                  <a:rPr lang="en-US" altLang="ko-KR" sz="2000" dirty="0">
                    <a:solidFill>
                      <a:srgbClr val="FF826E"/>
                    </a:solidFill>
                    <a:latin typeface="210 옴니고딕OTF 030" panose="02020503020101020101" pitchFamily="18" charset="-127"/>
                    <a:ea typeface="210 옴니고딕OTF 030" panose="02020503020101020101" pitchFamily="18" charset="-127"/>
                  </a:rPr>
                  <a:t>)</a:t>
                </a:r>
              </a:p>
              <a:p>
                <a:pPr algn="ctr"/>
                <a:r>
                  <a:rPr lang="ko-KR" altLang="en-US" sz="2000" dirty="0">
                    <a:latin typeface="210 옴니고딕OTF 030" panose="02020503020101020101" pitchFamily="18" charset="-127"/>
                    <a:ea typeface="210 옴니고딕OTF 030" panose="02020503020101020101" pitchFamily="18" charset="-127"/>
                  </a:rPr>
                  <a:t>데이터 </a:t>
                </a:r>
                <a:r>
                  <a:rPr lang="ko-KR" altLang="en-US" sz="2000" dirty="0" err="1">
                    <a:latin typeface="210 옴니고딕OTF 030" panose="02020503020101020101" pitchFamily="18" charset="-127"/>
                    <a:ea typeface="210 옴니고딕OTF 030" panose="02020503020101020101" pitchFamily="18" charset="-127"/>
                  </a:rPr>
                  <a:t>전처리</a:t>
                </a:r>
                <a:endParaRPr lang="en-US" altLang="ko-KR" sz="20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endParaRPr>
              </a:p>
              <a:p>
                <a:pPr algn="ctr"/>
                <a:r>
                  <a:rPr lang="ko-KR" altLang="en-US" sz="2000" dirty="0">
                    <a:latin typeface="210 옴니고딕OTF 030" panose="02020503020101020101" pitchFamily="18" charset="-127"/>
                    <a:ea typeface="210 옴니고딕OTF 030" panose="02020503020101020101" pitchFamily="18" charset="-127"/>
                  </a:rPr>
                  <a:t>데이터 분석</a:t>
                </a:r>
                <a:r>
                  <a:rPr lang="en-US" altLang="ko-KR" sz="2000" dirty="0">
                    <a:latin typeface="210 옴니고딕OTF 030" panose="02020503020101020101" pitchFamily="18" charset="-127"/>
                    <a:ea typeface="210 옴니고딕OTF 030" panose="02020503020101020101" pitchFamily="18" charset="-127"/>
                  </a:rPr>
                  <a:t>/</a:t>
                </a:r>
                <a:r>
                  <a:rPr lang="ko-KR" altLang="en-US" sz="2000" dirty="0">
                    <a:latin typeface="210 옴니고딕OTF 030" panose="02020503020101020101" pitchFamily="18" charset="-127"/>
                    <a:ea typeface="210 옴니고딕OTF 030" panose="02020503020101020101" pitchFamily="18" charset="-127"/>
                  </a:rPr>
                  <a:t>시각화</a:t>
                </a:r>
                <a:endParaRPr lang="en-US" altLang="ko-KR" sz="20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endParaRPr>
              </a:p>
              <a:p>
                <a:pPr algn="ctr"/>
                <a:r>
                  <a:rPr lang="en-US" altLang="ko-KR" sz="2000" dirty="0">
                    <a:solidFill>
                      <a:srgbClr val="FF826E"/>
                    </a:solidFill>
                    <a:latin typeface="210 옴니고딕OTF 030" panose="02020503020101020101" pitchFamily="18" charset="-127"/>
                    <a:ea typeface="210 옴니고딕OTF 030" panose="02020503020101020101" pitchFamily="18" charset="-127"/>
                  </a:rPr>
                  <a:t>PPT </a:t>
                </a:r>
                <a:r>
                  <a:rPr lang="ko-KR" altLang="en-US" sz="2000" dirty="0">
                    <a:solidFill>
                      <a:srgbClr val="FF826E"/>
                    </a:solidFill>
                    <a:latin typeface="210 옴니고딕OTF 030" panose="02020503020101020101" pitchFamily="18" charset="-127"/>
                    <a:ea typeface="210 옴니고딕OTF 030" panose="02020503020101020101" pitchFamily="18" charset="-127"/>
                  </a:rPr>
                  <a:t>발표</a:t>
                </a:r>
                <a:endParaRPr lang="en-US" altLang="ko-KR" sz="2000" dirty="0">
                  <a:solidFill>
                    <a:srgbClr val="FF826E"/>
                  </a:solidFill>
                  <a:latin typeface="210 옴니고딕OTF 030" panose="02020503020101020101" pitchFamily="18" charset="-127"/>
                  <a:ea typeface="210 옴니고딕OTF 030" panose="02020503020101020101" pitchFamily="18" charset="-127"/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61DDF619-3031-4E5A-9BC8-E0B7CE399243}"/>
                  </a:ext>
                </a:extLst>
              </p:cNvPr>
              <p:cNvGrpSpPr/>
              <p:nvPr/>
            </p:nvGrpSpPr>
            <p:grpSpPr>
              <a:xfrm>
                <a:off x="9478030" y="4041622"/>
                <a:ext cx="2142836" cy="2653058"/>
                <a:chOff x="8770421" y="2173119"/>
                <a:chExt cx="2142836" cy="2653058"/>
              </a:xfrm>
            </p:grpSpPr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8117A496-BCC2-456C-8078-649732516AD2}"/>
                    </a:ext>
                  </a:extLst>
                </p:cNvPr>
                <p:cNvSpPr/>
                <p:nvPr/>
              </p:nvSpPr>
              <p:spPr>
                <a:xfrm>
                  <a:off x="8770421" y="2173119"/>
                  <a:ext cx="2142836" cy="2142836"/>
                </a:xfrm>
                <a:prstGeom prst="ellipse">
                  <a:avLst/>
                </a:prstGeom>
                <a:solidFill>
                  <a:srgbClr val="346E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FCA450A-D113-4C5E-83FF-817BBBA0E7A6}"/>
                    </a:ext>
                  </a:extLst>
                </p:cNvPr>
                <p:cNvSpPr txBox="1"/>
                <p:nvPr/>
              </p:nvSpPr>
              <p:spPr>
                <a:xfrm>
                  <a:off x="9059014" y="4426067"/>
                  <a:ext cx="159964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000" dirty="0"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조제형</a:t>
                  </a:r>
                </a:p>
              </p:txBody>
            </p:sp>
          </p:grpSp>
        </p:grp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8693EBC4-2952-45AB-B60E-721AB8E19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165" y="4144103"/>
              <a:ext cx="1957176" cy="19571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6220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58D5A-0289-4DA0-93D0-BECC0D2EB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F528F"/>
                </a:solidFill>
              </a:rPr>
              <a:t>일정과 방법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631C1C0-EEF9-466C-ADBF-1EFEAC2875BB}"/>
              </a:ext>
            </a:extLst>
          </p:cNvPr>
          <p:cNvGrpSpPr/>
          <p:nvPr/>
        </p:nvGrpSpPr>
        <p:grpSpPr>
          <a:xfrm>
            <a:off x="592497" y="1818027"/>
            <a:ext cx="10926773" cy="3606248"/>
            <a:chOff x="574098" y="2447947"/>
            <a:chExt cx="10926773" cy="360624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66C4D5B-E380-42E2-864D-BF92168D6609}"/>
                </a:ext>
              </a:extLst>
            </p:cNvPr>
            <p:cNvGrpSpPr/>
            <p:nvPr/>
          </p:nvGrpSpPr>
          <p:grpSpPr>
            <a:xfrm>
              <a:off x="691128" y="2447947"/>
              <a:ext cx="10809743" cy="1708969"/>
              <a:chOff x="762000" y="3092226"/>
              <a:chExt cx="10668000" cy="1686560"/>
            </a:xfrm>
          </p:grpSpPr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CC687B54-EA71-4E77-B32F-B0C81B347F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2000" y="3935506"/>
                <a:ext cx="10668000" cy="51709"/>
              </a:xfrm>
              <a:prstGeom prst="line">
                <a:avLst/>
              </a:prstGeom>
              <a:ln w="346075" cap="rnd">
                <a:solidFill>
                  <a:srgbClr val="2F528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8B7480B0-E05A-4A2F-AAE1-988D2DA5A010}"/>
                  </a:ext>
                </a:extLst>
              </p:cNvPr>
              <p:cNvGrpSpPr/>
              <p:nvPr/>
            </p:nvGrpSpPr>
            <p:grpSpPr>
              <a:xfrm>
                <a:off x="992043" y="3092226"/>
                <a:ext cx="1716240" cy="1686560"/>
                <a:chOff x="1087920" y="3132866"/>
                <a:chExt cx="1716240" cy="1686560"/>
              </a:xfrm>
            </p:grpSpPr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E1EC1F22-4366-425E-AD9C-83EADCFFA20A}"/>
                    </a:ext>
                  </a:extLst>
                </p:cNvPr>
                <p:cNvSpPr/>
                <p:nvPr/>
              </p:nvSpPr>
              <p:spPr>
                <a:xfrm>
                  <a:off x="1117600" y="3132866"/>
                  <a:ext cx="1686560" cy="168656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76200">
                  <a:solidFill>
                    <a:srgbClr val="2F52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210 옴니고딕OTF 030" panose="02020503020101020101" pitchFamily="18" charset="-127"/>
                    <a:ea typeface="210 옴니고딕OTF 030" panose="02020503020101020101" pitchFamily="18" charset="-127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21729EC-B2F0-4C98-AA92-647D13D40756}"/>
                    </a:ext>
                  </a:extLst>
                </p:cNvPr>
                <p:cNvSpPr txBox="1"/>
                <p:nvPr/>
              </p:nvSpPr>
              <p:spPr>
                <a:xfrm>
                  <a:off x="1087920" y="3699146"/>
                  <a:ext cx="1688506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3000" b="1" dirty="0">
                      <a:solidFill>
                        <a:schemeClr val="bg1"/>
                      </a:solidFill>
                      <a:latin typeface="210 옴니고딕OTF 030" panose="02020503020101020101" pitchFamily="18" charset="-127"/>
                      <a:ea typeface="210 옴니고딕OTF 030" panose="02020503020101020101" pitchFamily="18" charset="-127"/>
                    </a:rPr>
                    <a:t>기획</a:t>
                  </a:r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A7288865-61F1-4DD3-B898-04BA61EDBF67}"/>
                  </a:ext>
                </a:extLst>
              </p:cNvPr>
              <p:cNvGrpSpPr/>
              <p:nvPr/>
            </p:nvGrpSpPr>
            <p:grpSpPr>
              <a:xfrm>
                <a:off x="3042700" y="3092226"/>
                <a:ext cx="1888278" cy="1686560"/>
                <a:chOff x="3720018" y="3132866"/>
                <a:chExt cx="1888278" cy="1686560"/>
              </a:xfrm>
            </p:grpSpPr>
            <p:sp>
              <p:nvSpPr>
                <p:cNvPr id="22" name="타원 21">
                  <a:extLst>
                    <a:ext uri="{FF2B5EF4-FFF2-40B4-BE49-F238E27FC236}">
                      <a16:creationId xmlns:a16="http://schemas.microsoft.com/office/drawing/2014/main" id="{F9358E39-F180-4331-BB3B-DC7436F46E83}"/>
                    </a:ext>
                  </a:extLst>
                </p:cNvPr>
                <p:cNvSpPr/>
                <p:nvPr/>
              </p:nvSpPr>
              <p:spPr>
                <a:xfrm>
                  <a:off x="3825636" y="3132866"/>
                  <a:ext cx="1686560" cy="168656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76200">
                  <a:solidFill>
                    <a:srgbClr val="2F52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210 옴니고딕OTF 030" panose="02020503020101020101" pitchFamily="18" charset="-127"/>
                    <a:ea typeface="210 옴니고딕OTF 030" panose="02020503020101020101" pitchFamily="18" charset="-127"/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889F049-9B2C-4435-89D8-8E222334064A}"/>
                    </a:ext>
                  </a:extLst>
                </p:cNvPr>
                <p:cNvSpPr txBox="1"/>
                <p:nvPr/>
              </p:nvSpPr>
              <p:spPr>
                <a:xfrm>
                  <a:off x="3720018" y="3702778"/>
                  <a:ext cx="1888278" cy="5467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3000" b="1" dirty="0">
                      <a:solidFill>
                        <a:schemeClr val="bg1"/>
                      </a:solidFill>
                      <a:latin typeface="210 옴니고딕OTF 030" panose="02020503020101020101" pitchFamily="18" charset="-127"/>
                      <a:ea typeface="210 옴니고딕OTF 030" panose="02020503020101020101" pitchFamily="18" charset="-127"/>
                    </a:rPr>
                    <a:t>자료수집</a:t>
                  </a:r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67331803-F06D-4D67-A249-482D5317A34E}"/>
                  </a:ext>
                </a:extLst>
              </p:cNvPr>
              <p:cNvGrpSpPr/>
              <p:nvPr/>
            </p:nvGrpSpPr>
            <p:grpSpPr>
              <a:xfrm>
                <a:off x="7271857" y="3092226"/>
                <a:ext cx="1959049" cy="1686560"/>
                <a:chOff x="6376288" y="3092226"/>
                <a:chExt cx="1959049" cy="1686560"/>
              </a:xfrm>
            </p:grpSpPr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B370B5E7-CA93-4415-B0E5-CBC2F063CC01}"/>
                    </a:ext>
                  </a:extLst>
                </p:cNvPr>
                <p:cNvSpPr/>
                <p:nvPr/>
              </p:nvSpPr>
              <p:spPr>
                <a:xfrm>
                  <a:off x="6512534" y="3092226"/>
                  <a:ext cx="1686560" cy="168656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76200">
                  <a:solidFill>
                    <a:srgbClr val="2F52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210 옴니고딕OTF 030" panose="02020503020101020101" pitchFamily="18" charset="-127"/>
                    <a:ea typeface="210 옴니고딕OTF 030" panose="02020503020101020101" pitchFamily="18" charset="-127"/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58164EA-4F43-40BF-883C-DCE8BFC7DFDC}"/>
                    </a:ext>
                  </a:extLst>
                </p:cNvPr>
                <p:cNvSpPr txBox="1"/>
                <p:nvPr/>
              </p:nvSpPr>
              <p:spPr>
                <a:xfrm>
                  <a:off x="6376288" y="3713848"/>
                  <a:ext cx="1959049" cy="5467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3000" b="1" dirty="0">
                      <a:solidFill>
                        <a:schemeClr val="bg1"/>
                      </a:solidFill>
                      <a:latin typeface="210 옴니고딕OTF 030" panose="02020503020101020101" pitchFamily="18" charset="-127"/>
                      <a:ea typeface="210 옴니고딕OTF 030" panose="02020503020101020101" pitchFamily="18" charset="-127"/>
                    </a:rPr>
                    <a:t>PPT</a:t>
                  </a:r>
                  <a:r>
                    <a:rPr lang="ko-KR" altLang="en-US" sz="3000" b="1" dirty="0">
                      <a:solidFill>
                        <a:schemeClr val="bg1"/>
                      </a:solidFill>
                      <a:latin typeface="210 옴니고딕OTF 030" panose="02020503020101020101" pitchFamily="18" charset="-127"/>
                      <a:ea typeface="210 옴니고딕OTF 030" panose="02020503020101020101" pitchFamily="18" charset="-127"/>
                    </a:rPr>
                    <a:t>제작</a:t>
                  </a:r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DC451BB4-79F2-4C73-994C-2BCF35DDA9B6}"/>
                  </a:ext>
                </a:extLst>
              </p:cNvPr>
              <p:cNvGrpSpPr/>
              <p:nvPr/>
            </p:nvGrpSpPr>
            <p:grpSpPr>
              <a:xfrm>
                <a:off x="9557674" y="3092226"/>
                <a:ext cx="1686560" cy="1686560"/>
                <a:chOff x="9387840" y="3132866"/>
                <a:chExt cx="1686560" cy="1686560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4BEC1F01-29A2-461A-923E-4A63922F7156}"/>
                    </a:ext>
                  </a:extLst>
                </p:cNvPr>
                <p:cNvSpPr/>
                <p:nvPr/>
              </p:nvSpPr>
              <p:spPr>
                <a:xfrm>
                  <a:off x="9387840" y="3132866"/>
                  <a:ext cx="1686560" cy="168656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76200">
                  <a:solidFill>
                    <a:srgbClr val="2F52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210 옴니고딕OTF 030" panose="02020503020101020101" pitchFamily="18" charset="-127"/>
                    <a:ea typeface="210 옴니고딕OTF 030" panose="02020503020101020101" pitchFamily="18" charset="-127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151ED70-9852-4A7E-8ABB-3FDFC523A1EE}"/>
                    </a:ext>
                  </a:extLst>
                </p:cNvPr>
                <p:cNvSpPr txBox="1"/>
                <p:nvPr/>
              </p:nvSpPr>
              <p:spPr>
                <a:xfrm>
                  <a:off x="9482044" y="3710216"/>
                  <a:ext cx="149815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3000" b="1" dirty="0">
                      <a:solidFill>
                        <a:schemeClr val="bg1"/>
                      </a:solidFill>
                      <a:latin typeface="210 옴니고딕OTF 030" panose="02020503020101020101" pitchFamily="18" charset="-127"/>
                      <a:ea typeface="210 옴니고딕OTF 030" panose="02020503020101020101" pitchFamily="18" charset="-127"/>
                    </a:rPr>
                    <a:t>발표</a:t>
                  </a:r>
                </a:p>
              </p:txBody>
            </p: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5BD0EF0C-3164-46B8-9761-D360E918A318}"/>
                  </a:ext>
                </a:extLst>
              </p:cNvPr>
              <p:cNvGrpSpPr/>
              <p:nvPr/>
            </p:nvGrpSpPr>
            <p:grpSpPr>
              <a:xfrm>
                <a:off x="5253775" y="3092226"/>
                <a:ext cx="1691317" cy="1686560"/>
                <a:chOff x="5263289" y="3143934"/>
                <a:chExt cx="1691317" cy="1686560"/>
              </a:xfrm>
            </p:grpSpPr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9A38AB42-34CB-4056-A723-F366AAA0CE69}"/>
                    </a:ext>
                  </a:extLst>
                </p:cNvPr>
                <p:cNvSpPr/>
                <p:nvPr/>
              </p:nvSpPr>
              <p:spPr>
                <a:xfrm>
                  <a:off x="5263289" y="3143934"/>
                  <a:ext cx="1686560" cy="168656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76200">
                  <a:solidFill>
                    <a:srgbClr val="2F52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210 옴니고딕OTF 030" panose="02020503020101020101" pitchFamily="18" charset="-127"/>
                    <a:ea typeface="210 옴니고딕OTF 030" panose="02020503020101020101" pitchFamily="18" charset="-127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D19F0C8-F70A-4698-8ED7-B9CEA433B6F9}"/>
                    </a:ext>
                  </a:extLst>
                </p:cNvPr>
                <p:cNvSpPr txBox="1"/>
                <p:nvPr/>
              </p:nvSpPr>
              <p:spPr>
                <a:xfrm>
                  <a:off x="5268046" y="3710215"/>
                  <a:ext cx="168656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3000" b="1" dirty="0">
                      <a:solidFill>
                        <a:schemeClr val="bg1"/>
                      </a:solidFill>
                      <a:latin typeface="210 옴니고딕OTF 030" panose="02020503020101020101" pitchFamily="18" charset="-127"/>
                      <a:ea typeface="210 옴니고딕OTF 030" panose="02020503020101020101" pitchFamily="18" charset="-127"/>
                    </a:rPr>
                    <a:t>분석</a:t>
                  </a:r>
                </a:p>
              </p:txBody>
            </p:sp>
          </p:grp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48D9829-83BE-43E2-BB2E-76822D80CCA0}"/>
                </a:ext>
              </a:extLst>
            </p:cNvPr>
            <p:cNvSpPr txBox="1"/>
            <p:nvPr/>
          </p:nvSpPr>
          <p:spPr>
            <a:xfrm>
              <a:off x="574098" y="4422979"/>
              <a:ext cx="246937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solidFill>
                    <a:schemeClr val="bg1">
                      <a:lumMod val="50000"/>
                    </a:schemeClr>
                  </a:solidFill>
                  <a:effectLst/>
                  <a:latin typeface="210 옴니고딕OTF 030" panose="02020503020101020101" pitchFamily="18" charset="-127"/>
                  <a:ea typeface="210 옴니고딕OTF 030" panose="02020503020101020101" pitchFamily="18" charset="-127"/>
                  <a:cs typeface="Times New Roman" panose="02020603050405020304" pitchFamily="18" charset="0"/>
                </a:rPr>
                <a:t>9/25 ~ 9/28</a:t>
              </a:r>
              <a:endParaRPr lang="en-US" altLang="ko-KR" sz="2000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endParaRPr>
            </a:p>
            <a:p>
              <a:pPr algn="ctr"/>
              <a:r>
                <a:rPr lang="ko-KR" altLang="en-US" sz="20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프로젝트 기획</a:t>
              </a:r>
              <a:endParaRPr lang="en-US" altLang="ko-KR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endParaRPr>
            </a:p>
            <a:p>
              <a:pPr algn="ctr"/>
              <a:r>
                <a:rPr lang="ko-KR" altLang="en-US" sz="20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주제선정</a:t>
              </a:r>
              <a:endParaRPr lang="en-US" altLang="ko-KR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endParaRPr>
            </a:p>
            <a:p>
              <a:pPr algn="ctr"/>
              <a:r>
                <a:rPr lang="ko-KR" altLang="en-US" sz="20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역할분담</a:t>
              </a:r>
              <a:endParaRPr lang="en-US" altLang="ko-KR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endParaRPr>
            </a:p>
            <a:p>
              <a:endParaRPr lang="en-US" altLang="ko-KR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FDD4D95-BED4-4ECE-A564-B59EF4A1AFFB}"/>
                </a:ext>
              </a:extLst>
            </p:cNvPr>
            <p:cNvSpPr txBox="1"/>
            <p:nvPr/>
          </p:nvSpPr>
          <p:spPr>
            <a:xfrm>
              <a:off x="9897033" y="4430891"/>
              <a:ext cx="126662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solidFill>
                    <a:schemeClr val="bg1">
                      <a:lumMod val="50000"/>
                    </a:schemeClr>
                  </a:solidFill>
                  <a:effectLst/>
                  <a:latin typeface="210 옴니고딕OTF 030" panose="02020503020101020101" pitchFamily="18" charset="-127"/>
                  <a:ea typeface="210 옴니고딕OTF 030" panose="02020503020101020101" pitchFamily="18" charset="-127"/>
                  <a:cs typeface="Times New Roman" panose="02020603050405020304" pitchFamily="18" charset="0"/>
                </a:rPr>
                <a:t>10/12</a:t>
              </a:r>
              <a:endParaRPr lang="en-US" altLang="ko-KR" sz="2000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endParaRPr>
            </a:p>
            <a:p>
              <a:pPr algn="ctr"/>
              <a:r>
                <a:rPr lang="en-US" altLang="ko-KR" sz="20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PPT</a:t>
              </a:r>
              <a:r>
                <a:rPr lang="ko-KR" altLang="en-US" sz="20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 발표</a:t>
              </a:r>
              <a:endParaRPr lang="en-US" altLang="ko-KR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38D8829-0DDE-4B63-9B77-A3B954F1025D}"/>
                </a:ext>
              </a:extLst>
            </p:cNvPr>
            <p:cNvSpPr txBox="1"/>
            <p:nvPr/>
          </p:nvSpPr>
          <p:spPr>
            <a:xfrm>
              <a:off x="7425536" y="4419281"/>
              <a:ext cx="17089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solidFill>
                    <a:schemeClr val="bg1">
                      <a:lumMod val="50000"/>
                    </a:schemeClr>
                  </a:solidFill>
                  <a:effectLst/>
                  <a:latin typeface="210 옴니고딕OTF 030" panose="02020503020101020101" pitchFamily="18" charset="-127"/>
                  <a:ea typeface="210 옴니고딕OTF 030" panose="02020503020101020101" pitchFamily="18" charset="-127"/>
                  <a:cs typeface="Times New Roman" panose="02020603050405020304" pitchFamily="18" charset="0"/>
                </a:rPr>
                <a:t>10/9 ~ 10/11</a:t>
              </a:r>
              <a:endParaRPr lang="en-US" altLang="ko-KR" sz="2000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endParaRPr>
            </a:p>
            <a:p>
              <a:pPr algn="ctr"/>
              <a:r>
                <a:rPr lang="en-US" altLang="ko-KR" sz="20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PPT</a:t>
              </a:r>
              <a:r>
                <a:rPr lang="ko-KR" altLang="en-US" sz="20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 제작</a:t>
              </a:r>
              <a:endParaRPr lang="en-US" altLang="ko-KR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endParaRPr>
            </a:p>
            <a:p>
              <a:pPr algn="ctr"/>
              <a:r>
                <a:rPr lang="ko-KR" altLang="en-US" sz="20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최종 리뷰</a:t>
              </a:r>
              <a:endParaRPr lang="en-US" altLang="ko-KR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endParaRPr>
            </a:p>
            <a:p>
              <a:pPr algn="ctr"/>
              <a:r>
                <a:rPr lang="ko-KR" altLang="en-US" sz="20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발표 준비</a:t>
              </a:r>
              <a:endParaRPr lang="en-US" altLang="ko-KR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4D26518-A276-4345-8978-77B81326BF3D}"/>
                </a:ext>
              </a:extLst>
            </p:cNvPr>
            <p:cNvSpPr txBox="1"/>
            <p:nvPr/>
          </p:nvSpPr>
          <p:spPr>
            <a:xfrm>
              <a:off x="5171483" y="4427100"/>
              <a:ext cx="181223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solidFill>
                    <a:schemeClr val="bg1">
                      <a:lumMod val="50000"/>
                    </a:schemeClr>
                  </a:solidFill>
                  <a:effectLst/>
                  <a:latin typeface="210 옴니고딕OTF 030" panose="02020503020101020101" pitchFamily="18" charset="-127"/>
                  <a:ea typeface="210 옴니고딕OTF 030" panose="02020503020101020101" pitchFamily="18" charset="-127"/>
                  <a:cs typeface="Times New Roman" panose="02020603050405020304" pitchFamily="18" charset="0"/>
                </a:rPr>
                <a:t>10/7 ~ 10/8</a:t>
              </a:r>
              <a:endParaRPr lang="en-US" altLang="ko-KR" sz="2000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endParaRPr>
            </a:p>
            <a:p>
              <a:pPr algn="ctr"/>
              <a:r>
                <a:rPr lang="ko-KR" altLang="en-US" sz="20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데이터 분석</a:t>
              </a:r>
              <a:endParaRPr lang="en-US" altLang="ko-KR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endParaRPr>
            </a:p>
            <a:p>
              <a:pPr algn="ctr"/>
              <a:r>
                <a:rPr lang="ko-KR" altLang="en-US" sz="20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데이터 시각화</a:t>
              </a:r>
              <a:endParaRPr lang="en-US" altLang="ko-KR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endParaRPr>
            </a:p>
            <a:p>
              <a:pPr algn="ctr"/>
              <a:r>
                <a:rPr lang="ko-KR" altLang="en-US" sz="20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피드백</a:t>
              </a:r>
              <a:endParaRPr lang="en-US" altLang="ko-KR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endParaRPr>
            </a:p>
            <a:p>
              <a:pPr algn="ctr"/>
              <a:r>
                <a:rPr lang="ko-KR" altLang="en-US" sz="20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결과 도출</a:t>
              </a:r>
              <a:endParaRPr lang="en-US" altLang="ko-KR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6EE70DC-D7C4-4494-BFE6-3CC4E02C425D}"/>
                </a:ext>
              </a:extLst>
            </p:cNvPr>
            <p:cNvSpPr txBox="1"/>
            <p:nvPr/>
          </p:nvSpPr>
          <p:spPr>
            <a:xfrm>
              <a:off x="3002131" y="4419298"/>
              <a:ext cx="191336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solidFill>
                    <a:schemeClr val="bg1">
                      <a:lumMod val="50000"/>
                    </a:schemeClr>
                  </a:solidFill>
                  <a:effectLst/>
                  <a:latin typeface="210 옴니고딕OTF 030" panose="02020503020101020101" pitchFamily="18" charset="-127"/>
                  <a:ea typeface="210 옴니고딕OTF 030" panose="02020503020101020101" pitchFamily="18" charset="-127"/>
                  <a:cs typeface="Times New Roman" panose="02020603050405020304" pitchFamily="18" charset="0"/>
                </a:rPr>
                <a:t>9/29 ~ 10/6</a:t>
              </a:r>
              <a:endParaRPr lang="en-US" altLang="ko-KR" sz="2000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endParaRPr>
            </a:p>
            <a:p>
              <a:pPr algn="ctr"/>
              <a:r>
                <a:rPr lang="ko-KR" altLang="en-US" sz="20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데이터 수집</a:t>
              </a:r>
              <a:endParaRPr lang="en-US" altLang="ko-KR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endParaRPr>
            </a:p>
            <a:p>
              <a:pPr algn="ctr"/>
              <a:r>
                <a:rPr lang="ko-KR" altLang="en-US" sz="20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데이터 가공</a:t>
              </a:r>
              <a:endParaRPr lang="en-US" altLang="ko-KR" sz="2000" dirty="0">
                <a:latin typeface="210 옴니고딕OTF 030" panose="02020503020101020101" pitchFamily="18" charset="-127"/>
                <a:ea typeface="210 옴니고딕OTF 030" panose="02020503020101020101" pitchFamily="18" charset="-127"/>
              </a:endParaRPr>
            </a:p>
            <a:p>
              <a:pPr algn="ctr"/>
              <a:r>
                <a:rPr lang="en-US" altLang="ko-KR" sz="20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(</a:t>
              </a:r>
              <a:r>
                <a:rPr lang="ko-KR" altLang="en-US" sz="2000" dirty="0" err="1"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전처리</a:t>
              </a:r>
              <a:r>
                <a:rPr lang="en-US" altLang="ko-KR" sz="20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)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DC2138A-8A8C-455F-A814-9BC429356223}"/>
              </a:ext>
            </a:extLst>
          </p:cNvPr>
          <p:cNvSpPr txBox="1"/>
          <p:nvPr/>
        </p:nvSpPr>
        <p:spPr>
          <a:xfrm>
            <a:off x="2817937" y="5706188"/>
            <a:ext cx="29046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stringr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패키지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xlsx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패키지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800" dirty="0" err="1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quantmod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패키지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926CC1-BE1B-4ED7-8CF4-A8CAC1E942A5}"/>
              </a:ext>
            </a:extLst>
          </p:cNvPr>
          <p:cNvSpPr txBox="1"/>
          <p:nvPr/>
        </p:nvSpPr>
        <p:spPr>
          <a:xfrm>
            <a:off x="5202680" y="5704585"/>
            <a:ext cx="30118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MS-Excel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Wordcloud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패키지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ggplot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ggplot2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패키지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919368D-EA19-4875-A3D0-65B537A6D4DA}"/>
              </a:ext>
            </a:extLst>
          </p:cNvPr>
          <p:cNvSpPr/>
          <p:nvPr/>
        </p:nvSpPr>
        <p:spPr>
          <a:xfrm>
            <a:off x="2984678" y="1672104"/>
            <a:ext cx="1960884" cy="3709784"/>
          </a:xfrm>
          <a:prstGeom prst="roundRect">
            <a:avLst/>
          </a:prstGeom>
          <a:noFill/>
          <a:ln w="76200">
            <a:solidFill>
              <a:schemeClr val="bg1">
                <a:lumMod val="50000"/>
                <a:alpha val="7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61ECC86-861F-4AD6-A64C-466F6CAF0F28}"/>
              </a:ext>
            </a:extLst>
          </p:cNvPr>
          <p:cNvSpPr/>
          <p:nvPr/>
        </p:nvSpPr>
        <p:spPr>
          <a:xfrm>
            <a:off x="5132566" y="1672104"/>
            <a:ext cx="1985079" cy="3709784"/>
          </a:xfrm>
          <a:prstGeom prst="roundRect">
            <a:avLst/>
          </a:prstGeom>
          <a:noFill/>
          <a:ln w="76200">
            <a:solidFill>
              <a:schemeClr val="bg1">
                <a:lumMod val="50000"/>
                <a:alpha val="7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27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1018</Words>
  <Application>Microsoft Office PowerPoint</Application>
  <PresentationFormat>와이드스크린</PresentationFormat>
  <Paragraphs>181</Paragraphs>
  <Slides>26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210 옴니고딕 040</vt:lpstr>
      <vt:lpstr>210 옴니고딕OTF 030</vt:lpstr>
      <vt:lpstr>맑은 고딕</vt:lpstr>
      <vt:lpstr>Arial</vt:lpstr>
      <vt:lpstr>210 옴니고딕OTF 040</vt:lpstr>
      <vt:lpstr>210 옴니고딕 030</vt:lpstr>
      <vt:lpstr>Wingdings</vt:lpstr>
      <vt:lpstr>Office 테마</vt:lpstr>
      <vt:lpstr>경제 뉴스 키워드와    주식 시장의 관계</vt:lpstr>
      <vt:lpstr>목차</vt:lpstr>
      <vt:lpstr>프로젝트 배경(Why)</vt:lpstr>
      <vt:lpstr>프로젝트 배경(Why)</vt:lpstr>
      <vt:lpstr>프로젝트 배경(Why)</vt:lpstr>
      <vt:lpstr>프로젝트 배경(How)</vt:lpstr>
      <vt:lpstr>프로젝트 배경(If)</vt:lpstr>
      <vt:lpstr>팀 구성과 역할</vt:lpstr>
      <vt:lpstr>일정과 방법</vt:lpstr>
      <vt:lpstr>4. 수행결과</vt:lpstr>
      <vt:lpstr>4. 수행결과</vt:lpstr>
      <vt:lpstr>4. 수행결과</vt:lpstr>
      <vt:lpstr>4. 수행결과</vt:lpstr>
      <vt:lpstr>4. 수행결과</vt:lpstr>
      <vt:lpstr>4. 수행결과</vt:lpstr>
      <vt:lpstr>4. 수행결과</vt:lpstr>
      <vt:lpstr>4. 수행결과</vt:lpstr>
      <vt:lpstr>4. 수행결과</vt:lpstr>
      <vt:lpstr>4. 수행결과</vt:lpstr>
      <vt:lpstr>4. 수행결과</vt:lpstr>
      <vt:lpstr>4. 수행결과</vt:lpstr>
      <vt:lpstr>4. 수행결과</vt:lpstr>
      <vt:lpstr>4. 수행결과</vt:lpstr>
      <vt:lpstr>5. 느낀점</vt:lpstr>
      <vt:lpstr>Q&amp;A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juhee</dc:creator>
  <cp:lastModifiedBy>juhee</cp:lastModifiedBy>
  <cp:revision>76</cp:revision>
  <dcterms:created xsi:type="dcterms:W3CDTF">2020-10-07T04:41:26Z</dcterms:created>
  <dcterms:modified xsi:type="dcterms:W3CDTF">2020-10-08T08:26:59Z</dcterms:modified>
</cp:coreProperties>
</file>