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</p:sldIdLst>
  <p:sldSz cx="38404800" cy="3017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02FEC4-AD68-67A6-327F-B1478D144DCD}" name="John Chu" initials="JC" userId="5446cf6122fa1af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A6C"/>
    <a:srgbClr val="FDE7FE"/>
    <a:srgbClr val="EFF4F5"/>
    <a:srgbClr val="F7F7C1"/>
    <a:srgbClr val="F6C2C2"/>
    <a:srgbClr val="DAFAFA"/>
    <a:srgbClr val="F8E0C0"/>
    <a:srgbClr val="FF8C00"/>
    <a:srgbClr val="E6F1F1"/>
    <a:srgbClr val="E7F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>
        <p:scale>
          <a:sx n="32" d="100"/>
          <a:sy n="32" d="100"/>
        </p:scale>
        <p:origin x="24" y="-2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CFCE-30BA-53DF-8A20-5D833E4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4938397"/>
            <a:ext cx="28803600" cy="1050544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E8887-A751-CCD9-D280-48A22F227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0" y="15848967"/>
            <a:ext cx="28803600" cy="7285353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C854-CFE5-AAFC-C7A6-246D540F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8003-1113-C7BF-66B7-56455253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BE7D-3833-5C1E-F966-5B0B40B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1F35-D585-08A3-FE57-9B809ACF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95C02-7FE0-AAED-E41F-44F8742D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5506-E59C-9E66-5A2B-98A37844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1640-A9DA-0EC1-19AF-406B71A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6C17-0AFB-D9C2-160D-C2577FA9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92B25-91AD-F32D-F068-30B949E7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483435" y="1606550"/>
            <a:ext cx="8281035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FA78-015A-7545-417F-40170FAA6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40330" y="1606550"/>
            <a:ext cx="24363045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CB26-4073-4E97-1A15-ED374046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6E32-6935-1A2A-193D-888AC8CC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77AA-315D-8E92-39F3-14C735BE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61C-039B-E35D-2822-FE7D687E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8AB9-F52B-7E82-AB3D-A9FA516A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2C1D-C742-1226-1DF8-7571987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E91D-8A21-E5FF-6927-33A39365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23BB-22BF-F53A-08DF-9630C195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D055-FDF7-16D4-6E07-46534B3E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328" y="7522849"/>
            <a:ext cx="33124140" cy="12552043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3CBBD-CA58-26B1-240B-F2233A4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0328" y="20193639"/>
            <a:ext cx="33124140" cy="6600823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2C75-78D1-D90D-F029-EE17279B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82AC-5844-4EED-A10D-CC7AF1E7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49E6-B11E-160C-CA2D-7673F9D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A429-F64C-DAC6-B266-FDB0988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ABDE8-3B54-B948-0295-9FB6DA5B8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0330" y="8032750"/>
            <a:ext cx="1632204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433A9-8EE5-6443-A70D-3194335E6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42430" y="8032750"/>
            <a:ext cx="1632204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BF61E-E279-F7FD-FF2B-BF14035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E660-F308-5560-5991-955AE48B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9A77-52A4-182F-B551-BDE441EE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D5DF-C5D0-CA15-CDD6-C16B59D9E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2" y="1606552"/>
            <a:ext cx="33124140" cy="5832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6CC32-0022-5E28-0198-A0A778A2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5334" y="7397117"/>
            <a:ext cx="16247029" cy="3625213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B7AF-C60E-5D98-CA87-3E33890C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5334" y="11022330"/>
            <a:ext cx="16247029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179A4-DF3A-DFC7-CF7B-32FCEB258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442430" y="7397117"/>
            <a:ext cx="16327042" cy="3625213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F24A4-3D46-D2EA-6812-852B4D3B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442430" y="11022330"/>
            <a:ext cx="16327042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8CA93-ACB9-8A2B-B0B7-9F00EC76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708A-56C2-B328-9742-B8CDD2E8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F9585-3B97-676E-9918-F3E95BF8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62A8-CE5C-8838-0145-B3935951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5081D-B664-7789-44B2-29C904A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5A1F1-70F3-32BD-1241-F96F665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EBEF4-86D6-B129-AA32-9ADE55D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DFB96-A30F-E262-C479-2A86FA7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52660-5F6C-568A-0CD8-16D88BD1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49F86-3558-AF9D-F132-065D4343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0116-BEC9-1C2C-B387-7E6F1148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4" y="2011680"/>
            <a:ext cx="12386547" cy="704088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5ED-B8C6-3BF0-4B08-4FA35AA7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7042" y="4344672"/>
            <a:ext cx="19442430" cy="2144395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B3C4-B8E6-D18A-0B36-1E25AD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5334" y="9052560"/>
            <a:ext cx="12386547" cy="16770987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ABAC-08D0-CEB2-F7B9-028E6DFC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E23B-27B1-41BA-EC07-376EB50E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E7391-06FA-3587-4BCE-43C4275B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D54C-D953-4B61-918E-05745C45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334" y="2011680"/>
            <a:ext cx="12386547" cy="704088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50B7C-DEAF-8DDD-4433-9288C6553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327042" y="4344672"/>
            <a:ext cx="19442430" cy="2144395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0C44-035A-5255-6BF1-0525C7AD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5334" y="9052560"/>
            <a:ext cx="12386547" cy="16770987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D356-E014-9612-DEFE-5AD617FD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EDA88-9A15-051B-C3F9-291FD8BD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DCFC3-C205-5EF9-B66D-21EE8B5D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9C496-D649-5A2F-038A-29280F80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330" y="1606552"/>
            <a:ext cx="3312414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F20D-65E3-49AA-1D2C-AD837EF3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0330" y="8032750"/>
            <a:ext cx="3312414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009C-299C-8D57-4D38-F140AA449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40330" y="27967942"/>
            <a:ext cx="864108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A44F-184F-4297-8D77-BED2E92183CB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9540-3552-C891-B799-E14F14FF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21590" y="27967942"/>
            <a:ext cx="1296162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B4F7-8385-3728-DE9F-1757B43B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123390" y="27967942"/>
            <a:ext cx="864108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BCF1-55D4-47BE-81A8-4C13F0659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8845FA-3C6C-265F-78C5-06B794625F66}"/>
              </a:ext>
            </a:extLst>
          </p:cNvPr>
          <p:cNvSpPr/>
          <p:nvPr/>
        </p:nvSpPr>
        <p:spPr>
          <a:xfrm>
            <a:off x="542929" y="23650864"/>
            <a:ext cx="11709853" cy="6262010"/>
          </a:xfrm>
          <a:prstGeom prst="roundRect">
            <a:avLst/>
          </a:prstGeom>
          <a:solidFill>
            <a:srgbClr val="FD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Picture 5" descr="Logo, calendar&#10;&#10;Description automatically generated">
            <a:extLst>
              <a:ext uri="{FF2B5EF4-FFF2-40B4-BE49-F238E27FC236}">
                <a16:creationId xmlns:a16="http://schemas.microsoft.com/office/drawing/2014/main" id="{C67982E1-E5CA-398C-21B0-E9F7F29A9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9" y="558800"/>
            <a:ext cx="4349743" cy="3873601"/>
          </a:xfrm>
          <a:prstGeom prst="rect">
            <a:avLst/>
          </a:prstGeom>
          <a:noFill/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F29ABC-E246-103B-EA6B-5FD3CC7C1641}"/>
              </a:ext>
            </a:extLst>
          </p:cNvPr>
          <p:cNvSpPr/>
          <p:nvPr/>
        </p:nvSpPr>
        <p:spPr>
          <a:xfrm>
            <a:off x="4714203" y="558800"/>
            <a:ext cx="33147668" cy="48029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Sans-serif"/>
                <a:cs typeface="Times New Roman" panose="02020603050405020304" pitchFamily="18" charset="0"/>
              </a:rPr>
              <a:t>Enhancing Diversity and Seminar Placement in Dickinson’s First Year Seminar Assignment Program with Computational Optimization Techniques</a:t>
            </a:r>
          </a:p>
          <a:p>
            <a:pPr algn="ctr"/>
            <a:r>
              <a:rPr lang="en-US" sz="6000" b="1" dirty="0">
                <a:solidFill>
                  <a:schemeClr val="tx1"/>
                </a:solidFill>
                <a:latin typeface="Sans-serif"/>
                <a:cs typeface="Times New Roman" panose="02020603050405020304" pitchFamily="18" charset="0"/>
              </a:rPr>
              <a:t>John Chu</a:t>
            </a:r>
          </a:p>
          <a:p>
            <a:pPr algn="ctr"/>
            <a:r>
              <a:rPr lang="en-US" sz="6000" b="1" dirty="0">
                <a:solidFill>
                  <a:schemeClr val="tx1"/>
                </a:solidFill>
                <a:latin typeface="Sans-serif"/>
                <a:cs typeface="Times New Roman" panose="02020603050405020304" pitchFamily="18" charset="0"/>
              </a:rPr>
              <a:t>Supervised by: Professor Dick Forrester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  <a:latin typeface="Sans-serif"/>
                <a:cs typeface="Times New Roman" panose="02020603050405020304" pitchFamily="18" charset="0"/>
              </a:rPr>
              <a:t>Department of Mathematics and Computer Science, Dickinson College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E5E2528-8436-6146-306E-496767EBC067}"/>
              </a:ext>
            </a:extLst>
          </p:cNvPr>
          <p:cNvSpPr/>
          <p:nvPr/>
        </p:nvSpPr>
        <p:spPr>
          <a:xfrm>
            <a:off x="542929" y="5609359"/>
            <a:ext cx="11709853" cy="110136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Background: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Dickinson’s First-Year Seminar assignment (FYS) program balances gender and student-type ratios in the classroom and satisfies students’ ranked choices of seminars.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Research Question: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Explore multiple approaches to improve diversity and assignment of ranked seminar choices in the existing FYS assignment program.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Tool &amp; Software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Python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Gurobi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Solver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Model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Multi-objective optimization (students’ ranked choices (rank), gender, and student type)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Main Goal: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Choose the approach that corresponds the most to Dickinson’s mission for practical use of assigning future incoming first-year students.</a:t>
            </a: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  </a:t>
            </a: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55BEC7-F1B4-C693-B43C-FB6012C7EC82}"/>
              </a:ext>
            </a:extLst>
          </p:cNvPr>
          <p:cNvSpPr/>
          <p:nvPr/>
        </p:nvSpPr>
        <p:spPr>
          <a:xfrm>
            <a:off x="2371746" y="5420327"/>
            <a:ext cx="8257630" cy="1179191"/>
          </a:xfrm>
          <a:prstGeom prst="roundRect">
            <a:avLst/>
          </a:prstGeom>
          <a:solidFill>
            <a:srgbClr val="0B3D91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2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DA81D1-1E97-B240-9BD7-0B4CE7265599}"/>
              </a:ext>
            </a:extLst>
          </p:cNvPr>
          <p:cNvSpPr/>
          <p:nvPr/>
        </p:nvSpPr>
        <p:spPr>
          <a:xfrm>
            <a:off x="25893216" y="5870510"/>
            <a:ext cx="12147125" cy="24042365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9C311D-D8A9-4035-CBB0-D8C698C6ECC3}"/>
              </a:ext>
            </a:extLst>
          </p:cNvPr>
          <p:cNvSpPr/>
          <p:nvPr/>
        </p:nvSpPr>
        <p:spPr>
          <a:xfrm>
            <a:off x="27756691" y="5538316"/>
            <a:ext cx="8420171" cy="1179190"/>
          </a:xfrm>
          <a:prstGeom prst="roundRect">
            <a:avLst/>
          </a:prstGeom>
          <a:solidFill>
            <a:srgbClr val="FF8C00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2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8C7FD2-421A-9EB5-9AB3-20C29F542DBA}"/>
              </a:ext>
            </a:extLst>
          </p:cNvPr>
          <p:cNvSpPr/>
          <p:nvPr/>
        </p:nvSpPr>
        <p:spPr>
          <a:xfrm>
            <a:off x="12458193" y="6009923"/>
            <a:ext cx="13229612" cy="23902951"/>
          </a:xfrm>
          <a:prstGeom prst="roundRect">
            <a:avLst/>
          </a:prstGeom>
          <a:solidFill>
            <a:srgbClr val="E6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946542-EBC2-47A1-B9B8-694FE380E713}"/>
              </a:ext>
            </a:extLst>
          </p:cNvPr>
          <p:cNvSpPr/>
          <p:nvPr/>
        </p:nvSpPr>
        <p:spPr>
          <a:xfrm>
            <a:off x="14386379" y="5538316"/>
            <a:ext cx="9373240" cy="1179190"/>
          </a:xfrm>
          <a:prstGeom prst="roundRect">
            <a:avLst/>
          </a:prstGeom>
          <a:solidFill>
            <a:srgbClr val="006D6F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72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F3215A-E016-057D-1EBB-9406B3553FE9}"/>
              </a:ext>
            </a:extLst>
          </p:cNvPr>
          <p:cNvSpPr/>
          <p:nvPr/>
        </p:nvSpPr>
        <p:spPr>
          <a:xfrm>
            <a:off x="542929" y="17344324"/>
            <a:ext cx="11709853" cy="5640195"/>
          </a:xfrm>
          <a:prstGeom prst="roundRect">
            <a:avLst/>
          </a:prstGeom>
          <a:solidFill>
            <a:srgbClr val="FF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062736-DD06-4AD7-1A98-C70F41F63C46}"/>
              </a:ext>
            </a:extLst>
          </p:cNvPr>
          <p:cNvSpPr/>
          <p:nvPr/>
        </p:nvSpPr>
        <p:spPr>
          <a:xfrm>
            <a:off x="2343815" y="16623000"/>
            <a:ext cx="8420172" cy="1220460"/>
          </a:xfrm>
          <a:prstGeom prst="roundRect">
            <a:avLst/>
          </a:prstGeom>
          <a:solidFill>
            <a:srgbClr val="D62A6C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0D967F1-3CBD-C1B7-A726-7DDB72090C27}"/>
              </a:ext>
            </a:extLst>
          </p:cNvPr>
          <p:cNvSpPr/>
          <p:nvPr/>
        </p:nvSpPr>
        <p:spPr>
          <a:xfrm>
            <a:off x="2290475" y="23140445"/>
            <a:ext cx="8420172" cy="1020839"/>
          </a:xfrm>
          <a:prstGeom prst="roundRect">
            <a:avLst/>
          </a:prstGeom>
          <a:solidFill>
            <a:srgbClr val="B413EC">
              <a:alpha val="49804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39B80-D690-7D14-EC8C-B385391F464A}"/>
              </a:ext>
            </a:extLst>
          </p:cNvPr>
          <p:cNvSpPr txBox="1"/>
          <p:nvPr/>
        </p:nvSpPr>
        <p:spPr>
          <a:xfrm>
            <a:off x="25893215" y="7218643"/>
            <a:ext cx="12147125" cy="2376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Existing Dickinson FYS Assignment Program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Program run-time: </a:t>
            </a: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Approximately</a:t>
            </a:r>
            <a:r>
              <a:rPr lang="en-US" sz="4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en-US" sz="4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minutes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results: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First-choice: 48.028673835125446% 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Second-choice: 27.956989247311824%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Variance: 0.661% (gender); 0.75% (student type)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1"/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1"/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Hierarchical Implementation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Program runtime</a:t>
            </a: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Approximately 1 second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Method 1: </a:t>
            </a: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Minimize the sum of deviations from corresponding balance goals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results: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First-choice: 56.272401433691755% 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Second-choice: 28.673835125448026%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Variance: 1.68% (gender); 38.1% (student type)</a:t>
            </a:r>
          </a:p>
          <a:p>
            <a:pPr lvl="3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Method 2</a:t>
            </a: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Minimize the largest imbalance in FYS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results: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First-choice: 56.272401433691755%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Second-choice: 28.673835125448026%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Variance: 0.94% (gender); 38.1% (student type)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1"/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2CB33-E877-8E85-7C96-465531D34F00}"/>
                  </a:ext>
                </a:extLst>
              </p:cNvPr>
              <p:cNvSpPr txBox="1"/>
              <p:nvPr/>
            </p:nvSpPr>
            <p:spPr>
              <a:xfrm>
                <a:off x="12959644" y="7049700"/>
                <a:ext cx="12474726" cy="21298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Linearization of Quadratic objectives 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Method 1: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Minimize the sum of deviations from corresponding balancing goals.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𝑀𝑆𝐸𝑀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𝐹𝑆𝐸𝑀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= Gender Penalty.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𝑈𝑆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𝑆𝐸𝑀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𝑁𝑜𝑛𝑈𝑆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𝑆𝐸𝑀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= Citizenship Penalty.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Implementation</a:t>
                </a:r>
                <a:r>
                  <a:rPr lang="en-US" sz="40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lvl="1"/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Method 2: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Minimize the largest imbalance in </a:t>
                </a:r>
                <a:r>
                  <a:rPr lang="en-US" sz="4000" dirty="0"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FYS due to the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possible extreme imbalances in some seminars.</a:t>
                </a:r>
              </a:p>
              <a:p>
                <a:pPr marL="1485900" lvl="2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𝑀𝑆𝐸𝑀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𝐹𝑆𝐸𝑀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represents the largest gender imbalance in FYS.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Implementation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Model: Hierarchical optimization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This model</a:t>
                </a: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orders multiple objectives based on the priorities of each objective.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Implementation: </a:t>
                </a:r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ensures higher priority objective receives by adding constraints that ensure objectives at higher priorities are optimized to a greater extent.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endPara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2CB33-E877-8E85-7C96-465531D3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9644" y="7049700"/>
                <a:ext cx="12474726" cy="21298138"/>
              </a:xfrm>
              <a:prstGeom prst="rect">
                <a:avLst/>
              </a:prstGeom>
              <a:blipFill>
                <a:blip r:embed="rId3"/>
                <a:stretch>
                  <a:fillRect l="-1564" t="-515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63D58102-FFCB-6B42-5E6A-D88104C2B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866" y="19390659"/>
            <a:ext cx="12406281" cy="3387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124032-8776-E796-5168-4D3E6C58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7686" y="11073702"/>
            <a:ext cx="9328250" cy="34790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ADC98F-9986-65EE-DC4A-1C1E54625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7685" y="26200476"/>
            <a:ext cx="9328249" cy="35085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51E825-3882-CBB3-8129-B90E48A7C9A0}"/>
              </a:ext>
            </a:extLst>
          </p:cNvPr>
          <p:cNvSpPr txBox="1"/>
          <p:nvPr/>
        </p:nvSpPr>
        <p:spPr>
          <a:xfrm>
            <a:off x="1179871" y="24518718"/>
            <a:ext cx="10748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Forrester, R, &amp; Hutson, K. (2014). Balancing faculty and student preferences in the assignment of students to groups. Decision Sci. J.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Innov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 Educ, 11 Apr.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Forrester, R., Hutson, K., &amp; To, T. (2013). Improving the quality of the assignment of students to first-year seminars. OR Insight, 26(2), 120– 139.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To. (2011, May 17). </a:t>
            </a:r>
            <a:r>
              <a:rPr lang="en-US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Techniques for Assigning First Year Seminars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39DA5F-01A3-E81A-F31F-5DFAC20FD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7685" y="19499465"/>
            <a:ext cx="9328249" cy="35085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A40E5D-4DAD-5C9E-9588-EB4F8FB9A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2369" y="11437242"/>
            <a:ext cx="9883300" cy="47672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F0BFAB-DDDB-C359-0838-4636C409B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62369" y="26678613"/>
            <a:ext cx="9882576" cy="3030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99D6BF-8CFA-627A-CDFA-CF5BDC4291C0}"/>
              </a:ext>
            </a:extLst>
          </p:cNvPr>
          <p:cNvSpPr txBox="1"/>
          <p:nvPr/>
        </p:nvSpPr>
        <p:spPr>
          <a:xfrm>
            <a:off x="744733" y="17862627"/>
            <a:ext cx="116107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quadratic objectives for gender and student type using two linearization methods.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hierarchical multi-objective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model to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improved features.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 a 600% reduction in program runtime.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always alter the priorities of objectives depending on Dickinson’s mission values toward assignment outcome.</a:t>
            </a:r>
          </a:p>
        </p:txBody>
      </p:sp>
    </p:spTree>
    <p:extLst>
      <p:ext uri="{BB962C8B-B14F-4D97-AF65-F5344CB8AC3E}">
        <p14:creationId xmlns:p14="http://schemas.microsoft.com/office/powerpoint/2010/main" val="318328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17799</TotalTime>
  <Words>490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Sans-serif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Chu</dc:creator>
  <cp:lastModifiedBy>John Chu</cp:lastModifiedBy>
  <cp:revision>38</cp:revision>
  <dcterms:created xsi:type="dcterms:W3CDTF">2023-03-05T02:19:55Z</dcterms:created>
  <dcterms:modified xsi:type="dcterms:W3CDTF">2023-04-01T14:18:58Z</dcterms:modified>
</cp:coreProperties>
</file>