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60800" cy="3657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9216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Gy2pGVudbwDlf1l4FtU6F19IOT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973213-8B3A-B33A-BE97-76325525B022}" name="Chu, John" initials="JC" userId="S::chuj@dickinson.edu::0a71cfce-e6db-4a4f-9f07-4eaf5e3e23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8" d="100"/>
          <a:sy n="28" d="100"/>
        </p:scale>
        <p:origin x="485" y="24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8/10/relationships/authors" Target="authors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B33CF8-9391-4AF2-B143-ACF15D69A3B5}" authorId="{2D973213-8B3A-B33A-BE97-76325525B022}" created="2023-07-20T08:36:05.59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89" creationId="{00000000-0000-0000-0000-000000000000}"/>
      <ac:txMk cp="0" len="12">
        <ac:context len="13" hash="3469331983"/>
      </ac:txMk>
    </ac:txMkLst>
    <p188:pos x="5209309" y="841375"/>
    <p188:txBody>
      <a:bodyPr/>
      <a:lstStyle/>
      <a:p>
        <a:r>
          <a:rPr lang="en-US"/>
          <a:t>In this section, I will brifely introduce the background of my reseaerch and address why this is important.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5767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194560" y="5985936"/>
            <a:ext cx="24871800" cy="12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01168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9692640" y="33900541"/>
            <a:ext cx="9875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066544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011680" y="1947341"/>
            <a:ext cx="25237500" cy="7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026820" y="8721467"/>
            <a:ext cx="23207100" cy="252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01168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9692640" y="33900541"/>
            <a:ext cx="9875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066544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596171" y="14290983"/>
            <a:ext cx="30996600" cy="6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4205399" y="8164533"/>
            <a:ext cx="30996600" cy="18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01168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9692640" y="33900541"/>
            <a:ext cx="9875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066544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011680" y="1947341"/>
            <a:ext cx="25237500" cy="7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11680" y="9736667"/>
            <a:ext cx="25237500" cy="23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201168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9692640" y="33900541"/>
            <a:ext cx="9875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066544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996441" y="9118610"/>
            <a:ext cx="25237500" cy="15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96441" y="24477143"/>
            <a:ext cx="25237500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01168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9692640" y="33900541"/>
            <a:ext cx="9875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066544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11680" y="1947341"/>
            <a:ext cx="25237500" cy="7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011680" y="9736667"/>
            <a:ext cx="12435900" cy="23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4813280" y="9736667"/>
            <a:ext cx="12435900" cy="23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01168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9692640" y="33900541"/>
            <a:ext cx="9875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066544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15491" y="1947341"/>
            <a:ext cx="25237500" cy="7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015495" y="8966202"/>
            <a:ext cx="12378600" cy="43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015495" y="13360400"/>
            <a:ext cx="12378600" cy="19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4813281" y="8966202"/>
            <a:ext cx="12439800" cy="43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4813281" y="13360400"/>
            <a:ext cx="12439800" cy="19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01168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9692640" y="33900541"/>
            <a:ext cx="9875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066544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011680" y="1947341"/>
            <a:ext cx="25237500" cy="7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01168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9692640" y="33900541"/>
            <a:ext cx="9875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066544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01168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9692640" y="33900541"/>
            <a:ext cx="9875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066544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15491" y="2438400"/>
            <a:ext cx="94374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2439651" y="5266274"/>
            <a:ext cx="14813400" cy="25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015491" y="10972800"/>
            <a:ext cx="9437400" cy="203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01168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9692640" y="33900541"/>
            <a:ext cx="9875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066544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015491" y="2438400"/>
            <a:ext cx="94374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2439651" y="5266274"/>
            <a:ext cx="14813400" cy="25992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015491" y="10972800"/>
            <a:ext cx="9437400" cy="203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01168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9692640" y="33900541"/>
            <a:ext cx="9875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066544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011680" y="1947341"/>
            <a:ext cx="25237500" cy="7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011680" y="9736667"/>
            <a:ext cx="25237500" cy="23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01168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9692640" y="33900541"/>
            <a:ext cx="9875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0665440" y="33900541"/>
            <a:ext cx="6583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23" y="-53742"/>
            <a:ext cx="29260800" cy="5079900"/>
          </a:xfrm>
          <a:prstGeom prst="rect">
            <a:avLst/>
          </a:prstGeom>
          <a:solidFill>
            <a:srgbClr val="3523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242535" y="669986"/>
            <a:ext cx="22021998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Improved Generation of Symmetric Cyclic Peptide Complexes</a:t>
            </a:r>
            <a:endParaRPr sz="6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609601" y="3122447"/>
            <a:ext cx="28041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John Chu</a:t>
            </a:r>
            <a:r>
              <a:rPr lang="en-US" sz="3200" b="1" baseline="30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1,3</a:t>
            </a:r>
            <a:r>
              <a:rPr lang="en-US" sz="32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, David Juergens</a:t>
            </a:r>
            <a:r>
              <a:rPr lang="en-US" sz="3200" baseline="30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2,3</a:t>
            </a:r>
            <a:r>
              <a:rPr lang="en-US" sz="32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, Helen Eisenach</a:t>
            </a:r>
            <a:r>
              <a:rPr lang="en-US" sz="3200" baseline="30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3,4</a:t>
            </a:r>
            <a:r>
              <a:rPr lang="en-US" sz="32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, Gaurav Bhardwaj</a:t>
            </a:r>
            <a:r>
              <a:rPr lang="en-US" sz="3200" baseline="30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3,5</a:t>
            </a:r>
            <a:r>
              <a:rPr lang="en-US" sz="32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, David Baker</a:t>
            </a:r>
            <a:r>
              <a:rPr lang="en-US" sz="3200" baseline="30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32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6686553"/>
            <a:ext cx="7333800" cy="29889300"/>
          </a:xfrm>
          <a:prstGeom prst="rect">
            <a:avLst/>
          </a:prstGeom>
          <a:solidFill>
            <a:srgbClr val="35236A">
              <a:alpha val="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09601" y="3862351"/>
            <a:ext cx="280416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aseline="30000" dirty="0">
                <a:solidFill>
                  <a:srgbClr val="9086B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 sz="3200" dirty="0">
                <a:solidFill>
                  <a:srgbClr val="9086B0"/>
                </a:solidFill>
                <a:latin typeface="Avenir"/>
                <a:ea typeface="Avenir"/>
                <a:cs typeface="Avenir"/>
                <a:sym typeface="Avenir"/>
              </a:rPr>
              <a:t>Department of Mathematics and Computer Science, Dickinson College.	</a:t>
            </a:r>
            <a:r>
              <a:rPr lang="en-US" sz="3200" baseline="30000" dirty="0">
                <a:solidFill>
                  <a:srgbClr val="9086B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US" sz="3200" dirty="0">
                <a:solidFill>
                  <a:srgbClr val="9086B0"/>
                </a:solidFill>
                <a:latin typeface="Avenir"/>
                <a:ea typeface="Avenir"/>
                <a:cs typeface="Avenir"/>
                <a:sym typeface="Avenir"/>
              </a:rPr>
              <a:t>Molecular Engineering and Science Institute, University of Washington. </a:t>
            </a:r>
            <a:r>
              <a:rPr lang="en-US" sz="3200" baseline="30000" dirty="0">
                <a:solidFill>
                  <a:srgbClr val="9086B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-US" sz="3200" dirty="0">
                <a:solidFill>
                  <a:srgbClr val="9086B0"/>
                </a:solidFill>
                <a:latin typeface="Avenir"/>
                <a:ea typeface="Avenir"/>
                <a:cs typeface="Avenir"/>
                <a:sym typeface="Avenir"/>
              </a:rPr>
              <a:t>Institute for Protein  Design, University of Washington. </a:t>
            </a:r>
            <a:r>
              <a:rPr lang="en-US" sz="3200" baseline="30000" dirty="0">
                <a:solidFill>
                  <a:srgbClr val="9086B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r>
              <a:rPr lang="en-US" sz="3200" dirty="0">
                <a:solidFill>
                  <a:srgbClr val="9086B0"/>
                </a:solidFill>
                <a:latin typeface="Avenir"/>
                <a:ea typeface="Avenir"/>
                <a:cs typeface="Avenir"/>
                <a:sym typeface="Avenir"/>
              </a:rPr>
              <a:t>Department of Medicine, University of Washington. </a:t>
            </a:r>
            <a:r>
              <a:rPr lang="en-US" sz="3200" baseline="30000" dirty="0">
                <a:solidFill>
                  <a:srgbClr val="9086B0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r>
              <a:rPr lang="en-US" sz="3200" dirty="0">
                <a:solidFill>
                  <a:srgbClr val="9086B0"/>
                </a:solidFill>
                <a:latin typeface="Avenir"/>
                <a:ea typeface="Avenir"/>
                <a:cs typeface="Avenir"/>
                <a:sym typeface="Avenir"/>
              </a:rPr>
              <a:t>Department of Pharmacy, University of Washington.    </a:t>
            </a:r>
            <a:endParaRPr dirty="0"/>
          </a:p>
        </p:txBody>
      </p:sp>
      <p:sp>
        <p:nvSpPr>
          <p:cNvPr id="89" name="Google Shape;89;p1"/>
          <p:cNvSpPr/>
          <p:nvPr/>
        </p:nvSpPr>
        <p:spPr>
          <a:xfrm>
            <a:off x="0" y="5587134"/>
            <a:ext cx="7333800" cy="1058400"/>
          </a:xfrm>
          <a:prstGeom prst="rect">
            <a:avLst/>
          </a:prstGeom>
          <a:solidFill>
            <a:srgbClr val="3523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Introduction</a:t>
            </a:r>
            <a:endParaRPr sz="18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481455" y="5607628"/>
            <a:ext cx="11006700" cy="1058400"/>
          </a:xfrm>
          <a:prstGeom prst="rect">
            <a:avLst/>
          </a:prstGeom>
          <a:solidFill>
            <a:srgbClr val="3523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State what you did</a:t>
            </a:r>
            <a:endParaRPr sz="1800"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8635877" y="5606958"/>
            <a:ext cx="10624800" cy="1058400"/>
          </a:xfrm>
          <a:prstGeom prst="rect">
            <a:avLst/>
          </a:prstGeom>
          <a:solidFill>
            <a:srgbClr val="3523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State how you know it works</a:t>
            </a:r>
            <a:endParaRPr sz="1800"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481455" y="25912173"/>
            <a:ext cx="17190900" cy="1058400"/>
          </a:xfrm>
          <a:prstGeom prst="rect">
            <a:avLst/>
          </a:prstGeom>
          <a:solidFill>
            <a:srgbClr val="3523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Future Work</a:t>
            </a:r>
            <a:endParaRPr sz="1800"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481455" y="26970507"/>
            <a:ext cx="17190900" cy="9605400"/>
          </a:xfrm>
          <a:prstGeom prst="rect">
            <a:avLst/>
          </a:prstGeom>
          <a:solidFill>
            <a:srgbClr val="35236A">
              <a:alpha val="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4815800" y="25912167"/>
            <a:ext cx="4445100" cy="1058400"/>
          </a:xfrm>
          <a:prstGeom prst="rect">
            <a:avLst/>
          </a:prstGeom>
          <a:solidFill>
            <a:srgbClr val="3523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References</a:t>
            </a:r>
            <a:endParaRPr sz="1800"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481455" y="7101076"/>
            <a:ext cx="57315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make consistent images in Pymol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&gt; by ss &gt; </a:t>
            </a:r>
            <a:r>
              <a:rPr lang="en-US" sz="3400">
                <a:solidFill>
                  <a:srgbClr val="3F96B4"/>
                </a:solidFill>
                <a:latin typeface="Arial"/>
                <a:ea typeface="Arial"/>
                <a:cs typeface="Arial"/>
                <a:sym typeface="Arial"/>
              </a:rPr>
              <a:t>Helix</a:t>
            </a: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00">
                <a:solidFill>
                  <a:srgbClr val="B41E84"/>
                </a:solidFill>
                <a:latin typeface="Arial"/>
                <a:ea typeface="Arial"/>
                <a:cs typeface="Arial"/>
                <a:sym typeface="Arial"/>
              </a:rPr>
              <a:t>Sheet</a:t>
            </a: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00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/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l="9793" r="20771"/>
          <a:stretch/>
        </p:blipFill>
        <p:spPr>
          <a:xfrm>
            <a:off x="7506900" y="9145136"/>
            <a:ext cx="4001336" cy="5661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18635877" y="7192249"/>
            <a:ext cx="6200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Describe the scale and detail of your validation</a:t>
            </a:r>
            <a:endParaRPr sz="3400">
              <a:solidFill>
                <a:srgbClr val="F4B08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64533" y="693964"/>
            <a:ext cx="3386666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312585" y="7203621"/>
            <a:ext cx="6555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dk1"/>
                </a:solidFill>
                <a:latin typeface="Avenir"/>
                <a:sym typeface="Avenir"/>
              </a:rPr>
              <a:t>Motif: </a:t>
            </a:r>
            <a:endParaRPr lang="en-US" dirty="0"/>
          </a:p>
        </p:txBody>
      </p:sp>
      <p:sp>
        <p:nvSpPr>
          <p:cNvPr id="100" name="Google Shape;100;p1"/>
          <p:cNvSpPr txBox="1"/>
          <p:nvPr/>
        </p:nvSpPr>
        <p:spPr>
          <a:xfrm>
            <a:off x="312585" y="20009775"/>
            <a:ext cx="5859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you used an existing design method, write about it here. 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7506900" y="27561438"/>
            <a:ext cx="171909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You can describe work that is ongoing, or the next logical step for this project. Or maybe it’s in the hands of a collaborator? State that, and what they’re doing.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8635877" y="15826206"/>
            <a:ext cx="5028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Make sure your plots are well labeled.</a:t>
            </a:r>
            <a:endParaRPr sz="3400">
              <a:solidFill>
                <a:srgbClr val="F4B08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45017" y="2234687"/>
            <a:ext cx="3386666" cy="11798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33" y="11889023"/>
            <a:ext cx="7333500" cy="1058400"/>
          </a:xfrm>
          <a:prstGeom prst="rect">
            <a:avLst/>
          </a:prstGeom>
          <a:solidFill>
            <a:srgbClr val="3523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Objective</a:t>
            </a:r>
            <a:endParaRPr sz="1800"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89035" y="13478288"/>
            <a:ext cx="6555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is the </a:t>
            </a:r>
            <a:r>
              <a:rPr lang="en-US" sz="34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big-picture</a:t>
            </a:r>
            <a:r>
              <a:rPr lang="en-US" sz="3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goal of this work?</a:t>
            </a:r>
            <a:endParaRPr dirty="0"/>
          </a:p>
        </p:txBody>
      </p:sp>
      <p:sp>
        <p:nvSpPr>
          <p:cNvPr id="106" name="Google Shape;106;p1"/>
          <p:cNvSpPr txBox="1"/>
          <p:nvPr/>
        </p:nvSpPr>
        <p:spPr>
          <a:xfrm>
            <a:off x="24820100" y="27561306"/>
            <a:ext cx="4445100" cy="637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3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Stephen </a:t>
            </a:r>
            <a:r>
              <a:rPr lang="en-US" sz="3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Rettie</a:t>
            </a:r>
            <a:r>
              <a:rPr lang="en-US" sz="3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Cyclic things</a:t>
            </a:r>
            <a:endParaRPr sz="3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3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Gaurav’s &amp; </a:t>
            </a:r>
            <a:r>
              <a:rPr lang="en-US" sz="3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Sergay</a:t>
            </a:r>
            <a:r>
              <a:rPr lang="en-US" sz="3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AF2 prediction</a:t>
            </a:r>
            <a:endParaRPr sz="3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AutoNum type="arabicPeriod"/>
            </a:pPr>
            <a:r>
              <a:rPr lang="en-US" sz="3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David J’s symmetricity paper</a:t>
            </a:r>
            <a:endParaRPr sz="3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AutoNum type="arabicPeriod"/>
            </a:pPr>
            <a:r>
              <a:rPr lang="en-US" sz="3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RFDiffusion</a:t>
            </a:r>
            <a:endParaRPr sz="3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AutoNum type="arabicPeriod"/>
            </a:pPr>
            <a:r>
              <a:rPr lang="en-US" sz="3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MPNN</a:t>
            </a:r>
            <a:endParaRPr sz="3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AutoNum type="arabicPeriod"/>
            </a:pPr>
            <a:r>
              <a:rPr lang="en-US" sz="3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John Jumper AF2 paper</a:t>
            </a:r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AutoNum type="arabicPeriod"/>
            </a:pPr>
            <a:r>
              <a:rPr lang="en-US" sz="3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Metal binding (David J shared it)</a:t>
            </a:r>
            <a:endParaRPr sz="3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3" y="18355697"/>
            <a:ext cx="7333500" cy="1058400"/>
          </a:xfrm>
          <a:prstGeom prst="rect">
            <a:avLst/>
          </a:prstGeom>
          <a:solidFill>
            <a:srgbClr val="3523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Appraoch</a:t>
            </a:r>
            <a:endParaRPr sz="1800"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Picture 4" descr="A white w in a blue background&#10;&#10;Description automatically generated">
            <a:extLst>
              <a:ext uri="{FF2B5EF4-FFF2-40B4-BE49-F238E27FC236}">
                <a16:creationId xmlns:a16="http://schemas.microsoft.com/office/drawing/2014/main" id="{23C48FA1-852B-80E8-4F92-0B725646CA3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291D4F"/>
              </a:clrFrom>
              <a:clrTo>
                <a:srgbClr val="291D4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005" y="546431"/>
            <a:ext cx="2639806" cy="1980338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203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Avenir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ichaydon</dc:creator>
  <cp:lastModifiedBy>Chu, John</cp:lastModifiedBy>
  <cp:revision>2</cp:revision>
  <dcterms:created xsi:type="dcterms:W3CDTF">2019-06-26T23:33:39Z</dcterms:created>
  <dcterms:modified xsi:type="dcterms:W3CDTF">2023-07-20T08:37:15Z</dcterms:modified>
</cp:coreProperties>
</file>