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83" r:id="rId3"/>
    <p:sldId id="284" r:id="rId4"/>
    <p:sldId id="285" r:id="rId5"/>
    <p:sldId id="286" r:id="rId6"/>
    <p:sldId id="288" r:id="rId7"/>
    <p:sldId id="289" r:id="rId8"/>
    <p:sldId id="290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C00"/>
    <a:srgbClr val="CC9900"/>
    <a:srgbClr val="FFFF99"/>
    <a:srgbClr val="FF0066"/>
    <a:srgbClr val="EDEBDF"/>
    <a:srgbClr val="59D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0" autoAdjust="0"/>
  </p:normalViewPr>
  <p:slideViewPr>
    <p:cSldViewPr>
      <p:cViewPr varScale="1">
        <p:scale>
          <a:sx n="44" d="100"/>
          <a:sy n="44" d="100"/>
        </p:scale>
        <p:origin x="7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59BB7-C18A-48CD-B389-ED479E930A8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6B28B-F2B2-4C3A-BE22-2BFCF7D98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6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A7D2-243E-4AAB-B3E7-0A87F70E19A9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1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FFB5-DE75-41F2-881D-EA1BCE54BEC9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74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A8C5-2234-4ED9-8321-4F4991F2DC90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21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39C4-85AD-4CB3-A16E-0470B086DD23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77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87C-E824-41BE-967A-CA1C720E562E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5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9C7-EBF8-4EC3-B689-EB12743B1838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243C-4507-48E5-8F57-8C18DEEE3AA0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7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45C-D4CA-4B01-9F7E-6ABDCD36ADF7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07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D183-1290-4ECA-A1A2-BAFC08CC1EDE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94C-2350-4060-9827-0C263BF5B802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3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0FAA-75A1-4EC7-BB5B-AA4BC9CD54E3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7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33ED5-6850-4A5A-AC74-A431C285F4B3}" type="datetime1">
              <a:rPr lang="ko-KR" altLang="en-US" smtClean="0"/>
              <a:t>2020-05-01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C818-E62F-4C4E-B27A-71308BF4EE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7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1C7FCE8-3613-467E-92F3-7F898C9E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0"/>
            <a:ext cx="9139944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D4023-84FD-4992-9C7E-36ACD7EA9DCF}"/>
              </a:ext>
            </a:extLst>
          </p:cNvPr>
          <p:cNvSpPr/>
          <p:nvPr/>
        </p:nvSpPr>
        <p:spPr>
          <a:xfrm>
            <a:off x="-3" y="2402886"/>
            <a:ext cx="9144001" cy="20522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6F46C-E510-4DC9-B6E3-692F9B32F2A2}"/>
              </a:ext>
            </a:extLst>
          </p:cNvPr>
          <p:cNvSpPr/>
          <p:nvPr/>
        </p:nvSpPr>
        <p:spPr>
          <a:xfrm>
            <a:off x="2407692" y="1484784"/>
            <a:ext cx="4324548" cy="3888432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4000">
                <a:srgbClr val="FF0000"/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A59F1-74C8-4EB6-8E3B-A1786E78B657}"/>
              </a:ext>
            </a:extLst>
          </p:cNvPr>
          <p:cNvSpPr txBox="1"/>
          <p:nvPr/>
        </p:nvSpPr>
        <p:spPr>
          <a:xfrm>
            <a:off x="2403632" y="2468392"/>
            <a:ext cx="4324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㈜</a:t>
            </a:r>
            <a:r>
              <a:rPr lang="ko-KR" altLang="en-US" sz="4000" dirty="0" err="1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관리실너구리</a:t>
            </a:r>
            <a:endParaRPr lang="ko-KR" altLang="en-US" sz="4000" dirty="0">
              <a:solidFill>
                <a:schemeClr val="bg1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93110-3AB8-4614-A2C2-AB63030268DB}"/>
              </a:ext>
            </a:extLst>
          </p:cNvPr>
          <p:cNvSpPr txBox="1"/>
          <p:nvPr/>
        </p:nvSpPr>
        <p:spPr>
          <a:xfrm>
            <a:off x="2621686" y="3615321"/>
            <a:ext cx="38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사내예절교육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EF002E-D20E-424F-A3D0-58A6F1A14C11}"/>
              </a:ext>
            </a:extLst>
          </p:cNvPr>
          <p:cNvSpPr/>
          <p:nvPr/>
        </p:nvSpPr>
        <p:spPr>
          <a:xfrm>
            <a:off x="2546393" y="1679206"/>
            <a:ext cx="4055282" cy="349958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CF221-8E2A-4DDF-81FB-E05D5533D246}"/>
              </a:ext>
            </a:extLst>
          </p:cNvPr>
          <p:cNvSpPr txBox="1"/>
          <p:nvPr/>
        </p:nvSpPr>
        <p:spPr>
          <a:xfrm>
            <a:off x="6012160" y="6355046"/>
            <a:ext cx="35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2020.05.01 V 1.0</a:t>
            </a:r>
            <a:endParaRPr lang="ko-KR" altLang="en-US" sz="2000" dirty="0">
              <a:solidFill>
                <a:schemeClr val="bg1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5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07196DB-8B20-4FFE-AC9F-071582474265}"/>
              </a:ext>
            </a:extLst>
          </p:cNvPr>
          <p:cNvSpPr/>
          <p:nvPr/>
        </p:nvSpPr>
        <p:spPr>
          <a:xfrm flipV="1">
            <a:off x="-3" y="0"/>
            <a:ext cx="5652123" cy="205103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2299272-AC09-488B-91E3-F161F61A3990}"/>
              </a:ext>
            </a:extLst>
          </p:cNvPr>
          <p:cNvSpPr/>
          <p:nvPr/>
        </p:nvSpPr>
        <p:spPr>
          <a:xfrm flipV="1">
            <a:off x="-2" y="0"/>
            <a:ext cx="3923931" cy="278092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CC886DD-50C8-4130-A223-22FC0AC874DD}"/>
              </a:ext>
            </a:extLst>
          </p:cNvPr>
          <p:cNvSpPr/>
          <p:nvPr/>
        </p:nvSpPr>
        <p:spPr>
          <a:xfrm flipV="1">
            <a:off x="-1" y="0"/>
            <a:ext cx="3923929" cy="1988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4B370B6-602D-47E4-93D7-B94EBF6D9D40}"/>
              </a:ext>
            </a:extLst>
          </p:cNvPr>
          <p:cNvSpPr/>
          <p:nvPr/>
        </p:nvSpPr>
        <p:spPr>
          <a:xfrm>
            <a:off x="566985" y="898902"/>
            <a:ext cx="1728192" cy="172819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3F90A-B13E-4C8C-9859-35C9F92DA7CF}"/>
              </a:ext>
            </a:extLst>
          </p:cNvPr>
          <p:cNvSpPr txBox="1"/>
          <p:nvPr/>
        </p:nvSpPr>
        <p:spPr>
          <a:xfrm>
            <a:off x="240017" y="25066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1.</a:t>
            </a:r>
            <a:r>
              <a:rPr lang="ko-KR" altLang="en-US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인사예절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A8B3B7-B767-4C01-B501-8E2353233671}"/>
              </a:ext>
            </a:extLst>
          </p:cNvPr>
          <p:cNvSpPr/>
          <p:nvPr/>
        </p:nvSpPr>
        <p:spPr>
          <a:xfrm>
            <a:off x="2453209" y="1862897"/>
            <a:ext cx="3348371" cy="132606"/>
          </a:xfrm>
          <a:prstGeom prst="rect">
            <a:avLst/>
          </a:prstGeom>
          <a:pattFill prst="narHorz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B4F3-C683-464D-B001-29BECFDB2BF1}"/>
              </a:ext>
            </a:extLst>
          </p:cNvPr>
          <p:cNvSpPr txBox="1"/>
          <p:nvPr/>
        </p:nvSpPr>
        <p:spPr>
          <a:xfrm>
            <a:off x="2453209" y="148478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인사란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B242D-7782-4175-BA21-4CA034BF15F1}"/>
              </a:ext>
            </a:extLst>
          </p:cNvPr>
          <p:cNvSpPr txBox="1"/>
          <p:nvPr/>
        </p:nvSpPr>
        <p:spPr>
          <a:xfrm>
            <a:off x="2453209" y="2060848"/>
            <a:ext cx="459613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바른 예절의 기본입니다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인간관계의 문을 여는 중요한 첫걸음입니다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인간관계를 부드럽게 하는 윤활유의 구실을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A3EE61-1743-4309-B0BD-1DDEAB8E8E3D}"/>
              </a:ext>
            </a:extLst>
          </p:cNvPr>
          <p:cNvSpPr/>
          <p:nvPr/>
        </p:nvSpPr>
        <p:spPr>
          <a:xfrm>
            <a:off x="2453209" y="3807113"/>
            <a:ext cx="3348371" cy="132606"/>
          </a:xfrm>
          <a:prstGeom prst="rect">
            <a:avLst/>
          </a:prstGeom>
          <a:pattFill prst="narHorz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6302C-AD5E-44F4-8D1A-8D19228D465F}"/>
              </a:ext>
            </a:extLst>
          </p:cNvPr>
          <p:cNvSpPr txBox="1"/>
          <p:nvPr/>
        </p:nvSpPr>
        <p:spPr>
          <a:xfrm>
            <a:off x="2453209" y="34290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인사의 기본 예절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2E9DE-2B2E-42FC-AD15-6D173B56BF5E}"/>
              </a:ext>
            </a:extLst>
          </p:cNvPr>
          <p:cNvSpPr txBox="1"/>
          <p:nvPr/>
        </p:nvSpPr>
        <p:spPr>
          <a:xfrm>
            <a:off x="2453209" y="4005064"/>
            <a:ext cx="5604419" cy="2367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인사는 내가 먼저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특정한 상사나 동료만이 아니라</a:t>
            </a:r>
            <a:r>
              <a:rPr lang="en-US" altLang="ko-KR" sz="1100" dirty="0"/>
              <a:t>, </a:t>
            </a:r>
            <a:r>
              <a:rPr lang="ko-KR" altLang="en-US" sz="1100" dirty="0"/>
              <a:t>사내에서 만나는 모든 사람에게 먼저 인사합니다</a:t>
            </a:r>
            <a:r>
              <a:rPr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업무 중에도 인사를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</a:t>
            </a:r>
            <a:r>
              <a:rPr lang="en-US" altLang="ko-KR" sz="1100" dirty="0"/>
              <a:t>-</a:t>
            </a:r>
            <a:r>
              <a:rPr lang="ko-KR" altLang="en-US" sz="1100" dirty="0"/>
              <a:t> 웃는 얼굴로 인사를 하고</a:t>
            </a:r>
            <a:r>
              <a:rPr lang="en-US" altLang="ko-KR" sz="1100" dirty="0"/>
              <a:t>, </a:t>
            </a:r>
            <a:r>
              <a:rPr lang="ko-KR" altLang="en-US" sz="1100" dirty="0"/>
              <a:t>퇴근시에도 반드시 인사를 합니다</a:t>
            </a:r>
            <a:r>
              <a:rPr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인사를 생활화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부탁합니다</a:t>
            </a:r>
            <a:r>
              <a:rPr lang="en-US" altLang="ko-KR" sz="1100" dirty="0"/>
              <a:t>.” “</a:t>
            </a:r>
            <a:r>
              <a:rPr lang="ko-KR" altLang="en-US" sz="1100" dirty="0"/>
              <a:t>수고하셨습니다</a:t>
            </a:r>
            <a:r>
              <a:rPr lang="en-US" altLang="ko-KR" sz="1100" dirty="0"/>
              <a:t>.” “</a:t>
            </a:r>
            <a:r>
              <a:rPr lang="ko-KR" altLang="en-US" sz="1100" dirty="0"/>
              <a:t>감사합니다</a:t>
            </a:r>
            <a:r>
              <a:rPr lang="en-US" altLang="ko-KR" sz="1100" dirty="0"/>
              <a:t>.” </a:t>
            </a:r>
            <a:r>
              <a:rPr lang="ko-KR" altLang="en-US" sz="1100" dirty="0"/>
              <a:t>등의 인사를 생활화 합니다</a:t>
            </a:r>
            <a:r>
              <a:rPr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인사는 마음의 문을 여는 열쇠입니다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</a:t>
            </a:r>
            <a:r>
              <a:rPr lang="en-US" altLang="ko-KR" sz="1100" dirty="0"/>
              <a:t>- </a:t>
            </a:r>
            <a:r>
              <a:rPr lang="ko-KR" altLang="en-US" sz="1100" dirty="0"/>
              <a:t>인사는 먼저 보는 사람이 하고</a:t>
            </a:r>
            <a:r>
              <a:rPr lang="en-US" altLang="ko-KR" sz="1100" dirty="0"/>
              <a:t>, </a:t>
            </a:r>
            <a:r>
              <a:rPr lang="ko-KR" altLang="en-US" sz="1100" dirty="0"/>
              <a:t>윗사람은 반드시 답례를 합니다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C33CF04-1E75-4BA4-A63C-3B3FFE45C377}"/>
              </a:ext>
            </a:extLst>
          </p:cNvPr>
          <p:cNvSpPr/>
          <p:nvPr/>
        </p:nvSpPr>
        <p:spPr>
          <a:xfrm>
            <a:off x="2534659" y="2188347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F50DAC6-A1B0-4B81-BC76-863AB19CA3A8}"/>
              </a:ext>
            </a:extLst>
          </p:cNvPr>
          <p:cNvSpPr/>
          <p:nvPr/>
        </p:nvSpPr>
        <p:spPr>
          <a:xfrm>
            <a:off x="2534659" y="2514479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CD71CB0-1B8A-4237-AF27-46238960AA07}"/>
              </a:ext>
            </a:extLst>
          </p:cNvPr>
          <p:cNvSpPr/>
          <p:nvPr/>
        </p:nvSpPr>
        <p:spPr>
          <a:xfrm>
            <a:off x="2534659" y="2848452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2264EBF-2C50-4405-B384-953EC93B641E}"/>
              </a:ext>
            </a:extLst>
          </p:cNvPr>
          <p:cNvSpPr/>
          <p:nvPr/>
        </p:nvSpPr>
        <p:spPr>
          <a:xfrm>
            <a:off x="2534659" y="4149080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F3F754-B702-4459-AA49-4F64A5C9D1C7}"/>
              </a:ext>
            </a:extLst>
          </p:cNvPr>
          <p:cNvSpPr/>
          <p:nvPr/>
        </p:nvSpPr>
        <p:spPr>
          <a:xfrm>
            <a:off x="2534659" y="4718019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B97DE83-9B13-4D82-AC94-D997FFD23245}"/>
              </a:ext>
            </a:extLst>
          </p:cNvPr>
          <p:cNvSpPr/>
          <p:nvPr/>
        </p:nvSpPr>
        <p:spPr>
          <a:xfrm>
            <a:off x="2534659" y="5277074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F01760-8504-4C0C-A00F-9E58F103910A}"/>
              </a:ext>
            </a:extLst>
          </p:cNvPr>
          <p:cNvSpPr/>
          <p:nvPr/>
        </p:nvSpPr>
        <p:spPr>
          <a:xfrm>
            <a:off x="2534659" y="5858222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3275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07196DB-8B20-4FFE-AC9F-071582474265}"/>
              </a:ext>
            </a:extLst>
          </p:cNvPr>
          <p:cNvSpPr/>
          <p:nvPr/>
        </p:nvSpPr>
        <p:spPr>
          <a:xfrm flipV="1">
            <a:off x="-3" y="0"/>
            <a:ext cx="5652123" cy="205103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2299272-AC09-488B-91E3-F161F61A3990}"/>
              </a:ext>
            </a:extLst>
          </p:cNvPr>
          <p:cNvSpPr/>
          <p:nvPr/>
        </p:nvSpPr>
        <p:spPr>
          <a:xfrm flipV="1">
            <a:off x="-2" y="0"/>
            <a:ext cx="3923931" cy="278092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CC886DD-50C8-4130-A223-22FC0AC874DD}"/>
              </a:ext>
            </a:extLst>
          </p:cNvPr>
          <p:cNvSpPr/>
          <p:nvPr/>
        </p:nvSpPr>
        <p:spPr>
          <a:xfrm flipV="1">
            <a:off x="-1" y="0"/>
            <a:ext cx="3923929" cy="1988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4B370B6-602D-47E4-93D7-B94EBF6D9D40}"/>
              </a:ext>
            </a:extLst>
          </p:cNvPr>
          <p:cNvSpPr/>
          <p:nvPr/>
        </p:nvSpPr>
        <p:spPr>
          <a:xfrm>
            <a:off x="566985" y="898902"/>
            <a:ext cx="1728192" cy="172819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3F90A-B13E-4C8C-9859-35C9F92DA7CF}"/>
              </a:ext>
            </a:extLst>
          </p:cNvPr>
          <p:cNvSpPr txBox="1"/>
          <p:nvPr/>
        </p:nvSpPr>
        <p:spPr>
          <a:xfrm>
            <a:off x="240017" y="25066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2.</a:t>
            </a:r>
            <a:r>
              <a:rPr lang="ko-KR" altLang="en-US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전화예절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A8B3B7-B767-4C01-B501-8E2353233671}"/>
              </a:ext>
            </a:extLst>
          </p:cNvPr>
          <p:cNvSpPr/>
          <p:nvPr/>
        </p:nvSpPr>
        <p:spPr>
          <a:xfrm>
            <a:off x="2453209" y="1790889"/>
            <a:ext cx="3348371" cy="132606"/>
          </a:xfrm>
          <a:prstGeom prst="rect">
            <a:avLst/>
          </a:prstGeom>
          <a:pattFill prst="narHorz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B4F3-C683-464D-B001-29BECFDB2BF1}"/>
              </a:ext>
            </a:extLst>
          </p:cNvPr>
          <p:cNvSpPr txBox="1"/>
          <p:nvPr/>
        </p:nvSpPr>
        <p:spPr>
          <a:xfrm>
            <a:off x="2453209" y="1412776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전화예절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B242D-7782-4175-BA21-4CA034BF15F1}"/>
              </a:ext>
            </a:extLst>
          </p:cNvPr>
          <p:cNvSpPr txBox="1"/>
          <p:nvPr/>
        </p:nvSpPr>
        <p:spPr>
          <a:xfrm>
            <a:off x="2453209" y="1988840"/>
            <a:ext cx="3635932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의사소통을 정확하게 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용건을 간단히 말한다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태도는 친절하고 말씨는 정중하게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A3EE61-1743-4309-B0BD-1DDEAB8E8E3D}"/>
              </a:ext>
            </a:extLst>
          </p:cNvPr>
          <p:cNvSpPr/>
          <p:nvPr/>
        </p:nvSpPr>
        <p:spPr>
          <a:xfrm>
            <a:off x="2453209" y="3519081"/>
            <a:ext cx="3348371" cy="132606"/>
          </a:xfrm>
          <a:prstGeom prst="rect">
            <a:avLst/>
          </a:prstGeom>
          <a:pattFill prst="narHorz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6302C-AD5E-44F4-8D1A-8D19228D465F}"/>
              </a:ext>
            </a:extLst>
          </p:cNvPr>
          <p:cNvSpPr txBox="1"/>
          <p:nvPr/>
        </p:nvSpPr>
        <p:spPr>
          <a:xfrm>
            <a:off x="2453209" y="314096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전화 걸고 받기의 기본 예절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2E9DE-2B2E-42FC-AD15-6D173B56BF5E}"/>
              </a:ext>
            </a:extLst>
          </p:cNvPr>
          <p:cNvSpPr txBox="1"/>
          <p:nvPr/>
        </p:nvSpPr>
        <p:spPr>
          <a:xfrm>
            <a:off x="2453209" y="3717032"/>
            <a:ext cx="6062878" cy="282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부서이름과 성명을 말한다</a:t>
            </a:r>
            <a:r>
              <a:rPr lang="en-US" altLang="ko-KR" sz="14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전화 통화할 때에는 내가 회사를 대표하는 이미지라고 생각하고 부서명과 이름을 반드시</a:t>
            </a:r>
            <a:endParaRPr lang="en-US" altLang="ko-KR" sz="1100" dirty="0"/>
          </a:p>
          <a:p>
            <a:pPr>
              <a:lnSpc>
                <a:spcPct val="110000"/>
              </a:lnSpc>
            </a:pPr>
            <a:r>
              <a:rPr lang="en-US" altLang="ko-KR" sz="1100" dirty="0"/>
              <a:t>     </a:t>
            </a:r>
            <a:r>
              <a:rPr lang="ko-KR" altLang="en-US" sz="1100" dirty="0"/>
              <a:t>밝혀야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사내에서도 부서명</a:t>
            </a:r>
            <a:r>
              <a:rPr lang="en-US" altLang="ko-KR" sz="1100" dirty="0"/>
              <a:t>, </a:t>
            </a:r>
            <a:r>
              <a:rPr lang="ko-KR" altLang="en-US" sz="1100" dirty="0"/>
              <a:t>이름을 반드시 먼저 이야기 합니다</a:t>
            </a:r>
            <a:r>
              <a:rPr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벨이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회 이상 울리기 전에 받는다</a:t>
            </a:r>
            <a:r>
              <a:rPr lang="en-US" altLang="ko-KR" sz="14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</a:t>
            </a: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오래 울리도록 방치하는 것은 상대발에게 실례가 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담당자가 부재중 일 경우 주변</a:t>
            </a:r>
            <a:endParaRPr lang="en-US" altLang="ko-KR" sz="1100" dirty="0"/>
          </a:p>
          <a:p>
            <a:pPr>
              <a:lnSpc>
                <a:spcPct val="110000"/>
              </a:lnSpc>
            </a:pPr>
            <a:r>
              <a:rPr lang="en-US" altLang="ko-KR" sz="1100" dirty="0"/>
              <a:t>     </a:t>
            </a:r>
            <a:r>
              <a:rPr lang="ko-KR" altLang="en-US" sz="1100" dirty="0"/>
              <a:t>사람이 당겨 받아 안내하도록 합니다</a:t>
            </a:r>
            <a:r>
              <a:rPr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첫인사와 끝인사를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안녕하십니까</a:t>
            </a:r>
            <a:r>
              <a:rPr lang="en-US" altLang="ko-KR" sz="1100" dirty="0"/>
              <a:t>” </a:t>
            </a:r>
            <a:r>
              <a:rPr lang="ko-KR" altLang="en-US" sz="1100" dirty="0"/>
              <a:t>첫인사로 시작하여 </a:t>
            </a:r>
            <a:r>
              <a:rPr lang="en-US" altLang="ko-KR" sz="1100" dirty="0"/>
              <a:t>“</a:t>
            </a:r>
            <a:r>
              <a:rPr lang="ko-KR" altLang="en-US" sz="1100" dirty="0"/>
              <a:t>좋은 하루 되세요“</a:t>
            </a:r>
            <a:r>
              <a:rPr lang="en-US" altLang="ko-KR" sz="1100" dirty="0"/>
              <a:t>, “</a:t>
            </a:r>
            <a:r>
              <a:rPr lang="ko-KR" altLang="en-US" sz="1100" dirty="0"/>
              <a:t>감사합니다</a:t>
            </a:r>
            <a:r>
              <a:rPr lang="en-US" altLang="ko-KR" sz="1100" dirty="0"/>
              <a:t>.” </a:t>
            </a:r>
            <a:r>
              <a:rPr lang="ko-KR" altLang="en-US" sz="1100" dirty="0"/>
              <a:t>등의 끝맺음 인사를</a:t>
            </a:r>
            <a:endParaRPr lang="en-US" altLang="ko-KR" sz="1100" dirty="0"/>
          </a:p>
          <a:p>
            <a:pPr>
              <a:lnSpc>
                <a:spcPct val="110000"/>
              </a:lnSpc>
            </a:pPr>
            <a:r>
              <a:rPr lang="en-US" altLang="ko-KR" sz="1100" dirty="0"/>
              <a:t>     </a:t>
            </a:r>
            <a:r>
              <a:rPr lang="ko-KR" altLang="en-US" sz="1100" dirty="0"/>
              <a:t>생활화 합니다</a:t>
            </a:r>
            <a:r>
              <a:rPr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같은 공간에 있는 주변 동료를 생각합니다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100" dirty="0"/>
              <a:t>   </a:t>
            </a:r>
            <a:r>
              <a:rPr lang="en-US" altLang="ko-KR" sz="1100" dirty="0"/>
              <a:t>- </a:t>
            </a:r>
            <a:r>
              <a:rPr lang="ko-KR" altLang="en-US" sz="1100" dirty="0"/>
              <a:t>주변사람에게 방해가 되지 않도록 크지 않은 목소리로 통화하고 용건만 간단히 합니다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  </a:t>
            </a:r>
            <a:r>
              <a:rPr lang="ko-KR" altLang="en-US" sz="1100" dirty="0"/>
              <a:t>개인적인 통화 및 긴 통화는 밖이나 회의실에서 합니다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8C4BC4E-8C8B-410B-BA78-32EFC71ABB57}"/>
              </a:ext>
            </a:extLst>
          </p:cNvPr>
          <p:cNvSpPr/>
          <p:nvPr/>
        </p:nvSpPr>
        <p:spPr>
          <a:xfrm>
            <a:off x="2547767" y="2111042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AADD278-D43E-4713-A137-134F4BBF90C5}"/>
              </a:ext>
            </a:extLst>
          </p:cNvPr>
          <p:cNvSpPr/>
          <p:nvPr/>
        </p:nvSpPr>
        <p:spPr>
          <a:xfrm>
            <a:off x="2547766" y="2433520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D0305A-B3D8-423F-A5FD-C78DC4E02B15}"/>
              </a:ext>
            </a:extLst>
          </p:cNvPr>
          <p:cNvSpPr/>
          <p:nvPr/>
        </p:nvSpPr>
        <p:spPr>
          <a:xfrm>
            <a:off x="2547766" y="2749884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022F82-2956-4A20-9624-5BFEADA488BB}"/>
              </a:ext>
            </a:extLst>
          </p:cNvPr>
          <p:cNvSpPr/>
          <p:nvPr/>
        </p:nvSpPr>
        <p:spPr>
          <a:xfrm>
            <a:off x="2547765" y="3790859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36908F3-E862-46F6-8AD6-F6999A649C21}"/>
              </a:ext>
            </a:extLst>
          </p:cNvPr>
          <p:cNvSpPr/>
          <p:nvPr/>
        </p:nvSpPr>
        <p:spPr>
          <a:xfrm>
            <a:off x="2547765" y="4462975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769EFD7-DB6D-4CA9-80CE-3ACCB2DCAF43}"/>
              </a:ext>
            </a:extLst>
          </p:cNvPr>
          <p:cNvSpPr/>
          <p:nvPr/>
        </p:nvSpPr>
        <p:spPr>
          <a:xfrm>
            <a:off x="2547765" y="5196351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590860-7E55-4AF8-BCC6-2BD2DA09F463}"/>
              </a:ext>
            </a:extLst>
          </p:cNvPr>
          <p:cNvSpPr/>
          <p:nvPr/>
        </p:nvSpPr>
        <p:spPr>
          <a:xfrm>
            <a:off x="2547764" y="5893824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5033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07196DB-8B20-4FFE-AC9F-071582474265}"/>
              </a:ext>
            </a:extLst>
          </p:cNvPr>
          <p:cNvSpPr/>
          <p:nvPr/>
        </p:nvSpPr>
        <p:spPr>
          <a:xfrm flipV="1">
            <a:off x="-3" y="0"/>
            <a:ext cx="5652123" cy="205103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2299272-AC09-488B-91E3-F161F61A3990}"/>
              </a:ext>
            </a:extLst>
          </p:cNvPr>
          <p:cNvSpPr/>
          <p:nvPr/>
        </p:nvSpPr>
        <p:spPr>
          <a:xfrm flipV="1">
            <a:off x="-2" y="0"/>
            <a:ext cx="3923931" cy="278092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CC886DD-50C8-4130-A223-22FC0AC874DD}"/>
              </a:ext>
            </a:extLst>
          </p:cNvPr>
          <p:cNvSpPr/>
          <p:nvPr/>
        </p:nvSpPr>
        <p:spPr>
          <a:xfrm flipV="1">
            <a:off x="-1" y="0"/>
            <a:ext cx="3923929" cy="1988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4B370B6-602D-47E4-93D7-B94EBF6D9D40}"/>
              </a:ext>
            </a:extLst>
          </p:cNvPr>
          <p:cNvSpPr/>
          <p:nvPr/>
        </p:nvSpPr>
        <p:spPr>
          <a:xfrm>
            <a:off x="566985" y="898902"/>
            <a:ext cx="1728192" cy="172819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3F90A-B13E-4C8C-9859-35C9F92DA7CF}"/>
              </a:ext>
            </a:extLst>
          </p:cNvPr>
          <p:cNvSpPr txBox="1"/>
          <p:nvPr/>
        </p:nvSpPr>
        <p:spPr>
          <a:xfrm>
            <a:off x="240017" y="25066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3.</a:t>
            </a:r>
            <a:r>
              <a:rPr lang="ko-KR" altLang="en-US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근무태도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A8B3B7-B767-4C01-B501-8E2353233671}"/>
              </a:ext>
            </a:extLst>
          </p:cNvPr>
          <p:cNvSpPr/>
          <p:nvPr/>
        </p:nvSpPr>
        <p:spPr>
          <a:xfrm>
            <a:off x="2453209" y="1790889"/>
            <a:ext cx="3348371" cy="132606"/>
          </a:xfrm>
          <a:prstGeom prst="rect">
            <a:avLst/>
          </a:prstGeom>
          <a:pattFill prst="narHorz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B4F3-C683-464D-B001-29BECFDB2BF1}"/>
              </a:ext>
            </a:extLst>
          </p:cNvPr>
          <p:cNvSpPr txBox="1"/>
          <p:nvPr/>
        </p:nvSpPr>
        <p:spPr>
          <a:xfrm>
            <a:off x="2453209" y="141277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근무 중의 예의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2E9DE-2B2E-42FC-AD15-6D173B56BF5E}"/>
              </a:ext>
            </a:extLst>
          </p:cNvPr>
          <p:cNvSpPr txBox="1"/>
          <p:nvPr/>
        </p:nvSpPr>
        <p:spPr>
          <a:xfrm>
            <a:off x="2453209" y="1988840"/>
            <a:ext cx="6298519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최소한 업무시작 </a:t>
            </a:r>
            <a:r>
              <a:rPr lang="en-US" altLang="ko-KR" sz="1400" dirty="0"/>
              <a:t>10</a:t>
            </a:r>
            <a:r>
              <a:rPr lang="ko-KR" altLang="en-US" sz="1400" dirty="0"/>
              <a:t>분전에는 출근하여 자리에 앉아 업무준비를 합니다</a:t>
            </a:r>
            <a:r>
              <a:rPr lang="en-US" altLang="ko-KR" sz="1400" dirty="0"/>
              <a:t>.</a:t>
            </a:r>
          </a:p>
          <a:p>
            <a:r>
              <a:rPr lang="en-US" altLang="ko-KR" sz="1100" dirty="0"/>
              <a:t>   - </a:t>
            </a:r>
            <a:r>
              <a:rPr lang="ko-KR" altLang="en-US" sz="1100" dirty="0"/>
              <a:t>여유를 가지고 하루 일과 및 계획을 점검하며</a:t>
            </a:r>
            <a:r>
              <a:rPr lang="en-US" altLang="ko-KR" sz="1100" dirty="0"/>
              <a:t>, </a:t>
            </a:r>
            <a:r>
              <a:rPr lang="ko-KR" altLang="en-US" sz="1100" dirty="0"/>
              <a:t>간단한 청소 정리정돈으로 하루를 시작합니다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자리를 비우는 일을 최소화 하며 주변에 목적지와 소요시간을 알린다</a:t>
            </a:r>
            <a:r>
              <a:rPr lang="en-US" altLang="ko-KR" sz="1400" dirty="0"/>
              <a:t>.</a:t>
            </a:r>
          </a:p>
          <a:p>
            <a:r>
              <a:rPr lang="en-US" altLang="ko-KR" sz="1100" dirty="0"/>
              <a:t>   -</a:t>
            </a:r>
            <a:r>
              <a:rPr lang="ko-KR" altLang="en-US" sz="1100" dirty="0"/>
              <a:t> 이유를 불문하고 자리를 비우는 일을 최소화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- 20</a:t>
            </a:r>
            <a:r>
              <a:rPr lang="ko-KR" altLang="en-US" sz="1100" dirty="0"/>
              <a:t>분 이상 자리를 비울 경우 동료나 상사에게 목적과 행선지</a:t>
            </a:r>
            <a:r>
              <a:rPr lang="en-US" altLang="ko-KR" sz="1100" dirty="0"/>
              <a:t>, </a:t>
            </a:r>
            <a:r>
              <a:rPr lang="ko-KR" altLang="en-US" sz="1100" dirty="0"/>
              <a:t>소요시간을 알린다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개인적인 일을 하지 않습니다</a:t>
            </a:r>
            <a:r>
              <a:rPr lang="en-US" altLang="ko-KR" sz="1400" dirty="0"/>
              <a:t>.</a:t>
            </a:r>
          </a:p>
          <a:p>
            <a:r>
              <a:rPr lang="en-US" altLang="ko-KR" sz="1100" dirty="0"/>
              <a:t>   - </a:t>
            </a:r>
            <a:r>
              <a:rPr lang="ko-KR" altLang="en-US" sz="1100" dirty="0"/>
              <a:t>개인적인 전화를 삼가하며</a:t>
            </a:r>
            <a:r>
              <a:rPr lang="en-US" altLang="ko-KR" sz="1100" dirty="0"/>
              <a:t>, </a:t>
            </a:r>
            <a:r>
              <a:rPr lang="ko-KR" altLang="en-US" sz="1100" dirty="0"/>
              <a:t>업무와 관련이 없는 책을 읽거나</a:t>
            </a:r>
            <a:r>
              <a:rPr lang="en-US" altLang="ko-KR" sz="1100" dirty="0"/>
              <a:t>, </a:t>
            </a:r>
            <a:r>
              <a:rPr lang="ko-KR" altLang="en-US" sz="1100" dirty="0"/>
              <a:t>지나친 인터넷 검색이나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 </a:t>
            </a:r>
            <a:r>
              <a:rPr lang="ko-KR" altLang="en-US" sz="1100" dirty="0"/>
              <a:t>스마트폰</a:t>
            </a:r>
            <a:r>
              <a:rPr lang="en-US" altLang="ko-KR" sz="1100" dirty="0"/>
              <a:t> </a:t>
            </a:r>
            <a:r>
              <a:rPr lang="ko-KR" altLang="en-US" sz="1100" dirty="0"/>
              <a:t>사용을 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같은 공간에 있는 동료를 생각합니다</a:t>
            </a:r>
            <a:r>
              <a:rPr lang="en-US" altLang="ko-KR" sz="1400" dirty="0"/>
              <a:t>.</a:t>
            </a:r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- </a:t>
            </a:r>
            <a:r>
              <a:rPr lang="ko-KR" altLang="en-US" sz="1100" dirty="0"/>
              <a:t>회의는 회의실에서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전화는 용건만 간단히</a:t>
            </a:r>
            <a:r>
              <a:rPr lang="en-US" altLang="ko-KR" sz="1100" dirty="0"/>
              <a:t>, </a:t>
            </a:r>
            <a:r>
              <a:rPr lang="ko-KR" altLang="en-US" sz="1100" dirty="0"/>
              <a:t>잡담은 쉬는 시간에</a:t>
            </a:r>
            <a:r>
              <a:rPr lang="en-US" altLang="ko-KR" sz="1100" dirty="0"/>
              <a:t>, </a:t>
            </a:r>
            <a:r>
              <a:rPr lang="ko-KR" altLang="en-US" sz="1100" dirty="0"/>
              <a:t>불필요한 소음은 최소화</a:t>
            </a:r>
            <a:endParaRPr lang="en-US" altLang="ko-KR" sz="1100" dirty="0"/>
          </a:p>
          <a:p>
            <a:r>
              <a:rPr lang="en-US" altLang="ko-KR" sz="1100" dirty="0"/>
              <a:t>     </a:t>
            </a:r>
            <a:r>
              <a:rPr lang="ko-KR" altLang="en-US" sz="1100" dirty="0"/>
              <a:t>하여야 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휴가는 </a:t>
            </a:r>
            <a:r>
              <a:rPr lang="en-US" altLang="ko-KR" sz="1400" dirty="0"/>
              <a:t>2</a:t>
            </a:r>
            <a:r>
              <a:rPr lang="ko-KR" altLang="en-US" sz="1400" dirty="0"/>
              <a:t>일전에 작성하여 승인을 득하여야 합니다</a:t>
            </a:r>
            <a:r>
              <a:rPr lang="en-US" altLang="ko-KR" sz="1400" dirty="0"/>
              <a:t>.</a:t>
            </a:r>
          </a:p>
          <a:p>
            <a:r>
              <a:rPr lang="en-US" altLang="ko-KR" sz="1100" dirty="0"/>
              <a:t>   - </a:t>
            </a:r>
            <a:r>
              <a:rPr lang="ko-KR" altLang="en-US" sz="1100" dirty="0"/>
              <a:t>긴급한 사유를 제외하고 휴가는 최소 </a:t>
            </a:r>
            <a:r>
              <a:rPr lang="en-US" altLang="ko-KR" sz="1100" dirty="0"/>
              <a:t>2</a:t>
            </a:r>
            <a:r>
              <a:rPr lang="ko-KR" altLang="en-US" sz="1100" dirty="0"/>
              <a:t>일전 보고하여 승인을 받아야 업무의 공백을 최소화</a:t>
            </a:r>
            <a:endParaRPr lang="en-US" altLang="ko-KR" sz="1100" dirty="0"/>
          </a:p>
          <a:p>
            <a:r>
              <a:rPr lang="en-US" altLang="ko-KR" sz="1100" dirty="0"/>
              <a:t>     </a:t>
            </a:r>
            <a:r>
              <a:rPr lang="ko-KR" altLang="en-US" sz="1100" dirty="0"/>
              <a:t>할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퇴근 시 주변을 정리정돈 합니다</a:t>
            </a:r>
            <a:r>
              <a:rPr lang="en-US" altLang="ko-KR" sz="1400" dirty="0"/>
              <a:t>.</a:t>
            </a:r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- </a:t>
            </a:r>
            <a:r>
              <a:rPr lang="ko-KR" altLang="en-US" sz="1100" dirty="0"/>
              <a:t>책상 위와 주변을 정리정돈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- </a:t>
            </a:r>
            <a:r>
              <a:rPr lang="ko-KR" altLang="en-US" sz="1100" dirty="0"/>
              <a:t>불필요한 전원은 차단하고 중요한 문서는 잠금 장치가 있는 곳에 보관합니다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- </a:t>
            </a:r>
            <a:r>
              <a:rPr lang="ko-KR" altLang="en-US" sz="1100" dirty="0"/>
              <a:t>상사와 동료</a:t>
            </a:r>
            <a:r>
              <a:rPr lang="en-US" altLang="ko-KR" sz="1100" dirty="0"/>
              <a:t>, </a:t>
            </a:r>
            <a:r>
              <a:rPr lang="ko-KR" altLang="en-US" sz="1100" dirty="0"/>
              <a:t>후배에게 인사를 하고 퇴근합니다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438B194-EE4C-4394-8C26-119B09D06C43}"/>
              </a:ext>
            </a:extLst>
          </p:cNvPr>
          <p:cNvSpPr/>
          <p:nvPr/>
        </p:nvSpPr>
        <p:spPr>
          <a:xfrm>
            <a:off x="2542453" y="2060848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261BC-805B-4EDF-B380-76EA80CCAE6F}"/>
              </a:ext>
            </a:extLst>
          </p:cNvPr>
          <p:cNvSpPr/>
          <p:nvPr/>
        </p:nvSpPr>
        <p:spPr>
          <a:xfrm>
            <a:off x="2542453" y="2615518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EAD64D-6AB4-4D64-AAB7-E9D090764FA2}"/>
              </a:ext>
            </a:extLst>
          </p:cNvPr>
          <p:cNvSpPr/>
          <p:nvPr/>
        </p:nvSpPr>
        <p:spPr>
          <a:xfrm>
            <a:off x="2542453" y="3323333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B278FE-D9FE-4458-A103-3373059CD6EF}"/>
              </a:ext>
            </a:extLst>
          </p:cNvPr>
          <p:cNvSpPr/>
          <p:nvPr/>
        </p:nvSpPr>
        <p:spPr>
          <a:xfrm>
            <a:off x="2541731" y="4049005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2C1805-1F6B-4BB1-BDC1-9530A5021B27}"/>
              </a:ext>
            </a:extLst>
          </p:cNvPr>
          <p:cNvSpPr/>
          <p:nvPr/>
        </p:nvSpPr>
        <p:spPr>
          <a:xfrm>
            <a:off x="2541731" y="4765154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F4C72B-73CE-4FFE-A729-D4EF9D512283}"/>
              </a:ext>
            </a:extLst>
          </p:cNvPr>
          <p:cNvSpPr/>
          <p:nvPr/>
        </p:nvSpPr>
        <p:spPr>
          <a:xfrm>
            <a:off x="2542452" y="5473360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4918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07196DB-8B20-4FFE-AC9F-071582474265}"/>
              </a:ext>
            </a:extLst>
          </p:cNvPr>
          <p:cNvSpPr/>
          <p:nvPr/>
        </p:nvSpPr>
        <p:spPr>
          <a:xfrm flipV="1">
            <a:off x="-3" y="0"/>
            <a:ext cx="5652123" cy="205103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2299272-AC09-488B-91E3-F161F61A3990}"/>
              </a:ext>
            </a:extLst>
          </p:cNvPr>
          <p:cNvSpPr/>
          <p:nvPr/>
        </p:nvSpPr>
        <p:spPr>
          <a:xfrm flipV="1">
            <a:off x="-2" y="0"/>
            <a:ext cx="3923931" cy="278092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CC886DD-50C8-4130-A223-22FC0AC874DD}"/>
              </a:ext>
            </a:extLst>
          </p:cNvPr>
          <p:cNvSpPr/>
          <p:nvPr/>
        </p:nvSpPr>
        <p:spPr>
          <a:xfrm flipV="1">
            <a:off x="-1" y="0"/>
            <a:ext cx="3923929" cy="1988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4B370B6-602D-47E4-93D7-B94EBF6D9D40}"/>
              </a:ext>
            </a:extLst>
          </p:cNvPr>
          <p:cNvSpPr/>
          <p:nvPr/>
        </p:nvSpPr>
        <p:spPr>
          <a:xfrm>
            <a:off x="566985" y="898902"/>
            <a:ext cx="1728192" cy="172819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3F90A-B13E-4C8C-9859-35C9F92DA7CF}"/>
              </a:ext>
            </a:extLst>
          </p:cNvPr>
          <p:cNvSpPr txBox="1"/>
          <p:nvPr/>
        </p:nvSpPr>
        <p:spPr>
          <a:xfrm>
            <a:off x="240017" y="25066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4.</a:t>
            </a:r>
            <a:r>
              <a:rPr lang="ko-KR" altLang="en-US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호칭예절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A8B3B7-B767-4C01-B501-8E2353233671}"/>
              </a:ext>
            </a:extLst>
          </p:cNvPr>
          <p:cNvSpPr/>
          <p:nvPr/>
        </p:nvSpPr>
        <p:spPr>
          <a:xfrm>
            <a:off x="2453209" y="1790889"/>
            <a:ext cx="3348371" cy="132606"/>
          </a:xfrm>
          <a:prstGeom prst="rect">
            <a:avLst/>
          </a:prstGeom>
          <a:pattFill prst="narHorz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B4F3-C683-464D-B001-29BECFDB2BF1}"/>
              </a:ext>
            </a:extLst>
          </p:cNvPr>
          <p:cNvSpPr txBox="1"/>
          <p:nvPr/>
        </p:nvSpPr>
        <p:spPr>
          <a:xfrm>
            <a:off x="2453209" y="141277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올바른 호칭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2E9DE-2B2E-42FC-AD15-6D173B56BF5E}"/>
              </a:ext>
            </a:extLst>
          </p:cNvPr>
          <p:cNvSpPr txBox="1"/>
          <p:nvPr/>
        </p:nvSpPr>
        <p:spPr>
          <a:xfrm>
            <a:off x="2453209" y="1988840"/>
            <a:ext cx="5328703" cy="363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상급자에 대한 올바른 호칭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상사의 성과 직위 다음에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님＂의</a:t>
            </a:r>
            <a:r>
              <a:rPr lang="ko-KR" altLang="en-US" sz="1100" dirty="0"/>
              <a:t> 존칭을 붙인다</a:t>
            </a:r>
            <a:r>
              <a:rPr lang="en-US" altLang="ko-KR" sz="1100" dirty="0"/>
              <a:t>. (</a:t>
            </a:r>
            <a:r>
              <a:rPr lang="ko-KR" altLang="en-US" sz="1100" dirty="0"/>
              <a:t>이부장님</a:t>
            </a:r>
            <a:r>
              <a:rPr lang="en-US" altLang="ko-KR" sz="1100" dirty="0"/>
              <a:t>, </a:t>
            </a:r>
            <a:r>
              <a:rPr lang="ko-KR" altLang="en-US" sz="1100" dirty="0"/>
              <a:t>김대리님</a:t>
            </a:r>
            <a:r>
              <a:rPr lang="en-US" altLang="ko-KR" sz="11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성명을 모르면 직위에만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님＂의</a:t>
            </a:r>
            <a:r>
              <a:rPr lang="ko-KR" altLang="en-US" sz="1100" dirty="0"/>
              <a:t> 존칭을 붙인다</a:t>
            </a:r>
            <a:r>
              <a:rPr lang="en-US" altLang="ko-KR" sz="1100" dirty="0"/>
              <a:t>. (</a:t>
            </a:r>
            <a:r>
              <a:rPr lang="ko-KR" altLang="en-US" sz="1100" dirty="0"/>
              <a:t>부장님</a:t>
            </a:r>
            <a:r>
              <a:rPr lang="en-US" altLang="ko-KR" sz="1100" dirty="0"/>
              <a:t>, </a:t>
            </a:r>
            <a:r>
              <a:rPr lang="ko-KR" altLang="en-US" sz="1100" dirty="0"/>
              <a:t>과장님</a:t>
            </a:r>
            <a:r>
              <a:rPr lang="en-US" altLang="ko-KR" sz="11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상사에게 자기를 지칭할 경우 </a:t>
            </a:r>
            <a:r>
              <a:rPr lang="en-US" altLang="ko-KR" sz="1100" dirty="0"/>
              <a:t>“</a:t>
            </a:r>
            <a:r>
              <a:rPr lang="ko-KR" altLang="en-US" sz="1100" dirty="0"/>
              <a:t>저＂ 또는 성과 직위를 말한다</a:t>
            </a:r>
            <a:r>
              <a:rPr lang="en-US" altLang="ko-KR" sz="1100" dirty="0"/>
              <a:t>. (</a:t>
            </a:r>
            <a:r>
              <a:rPr lang="ko-KR" altLang="en-US" sz="1100" dirty="0" err="1"/>
              <a:t>김과장입니다</a:t>
            </a:r>
            <a:r>
              <a:rPr lang="en-US" altLang="ko-KR" sz="1100" dirty="0"/>
              <a:t>.)</a:t>
            </a:r>
          </a:p>
          <a:p>
            <a:pPr>
              <a:lnSpc>
                <a:spcPct val="110000"/>
              </a:lnSpc>
            </a:pPr>
            <a:endParaRPr lang="en-US" altLang="ko-KR" sz="11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하급자 또는 동급자에 대한 올바른 호칭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100" dirty="0"/>
              <a:t>   -</a:t>
            </a:r>
            <a:r>
              <a:rPr lang="ko-KR" altLang="en-US" sz="1100" dirty="0"/>
              <a:t> 하급자나 동급자에게는 성과 직위명으로 호칭한다</a:t>
            </a:r>
            <a:r>
              <a:rPr lang="en-US" altLang="ko-KR" sz="1100" dirty="0"/>
              <a:t>. (</a:t>
            </a:r>
            <a:r>
              <a:rPr lang="ko-KR" altLang="en-US" sz="1100" dirty="0"/>
              <a:t>홍길동 차장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한대리</a:t>
            </a:r>
            <a:r>
              <a:rPr lang="en-US" altLang="ko-KR" sz="11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초면이거나 선임자</a:t>
            </a:r>
            <a:r>
              <a:rPr lang="en-US" altLang="ko-KR" sz="1100" dirty="0"/>
              <a:t>, </a:t>
            </a:r>
            <a:r>
              <a:rPr lang="ko-KR" altLang="en-US" sz="1100" dirty="0"/>
              <a:t>연장자일 경우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님＂을</a:t>
            </a:r>
            <a:r>
              <a:rPr lang="ko-KR" altLang="en-US" sz="1100" dirty="0"/>
              <a:t> 붙이는 것이 예의다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직위가 있는 직원은 직위로 평사원은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씨＂를</a:t>
            </a:r>
            <a:r>
              <a:rPr lang="ko-KR" altLang="en-US" sz="1100" dirty="0"/>
              <a:t> 붙여 부릅니다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동일 직위자의 먼저 입사한 동료를 부를 경우 </a:t>
            </a:r>
            <a:r>
              <a:rPr lang="en-US" altLang="ko-KR" sz="1100" dirty="0"/>
              <a:t>“</a:t>
            </a:r>
            <a:r>
              <a:rPr lang="ko-KR" altLang="en-US" sz="1100" dirty="0"/>
              <a:t>선배님</a:t>
            </a:r>
            <a:r>
              <a:rPr lang="en-US" altLang="ko-KR" sz="1100" dirty="0"/>
              <a:t>”</a:t>
            </a:r>
            <a:r>
              <a:rPr lang="ko-KR" altLang="en-US" sz="1100" dirty="0"/>
              <a:t>을 붙여 부릅니다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1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회사 내에서는 개인적인 호칭을 삼가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개인적인 친분을 나타내는 호칭</a:t>
            </a:r>
            <a:r>
              <a:rPr lang="en-US" altLang="ko-KR" sz="1100" dirty="0"/>
              <a:t>(</a:t>
            </a:r>
            <a:r>
              <a:rPr lang="ko-KR" altLang="en-US" sz="1100" dirty="0"/>
              <a:t>형</a:t>
            </a:r>
            <a:r>
              <a:rPr lang="en-US" altLang="ko-KR" sz="1100" dirty="0"/>
              <a:t>, </a:t>
            </a:r>
            <a:r>
              <a:rPr lang="ko-KR" altLang="en-US" sz="1100" dirty="0"/>
              <a:t>형님</a:t>
            </a:r>
            <a:r>
              <a:rPr lang="en-US" altLang="ko-KR" sz="1100" dirty="0"/>
              <a:t>, </a:t>
            </a:r>
            <a:r>
              <a:rPr lang="ko-KR" altLang="en-US" sz="1100" dirty="0"/>
              <a:t>누나</a:t>
            </a:r>
            <a:r>
              <a:rPr lang="en-US" altLang="ko-KR" sz="1100" dirty="0"/>
              <a:t>, </a:t>
            </a:r>
            <a:r>
              <a:rPr lang="ko-KR" altLang="en-US" sz="1100" dirty="0"/>
              <a:t>언니 등</a:t>
            </a:r>
            <a:r>
              <a:rPr lang="en-US" altLang="ko-KR" sz="1100" dirty="0"/>
              <a:t>)</a:t>
            </a:r>
            <a:r>
              <a:rPr lang="ko-KR" altLang="en-US" sz="1100" dirty="0"/>
              <a:t>을 사용하지 않습니다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예사말</a:t>
            </a:r>
            <a:r>
              <a:rPr lang="en-US" altLang="ko-KR" sz="1100" dirty="0"/>
              <a:t>(</a:t>
            </a:r>
            <a:r>
              <a:rPr lang="ko-KR" altLang="en-US" sz="1100" dirty="0"/>
              <a:t>야</a:t>
            </a:r>
            <a:r>
              <a:rPr lang="en-US" altLang="ko-KR" sz="1100" dirty="0"/>
              <a:t>, </a:t>
            </a:r>
            <a:r>
              <a:rPr lang="ko-KR" altLang="en-US" sz="1100" dirty="0"/>
              <a:t>너</a:t>
            </a:r>
            <a:r>
              <a:rPr lang="en-US" altLang="ko-KR" sz="1100" dirty="0"/>
              <a:t>, </a:t>
            </a:r>
            <a:r>
              <a:rPr lang="ko-KR" altLang="en-US" sz="1100" dirty="0"/>
              <a:t>니</a:t>
            </a:r>
            <a:r>
              <a:rPr lang="en-US" altLang="ko-KR" sz="1100" dirty="0"/>
              <a:t>, ~</a:t>
            </a:r>
            <a:r>
              <a:rPr lang="ko-KR" altLang="en-US" sz="1100" dirty="0"/>
              <a:t>놈</a:t>
            </a:r>
            <a:r>
              <a:rPr lang="en-US" altLang="ko-KR" sz="1100" dirty="0"/>
              <a:t>, </a:t>
            </a:r>
            <a:r>
              <a:rPr lang="ko-KR" altLang="en-US" sz="1100" dirty="0"/>
              <a:t>자기</a:t>
            </a:r>
            <a:r>
              <a:rPr lang="en-US" altLang="ko-KR" sz="1100" dirty="0"/>
              <a:t>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  <a:r>
              <a:rPr lang="ko-KR" altLang="en-US" sz="1100" dirty="0"/>
              <a:t>을 사용하지 않습니다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1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회사 내에서는 </a:t>
            </a:r>
            <a:r>
              <a:rPr lang="ko-KR" altLang="en-US" sz="1400" dirty="0" err="1"/>
              <a:t>압존법을</a:t>
            </a:r>
            <a:r>
              <a:rPr lang="ko-KR" altLang="en-US" sz="1400" dirty="0"/>
              <a:t> 사용하지 않는다</a:t>
            </a:r>
            <a:r>
              <a:rPr lang="en-US" altLang="ko-KR" sz="14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상무님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김부장</a:t>
            </a:r>
            <a:r>
              <a:rPr lang="ko-KR" altLang="en-US" sz="1100" dirty="0"/>
              <a:t> 왔습니다</a:t>
            </a:r>
            <a:r>
              <a:rPr lang="en-US" altLang="ko-KR" sz="1100" dirty="0"/>
              <a:t>. (×) / </a:t>
            </a:r>
            <a:r>
              <a:rPr lang="ko-KR" altLang="en-US" sz="1100" dirty="0"/>
              <a:t>상무님</a:t>
            </a:r>
            <a:r>
              <a:rPr lang="en-US" altLang="ko-KR" sz="1100" dirty="0"/>
              <a:t>, </a:t>
            </a:r>
            <a:r>
              <a:rPr lang="ko-KR" altLang="en-US" sz="1100" dirty="0"/>
              <a:t>부장님께서 오셨습니다</a:t>
            </a:r>
            <a:r>
              <a:rPr lang="en-US" altLang="ko-KR" sz="1100" dirty="0"/>
              <a:t>. (×)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상무님</a:t>
            </a:r>
            <a:r>
              <a:rPr lang="en-US" altLang="ko-KR" sz="1100" dirty="0"/>
              <a:t>, </a:t>
            </a:r>
            <a:r>
              <a:rPr lang="ko-KR" altLang="en-US" sz="1100" dirty="0"/>
              <a:t>부장님 오셨습니다</a:t>
            </a:r>
            <a:r>
              <a:rPr lang="en-US" altLang="ko-KR" sz="1100" dirty="0"/>
              <a:t>. (</a:t>
            </a:r>
            <a:r>
              <a:rPr lang="ko-KR" altLang="en-US" sz="1100" dirty="0" err="1"/>
              <a:t>ㅇ</a:t>
            </a:r>
            <a:r>
              <a:rPr lang="en-US" altLang="ko-KR" sz="1100" dirty="0"/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438B194-EE4C-4394-8C26-119B09D06C43}"/>
              </a:ext>
            </a:extLst>
          </p:cNvPr>
          <p:cNvSpPr/>
          <p:nvPr/>
        </p:nvSpPr>
        <p:spPr>
          <a:xfrm>
            <a:off x="2542453" y="2060848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261BC-805B-4EDF-B380-76EA80CCAE6F}"/>
              </a:ext>
            </a:extLst>
          </p:cNvPr>
          <p:cNvSpPr/>
          <p:nvPr/>
        </p:nvSpPr>
        <p:spPr>
          <a:xfrm>
            <a:off x="2541729" y="3036880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EAD64D-6AB4-4D64-AAB7-E9D090764FA2}"/>
              </a:ext>
            </a:extLst>
          </p:cNvPr>
          <p:cNvSpPr/>
          <p:nvPr/>
        </p:nvSpPr>
        <p:spPr>
          <a:xfrm>
            <a:off x="2541728" y="4193704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B278FE-D9FE-4458-A103-3373059CD6EF}"/>
              </a:ext>
            </a:extLst>
          </p:cNvPr>
          <p:cNvSpPr/>
          <p:nvPr/>
        </p:nvSpPr>
        <p:spPr>
          <a:xfrm>
            <a:off x="2541728" y="4995301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6389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F9A2B36-55D7-4EB3-B6F8-7CE3294A5493}"/>
              </a:ext>
            </a:extLst>
          </p:cNvPr>
          <p:cNvSpPr txBox="1"/>
          <p:nvPr/>
        </p:nvSpPr>
        <p:spPr>
          <a:xfrm>
            <a:off x="2453209" y="4826825"/>
            <a:ext cx="5040162" cy="17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명함을 앉은 채 교환하는 행위</a:t>
            </a:r>
            <a:endParaRPr lang="en-US" altLang="ko-KR" sz="11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명함을 거꾸로 건네는 행위</a:t>
            </a:r>
            <a:endParaRPr lang="en-US" altLang="ko-KR" sz="1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명함을 책상위에 던지는 행위</a:t>
            </a:r>
            <a:endParaRPr lang="en-US" altLang="ko-KR" sz="1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받은 명함을 놓고 가는 행위</a:t>
            </a:r>
            <a:endParaRPr lang="en-US" altLang="ko-KR" sz="1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명함이 준비되지 않아 상대방 앞에서 당황하며 찾는 행위</a:t>
            </a:r>
            <a:endParaRPr lang="en-US" altLang="ko-KR" sz="1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명함 상태가 불량한 경우</a:t>
            </a:r>
            <a:endParaRPr lang="en-US" altLang="ko-KR" sz="1400" dirty="0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07196DB-8B20-4FFE-AC9F-071582474265}"/>
              </a:ext>
            </a:extLst>
          </p:cNvPr>
          <p:cNvSpPr/>
          <p:nvPr/>
        </p:nvSpPr>
        <p:spPr>
          <a:xfrm flipV="1">
            <a:off x="-3" y="0"/>
            <a:ext cx="5652123" cy="205103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2299272-AC09-488B-91E3-F161F61A3990}"/>
              </a:ext>
            </a:extLst>
          </p:cNvPr>
          <p:cNvSpPr/>
          <p:nvPr/>
        </p:nvSpPr>
        <p:spPr>
          <a:xfrm flipV="1">
            <a:off x="-2" y="0"/>
            <a:ext cx="3923931" cy="278092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CC886DD-50C8-4130-A223-22FC0AC874DD}"/>
              </a:ext>
            </a:extLst>
          </p:cNvPr>
          <p:cNvSpPr/>
          <p:nvPr/>
        </p:nvSpPr>
        <p:spPr>
          <a:xfrm flipV="1">
            <a:off x="-1" y="0"/>
            <a:ext cx="3923929" cy="1988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4B370B6-602D-47E4-93D7-B94EBF6D9D40}"/>
              </a:ext>
            </a:extLst>
          </p:cNvPr>
          <p:cNvSpPr/>
          <p:nvPr/>
        </p:nvSpPr>
        <p:spPr>
          <a:xfrm>
            <a:off x="566985" y="898902"/>
            <a:ext cx="1728192" cy="172819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3F90A-B13E-4C8C-9859-35C9F92DA7CF}"/>
              </a:ext>
            </a:extLst>
          </p:cNvPr>
          <p:cNvSpPr txBox="1"/>
          <p:nvPr/>
        </p:nvSpPr>
        <p:spPr>
          <a:xfrm>
            <a:off x="240017" y="25066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명함예절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A8B3B7-B767-4C01-B501-8E2353233671}"/>
              </a:ext>
            </a:extLst>
          </p:cNvPr>
          <p:cNvSpPr/>
          <p:nvPr/>
        </p:nvSpPr>
        <p:spPr>
          <a:xfrm>
            <a:off x="2453209" y="1790889"/>
            <a:ext cx="3348371" cy="132606"/>
          </a:xfrm>
          <a:prstGeom prst="rect">
            <a:avLst/>
          </a:prstGeom>
          <a:pattFill prst="narHorz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B4F3-C683-464D-B001-29BECFDB2BF1}"/>
              </a:ext>
            </a:extLst>
          </p:cNvPr>
          <p:cNvSpPr txBox="1"/>
          <p:nvPr/>
        </p:nvSpPr>
        <p:spPr>
          <a:xfrm>
            <a:off x="2453209" y="14127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명함을 주고받는 기본 예절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2E9DE-2B2E-42FC-AD15-6D173B56BF5E}"/>
              </a:ext>
            </a:extLst>
          </p:cNvPr>
          <p:cNvSpPr txBox="1"/>
          <p:nvPr/>
        </p:nvSpPr>
        <p:spPr>
          <a:xfrm>
            <a:off x="2453209" y="1988840"/>
            <a:ext cx="6005170" cy="241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명함을 건네는 법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 err="1"/>
              <a:t>아랫</a:t>
            </a:r>
            <a:r>
              <a:rPr lang="ko-KR" altLang="en-US" sz="1100" dirty="0"/>
              <a:t> 사람이 </a:t>
            </a:r>
            <a:r>
              <a:rPr lang="ko-KR" altLang="en-US" sz="1100" dirty="0" err="1"/>
              <a:t>윗</a:t>
            </a:r>
            <a:r>
              <a:rPr lang="ko-KR" altLang="en-US" sz="1100" dirty="0"/>
              <a:t> 사람에게 먼저 내민다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자기의 이름이 상대방에게 보이게 하고 오른손으로 내민다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상대가 두 사람 이상일 때에는 </a:t>
            </a:r>
            <a:r>
              <a:rPr lang="ko-KR" altLang="en-US" sz="1100" dirty="0" err="1"/>
              <a:t>윗</a:t>
            </a:r>
            <a:r>
              <a:rPr lang="ko-KR" altLang="en-US" sz="1100" dirty="0"/>
              <a:t> 사람에게 먼저 준다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1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명함을 받는 법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100" dirty="0"/>
              <a:t>   -</a:t>
            </a:r>
            <a:r>
              <a:rPr lang="ko-KR" altLang="en-US" sz="1100" dirty="0"/>
              <a:t> 명함을 맞교환 할 때 왼손으로 받고 오른손으로 건넨다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받은 명함은 그 자리에서 보고</a:t>
            </a:r>
            <a:r>
              <a:rPr lang="en-US" altLang="ko-KR" sz="1100" dirty="0"/>
              <a:t>, </a:t>
            </a:r>
            <a:r>
              <a:rPr lang="ko-KR" altLang="en-US" sz="1100" dirty="0"/>
              <a:t>읽기 어려운 글자가 있을 때에는 바로 물어본다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초면에 인사를 나누었을 때에는 만난 일시</a:t>
            </a:r>
            <a:r>
              <a:rPr lang="en-US" altLang="ko-KR" sz="1100" dirty="0"/>
              <a:t>, </a:t>
            </a:r>
            <a:r>
              <a:rPr lang="ko-KR" altLang="en-US" sz="1100" dirty="0"/>
              <a:t>용건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소개자</a:t>
            </a:r>
            <a:r>
              <a:rPr lang="en-US" altLang="ko-KR" sz="1100" dirty="0"/>
              <a:t>, </a:t>
            </a:r>
            <a:r>
              <a:rPr lang="ko-KR" altLang="en-US" sz="1100" dirty="0"/>
              <a:t>화제 중의 특징</a:t>
            </a:r>
            <a:r>
              <a:rPr lang="en-US" altLang="ko-KR" sz="1100" dirty="0"/>
              <a:t>, </a:t>
            </a:r>
            <a:r>
              <a:rPr lang="ko-KR" altLang="en-US" sz="1100" dirty="0"/>
              <a:t>인상 착의 등을</a:t>
            </a:r>
            <a:endParaRPr lang="en-US" altLang="ko-KR" sz="1100" dirty="0"/>
          </a:p>
          <a:p>
            <a:pPr>
              <a:lnSpc>
                <a:spcPct val="110000"/>
              </a:lnSpc>
            </a:pPr>
            <a:r>
              <a:rPr lang="en-US" altLang="ko-KR" sz="1100" dirty="0"/>
              <a:t>     </a:t>
            </a:r>
            <a:r>
              <a:rPr lang="ko-KR" altLang="en-US" sz="1100" dirty="0"/>
              <a:t>뒷면에 메모하여 다음 만남 기회에 활용하도록 한다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자신보다 상대가 먼저 명함을 건넬 경우 상대방의 명함을 받은 후에 건넨다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438B194-EE4C-4394-8C26-119B09D06C43}"/>
              </a:ext>
            </a:extLst>
          </p:cNvPr>
          <p:cNvSpPr/>
          <p:nvPr/>
        </p:nvSpPr>
        <p:spPr>
          <a:xfrm>
            <a:off x="2542453" y="2060848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261BC-805B-4EDF-B380-76EA80CCAE6F}"/>
              </a:ext>
            </a:extLst>
          </p:cNvPr>
          <p:cNvSpPr/>
          <p:nvPr/>
        </p:nvSpPr>
        <p:spPr>
          <a:xfrm>
            <a:off x="2541729" y="3036880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EAD64D-6AB4-4D64-AAB7-E9D090764FA2}"/>
              </a:ext>
            </a:extLst>
          </p:cNvPr>
          <p:cNvSpPr/>
          <p:nvPr/>
        </p:nvSpPr>
        <p:spPr>
          <a:xfrm>
            <a:off x="2534657" y="5488657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B278FE-D9FE-4458-A103-3373059CD6EF}"/>
              </a:ext>
            </a:extLst>
          </p:cNvPr>
          <p:cNvSpPr/>
          <p:nvPr/>
        </p:nvSpPr>
        <p:spPr>
          <a:xfrm>
            <a:off x="2532203" y="5771356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8462B3-8772-4F37-A9A5-2B84A9FFCE8D}"/>
              </a:ext>
            </a:extLst>
          </p:cNvPr>
          <p:cNvSpPr/>
          <p:nvPr/>
        </p:nvSpPr>
        <p:spPr>
          <a:xfrm>
            <a:off x="2453209" y="4616307"/>
            <a:ext cx="3348371" cy="132606"/>
          </a:xfrm>
          <a:prstGeom prst="rect">
            <a:avLst/>
          </a:prstGeom>
          <a:pattFill prst="narHorz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A24B7-6A45-4FB3-B2E3-305F82EF7177}"/>
              </a:ext>
            </a:extLst>
          </p:cNvPr>
          <p:cNvSpPr txBox="1"/>
          <p:nvPr/>
        </p:nvSpPr>
        <p:spPr>
          <a:xfrm>
            <a:off x="2453209" y="423819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실수하기 쉬운 명함예절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5299CDC-F30D-44FB-902E-BED4DA62743F}"/>
              </a:ext>
            </a:extLst>
          </p:cNvPr>
          <p:cNvSpPr/>
          <p:nvPr/>
        </p:nvSpPr>
        <p:spPr>
          <a:xfrm>
            <a:off x="2534659" y="4917241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A815A4-C82C-46D1-8E67-28436586AECF}"/>
              </a:ext>
            </a:extLst>
          </p:cNvPr>
          <p:cNvSpPr/>
          <p:nvPr/>
        </p:nvSpPr>
        <p:spPr>
          <a:xfrm>
            <a:off x="2534658" y="5198672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3EA6B5-7F8F-4574-A937-5E7BD9313FD2}"/>
              </a:ext>
            </a:extLst>
          </p:cNvPr>
          <p:cNvSpPr/>
          <p:nvPr/>
        </p:nvSpPr>
        <p:spPr>
          <a:xfrm>
            <a:off x="2534656" y="6043262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157980-4478-4937-B7F3-F65D679B7014}"/>
              </a:ext>
            </a:extLst>
          </p:cNvPr>
          <p:cNvSpPr/>
          <p:nvPr/>
        </p:nvSpPr>
        <p:spPr>
          <a:xfrm>
            <a:off x="2532202" y="6329204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049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07196DB-8B20-4FFE-AC9F-071582474265}"/>
              </a:ext>
            </a:extLst>
          </p:cNvPr>
          <p:cNvSpPr/>
          <p:nvPr/>
        </p:nvSpPr>
        <p:spPr>
          <a:xfrm flipV="1">
            <a:off x="-3" y="0"/>
            <a:ext cx="5652123" cy="205103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2299272-AC09-488B-91E3-F161F61A3990}"/>
              </a:ext>
            </a:extLst>
          </p:cNvPr>
          <p:cNvSpPr/>
          <p:nvPr/>
        </p:nvSpPr>
        <p:spPr>
          <a:xfrm flipV="1">
            <a:off x="-2" y="0"/>
            <a:ext cx="3923931" cy="278092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CC886DD-50C8-4130-A223-22FC0AC874DD}"/>
              </a:ext>
            </a:extLst>
          </p:cNvPr>
          <p:cNvSpPr/>
          <p:nvPr/>
        </p:nvSpPr>
        <p:spPr>
          <a:xfrm flipV="1">
            <a:off x="-1" y="0"/>
            <a:ext cx="3923929" cy="1988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4B370B6-602D-47E4-93D7-B94EBF6D9D40}"/>
              </a:ext>
            </a:extLst>
          </p:cNvPr>
          <p:cNvSpPr/>
          <p:nvPr/>
        </p:nvSpPr>
        <p:spPr>
          <a:xfrm>
            <a:off x="566985" y="898902"/>
            <a:ext cx="1728192" cy="172819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3F90A-B13E-4C8C-9859-35C9F92DA7CF}"/>
              </a:ext>
            </a:extLst>
          </p:cNvPr>
          <p:cNvSpPr txBox="1"/>
          <p:nvPr/>
        </p:nvSpPr>
        <p:spPr>
          <a:xfrm>
            <a:off x="240017" y="25066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6.</a:t>
            </a:r>
            <a:r>
              <a:rPr lang="ko-KR" altLang="en-US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복장예절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A8B3B7-B767-4C01-B501-8E2353233671}"/>
              </a:ext>
            </a:extLst>
          </p:cNvPr>
          <p:cNvSpPr/>
          <p:nvPr/>
        </p:nvSpPr>
        <p:spPr>
          <a:xfrm>
            <a:off x="2453209" y="1790889"/>
            <a:ext cx="3348371" cy="132606"/>
          </a:xfrm>
          <a:prstGeom prst="rect">
            <a:avLst/>
          </a:prstGeom>
          <a:pattFill prst="narHorz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B4F3-C683-464D-B001-29BECFDB2BF1}"/>
              </a:ext>
            </a:extLst>
          </p:cNvPr>
          <p:cNvSpPr txBox="1"/>
          <p:nvPr/>
        </p:nvSpPr>
        <p:spPr>
          <a:xfrm>
            <a:off x="2453209" y="1412776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깨끗하고 단정하게 복장예절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2E9DE-2B2E-42FC-AD15-6D173B56BF5E}"/>
              </a:ext>
            </a:extLst>
          </p:cNvPr>
          <p:cNvSpPr txBox="1"/>
          <p:nvPr/>
        </p:nvSpPr>
        <p:spPr>
          <a:xfrm>
            <a:off x="2453209" y="1988840"/>
            <a:ext cx="6096541" cy="4209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옷 차림 전략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유행을 따라하기 보다는 자기 스타일을 갖습니다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비싼 옷보다는 자신에게 잘 맞는 옷을 선택합니다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자기만의 개성을 연출합니다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1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단정한 외모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100" dirty="0"/>
              <a:t>   -</a:t>
            </a:r>
            <a:r>
              <a:rPr lang="ko-KR" altLang="en-US" sz="1100" dirty="0"/>
              <a:t> 화장은 자연스럽고 평범하게 하는 것이 좋으며 너무 진하거나 야하지 않은 것이 좋습니다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머리는 너무 요란하거나 지나치지 않게 합니다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긴 머리는 묶어서 단정하고 활동하기 편하게 합니다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손톱은 짧고 깨끗하게 유지합니다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1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깨끗한 복장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100" dirty="0"/>
              <a:t>   -</a:t>
            </a:r>
            <a:r>
              <a:rPr lang="ko-KR" altLang="en-US" sz="1100" dirty="0"/>
              <a:t> 지자인이 지나치게 요란하거나 화려한 옷은 피하는 것이 좋습니다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셔츠나 블라우스는 속이 비치지 않는 것으로 합니다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너무 짧은 스커트나 민소매의 옷은 피하는 것이 좋습니다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슬리퍼는 본인 자리에서만 신습니다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  - </a:t>
            </a:r>
            <a:r>
              <a:rPr lang="ko-KR" altLang="en-US" sz="1100" dirty="0"/>
              <a:t>구두는 검은색</a:t>
            </a:r>
            <a:r>
              <a:rPr lang="en-US" altLang="ko-KR" sz="1100" dirty="0"/>
              <a:t>, </a:t>
            </a:r>
            <a:r>
              <a:rPr lang="ko-KR" altLang="en-US" sz="1100" dirty="0"/>
              <a:t>갈색 계통이 좋으며</a:t>
            </a:r>
            <a:r>
              <a:rPr lang="en-US" altLang="ko-KR" sz="1100" dirty="0"/>
              <a:t>, </a:t>
            </a:r>
            <a:r>
              <a:rPr lang="ko-KR" altLang="en-US" sz="1100" dirty="0"/>
              <a:t>깨끗하게 유지합니다</a:t>
            </a:r>
            <a:r>
              <a:rPr lang="en-US" altLang="ko-KR" sz="11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438B194-EE4C-4394-8C26-119B09D06C43}"/>
              </a:ext>
            </a:extLst>
          </p:cNvPr>
          <p:cNvSpPr/>
          <p:nvPr/>
        </p:nvSpPr>
        <p:spPr>
          <a:xfrm>
            <a:off x="2542453" y="2060848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261BC-805B-4EDF-B380-76EA80CCAE6F}"/>
              </a:ext>
            </a:extLst>
          </p:cNvPr>
          <p:cNvSpPr/>
          <p:nvPr/>
        </p:nvSpPr>
        <p:spPr>
          <a:xfrm>
            <a:off x="2541728" y="3236717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4ED219-96D2-4200-A723-388C10E45EF9}"/>
              </a:ext>
            </a:extLst>
          </p:cNvPr>
          <p:cNvSpPr/>
          <p:nvPr/>
        </p:nvSpPr>
        <p:spPr>
          <a:xfrm>
            <a:off x="2541728" y="4602201"/>
            <a:ext cx="192283" cy="19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8948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07196DB-8B20-4FFE-AC9F-071582474265}"/>
              </a:ext>
            </a:extLst>
          </p:cNvPr>
          <p:cNvSpPr/>
          <p:nvPr/>
        </p:nvSpPr>
        <p:spPr>
          <a:xfrm flipV="1">
            <a:off x="-3" y="0"/>
            <a:ext cx="5652123" cy="20510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2299272-AC09-488B-91E3-F161F61A3990}"/>
              </a:ext>
            </a:extLst>
          </p:cNvPr>
          <p:cNvSpPr/>
          <p:nvPr/>
        </p:nvSpPr>
        <p:spPr>
          <a:xfrm flipV="1">
            <a:off x="-2" y="0"/>
            <a:ext cx="3923931" cy="2780928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CC886DD-50C8-4130-A223-22FC0AC874DD}"/>
              </a:ext>
            </a:extLst>
          </p:cNvPr>
          <p:cNvSpPr/>
          <p:nvPr/>
        </p:nvSpPr>
        <p:spPr>
          <a:xfrm flipV="1">
            <a:off x="-1" y="0"/>
            <a:ext cx="3923929" cy="19888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4B370B6-602D-47E4-93D7-B94EBF6D9D40}"/>
              </a:ext>
            </a:extLst>
          </p:cNvPr>
          <p:cNvSpPr/>
          <p:nvPr/>
        </p:nvSpPr>
        <p:spPr>
          <a:xfrm>
            <a:off x="566985" y="898902"/>
            <a:ext cx="1728192" cy="172819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3F90A-B13E-4C8C-9859-35C9F92DA7CF}"/>
              </a:ext>
            </a:extLst>
          </p:cNvPr>
          <p:cNvSpPr txBox="1"/>
          <p:nvPr/>
        </p:nvSpPr>
        <p:spPr>
          <a:xfrm>
            <a:off x="240017" y="250667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7.</a:t>
            </a:r>
            <a:r>
              <a:rPr lang="ko-KR" altLang="en-US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이것만은</a:t>
            </a:r>
            <a:r>
              <a:rPr lang="en-US" altLang="ko-KR" sz="2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A8B3B7-B767-4C01-B501-8E2353233671}"/>
              </a:ext>
            </a:extLst>
          </p:cNvPr>
          <p:cNvSpPr/>
          <p:nvPr/>
        </p:nvSpPr>
        <p:spPr>
          <a:xfrm>
            <a:off x="2453209" y="1790889"/>
            <a:ext cx="3348371" cy="132606"/>
          </a:xfrm>
          <a:prstGeom prst="rect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B4F3-C683-464D-B001-29BECFDB2BF1}"/>
              </a:ext>
            </a:extLst>
          </p:cNvPr>
          <p:cNvSpPr txBox="1"/>
          <p:nvPr/>
        </p:nvSpPr>
        <p:spPr>
          <a:xfrm>
            <a:off x="2453209" y="141277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규정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미준수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2E9DE-2B2E-42FC-AD15-6D173B56BF5E}"/>
              </a:ext>
            </a:extLst>
          </p:cNvPr>
          <p:cNvSpPr txBox="1"/>
          <p:nvPr/>
        </p:nvSpPr>
        <p:spPr>
          <a:xfrm>
            <a:off x="2453209" y="1988840"/>
            <a:ext cx="3950120" cy="4469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흡연구역 </a:t>
            </a:r>
            <a:r>
              <a:rPr lang="ko-KR" altLang="en-US" sz="1100" dirty="0" err="1"/>
              <a:t>미준수</a:t>
            </a:r>
            <a:r>
              <a:rPr lang="ko-KR" altLang="en-US" sz="1100" dirty="0"/>
              <a:t> 및 사무실 쓰레기통에 꽁초 버리기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지각 또는 시업시간에 맞추어 출근하여 업무 준비의 미흡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업무용 차량의 개인적인 사용과 </a:t>
            </a:r>
            <a:r>
              <a:rPr lang="ko-KR" altLang="en-US" sz="1100" dirty="0" err="1"/>
              <a:t>미반납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출퇴근 카드의 대리 체크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식사시간을 넘어 늦게 들어오는 경우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잦은 </a:t>
            </a:r>
            <a:r>
              <a:rPr lang="ko-KR" altLang="en-US" sz="1100" dirty="0" err="1"/>
              <a:t>자리비움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출장</a:t>
            </a:r>
            <a:r>
              <a:rPr lang="en-US" altLang="ko-KR" sz="1100" dirty="0"/>
              <a:t>, </a:t>
            </a:r>
            <a:r>
              <a:rPr lang="ko-KR" altLang="en-US" sz="1100" dirty="0"/>
              <a:t>외근 후 </a:t>
            </a:r>
            <a:r>
              <a:rPr lang="ko-KR" altLang="en-US" sz="1100" dirty="0" err="1"/>
              <a:t>미복귀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근무시간 중 과도한 인터넷 검색과 휴대폰 사용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스마트폰을 이용한 게임</a:t>
            </a:r>
            <a:r>
              <a:rPr lang="en-US" altLang="ko-KR" sz="1100" dirty="0"/>
              <a:t>, </a:t>
            </a:r>
            <a:r>
              <a:rPr lang="ko-KR" altLang="en-US" sz="1100" dirty="0"/>
              <a:t>업무와 상관없는 독서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외부 교육 중 개별행동</a:t>
            </a:r>
            <a:r>
              <a:rPr lang="en-US" altLang="ko-KR" sz="1100" dirty="0"/>
              <a:t>, </a:t>
            </a:r>
            <a:r>
              <a:rPr lang="ko-KR" altLang="en-US" sz="1100" dirty="0"/>
              <a:t>교육 태만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사무실에서 손톱깎이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사무공간 정리정돈 부족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사무실 내에서 장시간 개인용무의 통화</a:t>
            </a:r>
            <a:endParaRPr lang="en-US" altLang="ko-KR" sz="11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/>
              <a:t>사용하지 않는 회의실 점유</a:t>
            </a:r>
            <a:endParaRPr lang="en-US" altLang="ko-KR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683E56-3AD4-47E1-8750-7D0B5FBFEB63}"/>
              </a:ext>
            </a:extLst>
          </p:cNvPr>
          <p:cNvSpPr/>
          <p:nvPr/>
        </p:nvSpPr>
        <p:spPr>
          <a:xfrm>
            <a:off x="2453209" y="3566706"/>
            <a:ext cx="3348371" cy="132606"/>
          </a:xfrm>
          <a:prstGeom prst="rect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EB815-6C83-4C2D-B144-DA4AC543929E}"/>
              </a:ext>
            </a:extLst>
          </p:cNvPr>
          <p:cNvSpPr txBox="1"/>
          <p:nvPr/>
        </p:nvSpPr>
        <p:spPr>
          <a:xfrm>
            <a:off x="2453209" y="3188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근무태만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A6EF1-59D2-41A8-8A34-93CEEBFCB68B}"/>
              </a:ext>
            </a:extLst>
          </p:cNvPr>
          <p:cNvSpPr/>
          <p:nvPr/>
        </p:nvSpPr>
        <p:spPr>
          <a:xfrm>
            <a:off x="2453209" y="5306705"/>
            <a:ext cx="3348371" cy="132606"/>
          </a:xfrm>
          <a:prstGeom prst="rect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9A1D4-B431-4E79-89BE-0F82A8B9E81E}"/>
              </a:ext>
            </a:extLst>
          </p:cNvPr>
          <p:cNvSpPr txBox="1"/>
          <p:nvPr/>
        </p:nvSpPr>
        <p:spPr>
          <a:xfrm>
            <a:off x="2453209" y="4928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배려 및 존중의 부족</a:t>
            </a:r>
          </a:p>
        </p:txBody>
      </p:sp>
    </p:spTree>
    <p:extLst>
      <p:ext uri="{BB962C8B-B14F-4D97-AF65-F5344CB8AC3E}">
        <p14:creationId xmlns:p14="http://schemas.microsoft.com/office/powerpoint/2010/main" val="242802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1036</Words>
  <Application>Microsoft Office PowerPoint</Application>
  <PresentationFormat>화면 슬라이드 쇼(4:3)</PresentationFormat>
  <Paragraphs>178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HY울릉도B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한 진호</cp:lastModifiedBy>
  <cp:revision>90</cp:revision>
  <cp:lastPrinted>2018-12-04T05:51:05Z</cp:lastPrinted>
  <dcterms:created xsi:type="dcterms:W3CDTF">2018-07-18T12:44:14Z</dcterms:created>
  <dcterms:modified xsi:type="dcterms:W3CDTF">2020-05-01T06:22:24Z</dcterms:modified>
</cp:coreProperties>
</file>