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60" r:id="rId3"/>
    <p:sldId id="375" r:id="rId4"/>
    <p:sldId id="388" r:id="rId5"/>
    <p:sldId id="370" r:id="rId6"/>
    <p:sldId id="390" r:id="rId7"/>
    <p:sldId id="391" r:id="rId8"/>
    <p:sldId id="383" r:id="rId9"/>
    <p:sldId id="384" r:id="rId10"/>
    <p:sldId id="387" r:id="rId11"/>
    <p:sldId id="368" r:id="rId12"/>
    <p:sldId id="279" r:id="rId13"/>
    <p:sldId id="372" r:id="rId14"/>
    <p:sldId id="374" r:id="rId15"/>
    <p:sldId id="371" r:id="rId16"/>
    <p:sldId id="311" r:id="rId17"/>
    <p:sldId id="267" r:id="rId18"/>
    <p:sldId id="385" r:id="rId19"/>
  </p:sldIdLst>
  <p:sldSz cx="9144000" cy="6858000" type="screen4x3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60"/>
    <a:srgbClr val="4169C8"/>
    <a:srgbClr val="0070C0"/>
    <a:srgbClr val="C78373"/>
    <a:srgbClr val="3D9DD9"/>
    <a:srgbClr val="FFFFFF"/>
    <a:srgbClr val="29468F"/>
    <a:srgbClr val="0E0000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8825" autoAdjust="0"/>
  </p:normalViewPr>
  <p:slideViewPr>
    <p:cSldViewPr snapToGrid="0">
      <p:cViewPr varScale="1">
        <p:scale>
          <a:sx n="59" d="100"/>
          <a:sy n="59" d="100"/>
        </p:scale>
        <p:origin x="-1660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1532" cy="497896"/>
          </a:xfrm>
          <a:prstGeom prst="rect">
            <a:avLst/>
          </a:prstGeom>
        </p:spPr>
        <p:txBody>
          <a:bodyPr vert="horz" lIns="95486" tIns="47743" rIns="95486" bIns="4774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048" y="1"/>
            <a:ext cx="2941532" cy="497896"/>
          </a:xfrm>
          <a:prstGeom prst="rect">
            <a:avLst/>
          </a:prstGeom>
        </p:spPr>
        <p:txBody>
          <a:bodyPr vert="horz" lIns="95486" tIns="47743" rIns="95486" bIns="47743" rtlCol="0"/>
          <a:lstStyle>
            <a:lvl1pPr algn="r">
              <a:defRPr sz="1300"/>
            </a:lvl1pPr>
          </a:lstStyle>
          <a:p>
            <a:fld id="{67A8AD99-F64D-4E2D-8B3C-07863AD7002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86" tIns="47743" rIns="95486" bIns="4774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75667"/>
            <a:ext cx="5430520" cy="3907363"/>
          </a:xfrm>
          <a:prstGeom prst="rect">
            <a:avLst/>
          </a:prstGeom>
        </p:spPr>
        <p:txBody>
          <a:bodyPr vert="horz" lIns="95486" tIns="47743" rIns="95486" bIns="4774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9"/>
            <a:ext cx="2941532" cy="497895"/>
          </a:xfrm>
          <a:prstGeom prst="rect">
            <a:avLst/>
          </a:prstGeom>
        </p:spPr>
        <p:txBody>
          <a:bodyPr vert="horz" lIns="95486" tIns="47743" rIns="95486" bIns="4774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8" y="9425569"/>
            <a:ext cx="2941532" cy="497895"/>
          </a:xfrm>
          <a:prstGeom prst="rect">
            <a:avLst/>
          </a:prstGeom>
        </p:spPr>
        <p:txBody>
          <a:bodyPr vert="horz" lIns="95486" tIns="47743" rIns="95486" bIns="47743" rtlCol="0" anchor="b"/>
          <a:lstStyle>
            <a:lvl1pPr algn="r">
              <a:defRPr sz="1300"/>
            </a:lvl1pPr>
          </a:lstStyle>
          <a:p>
            <a:fld id="{3A8C6BBA-39DA-41FA-927A-67D325E2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④⑤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C6BBA-39DA-41FA-927A-67D325E2D5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524933"/>
            <a:ext cx="7772400" cy="1879599"/>
          </a:xfrm>
          <a:solidFill>
            <a:srgbClr val="4169C8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853267"/>
            <a:ext cx="6858000" cy="397933"/>
          </a:xfrm>
        </p:spPr>
        <p:txBody>
          <a:bodyPr/>
          <a:lstStyle>
            <a:lvl1pPr marL="0" indent="0" algn="ctr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Seongwon Kim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43000" y="3853704"/>
            <a:ext cx="6858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lt"/>
                <a:ea typeface="Adobe 고딕 Std B" panose="020B0800000000000000" pitchFamily="34" charset="-127"/>
              </a:rPr>
              <a:t>M</a:t>
            </a:r>
            <a:r>
              <a:rPr lang="en-US" altLang="ko-KR" sz="1600" dirty="0" smtClean="0">
                <a:latin typeface="+mn-lt"/>
                <a:ea typeface="Adobe 고딕 Std B" panose="020B0800000000000000" pitchFamily="34" charset="-127"/>
              </a:rPr>
              <a:t>ULTIMEDIA AND </a:t>
            </a:r>
            <a:r>
              <a:rPr lang="en-US" altLang="ko-KR" sz="2000" b="1" dirty="0" smtClean="0">
                <a:latin typeface="+mn-lt"/>
                <a:ea typeface="Adobe 고딕 Std B" panose="020B0800000000000000" pitchFamily="34" charset="-127"/>
              </a:rPr>
              <a:t>W</a:t>
            </a:r>
            <a:r>
              <a:rPr lang="en-US" altLang="ko-KR" sz="1600" dirty="0" smtClean="0">
                <a:latin typeface="+mn-lt"/>
                <a:ea typeface="Adobe 고딕 Std B" panose="020B0800000000000000" pitchFamily="34" charset="-127"/>
              </a:rPr>
              <a:t>IRELESS</a:t>
            </a:r>
            <a:r>
              <a:rPr lang="en-US" altLang="ko-KR" sz="1600" baseline="0" dirty="0" smtClean="0">
                <a:latin typeface="+mn-lt"/>
                <a:ea typeface="Adobe 고딕 Std B" panose="020B0800000000000000" pitchFamily="34" charset="-127"/>
              </a:rPr>
              <a:t> </a:t>
            </a:r>
            <a:r>
              <a:rPr lang="en-US" altLang="ko-KR" sz="2000" b="1" baseline="0" dirty="0" smtClean="0">
                <a:latin typeface="+mn-lt"/>
                <a:ea typeface="Adobe 고딕 Std B" panose="020B0800000000000000" pitchFamily="34" charset="-127"/>
              </a:rPr>
              <a:t>N</a:t>
            </a:r>
            <a:r>
              <a:rPr lang="en-US" altLang="ko-KR" sz="1600" baseline="0" dirty="0" smtClean="0">
                <a:latin typeface="+mn-lt"/>
                <a:ea typeface="Adobe 고딕 Std B" panose="020B0800000000000000" pitchFamily="34" charset="-127"/>
              </a:rPr>
              <a:t>ETWORKING </a:t>
            </a:r>
            <a:r>
              <a:rPr lang="en-US" altLang="ko-KR" sz="2000" b="1" baseline="0" dirty="0" smtClean="0">
                <a:latin typeface="+mn-lt"/>
                <a:ea typeface="Adobe 고딕 Std B" panose="020B0800000000000000" pitchFamily="34" charset="-127"/>
              </a:rPr>
              <a:t>L</a:t>
            </a:r>
            <a:r>
              <a:rPr lang="en-US" altLang="ko-KR" sz="1600" baseline="0" dirty="0" smtClean="0">
                <a:latin typeface="+mn-lt"/>
                <a:ea typeface="Adobe 고딕 Std B" panose="020B0800000000000000" pitchFamily="34" charset="-127"/>
              </a:rPr>
              <a:t>AB.</a:t>
            </a:r>
          </a:p>
          <a:p>
            <a:pPr algn="ctr"/>
            <a:endParaRPr lang="en-US" altLang="ko-KR" sz="800" baseline="0" dirty="0" smtClean="0">
              <a:latin typeface="+mn-lt"/>
              <a:ea typeface="굴림" panose="020B0600000101010101" pitchFamily="50" charset="-127"/>
            </a:endParaRPr>
          </a:p>
          <a:p>
            <a:pPr algn="ctr"/>
            <a:r>
              <a:rPr lang="en-US" altLang="ko-KR" sz="1600" baseline="0" dirty="0" smtClean="0">
                <a:solidFill>
                  <a:srgbClr val="29468F"/>
                </a:solidFill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Department of Electrical and Computer Engineering</a:t>
            </a:r>
          </a:p>
          <a:p>
            <a:pPr algn="ctr"/>
            <a:r>
              <a:rPr lang="en-US" altLang="ko-KR" sz="1600" baseline="0" dirty="0" smtClean="0">
                <a:solidFill>
                  <a:srgbClr val="29468F"/>
                </a:solidFill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Seoul National University, Seoul, Korea</a:t>
            </a:r>
            <a:endParaRPr lang="ko-KR" altLang="en-US" sz="1600" dirty="0">
              <a:solidFill>
                <a:srgbClr val="29468F"/>
              </a:solidFill>
              <a:latin typeface="+mn-lt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3888" y="5968999"/>
            <a:ext cx="7886700" cy="4195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June 00th, 2017 </a:t>
            </a:r>
            <a:endParaRPr lang="ko-KR" altLang="en-US" dirty="0" smtClean="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2642658" y="4955865"/>
            <a:ext cx="3815292" cy="898318"/>
            <a:chOff x="2181436" y="4502025"/>
            <a:chExt cx="4896910" cy="1152987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64554" y="4502025"/>
              <a:ext cx="1113792" cy="115298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436" y="4774840"/>
              <a:ext cx="3467734" cy="693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24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2000-A644-4021-9073-D3E41D107BE4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2C6B-FD3F-4273-9A54-F8F1F2A2FE65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0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1E39-8DFC-47FD-8953-19E29B9BC00B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4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15411" y="980728"/>
            <a:ext cx="8904303" cy="552660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30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ko-KR" dirty="0" smtClean="0"/>
              <a:t>Master text style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Second</a:t>
            </a:r>
            <a:endParaRPr lang="ko-KR" altLang="en-US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Third</a:t>
            </a:r>
            <a:endParaRPr lang="ko-KR" altLang="en-US" dirty="0" smtClean="0"/>
          </a:p>
          <a:p>
            <a:pPr lvl="3">
              <a:lnSpc>
                <a:spcPct val="120000"/>
              </a:lnSpc>
            </a:pPr>
            <a:r>
              <a:rPr lang="en-US" altLang="ko-KR" dirty="0" smtClean="0"/>
              <a:t>Fourth</a:t>
            </a:r>
            <a:endParaRPr lang="ko-KR" altLang="en-US" dirty="0" smtClean="0"/>
          </a:p>
          <a:p>
            <a:pPr lvl="4">
              <a:lnSpc>
                <a:spcPct val="120000"/>
              </a:lnSpc>
            </a:pPr>
            <a:r>
              <a:rPr lang="en-US" altLang="ko-KR" dirty="0" smtClean="0"/>
              <a:t>Fifth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07155" y="6587233"/>
            <a:ext cx="736847" cy="2707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6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441429" y="6513709"/>
            <a:ext cx="383790" cy="340950"/>
          </a:xfrm>
        </p:spPr>
        <p:txBody>
          <a:bodyPr/>
          <a:lstStyle/>
          <a:p>
            <a:fld id="{9DC1E638-3F78-4E0D-883A-B278700C48C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378668" y="9524"/>
            <a:ext cx="8509315" cy="10908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de-DE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378666" y="1495425"/>
            <a:ext cx="8509316" cy="4848225"/>
          </a:xfrm>
        </p:spPr>
        <p:txBody>
          <a:bodyPr/>
          <a:lstStyle>
            <a:lvl1pPr marL="200052" indent="-200052">
              <a:spcBef>
                <a:spcPts val="900"/>
              </a:spcBef>
              <a:spcAft>
                <a:spcPts val="450"/>
              </a:spcAft>
              <a:defRPr sz="1800"/>
            </a:lvl1pPr>
            <a:lvl2pPr>
              <a:spcBef>
                <a:spcPts val="0"/>
              </a:spcBef>
              <a:spcAft>
                <a:spcPts val="450"/>
              </a:spcAft>
              <a:defRPr sz="1500"/>
            </a:lvl2pPr>
            <a:lvl3pPr>
              <a:spcBef>
                <a:spcPts val="0"/>
              </a:spcBef>
              <a:spcAft>
                <a:spcPts val="225"/>
              </a:spcAft>
              <a:defRPr sz="1200"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grpSp>
        <p:nvGrpSpPr>
          <p:cNvPr id="14" name="Gruppieren 7"/>
          <p:cNvGrpSpPr/>
          <p:nvPr userDrawn="1"/>
        </p:nvGrpSpPr>
        <p:grpSpPr>
          <a:xfrm flipV="1">
            <a:off x="0" y="768478"/>
            <a:ext cx="6987498" cy="554038"/>
            <a:chOff x="-15876" y="2994005"/>
            <a:chExt cx="12891701" cy="766736"/>
          </a:xfrm>
          <a:solidFill>
            <a:schemeClr val="accent1"/>
          </a:solidFill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-15876" y="3140102"/>
              <a:ext cx="9767637" cy="474541"/>
            </a:xfrm>
            <a:custGeom>
              <a:avLst/>
              <a:gdLst>
                <a:gd name="T0" fmla="*/ 0 w 2212"/>
                <a:gd name="T1" fmla="*/ 46 h 207"/>
                <a:gd name="T2" fmla="*/ 0 w 2212"/>
                <a:gd name="T3" fmla="*/ 58 h 207"/>
                <a:gd name="T4" fmla="*/ 281 w 2212"/>
                <a:gd name="T5" fmla="*/ 32 h 207"/>
                <a:gd name="T6" fmla="*/ 738 w 2212"/>
                <a:gd name="T7" fmla="*/ 110 h 207"/>
                <a:gd name="T8" fmla="*/ 1095 w 2212"/>
                <a:gd name="T9" fmla="*/ 179 h 207"/>
                <a:gd name="T10" fmla="*/ 1460 w 2212"/>
                <a:gd name="T11" fmla="*/ 202 h 207"/>
                <a:gd name="T12" fmla="*/ 1924 w 2212"/>
                <a:gd name="T13" fmla="*/ 137 h 207"/>
                <a:gd name="T14" fmla="*/ 2212 w 2212"/>
                <a:gd name="T15" fmla="*/ 30 h 207"/>
                <a:gd name="T16" fmla="*/ 1916 w 2212"/>
                <a:gd name="T17" fmla="*/ 107 h 207"/>
                <a:gd name="T18" fmla="*/ 1459 w 2212"/>
                <a:gd name="T19" fmla="*/ 171 h 207"/>
                <a:gd name="T20" fmla="*/ 1100 w 2212"/>
                <a:gd name="T21" fmla="*/ 148 h 207"/>
                <a:gd name="T22" fmla="*/ 744 w 2212"/>
                <a:gd name="T23" fmla="*/ 80 h 207"/>
                <a:gd name="T24" fmla="*/ 282 w 2212"/>
                <a:gd name="T25" fmla="*/ 1 h 207"/>
                <a:gd name="T26" fmla="*/ 0 w 2212"/>
                <a:gd name="T27" fmla="*/ 4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2" h="207">
                  <a:moveTo>
                    <a:pt x="0" y="46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05" y="39"/>
                    <a:pt x="156" y="30"/>
                    <a:pt x="281" y="32"/>
                  </a:cubicBezTo>
                  <a:cubicBezTo>
                    <a:pt x="416" y="40"/>
                    <a:pt x="551" y="73"/>
                    <a:pt x="738" y="110"/>
                  </a:cubicBezTo>
                  <a:cubicBezTo>
                    <a:pt x="924" y="149"/>
                    <a:pt x="1095" y="179"/>
                    <a:pt x="1095" y="179"/>
                  </a:cubicBezTo>
                  <a:cubicBezTo>
                    <a:pt x="1095" y="179"/>
                    <a:pt x="1268" y="207"/>
                    <a:pt x="1460" y="202"/>
                  </a:cubicBezTo>
                  <a:cubicBezTo>
                    <a:pt x="1652" y="202"/>
                    <a:pt x="1858" y="156"/>
                    <a:pt x="1924" y="137"/>
                  </a:cubicBezTo>
                  <a:cubicBezTo>
                    <a:pt x="2048" y="104"/>
                    <a:pt x="2115" y="76"/>
                    <a:pt x="2212" y="30"/>
                  </a:cubicBezTo>
                  <a:cubicBezTo>
                    <a:pt x="2108" y="57"/>
                    <a:pt x="2039" y="75"/>
                    <a:pt x="1916" y="107"/>
                  </a:cubicBezTo>
                  <a:cubicBezTo>
                    <a:pt x="1850" y="126"/>
                    <a:pt x="1648" y="171"/>
                    <a:pt x="1459" y="171"/>
                  </a:cubicBezTo>
                  <a:cubicBezTo>
                    <a:pt x="1270" y="176"/>
                    <a:pt x="1099" y="148"/>
                    <a:pt x="1100" y="148"/>
                  </a:cubicBezTo>
                  <a:cubicBezTo>
                    <a:pt x="1100" y="148"/>
                    <a:pt x="930" y="118"/>
                    <a:pt x="744" y="80"/>
                  </a:cubicBezTo>
                  <a:cubicBezTo>
                    <a:pt x="558" y="43"/>
                    <a:pt x="388" y="6"/>
                    <a:pt x="282" y="1"/>
                  </a:cubicBezTo>
                  <a:cubicBezTo>
                    <a:pt x="189" y="0"/>
                    <a:pt x="75" y="9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-15875" y="2994005"/>
              <a:ext cx="12891700" cy="766736"/>
            </a:xfrm>
            <a:custGeom>
              <a:avLst/>
              <a:gdLst>
                <a:gd name="T0" fmla="*/ 0 w 3260"/>
                <a:gd name="T1" fmla="*/ 181 h 257"/>
                <a:gd name="T2" fmla="*/ 0 w 3260"/>
                <a:gd name="T3" fmla="*/ 195 h 257"/>
                <a:gd name="T4" fmla="*/ 441 w 3260"/>
                <a:gd name="T5" fmla="*/ 134 h 257"/>
                <a:gd name="T6" fmla="*/ 1106 w 3260"/>
                <a:gd name="T7" fmla="*/ 44 h 257"/>
                <a:gd name="T8" fmla="*/ 1629 w 3260"/>
                <a:gd name="T9" fmla="*/ 64 h 257"/>
                <a:gd name="T10" fmla="*/ 2148 w 3260"/>
                <a:gd name="T11" fmla="*/ 136 h 257"/>
                <a:gd name="T12" fmla="*/ 2816 w 3260"/>
                <a:gd name="T13" fmla="*/ 240 h 257"/>
                <a:gd name="T14" fmla="*/ 3260 w 3260"/>
                <a:gd name="T15" fmla="*/ 221 h 257"/>
                <a:gd name="T16" fmla="*/ 2819 w 3260"/>
                <a:gd name="T17" fmla="*/ 209 h 257"/>
                <a:gd name="T18" fmla="*/ 2153 w 3260"/>
                <a:gd name="T19" fmla="*/ 105 h 257"/>
                <a:gd name="T20" fmla="*/ 1632 w 3260"/>
                <a:gd name="T21" fmla="*/ 33 h 257"/>
                <a:gd name="T22" fmla="*/ 1105 w 3260"/>
                <a:gd name="T23" fmla="*/ 12 h 257"/>
                <a:gd name="T24" fmla="*/ 434 w 3260"/>
                <a:gd name="T25" fmla="*/ 104 h 257"/>
                <a:gd name="T26" fmla="*/ 0 w 3260"/>
                <a:gd name="T27" fmla="*/ 18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0" h="257">
                  <a:moveTo>
                    <a:pt x="0" y="181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14" y="194"/>
                    <a:pt x="295" y="166"/>
                    <a:pt x="441" y="134"/>
                  </a:cubicBezTo>
                  <a:cubicBezTo>
                    <a:pt x="538" y="110"/>
                    <a:pt x="832" y="51"/>
                    <a:pt x="1106" y="44"/>
                  </a:cubicBezTo>
                  <a:cubicBezTo>
                    <a:pt x="1380" y="32"/>
                    <a:pt x="1629" y="65"/>
                    <a:pt x="1629" y="64"/>
                  </a:cubicBezTo>
                  <a:cubicBezTo>
                    <a:pt x="1629" y="63"/>
                    <a:pt x="1877" y="91"/>
                    <a:pt x="2148" y="136"/>
                  </a:cubicBezTo>
                  <a:cubicBezTo>
                    <a:pt x="2420" y="177"/>
                    <a:pt x="2715" y="233"/>
                    <a:pt x="2816" y="240"/>
                  </a:cubicBezTo>
                  <a:cubicBezTo>
                    <a:pt x="3001" y="257"/>
                    <a:pt x="3108" y="250"/>
                    <a:pt x="3260" y="221"/>
                  </a:cubicBezTo>
                  <a:cubicBezTo>
                    <a:pt x="3106" y="230"/>
                    <a:pt x="3002" y="226"/>
                    <a:pt x="2819" y="209"/>
                  </a:cubicBezTo>
                  <a:cubicBezTo>
                    <a:pt x="2720" y="202"/>
                    <a:pt x="2426" y="147"/>
                    <a:pt x="2153" y="105"/>
                  </a:cubicBezTo>
                  <a:cubicBezTo>
                    <a:pt x="1882" y="60"/>
                    <a:pt x="1632" y="32"/>
                    <a:pt x="1632" y="33"/>
                  </a:cubicBezTo>
                  <a:cubicBezTo>
                    <a:pt x="1632" y="34"/>
                    <a:pt x="1382" y="0"/>
                    <a:pt x="1105" y="12"/>
                  </a:cubicBezTo>
                  <a:cubicBezTo>
                    <a:pt x="828" y="19"/>
                    <a:pt x="531" y="79"/>
                    <a:pt x="434" y="104"/>
                  </a:cubicBezTo>
                  <a:cubicBezTo>
                    <a:pt x="255" y="143"/>
                    <a:pt x="154" y="169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371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0" y="0"/>
            <a:ext cx="9144000" cy="1366838"/>
            <a:chOff x="0" y="120002"/>
            <a:chExt cx="9144000" cy="1038453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0" y="120002"/>
              <a:ext cx="9144000" cy="2678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0" y="381755"/>
              <a:ext cx="9144000" cy="776700"/>
            </a:xfrm>
            <a:prstGeom prst="rect">
              <a:avLst/>
            </a:prstGeom>
            <a:solidFill>
              <a:srgbClr val="416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352425"/>
            <a:ext cx="7957609" cy="947467"/>
          </a:xfrm>
        </p:spPr>
        <p:txBody>
          <a:bodyPr tIns="72000">
            <a:norm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466" y="1447800"/>
            <a:ext cx="8737599" cy="50355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400">
                <a:latin typeface="+mn-lt"/>
              </a:defRPr>
            </a:lvl1pPr>
            <a:lvl2pPr marL="541338" indent="-22860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latin typeface="+mn-lt"/>
              </a:defRPr>
            </a:lvl2pPr>
            <a:lvl3pPr marL="896938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800">
                <a:latin typeface="+mn-lt"/>
              </a:defRPr>
            </a:lvl3pPr>
            <a:lvl4pPr marL="1252538" indent="-2286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1879600" algn="l"/>
              </a:tabLst>
              <a:defRPr sz="1600">
                <a:latin typeface="+mn-lt"/>
              </a:defRPr>
            </a:lvl4pPr>
            <a:lvl5pPr marL="1524000" indent="-228600">
              <a:lnSpc>
                <a:spcPct val="100000"/>
              </a:lnSpc>
              <a:tabLst>
                <a:tab pos="1795463" algn="l"/>
              </a:tabLst>
              <a:defRPr sz="1600">
                <a:latin typeface="+mn-lt"/>
              </a:defRPr>
            </a:lvl5pPr>
          </a:lstStyle>
          <a:p>
            <a:pPr lvl="0"/>
            <a:r>
              <a:rPr lang="en-US" altLang="ko-KR" dirty="0" smtClean="0"/>
              <a:t>First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</a:t>
            </a:r>
            <a:endParaRPr lang="ko-KR" altLang="en-US" dirty="0" smtClean="0"/>
          </a:p>
          <a:p>
            <a:pPr lvl="4"/>
            <a:r>
              <a:rPr lang="en-US" dirty="0" smtClean="0"/>
              <a:t>Fifth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6417" y="6483351"/>
            <a:ext cx="2542116" cy="365125"/>
          </a:xfrm>
        </p:spPr>
        <p:txBody>
          <a:bodyPr rIns="0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93641E8-BAE3-4ABA-8BDE-0A035E79E3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318080" y="458616"/>
            <a:ext cx="727915" cy="753531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262465" y="32385"/>
            <a:ext cx="1690160" cy="320040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</a:t>
            </a: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○</a:t>
            </a:r>
            <a:endParaRPr lang="en-US" altLang="ko-KR" sz="1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 Placeholder 2"/>
          <p:cNvSpPr txBox="1">
            <a:spLocks/>
          </p:cNvSpPr>
          <p:nvPr userDrawn="1"/>
        </p:nvSpPr>
        <p:spPr>
          <a:xfrm>
            <a:off x="1676401" y="32385"/>
            <a:ext cx="1559499" cy="320040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Preliminaries </a:t>
            </a: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○○</a:t>
            </a:r>
            <a:endParaRPr lang="en-US" altLang="ko-KR" sz="12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 Placeholder 2"/>
          <p:cNvSpPr txBox="1">
            <a:spLocks/>
          </p:cNvSpPr>
          <p:nvPr userDrawn="1"/>
        </p:nvSpPr>
        <p:spPr>
          <a:xfrm>
            <a:off x="3286053" y="32385"/>
            <a:ext cx="2235516" cy="320040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Proposed Scheme </a:t>
            </a: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○○○○</a:t>
            </a:r>
            <a:endParaRPr lang="en-US" altLang="ko-KR" sz="12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 Placeholder 2"/>
          <p:cNvSpPr txBox="1">
            <a:spLocks/>
          </p:cNvSpPr>
          <p:nvPr userDrawn="1"/>
        </p:nvSpPr>
        <p:spPr>
          <a:xfrm>
            <a:off x="5545941" y="32385"/>
            <a:ext cx="1806415" cy="320040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Evaluation </a:t>
            </a: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○○○○</a:t>
            </a:r>
            <a:endParaRPr lang="en-US" altLang="ko-KR" sz="12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 Placeholder 2"/>
          <p:cNvSpPr txBox="1">
            <a:spLocks/>
          </p:cNvSpPr>
          <p:nvPr userDrawn="1"/>
        </p:nvSpPr>
        <p:spPr>
          <a:xfrm>
            <a:off x="7223877" y="32385"/>
            <a:ext cx="1368845" cy="320040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Conclusion </a:t>
            </a:r>
            <a:r>
              <a:rPr lang="ko-KR" alt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○</a:t>
            </a:r>
            <a:endParaRPr lang="en-US" altLang="ko-KR" sz="1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4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0" y="-16936"/>
            <a:ext cx="9144000" cy="1383774"/>
            <a:chOff x="0" y="-16936"/>
            <a:chExt cx="9144000" cy="1175391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0" y="-16936"/>
              <a:ext cx="9144000" cy="4048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0" y="381755"/>
              <a:ext cx="9144000" cy="776700"/>
            </a:xfrm>
            <a:prstGeom prst="rect">
              <a:avLst/>
            </a:prstGeom>
            <a:solidFill>
              <a:srgbClr val="416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452438"/>
            <a:ext cx="7957609" cy="569904"/>
          </a:xfrm>
        </p:spPr>
        <p:txBody>
          <a:bodyPr tIns="72000">
            <a:norm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466" y="1447800"/>
            <a:ext cx="8737599" cy="50355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400">
                <a:latin typeface="+mn-lt"/>
              </a:defRPr>
            </a:lvl1pPr>
            <a:lvl2pPr marL="541338" indent="-22860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latin typeface="+mn-lt"/>
              </a:defRPr>
            </a:lvl2pPr>
            <a:lvl3pPr marL="896938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800">
                <a:latin typeface="+mn-lt"/>
              </a:defRPr>
            </a:lvl3pPr>
            <a:lvl4pPr marL="1252538" indent="-2286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1879600" algn="l"/>
              </a:tabLst>
              <a:defRPr sz="1600">
                <a:latin typeface="+mn-lt"/>
              </a:defRPr>
            </a:lvl4pPr>
            <a:lvl5pPr marL="1524000" indent="-228600">
              <a:lnSpc>
                <a:spcPct val="100000"/>
              </a:lnSpc>
              <a:tabLst>
                <a:tab pos="1795463" algn="l"/>
              </a:tabLst>
              <a:defRPr sz="1600">
                <a:latin typeface="+mn-lt"/>
              </a:defRPr>
            </a:lvl5pPr>
          </a:lstStyle>
          <a:p>
            <a:pPr lvl="0"/>
            <a:r>
              <a:rPr lang="en-US" altLang="ko-KR" dirty="0" smtClean="0"/>
              <a:t>First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</a:t>
            </a:r>
            <a:endParaRPr lang="ko-KR" altLang="en-US" dirty="0" smtClean="0"/>
          </a:p>
          <a:p>
            <a:pPr lvl="4"/>
            <a:r>
              <a:rPr lang="en-US" dirty="0" smtClean="0"/>
              <a:t>Fifth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6417" y="6483351"/>
            <a:ext cx="2542116" cy="365125"/>
          </a:xfrm>
        </p:spPr>
        <p:txBody>
          <a:bodyPr rIns="0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93641E8-BAE3-4ABA-8BDE-0A035E79E3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318080" y="504825"/>
            <a:ext cx="727915" cy="753531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938" y="1033193"/>
            <a:ext cx="79581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dobe Fan Heiti Std B" panose="020B0700000000000000" pitchFamily="34" charset="-128"/>
              </a:defRPr>
            </a:lvl1pPr>
          </a:lstStyle>
          <a:p>
            <a:pPr lvl="0"/>
            <a:r>
              <a:rPr lang="en-US" altLang="ko-KR" dirty="0" smtClean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88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5253-8815-40A0-89B4-DFF8CEB9622C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62467" y="47625"/>
            <a:ext cx="1261533" cy="23707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Introduction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62467" y="284695"/>
            <a:ext cx="1261533" cy="167743"/>
          </a:xfrm>
        </p:spPr>
        <p:txBody>
          <a:bodyPr t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○ ○ ○ ○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195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1A14-4F30-489F-9A88-D0D535DD085A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7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96F7-A251-47CF-B161-0D7146E6645D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1D0-F4FF-4324-B43B-A826D2D0B221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2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AA89-F159-47BA-BE65-9E85A04FB026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8549" y="5969000"/>
            <a:ext cx="481516" cy="499533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95088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CBD2-3A13-4A2A-AE9C-798B8D176000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467" y="365126"/>
            <a:ext cx="8466666" cy="744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67" y="1278467"/>
            <a:ext cx="8475133" cy="489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1A77-02D8-478C-A335-EB04675AEF81}" type="datetime1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41E8-BAE3-4ABA-8BDE-0A035E79E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4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8733" y="524933"/>
            <a:ext cx="8280399" cy="1879599"/>
          </a:xfrm>
        </p:spPr>
        <p:txBody>
          <a:bodyPr>
            <a:noAutofit/>
          </a:bodyPr>
          <a:lstStyle/>
          <a:p>
            <a:r>
              <a:rPr lang="en-US" altLang="ko-KR" sz="3400" b="1" dirty="0" err="1" smtClean="0">
                <a:latin typeface="+mj-lt"/>
              </a:rPr>
              <a:t>BlueScan</a:t>
            </a:r>
            <a:r>
              <a:rPr lang="en-US" altLang="ko-KR" sz="3400" b="1" dirty="0" smtClean="0">
                <a:latin typeface="+mj-lt"/>
              </a:rPr>
              <a:t>: Boosting Wi-Fi Scanning Efficiency Using Bluetooth Radio</a:t>
            </a:r>
            <a:endParaRPr lang="ko-KR" altLang="en-US" sz="3400" b="1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8733" y="2785533"/>
            <a:ext cx="8280399" cy="872067"/>
          </a:xfrm>
        </p:spPr>
        <p:txBody>
          <a:bodyPr>
            <a:normAutofit lnSpcReduction="10000"/>
          </a:bodyPr>
          <a:lstStyle/>
          <a:p>
            <a:r>
              <a:rPr lang="en-US" altLang="ko-KR" u="sng" dirty="0" err="1" smtClean="0">
                <a:latin typeface="+mj-lt"/>
                <a:ea typeface="Adobe Heiti Std R" panose="020B0400000000000000" pitchFamily="34" charset="-128"/>
              </a:rPr>
              <a:t>Juheon</a:t>
            </a:r>
            <a:r>
              <a:rPr lang="en-US" altLang="ko-KR" u="sng" dirty="0" smtClean="0">
                <a:latin typeface="+mj-lt"/>
                <a:ea typeface="Adobe Heiti Std R" panose="020B0400000000000000" pitchFamily="34" charset="-128"/>
              </a:rPr>
              <a:t> Yi</a:t>
            </a:r>
            <a:r>
              <a:rPr lang="en-US" altLang="ko-KR" dirty="0" smtClean="0">
                <a:latin typeface="+mj-lt"/>
              </a:rPr>
              <a:t>, </a:t>
            </a:r>
            <a:r>
              <a:rPr lang="en-US" altLang="ko-KR" b="0" dirty="0" err="1" smtClean="0">
                <a:latin typeface="+mj-lt"/>
              </a:rPr>
              <a:t>Weiping</a:t>
            </a:r>
            <a:r>
              <a:rPr lang="en-US" altLang="ko-KR" b="0" dirty="0" smtClean="0">
                <a:latin typeface="+mj-lt"/>
              </a:rPr>
              <a:t> Sun</a:t>
            </a:r>
            <a:r>
              <a:rPr lang="en-US" altLang="ko-KR" b="0" dirty="0" smtClean="0">
                <a:latin typeface="+mj-lt"/>
                <a:ea typeface="Adobe Heiti Std R" panose="020B0400000000000000" pitchFamily="34" charset="-128"/>
              </a:rPr>
              <a:t>, </a:t>
            </a:r>
            <a:r>
              <a:rPr lang="en-US" altLang="ko-KR" b="0" dirty="0" err="1" smtClean="0">
                <a:latin typeface="+mj-lt"/>
                <a:ea typeface="Adobe Heiti Std R" panose="020B0400000000000000" pitchFamily="34" charset="-128"/>
              </a:rPr>
              <a:t>Jonghoe</a:t>
            </a:r>
            <a:r>
              <a:rPr lang="en-US" altLang="ko-KR" b="0" dirty="0" smtClean="0">
                <a:latin typeface="+mj-lt"/>
                <a:ea typeface="Adobe Heiti Std R" panose="020B0400000000000000" pitchFamily="34" charset="-128"/>
              </a:rPr>
              <a:t> Koo, </a:t>
            </a:r>
          </a:p>
          <a:p>
            <a:r>
              <a:rPr lang="en-US" altLang="ko-KR" b="0" dirty="0" err="1" smtClean="0">
                <a:latin typeface="+mj-lt"/>
                <a:ea typeface="Adobe Heiti Std R" panose="020B0400000000000000" pitchFamily="34" charset="-128"/>
              </a:rPr>
              <a:t>Seongho</a:t>
            </a:r>
            <a:r>
              <a:rPr lang="en-US" altLang="ko-KR" b="0" dirty="0" smtClean="0">
                <a:latin typeface="+mj-lt"/>
                <a:ea typeface="Adobe Heiti Std R" panose="020B0400000000000000" pitchFamily="34" charset="-128"/>
              </a:rPr>
              <a:t> </a:t>
            </a:r>
            <a:r>
              <a:rPr lang="en-US" altLang="ko-KR" b="0" dirty="0" err="1" smtClean="0">
                <a:latin typeface="+mj-lt"/>
                <a:ea typeface="Adobe Heiti Std R" panose="020B0400000000000000" pitchFamily="34" charset="-128"/>
              </a:rPr>
              <a:t>Byeon</a:t>
            </a:r>
            <a:r>
              <a:rPr lang="en-US" altLang="ko-KR" b="0" dirty="0" smtClean="0">
                <a:latin typeface="+mj-lt"/>
                <a:ea typeface="Adobe Heiti Std R" panose="020B0400000000000000" pitchFamily="34" charset="-128"/>
              </a:rPr>
              <a:t>, </a:t>
            </a:r>
            <a:r>
              <a:rPr lang="en-US" altLang="ko-KR" b="0" dirty="0" err="1" smtClean="0">
                <a:latin typeface="+mj-lt"/>
                <a:ea typeface="Adobe Heiti Std R" panose="020B0400000000000000" pitchFamily="34" charset="-128"/>
              </a:rPr>
              <a:t>Jaehyuk</a:t>
            </a:r>
            <a:r>
              <a:rPr lang="en-US" altLang="ko-KR" b="0" dirty="0" smtClean="0">
                <a:latin typeface="+mj-lt"/>
                <a:ea typeface="Adobe Heiti Std R" panose="020B0400000000000000" pitchFamily="34" charset="-128"/>
              </a:rPr>
              <a:t> Choi, and </a:t>
            </a:r>
            <a:r>
              <a:rPr lang="en-US" altLang="ko-KR" b="0" dirty="0">
                <a:latin typeface="+mj-lt"/>
                <a:ea typeface="Adobe Heiti Std R" panose="020B0400000000000000" pitchFamily="34" charset="-128"/>
              </a:rPr>
              <a:t>Sunghyun Choi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June 13th, 2018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6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내용 개체 틀 2"/>
          <p:cNvSpPr txBox="1">
            <a:spLocks/>
          </p:cNvSpPr>
          <p:nvPr/>
        </p:nvSpPr>
        <p:spPr>
          <a:xfrm>
            <a:off x="5380891" y="5930367"/>
            <a:ext cx="384122" cy="37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ym typeface="Wingdings"/>
              </a:rPr>
              <a:t>?</a:t>
            </a:r>
            <a:endParaRPr lang="en-US" altLang="ko-KR" sz="2000" b="1" dirty="0" smtClean="0"/>
          </a:p>
        </p:txBody>
      </p:sp>
      <p:sp>
        <p:nvSpPr>
          <p:cNvPr id="68" name="내용 개체 틀 2"/>
          <p:cNvSpPr txBox="1">
            <a:spLocks/>
          </p:cNvSpPr>
          <p:nvPr/>
        </p:nvSpPr>
        <p:spPr>
          <a:xfrm>
            <a:off x="6029577" y="5930367"/>
            <a:ext cx="384122" cy="37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ym typeface="Wingdings"/>
              </a:rPr>
              <a:t>?</a:t>
            </a:r>
            <a:endParaRPr lang="en-US" altLang="ko-KR" sz="2000" b="1" dirty="0" smtClean="0"/>
          </a:p>
        </p:txBody>
      </p:sp>
      <p:sp>
        <p:nvSpPr>
          <p:cNvPr id="69" name="내용 개체 틀 2"/>
          <p:cNvSpPr txBox="1">
            <a:spLocks/>
          </p:cNvSpPr>
          <p:nvPr/>
        </p:nvSpPr>
        <p:spPr>
          <a:xfrm>
            <a:off x="3568170" y="4611473"/>
            <a:ext cx="384122" cy="37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ym typeface="Wingdings"/>
              </a:rPr>
              <a:t>?</a:t>
            </a:r>
            <a:endParaRPr lang="en-US" altLang="ko-KR" sz="2000" b="1" dirty="0" smtClean="0"/>
          </a:p>
        </p:txBody>
      </p:sp>
      <p:sp>
        <p:nvSpPr>
          <p:cNvPr id="72" name="내용 개체 틀 2"/>
          <p:cNvSpPr txBox="1">
            <a:spLocks/>
          </p:cNvSpPr>
          <p:nvPr/>
        </p:nvSpPr>
        <p:spPr>
          <a:xfrm>
            <a:off x="4216856" y="4611473"/>
            <a:ext cx="384122" cy="37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ym typeface="Wingdings"/>
              </a:rPr>
              <a:t>?</a:t>
            </a:r>
            <a:endParaRPr lang="en-US" altLang="ko-KR" sz="2000" b="1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AP Channel Pinpointing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Beacon frames can be observed on neighboring channels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However, they will be congruent with respect to modulo 102.4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𝑚𝑠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Naïve </a:t>
                </a:r>
                <a:r>
                  <a:rPr lang="en-US" altLang="ko-KR" dirty="0"/>
                  <a:t>approach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dirty="0"/>
                  <a:t>Detect beacon frames on every channel &amp; group congruent ones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Enhanced solution: </a:t>
                </a:r>
                <a:r>
                  <a:rPr lang="en-US" altLang="ko-KR" i="1" dirty="0" smtClean="0"/>
                  <a:t>detect-and-verify process</a:t>
                </a:r>
                <a:endParaRPr lang="en-US" altLang="ko-KR" i="1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ko-KR" dirty="0"/>
                  <a:t>Detect on even numbered channels &amp; verify on </a:t>
                </a:r>
                <a:r>
                  <a:rPr lang="en-US" altLang="ko-KR" dirty="0" smtClean="0"/>
                  <a:t>neighboring channels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312738" lvl="1" indent="0">
                  <a:lnSpc>
                    <a:spcPct val="9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7" t="-1695" r="-2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96996" y="95455"/>
            <a:ext cx="2083895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Proposed Scheme </a:t>
            </a:r>
            <a:r>
              <a:rPr lang="ko-KR" altLang="en-US" sz="1200" b="1" dirty="0" smtClean="0"/>
              <a:t>○</a:t>
            </a:r>
            <a:r>
              <a:rPr lang="ko-KR" altLang="en-US" sz="1200" b="1" dirty="0"/>
              <a:t>○</a:t>
            </a:r>
            <a:r>
              <a:rPr lang="ko-KR" altLang="en-US" sz="1200" b="1" dirty="0" smtClean="0"/>
              <a:t>●○</a:t>
            </a:r>
            <a:endParaRPr lang="en-US" altLang="ko-KR" sz="12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228844" y="6313366"/>
            <a:ext cx="44228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228844" y="4382100"/>
            <a:ext cx="0" cy="1944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2"/>
          <p:cNvSpPr txBox="1">
            <a:spLocks/>
          </p:cNvSpPr>
          <p:nvPr/>
        </p:nvSpPr>
        <p:spPr>
          <a:xfrm>
            <a:off x="586609" y="4262321"/>
            <a:ext cx="1642235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/>
              <a:t>TBTT%102.4 </a:t>
            </a:r>
          </a:p>
        </p:txBody>
      </p:sp>
      <p:sp>
        <p:nvSpPr>
          <p:cNvPr id="30" name="타원 29"/>
          <p:cNvSpPr/>
          <p:nvPr/>
        </p:nvSpPr>
        <p:spPr>
          <a:xfrm>
            <a:off x="2514127" y="5875409"/>
            <a:ext cx="1288668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곱셈 기호 30"/>
          <p:cNvSpPr/>
          <p:nvPr/>
        </p:nvSpPr>
        <p:spPr>
          <a:xfrm>
            <a:off x="2689840" y="5960038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3287350" y="5956945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곱셈 기호 32"/>
          <p:cNvSpPr/>
          <p:nvPr/>
        </p:nvSpPr>
        <p:spPr>
          <a:xfrm>
            <a:off x="3902208" y="4717404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2134542" y="5505547"/>
            <a:ext cx="2290571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AP at channel 3 </a:t>
            </a: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2614952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2 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3224845" y="6382905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4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3834198" y="6385197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6 </a:t>
            </a: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4426426" y="6380434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8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4978189" y="6388872"/>
            <a:ext cx="502753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10 </a:t>
            </a:r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5628351" y="6379444"/>
            <a:ext cx="502753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12 </a:t>
            </a:r>
          </a:p>
        </p:txBody>
      </p:sp>
      <p:sp>
        <p:nvSpPr>
          <p:cNvPr id="44" name="곱셈 기호 43"/>
          <p:cNvSpPr/>
          <p:nvPr/>
        </p:nvSpPr>
        <p:spPr>
          <a:xfrm>
            <a:off x="4506588" y="5357843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5684021" y="6017228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4862163" y="5625976"/>
            <a:ext cx="2049779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False positive</a:t>
            </a:r>
          </a:p>
        </p:txBody>
      </p:sp>
      <p:sp>
        <p:nvSpPr>
          <p:cNvPr id="70" name="곱셈 기호 69"/>
          <p:cNvSpPr/>
          <p:nvPr/>
        </p:nvSpPr>
        <p:spPr>
          <a:xfrm>
            <a:off x="6339480" y="4368968"/>
            <a:ext cx="362508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내용 개체 틀 2"/>
          <p:cNvSpPr txBox="1">
            <a:spLocks/>
          </p:cNvSpPr>
          <p:nvPr/>
        </p:nvSpPr>
        <p:spPr>
          <a:xfrm>
            <a:off x="6481944" y="4301661"/>
            <a:ext cx="2208792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12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1800" dirty="0"/>
              <a:t>Beacon detected</a:t>
            </a:r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2269816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1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2924230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3531226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5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4134237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7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4695071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9 </a:t>
            </a: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5320451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11 </a:t>
            </a:r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6529037" y="6380525"/>
            <a:ext cx="1096583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/>
              <a:t>Channel</a:t>
            </a:r>
          </a:p>
        </p:txBody>
      </p:sp>
      <p:sp>
        <p:nvSpPr>
          <p:cNvPr id="58" name="내용 개체 틀 2"/>
          <p:cNvSpPr txBox="1">
            <a:spLocks/>
          </p:cNvSpPr>
          <p:nvPr/>
        </p:nvSpPr>
        <p:spPr>
          <a:xfrm>
            <a:off x="5989243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13 </a:t>
            </a:r>
          </a:p>
        </p:txBody>
      </p:sp>
      <p:sp>
        <p:nvSpPr>
          <p:cNvPr id="83" name="내용 개체 틀 2"/>
          <p:cNvSpPr txBox="1">
            <a:spLocks/>
          </p:cNvSpPr>
          <p:nvPr/>
        </p:nvSpPr>
        <p:spPr>
          <a:xfrm>
            <a:off x="6234485" y="4517314"/>
            <a:ext cx="640868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smtClean="0">
                <a:sym typeface="Wingdings"/>
              </a:rPr>
              <a:t></a:t>
            </a:r>
            <a:endParaRPr lang="en-US" altLang="ko-KR" sz="2800" b="1" dirty="0" smtClean="0"/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6382202" y="4566270"/>
            <a:ext cx="2295456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12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1800" dirty="0"/>
              <a:t>Beacon </a:t>
            </a:r>
            <a:r>
              <a:rPr lang="en-US" altLang="ko-KR" sz="1800" dirty="0" smtClean="0"/>
              <a:t>verified</a:t>
            </a:r>
            <a:endParaRPr lang="en-US" altLang="ko-KR" sz="1800" dirty="0"/>
          </a:p>
        </p:txBody>
      </p:sp>
      <p:sp>
        <p:nvSpPr>
          <p:cNvPr id="92" name="내용 개체 틀 2"/>
          <p:cNvSpPr txBox="1">
            <a:spLocks/>
          </p:cNvSpPr>
          <p:nvPr/>
        </p:nvSpPr>
        <p:spPr>
          <a:xfrm>
            <a:off x="3052347" y="4262321"/>
            <a:ext cx="2290571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AP at channel 6 </a:t>
            </a:r>
          </a:p>
        </p:txBody>
      </p:sp>
      <p:sp>
        <p:nvSpPr>
          <p:cNvPr id="94" name="내용 개체 틀 2"/>
          <p:cNvSpPr txBox="1">
            <a:spLocks/>
          </p:cNvSpPr>
          <p:nvPr/>
        </p:nvSpPr>
        <p:spPr>
          <a:xfrm>
            <a:off x="3922077" y="4921911"/>
            <a:ext cx="2290571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AP at channel 9 </a:t>
            </a:r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5081323" y="5246250"/>
            <a:ext cx="384122" cy="37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ym typeface="Wingdings"/>
              </a:rPr>
              <a:t>?</a:t>
            </a:r>
            <a:endParaRPr lang="en-US" altLang="ko-KR" sz="2000" b="1" dirty="0" smtClean="0"/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3880593" y="5246250"/>
            <a:ext cx="384122" cy="37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ym typeface="Wingdings"/>
              </a:rPr>
              <a:t>?</a:t>
            </a:r>
            <a:endParaRPr lang="en-US" altLang="ko-KR" sz="2000" b="1" dirty="0" smtClean="0"/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3265590" y="4608898"/>
            <a:ext cx="384122" cy="37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ym typeface="Wingdings"/>
              </a:rPr>
              <a:t>?</a:t>
            </a:r>
            <a:endParaRPr lang="en-US" altLang="ko-KR" sz="2000" b="1" dirty="0" smtClean="0"/>
          </a:p>
        </p:txBody>
      </p:sp>
      <p:sp>
        <p:nvSpPr>
          <p:cNvPr id="59" name="내용 개체 틀 2"/>
          <p:cNvSpPr txBox="1">
            <a:spLocks/>
          </p:cNvSpPr>
          <p:nvPr/>
        </p:nvSpPr>
        <p:spPr>
          <a:xfrm>
            <a:off x="4466320" y="4608898"/>
            <a:ext cx="384122" cy="37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ym typeface="Wingdings"/>
              </a:rPr>
              <a:t>?</a:t>
            </a:r>
            <a:endParaRPr lang="en-US" altLang="ko-KR" sz="2000" b="1" dirty="0" smtClean="0"/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5037504" y="5923357"/>
            <a:ext cx="384122" cy="37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ym typeface="Wingdings"/>
              </a:rPr>
              <a:t>?</a:t>
            </a:r>
            <a:endParaRPr lang="en-US" altLang="ko-KR" sz="20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18" y="4669047"/>
            <a:ext cx="367554" cy="2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69" y="4669047"/>
            <a:ext cx="367554" cy="2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56" y="5315787"/>
            <a:ext cx="367554" cy="2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04" y="6003834"/>
            <a:ext cx="367554" cy="2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85" name="내용 개체 틀 2"/>
          <p:cNvSpPr txBox="1">
            <a:spLocks/>
          </p:cNvSpPr>
          <p:nvPr/>
        </p:nvSpPr>
        <p:spPr>
          <a:xfrm>
            <a:off x="4985774" y="5218805"/>
            <a:ext cx="640868" cy="407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smtClean="0">
                <a:sym typeface="Wingdings"/>
              </a:rPr>
              <a:t></a:t>
            </a:r>
            <a:endParaRPr lang="en-US" altLang="ko-KR" sz="2800" b="1" dirty="0" smtClean="0"/>
          </a:p>
        </p:txBody>
      </p:sp>
      <p:sp>
        <p:nvSpPr>
          <p:cNvPr id="93" name="타원 92"/>
          <p:cNvSpPr/>
          <p:nvPr/>
        </p:nvSpPr>
        <p:spPr>
          <a:xfrm>
            <a:off x="4358818" y="5267958"/>
            <a:ext cx="1288668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 useBgFill="1">
        <p:nvSpPr>
          <p:cNvPr id="73" name="내용 개체 틀 2"/>
          <p:cNvSpPr txBox="1">
            <a:spLocks/>
          </p:cNvSpPr>
          <p:nvPr/>
        </p:nvSpPr>
        <p:spPr>
          <a:xfrm>
            <a:off x="4258829" y="4586906"/>
            <a:ext cx="298970" cy="399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smtClean="0">
                <a:sym typeface="Wingdings"/>
              </a:rPr>
              <a:t></a:t>
            </a:r>
            <a:endParaRPr lang="en-US" altLang="ko-KR" sz="2800" b="1" dirty="0" smtClean="0"/>
          </a:p>
        </p:txBody>
      </p:sp>
      <p:sp useBgFill="1">
        <p:nvSpPr>
          <p:cNvPr id="74" name="내용 개체 틀 2"/>
          <p:cNvSpPr txBox="1">
            <a:spLocks/>
          </p:cNvSpPr>
          <p:nvPr/>
        </p:nvSpPr>
        <p:spPr>
          <a:xfrm>
            <a:off x="3644441" y="4581190"/>
            <a:ext cx="298970" cy="40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smtClean="0">
                <a:sym typeface="Wingdings"/>
              </a:rPr>
              <a:t></a:t>
            </a:r>
            <a:endParaRPr lang="en-US" altLang="ko-KR" sz="2800" b="1" dirty="0" smtClean="0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108" y="6003834"/>
            <a:ext cx="367554" cy="2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48" y="6003834"/>
            <a:ext cx="367554" cy="2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3474799" y="4608368"/>
            <a:ext cx="1288668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638736" y="5980562"/>
            <a:ext cx="448898" cy="2975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9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2" grpId="0"/>
      <p:bldP spid="54" grpId="0"/>
      <p:bldP spid="92" grpId="0"/>
      <p:bldP spid="94" grpId="0"/>
      <p:bldP spid="50" grpId="0"/>
      <p:bldP spid="45" grpId="0"/>
      <p:bldP spid="55" grpId="0"/>
      <p:bldP spid="59" grpId="0"/>
      <p:bldP spid="60" grpId="0"/>
      <p:bldP spid="85" grpId="0" animBg="1"/>
      <p:bldP spid="93" grpId="0" animBg="1"/>
      <p:bldP spid="73" grpId="0" animBg="1"/>
      <p:bldP spid="74" grpId="0" animBg="1"/>
      <p:bldP spid="9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Enhanced Wi-Fi Scanning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Now we know the channels &amp; TBTTs of </a:t>
            </a:r>
            <a:r>
              <a:rPr lang="en-US" altLang="ko-KR" dirty="0"/>
              <a:t>neighboring </a:t>
            </a:r>
            <a:r>
              <a:rPr lang="en-US" altLang="ko-KR" dirty="0" smtClean="0"/>
              <a:t>APs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We can choose “when” and “where” to trigger Wi-Fi scanning!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Two options to boost Wi-Fi scanning efficiency</a:t>
            </a:r>
          </a:p>
          <a:p>
            <a:pPr marL="312738" lvl="1" indent="0">
              <a:lnSpc>
                <a:spcPct val="120000"/>
              </a:lnSpc>
              <a:buNone/>
            </a:pPr>
            <a:r>
              <a:rPr lang="ko-KR" altLang="en-US" dirty="0"/>
              <a:t>① </a:t>
            </a:r>
            <a:r>
              <a:rPr lang="en-US" altLang="ko-KR" dirty="0" smtClean="0"/>
              <a:t>Selective active scanning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Trigger active scanning only on channels where APs are present</a:t>
            </a:r>
          </a:p>
          <a:p>
            <a:pPr marL="668338" lvl="2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itchFamily="2" charset="2"/>
              </a:rPr>
              <a:t> Enhanced delay efficiency</a:t>
            </a:r>
            <a:endParaRPr lang="en-US" altLang="ko-KR" dirty="0" smtClean="0"/>
          </a:p>
          <a:p>
            <a:pPr marL="312738" lvl="1" indent="0">
              <a:lnSpc>
                <a:spcPct val="120000"/>
              </a:lnSpc>
              <a:buNone/>
            </a:pPr>
            <a:r>
              <a:rPr lang="ko-KR" altLang="en-US" dirty="0"/>
              <a:t>② </a:t>
            </a:r>
            <a:r>
              <a:rPr lang="en-US" altLang="ko-KR" dirty="0" smtClean="0"/>
              <a:t>Scheduled passive scanning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Wake up at the TBTT to listen for beacon frame</a:t>
            </a:r>
            <a:endParaRPr lang="en-US" altLang="ko-KR" dirty="0"/>
          </a:p>
          <a:p>
            <a:pPr marL="668338" lvl="2" indent="0">
              <a:lnSpc>
                <a:spcPct val="120000"/>
              </a:lnSpc>
              <a:buNone/>
            </a:pPr>
            <a:r>
              <a:rPr lang="en-US" altLang="ko-KR" dirty="0"/>
              <a:t>     </a:t>
            </a:r>
            <a:r>
              <a:rPr lang="en-US" altLang="ko-KR" dirty="0">
                <a:sym typeface="Wingdings" pitchFamily="2" charset="2"/>
              </a:rPr>
              <a:t> Enhanced </a:t>
            </a:r>
            <a:r>
              <a:rPr lang="en-US" altLang="ko-KR" dirty="0" smtClean="0">
                <a:sym typeface="Wingdings" pitchFamily="2" charset="2"/>
              </a:rPr>
              <a:t>energy </a:t>
            </a:r>
            <a:r>
              <a:rPr lang="en-US" altLang="ko-KR" dirty="0">
                <a:sym typeface="Wingdings" pitchFamily="2" charset="2"/>
              </a:rPr>
              <a:t>efficiency</a:t>
            </a:r>
            <a:endParaRPr lang="en-US" altLang="ko-KR" dirty="0"/>
          </a:p>
          <a:p>
            <a:pPr marL="312738" lvl="1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96996" y="95455"/>
            <a:ext cx="2083895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Proposed Scheme </a:t>
            </a:r>
            <a:r>
              <a:rPr lang="ko-KR" altLang="en-US" sz="1200" b="1" dirty="0" smtClean="0"/>
              <a:t>○○</a:t>
            </a:r>
            <a:r>
              <a:rPr lang="ko-KR" altLang="en-US" sz="1200" b="1" dirty="0"/>
              <a:t>○</a:t>
            </a:r>
            <a:r>
              <a:rPr lang="ko-KR" altLang="en-US" sz="1200" b="1" dirty="0" smtClean="0"/>
              <a:t>●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262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Prototype implementation on laptop</a:t>
            </a:r>
          </a:p>
          <a:p>
            <a:pPr lvl="1"/>
            <a:r>
              <a:rPr lang="en-US" altLang="ko-KR" dirty="0" smtClean="0"/>
              <a:t>Bluetooth radio: </a:t>
            </a:r>
            <a:r>
              <a:rPr lang="en-US" altLang="ko-KR" i="1" dirty="0" err="1" smtClean="0"/>
              <a:t>Ubertooth</a:t>
            </a:r>
            <a:r>
              <a:rPr lang="en-US" altLang="ko-KR" i="1" dirty="0" smtClean="0"/>
              <a:t>-one</a:t>
            </a:r>
          </a:p>
          <a:p>
            <a:pPr lvl="1"/>
            <a:r>
              <a:rPr lang="en-US" altLang="ko-KR" dirty="0" smtClean="0"/>
              <a:t>Wi-Fi: </a:t>
            </a:r>
            <a:r>
              <a:rPr lang="en-US" altLang="ko-KR" i="1" dirty="0" smtClean="0"/>
              <a:t>ath9k (AR9380)</a:t>
            </a:r>
          </a:p>
          <a:p>
            <a:pPr lvl="1"/>
            <a:r>
              <a:rPr lang="en-US" altLang="ko-KR" dirty="0" smtClean="0"/>
              <a:t>Python </a:t>
            </a:r>
            <a:r>
              <a:rPr lang="en-US" altLang="ko-KR" dirty="0" err="1" smtClean="0"/>
              <a:t>subprocess</a:t>
            </a:r>
            <a:r>
              <a:rPr lang="en-US" altLang="ko-KR" dirty="0" smtClean="0"/>
              <a:t> module to manage interaction</a:t>
            </a:r>
          </a:p>
          <a:p>
            <a:r>
              <a:rPr lang="en-US" altLang="ko-KR" dirty="0" smtClean="0"/>
              <a:t>Currently, system parameters are determined empirically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572836" y="95455"/>
            <a:ext cx="1697544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Evaluation </a:t>
            </a:r>
            <a:r>
              <a:rPr lang="ko-KR" altLang="en-US" sz="1200" b="1" dirty="0" smtClean="0"/>
              <a:t>●○○○</a:t>
            </a:r>
            <a:endParaRPr lang="en-US" altLang="ko-KR" sz="1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9458"/>
            <a:ext cx="4043775" cy="222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38" y="4324350"/>
            <a:ext cx="5103361" cy="196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1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Performance of Beacon Frame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466" y="1447800"/>
            <a:ext cx="8585351" cy="54101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Comparison scheme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 smtClean="0"/>
              <a:t>ZiFi</a:t>
            </a:r>
            <a:r>
              <a:rPr lang="en-US" altLang="ko-KR" baseline="30000" dirty="0" smtClean="0"/>
              <a:t>[1]</a:t>
            </a:r>
            <a:r>
              <a:rPr lang="en-US" altLang="ko-KR" dirty="0"/>
              <a:t> </a:t>
            </a:r>
            <a:r>
              <a:rPr lang="en-US" altLang="ko-KR" dirty="0" smtClean="0"/>
              <a:t>(ZigBee based Wi-Fi AP detector)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Detection accuracy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Single AP scenario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 smtClean="0"/>
              <a:t>BlueScan</a:t>
            </a:r>
            <a:r>
              <a:rPr lang="en-US" altLang="ko-KR" dirty="0" smtClean="0"/>
              <a:t> achieves both high TP and low FP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Multiple APs scenario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Accuracy invariant </a:t>
            </a:r>
            <a:r>
              <a:rPr lang="en-US" altLang="ko-KR" dirty="0"/>
              <a:t>to the number of </a:t>
            </a:r>
            <a:r>
              <a:rPr lang="en-US" altLang="ko-KR" dirty="0" smtClean="0"/>
              <a:t>APs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Detection delay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Adaptive to channel utilization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Lower delay compared to </a:t>
            </a:r>
            <a:r>
              <a:rPr lang="en-US" altLang="ko-KR" dirty="0" err="1" smtClean="0"/>
              <a:t>ZiFi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[1]  R. Zhou et al, “</a:t>
            </a:r>
            <a:r>
              <a:rPr lang="en-US" altLang="ko-KR" sz="1400" dirty="0" err="1" smtClean="0"/>
              <a:t>ZiFi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Wireless LAN Discovery via ZigBee </a:t>
            </a:r>
            <a:r>
              <a:rPr lang="en-US" altLang="ko-KR" sz="1400" dirty="0" smtClean="0"/>
              <a:t>Interference Signatures ,” in </a:t>
            </a:r>
            <a:r>
              <a:rPr lang="en-US" altLang="ko-KR" sz="1400" i="1" dirty="0" smtClean="0"/>
              <a:t>Proc. ACM </a:t>
            </a:r>
            <a:r>
              <a:rPr lang="en-US" altLang="ko-KR" sz="1400" i="1" dirty="0" err="1" smtClean="0"/>
              <a:t>MobiCom</a:t>
            </a:r>
            <a:r>
              <a:rPr lang="en-US" altLang="ko-KR" sz="1400" i="1" dirty="0" smtClean="0"/>
              <a:t> </a:t>
            </a:r>
            <a:r>
              <a:rPr lang="en-US" altLang="ko-KR" sz="1400" dirty="0" smtClean="0"/>
              <a:t>2010.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2836" y="95455"/>
            <a:ext cx="1697544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Evaluation </a:t>
            </a:r>
            <a:r>
              <a:rPr lang="ko-KR" altLang="en-US" sz="1200" b="1" dirty="0" smtClean="0"/>
              <a:t>○●○○</a:t>
            </a:r>
            <a:endParaRPr lang="en-US" altLang="ko-KR" sz="12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75" y="4826919"/>
            <a:ext cx="2482043" cy="157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96" y="1579586"/>
            <a:ext cx="2579718" cy="15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32" y="3212776"/>
            <a:ext cx="3282786" cy="152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5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Performance of AP Channel Pinpointing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Channel pinpointing delay</a:t>
            </a:r>
          </a:p>
          <a:p>
            <a:pPr lvl="1"/>
            <a:r>
              <a:rPr lang="en-US" altLang="ko-KR" dirty="0"/>
              <a:t>3 APs on channel 2, 7, 13</a:t>
            </a:r>
          </a:p>
          <a:p>
            <a:pPr lvl="1">
              <a:lnSpc>
                <a:spcPct val="110000"/>
              </a:lnSpc>
            </a:pPr>
            <a:r>
              <a:rPr lang="en-US" altLang="ko-KR" i="1" dirty="0"/>
              <a:t>Detect-and-verify process </a:t>
            </a:r>
            <a:r>
              <a:rPr lang="en-US" altLang="ko-KR" dirty="0"/>
              <a:t>achieves 54% shorter </a:t>
            </a:r>
            <a:r>
              <a:rPr lang="en-US" altLang="ko-KR" dirty="0" smtClean="0"/>
              <a:t>delay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Channel pinpointing accuracy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2 APs on channel 6, 7</a:t>
            </a:r>
          </a:p>
          <a:p>
            <a:pPr lvl="1">
              <a:lnSpc>
                <a:spcPct val="110000"/>
              </a:lnSpc>
            </a:pPr>
            <a:r>
              <a:rPr lang="en-US" altLang="ko-KR" i="1" dirty="0"/>
              <a:t>Detect-and-verify process </a:t>
            </a:r>
            <a:r>
              <a:rPr lang="en-US" altLang="ko-KR" dirty="0" smtClean="0"/>
              <a:t>causes slight imbalance depending on channel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2836" y="95455"/>
            <a:ext cx="1697544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Evaluation </a:t>
            </a:r>
            <a:r>
              <a:rPr lang="ko-KR" altLang="en-US" sz="1200" b="1" dirty="0" smtClean="0"/>
              <a:t>○○●○</a:t>
            </a:r>
            <a:endParaRPr lang="en-US" altLang="ko-KR" sz="12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38" y="4305202"/>
            <a:ext cx="3092439" cy="221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40" y="4290528"/>
            <a:ext cx="3041639" cy="222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3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Scanning Delay &amp; Energy Consumption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2466" y="1447800"/>
                <a:ext cx="4503171" cy="5035551"/>
              </a:xfrm>
            </p:spPr>
            <p:txBody>
              <a:bodyPr/>
              <a:lstStyle/>
              <a:p>
                <a:r>
                  <a:rPr lang="en-US" altLang="ko-KR" dirty="0" smtClean="0"/>
                  <a:t>Scanning delay measurement</a:t>
                </a:r>
              </a:p>
              <a:p>
                <a:pPr lvl="1"/>
                <a:r>
                  <a:rPr lang="en-US" altLang="ko-KR" dirty="0" smtClean="0"/>
                  <a:t>Baseline</a:t>
                </a:r>
              </a:p>
              <a:p>
                <a:pPr lvl="2"/>
                <a:r>
                  <a:rPr lang="en-US" altLang="ko-KR" dirty="0"/>
                  <a:t>A</a:t>
                </a:r>
                <a:r>
                  <a:rPr lang="en-US" altLang="ko-KR" dirty="0" smtClean="0"/>
                  <a:t>ctive scanning</a:t>
                </a:r>
              </a:p>
              <a:p>
                <a:pPr marL="668338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(scan time = 40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𝑚𝑠</m:t>
                    </m:r>
                  </m:oMath>
                </a14:m>
                <a:r>
                  <a:rPr lang="en-US" altLang="ko-KR" dirty="0" smtClean="0"/>
                  <a:t> per channel)</a:t>
                </a:r>
              </a:p>
              <a:p>
                <a:pPr lvl="1"/>
                <a:r>
                  <a:rPr lang="en-US" altLang="ko-KR" dirty="0" smtClean="0"/>
                  <a:t>Delay reduction</a:t>
                </a:r>
              </a:p>
              <a:p>
                <a:pPr lvl="2"/>
                <a:r>
                  <a:rPr lang="en-US" altLang="ko-KR" dirty="0" smtClean="0"/>
                  <a:t>Selective active: 77%</a:t>
                </a:r>
              </a:p>
              <a:p>
                <a:pPr lvl="2"/>
                <a:r>
                  <a:rPr lang="en-US" altLang="ko-KR" dirty="0" smtClean="0"/>
                  <a:t>Scheduled passive: 53%</a:t>
                </a:r>
              </a:p>
              <a:p>
                <a:pPr marL="668338" lvl="2" indent="0">
                  <a:buNone/>
                </a:pPr>
                <a:r>
                  <a:rPr lang="en-US" altLang="ko-KR" dirty="0" smtClean="0"/>
                  <a:t>    (Rx time: 88%)</a:t>
                </a:r>
                <a:endParaRPr lang="en-US" altLang="ko-KR" dirty="0"/>
              </a:p>
              <a:p>
                <a:r>
                  <a:rPr lang="en-US" altLang="ko-KR" dirty="0" smtClean="0"/>
                  <a:t>Energy consumption modeling</a:t>
                </a:r>
              </a:p>
              <a:p>
                <a:pPr lvl="1"/>
                <a:r>
                  <a:rPr lang="en-US" altLang="ko-KR" dirty="0" smtClean="0"/>
                  <a:t>Little overhead once Bluetooth detects neighboring APs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466" y="1447800"/>
                <a:ext cx="4503171" cy="5035551"/>
              </a:xfrm>
              <a:blipFill rotWithShape="1">
                <a:blip r:embed="rId2"/>
                <a:stretch>
                  <a:fillRect l="-1759" t="-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2836" y="95455"/>
            <a:ext cx="1697544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Evaluation </a:t>
            </a:r>
            <a:r>
              <a:rPr lang="ko-KR" altLang="en-US" sz="1200" b="1" dirty="0" smtClean="0"/>
              <a:t>○○○●</a:t>
            </a:r>
            <a:endParaRPr lang="en-US" altLang="ko-KR" sz="12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04" y="1556507"/>
            <a:ext cx="4619956" cy="25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54" y="4483823"/>
            <a:ext cx="4645887" cy="150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7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dirty="0" smtClean="0">
                <a:ea typeface="Adobe Fan Heiti Std B" panose="020B0700000000000000" pitchFamily="34" charset="-128"/>
              </a:rPr>
              <a:t>Proposed Bluetooth aided Wi-Fi scanning scheme</a:t>
            </a:r>
          </a:p>
          <a:p>
            <a:pPr lvl="1"/>
            <a:r>
              <a:rPr lang="en-US" altLang="ko-KR" dirty="0" smtClean="0"/>
              <a:t>Periodic beacon frame &amp; TBTT detection</a:t>
            </a:r>
          </a:p>
          <a:p>
            <a:pPr lvl="1"/>
            <a:r>
              <a:rPr lang="en-US" altLang="ko-KR" dirty="0" smtClean="0"/>
              <a:t>AP channel pinpointing</a:t>
            </a:r>
          </a:p>
          <a:p>
            <a:pPr lvl="1"/>
            <a:r>
              <a:rPr lang="en-US" altLang="ko-KR" dirty="0" smtClean="0"/>
              <a:t>Enhanced Wi-Fi scanning (selective active, scheduled passive scanning)</a:t>
            </a:r>
          </a:p>
          <a:p>
            <a:pPr>
              <a:spcBef>
                <a:spcPts val="2400"/>
              </a:spcBef>
            </a:pPr>
            <a:r>
              <a:rPr lang="en-US" altLang="ko-KR" dirty="0" smtClean="0">
                <a:ea typeface="Adobe Fan Heiti Std B" panose="020B0700000000000000" pitchFamily="34" charset="-128"/>
              </a:rPr>
              <a:t>Performance enhancement</a:t>
            </a:r>
          </a:p>
          <a:p>
            <a:pPr lvl="1"/>
            <a:r>
              <a:rPr lang="en-US" altLang="ko-KR" dirty="0" smtClean="0"/>
              <a:t>Up to 77% Wi-Fi scanning delay reduction</a:t>
            </a:r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Parameter optimization</a:t>
            </a:r>
          </a:p>
          <a:p>
            <a:pPr lvl="1"/>
            <a:r>
              <a:rPr lang="en-US" altLang="ko-KR" dirty="0" smtClean="0"/>
              <a:t>Evaluation for handoff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236487" y="95455"/>
            <a:ext cx="1135814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Conclusion </a:t>
            </a:r>
            <a:r>
              <a:rPr lang="ko-KR" altLang="en-US" sz="1200" b="1" dirty="0" smtClean="0"/>
              <a:t>●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2031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43934" y="1691528"/>
            <a:ext cx="9000066" cy="5052173"/>
            <a:chOff x="-1" y="0"/>
            <a:chExt cx="12217013" cy="6858001"/>
          </a:xfrm>
        </p:grpSpPr>
        <p:grpSp>
          <p:nvGrpSpPr>
            <p:cNvPr id="12" name="Gruppieren 9"/>
            <p:cNvGrpSpPr/>
            <p:nvPr/>
          </p:nvGrpSpPr>
          <p:grpSpPr>
            <a:xfrm>
              <a:off x="-1" y="0"/>
              <a:ext cx="12217013" cy="6858001"/>
              <a:chOff x="-1" y="0"/>
              <a:chExt cx="12217013" cy="6858001"/>
            </a:xfrm>
          </p:grpSpPr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l="22326"/>
              <a:stretch/>
            </p:blipFill>
            <p:spPr bwMode="auto">
              <a:xfrm flipV="1">
                <a:off x="5099775" y="0"/>
                <a:ext cx="7117237" cy="6858000"/>
              </a:xfrm>
              <a:prstGeom prst="rect">
                <a:avLst/>
              </a:prstGeom>
              <a:noFill/>
            </p:spPr>
          </p:pic>
          <p:sp>
            <p:nvSpPr>
              <p:cNvPr id="14" name="Rechteck 8"/>
              <p:cNvSpPr/>
              <p:nvPr/>
            </p:nvSpPr>
            <p:spPr bwMode="gray">
              <a:xfrm>
                <a:off x="-1" y="1"/>
                <a:ext cx="5099776" cy="6858000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08000" tIns="108000" rIns="144000" bIns="72000" rtlCol="0" anchor="ctr"/>
              <a:lstStyle/>
              <a:p>
                <a:pPr marL="190800" indent="-190800" algn="ctr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sz="1600" noProof="1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grpSp>
          <p:nvGrpSpPr>
            <p:cNvPr id="15" name="Gruppieren 10"/>
            <p:cNvGrpSpPr/>
            <p:nvPr/>
          </p:nvGrpSpPr>
          <p:grpSpPr>
            <a:xfrm>
              <a:off x="577074" y="2281594"/>
              <a:ext cx="7740268" cy="2527611"/>
              <a:chOff x="577074" y="2281594"/>
              <a:chExt cx="7740268" cy="2527611"/>
            </a:xfrm>
          </p:grpSpPr>
          <p:sp>
            <p:nvSpPr>
              <p:cNvPr id="16" name="Textfeld 6"/>
              <p:cNvSpPr txBox="1"/>
              <p:nvPr/>
            </p:nvSpPr>
            <p:spPr bwMode="gray">
              <a:xfrm>
                <a:off x="577074" y="2658331"/>
                <a:ext cx="6776156" cy="1927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de-DE" sz="6000" b="1" noProof="1" smtClean="0">
                    <a:ln w="12700">
                      <a:noFill/>
                    </a:ln>
                    <a:solidFill>
                      <a:srgbClr val="B2B2B2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  <a:t>Thank you </a:t>
                </a:r>
                <a:r>
                  <a:rPr lang="de-DE" sz="4800" noProof="1" smtClean="0">
                    <a:ln w="12700">
                      <a:noFill/>
                    </a:ln>
                    <a:solidFill>
                      <a:srgbClr val="B2B2B2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  <a:t/>
                </a:r>
                <a:br>
                  <a:rPr lang="de-DE" sz="4800" noProof="1" smtClean="0">
                    <a:ln w="12700">
                      <a:noFill/>
                    </a:ln>
                    <a:solidFill>
                      <a:srgbClr val="B2B2B2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</a:br>
                <a:r>
                  <a:rPr lang="de-DE" sz="5400" noProof="1" smtClean="0">
                    <a:ln w="12700">
                      <a:noFill/>
                    </a:ln>
                    <a:solidFill>
                      <a:srgbClr val="B2B2B2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  <a:t>for your attention</a:t>
                </a:r>
                <a:endParaRPr lang="de-DE" sz="5400" noProof="1">
                  <a:ln w="12700">
                    <a:noFill/>
                  </a:ln>
                  <a:solidFill>
                    <a:srgbClr val="B2B2B2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17" name="Textfeld 7"/>
              <p:cNvSpPr txBox="1"/>
              <p:nvPr/>
            </p:nvSpPr>
            <p:spPr>
              <a:xfrm>
                <a:off x="7413878" y="2281594"/>
                <a:ext cx="903464" cy="2527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500" b="1" noProof="1" smtClean="0">
                    <a:ln w="12700">
                      <a:noFill/>
                    </a:ln>
                    <a:solidFill>
                      <a:srgbClr val="B2B2B2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4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World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Residential environment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4 APs at channel 4, 6, 7, 13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TBTT acquisition accuracy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Ground truth TBTT is estimated using </a:t>
            </a:r>
            <a:r>
              <a:rPr lang="en-US" altLang="ko-KR" dirty="0" err="1" smtClean="0"/>
              <a:t>Tcpdump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err="1" smtClean="0"/>
              <a:t>BlueScan</a:t>
            </a:r>
            <a:r>
              <a:rPr lang="en-US" altLang="ko-KR" dirty="0" smtClean="0"/>
              <a:t> accurately detects the TBTTs of APs</a:t>
            </a:r>
          </a:p>
          <a:p>
            <a:pPr lvl="2">
              <a:lnSpc>
                <a:spcPct val="130000"/>
              </a:lnSpc>
            </a:pPr>
            <a:r>
              <a:rPr lang="en-US" altLang="ko-KR" dirty="0" smtClean="0"/>
              <a:t>TBTT acquisition error &lt; 300 </a:t>
            </a:r>
            <a:r>
              <a:rPr lang="el-GR" altLang="ko-KR" dirty="0"/>
              <a:t>μ</a:t>
            </a:r>
            <a:r>
              <a:rPr lang="en-US" altLang="ko-KR" dirty="0" smtClean="0"/>
              <a:t>s (mainly due to USB transfer delay)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Backup Slides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" y="4972718"/>
            <a:ext cx="2937099" cy="149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86" y="5023447"/>
            <a:ext cx="2873296" cy="1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08" y="4963449"/>
            <a:ext cx="2928592" cy="150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2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5791" y="3003453"/>
            <a:ext cx="4269400" cy="4017745"/>
            <a:chOff x="-3451253" y="920315"/>
            <a:chExt cx="4269400" cy="4017745"/>
          </a:xfrm>
        </p:grpSpPr>
        <p:sp>
          <p:nvSpPr>
            <p:cNvPr id="5" name="타원 4"/>
            <p:cNvSpPr/>
            <p:nvPr/>
          </p:nvSpPr>
          <p:spPr>
            <a:xfrm>
              <a:off x="-3451252" y="1152946"/>
              <a:ext cx="4022293" cy="378511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51253" y="920315"/>
              <a:ext cx="3027365" cy="401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3888" y="920315"/>
              <a:ext cx="1242035" cy="177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5380542" y="3031720"/>
            <a:ext cx="4205963" cy="4166277"/>
            <a:chOff x="-3581917" y="962364"/>
            <a:chExt cx="4205963" cy="4166277"/>
          </a:xfrm>
        </p:grpSpPr>
        <p:sp>
          <p:nvSpPr>
            <p:cNvPr id="30" name="타원 29"/>
            <p:cNvSpPr/>
            <p:nvPr/>
          </p:nvSpPr>
          <p:spPr>
            <a:xfrm>
              <a:off x="-3451252" y="1152946"/>
              <a:ext cx="4022293" cy="378511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28823" y="962364"/>
              <a:ext cx="3152869" cy="4166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81917" y="1068847"/>
              <a:ext cx="1116531" cy="163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Proliferation of IEEE 802.11 WLAN (Wi-Fi)</a:t>
            </a:r>
          </a:p>
          <a:p>
            <a:pPr>
              <a:spcBef>
                <a:spcPts val="1200"/>
              </a:spcBef>
            </a:pPr>
            <a:r>
              <a:rPr lang="en-US" altLang="ko-KR" dirty="0" smtClean="0"/>
              <a:t>Limited coverage of Wi-Fi Access Points (APs)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tations need to frequently search for </a:t>
            </a:r>
            <a:r>
              <a:rPr lang="en-US" altLang="ko-KR" smtClean="0"/>
              <a:t>neighboring APs </a:t>
            </a:r>
            <a:r>
              <a:rPr lang="en-US" altLang="ko-KR" dirty="0" smtClean="0"/>
              <a:t>(Wi-Fi scanning)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nevitable inefficiency:</a:t>
            </a:r>
            <a:r>
              <a:rPr lang="en-US" altLang="ko-KR" dirty="0"/>
              <a:t> </a:t>
            </a:r>
            <a:r>
              <a:rPr lang="en-US" altLang="ko-KR" dirty="0" smtClean="0"/>
              <a:t>no</a:t>
            </a:r>
            <a:r>
              <a:rPr lang="en-US" altLang="ko-KR" dirty="0" smtClean="0">
                <a:sym typeface="Wingdings" panose="05000000000000000000" pitchFamily="2" charset="2"/>
              </a:rPr>
              <a:t> prior knowledge about </a:t>
            </a:r>
            <a:r>
              <a:rPr lang="en-US" altLang="ko-KR" dirty="0"/>
              <a:t>neighboring</a:t>
            </a:r>
            <a:r>
              <a:rPr lang="en-US" altLang="ko-KR" dirty="0" smtClean="0">
                <a:sym typeface="Wingdings" panose="05000000000000000000" pitchFamily="2" charset="2"/>
              </a:rPr>
              <a:t> APs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Stations need </a:t>
            </a:r>
            <a:r>
              <a:rPr lang="en-US" altLang="ko-KR" dirty="0">
                <a:sym typeface="Wingdings" panose="05000000000000000000" pitchFamily="2" charset="2"/>
              </a:rPr>
              <a:t>to search for </a:t>
            </a:r>
            <a:r>
              <a:rPr lang="en-US" altLang="ko-KR" dirty="0" smtClean="0">
                <a:sym typeface="Wingdings" panose="05000000000000000000" pitchFamily="2" charset="2"/>
              </a:rPr>
              <a:t>APs </a:t>
            </a:r>
            <a:r>
              <a:rPr lang="en-US" altLang="ko-KR" dirty="0">
                <a:sym typeface="Wingdings" panose="05000000000000000000" pitchFamily="2" charset="2"/>
              </a:rPr>
              <a:t>on every </a:t>
            </a:r>
            <a:r>
              <a:rPr lang="en-US" altLang="ko-KR" dirty="0" smtClean="0">
                <a:sym typeface="Wingdings" panose="05000000000000000000" pitchFamily="2" charset="2"/>
              </a:rPr>
              <a:t>Wi-Fi channel</a:t>
            </a:r>
          </a:p>
          <a:p>
            <a:pPr marL="312738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 </a:t>
            </a:r>
            <a:r>
              <a:rPr lang="en-US" altLang="ko-KR" dirty="0">
                <a:sym typeface="Wingdings" panose="05000000000000000000" pitchFamily="2" charset="2"/>
              </a:rPr>
              <a:t>U</a:t>
            </a:r>
            <a:r>
              <a:rPr lang="en-US" altLang="ko-KR" dirty="0" smtClean="0">
                <a:sym typeface="Wingdings" panose="05000000000000000000" pitchFamily="2" charset="2"/>
              </a:rPr>
              <a:t>nnecessary energy consumption &amp; delay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Can we make it “smoother” without requiring additional hardware?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1273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312738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0742" y="95455"/>
            <a:ext cx="1355320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Introduction </a:t>
            </a:r>
            <a:r>
              <a:rPr lang="ko-KR" altLang="en-US" sz="1200" b="1" dirty="0" smtClean="0"/>
              <a:t>●</a:t>
            </a:r>
            <a:endParaRPr lang="en-US" altLang="ko-KR" sz="14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2731574" y="5548798"/>
            <a:ext cx="1222666" cy="1120990"/>
            <a:chOff x="21522001" y="9535500"/>
            <a:chExt cx="2139115" cy="2317272"/>
          </a:xfrm>
        </p:grpSpPr>
        <p:pic>
          <p:nvPicPr>
            <p:cNvPr id="12" name="Picture 16" descr="behaviour, dance, dj, fun, human, joy, refresh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22001" y="9535500"/>
              <a:ext cx="2139115" cy="2317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8040" y="9569308"/>
              <a:ext cx="623946" cy="623946"/>
            </a:xfrm>
            <a:prstGeom prst="rect">
              <a:avLst/>
            </a:prstGeom>
          </p:spPr>
        </p:pic>
      </p:grpSp>
      <p:sp>
        <p:nvSpPr>
          <p:cNvPr id="16" name="왼쪽 화살표 15"/>
          <p:cNvSpPr/>
          <p:nvPr/>
        </p:nvSpPr>
        <p:spPr>
          <a:xfrm rot="10800000">
            <a:off x="4273118" y="6272379"/>
            <a:ext cx="1149189" cy="183147"/>
          </a:xfrm>
          <a:prstGeom prst="leftArrow">
            <a:avLst>
              <a:gd name="adj1" fmla="val 50000"/>
              <a:gd name="adj2" fmla="val 104067"/>
            </a:avLst>
          </a:prstGeom>
          <a:gradFill>
            <a:gsLst>
              <a:gs pos="0">
                <a:schemeClr val="tx1"/>
              </a:gs>
              <a:gs pos="100000">
                <a:srgbClr val="737373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1112860" y="4677657"/>
            <a:ext cx="785708" cy="563862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1996973" y="5147591"/>
            <a:ext cx="767829" cy="462271"/>
          </a:xfrm>
          <a:prstGeom prst="straightConnector1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6167967" y="5180280"/>
            <a:ext cx="1015925" cy="29597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/>
          <p:cNvSpPr txBox="1">
            <a:spLocks/>
          </p:cNvSpPr>
          <p:nvPr/>
        </p:nvSpPr>
        <p:spPr>
          <a:xfrm>
            <a:off x="6095925" y="4972292"/>
            <a:ext cx="971635" cy="2431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/>
              <a:t>?</a:t>
            </a:r>
            <a:endParaRPr lang="en-US" altLang="ko-KR" sz="1800" b="1" dirty="0" smtClean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1025338" y="5207626"/>
            <a:ext cx="971635" cy="2431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/>
              <a:t>AP 1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7261570" y="4677657"/>
            <a:ext cx="785708" cy="563862"/>
          </a:xfrm>
          <a:prstGeom prst="rect">
            <a:avLst/>
          </a:prstGeom>
        </p:spPr>
      </p:pic>
      <p:sp>
        <p:nvSpPr>
          <p:cNvPr id="39" name="내용 개체 틀 2"/>
          <p:cNvSpPr txBox="1">
            <a:spLocks/>
          </p:cNvSpPr>
          <p:nvPr/>
        </p:nvSpPr>
        <p:spPr>
          <a:xfrm>
            <a:off x="7174048" y="5207626"/>
            <a:ext cx="971635" cy="2431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/>
              <a:t>AP 2</a:t>
            </a:r>
          </a:p>
        </p:txBody>
      </p:sp>
    </p:spTree>
    <p:extLst>
      <p:ext uri="{BB962C8B-B14F-4D97-AF65-F5344CB8AC3E}">
        <p14:creationId xmlns:p14="http://schemas.microsoft.com/office/powerpoint/2010/main" val="3855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32917 -7.40741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36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Our approach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Employ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Bluetooth  radio to detect neighboring APs prior to Wi-Fi scanning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Why Bluetooth?</a:t>
            </a:r>
          </a:p>
          <a:p>
            <a:pPr lvl="1"/>
            <a:r>
              <a:rPr lang="en-US" altLang="ko-KR" dirty="0"/>
              <a:t>Low power</a:t>
            </a:r>
          </a:p>
          <a:p>
            <a:pPr lvl="1"/>
            <a:r>
              <a:rPr lang="en-US" altLang="ko-KR" dirty="0"/>
              <a:t>Widely available in smartphones </a:t>
            </a:r>
            <a:r>
              <a:rPr lang="en-US" altLang="ko-KR" dirty="0" smtClean="0"/>
              <a:t>(as Wi-Fi &amp; Bluetooth combo chipset)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Is </a:t>
            </a:r>
            <a:r>
              <a:rPr lang="en-US" altLang="ko-KR" dirty="0"/>
              <a:t>it </a:t>
            </a:r>
            <a:r>
              <a:rPr lang="en-US" altLang="ko-KR" dirty="0" smtClean="0"/>
              <a:t>worth it? 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40% of Wi-Fi devices still remain 2.4 GHz only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Most dual band devices connect to 2.4 GHz Wi-Fi networks</a:t>
            </a:r>
          </a:p>
          <a:p>
            <a:pPr lvl="1"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669225" y="95455"/>
            <a:ext cx="1690160" cy="193899"/>
          </a:xfrm>
          <a:prstGeom prst="rect">
            <a:avLst/>
          </a:prstGeom>
          <a:solidFill>
            <a:srgbClr val="002060"/>
          </a:solidFill>
        </p:spPr>
        <p:txBody>
          <a:bodyPr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Preliminaries </a:t>
            </a:r>
            <a:r>
              <a:rPr lang="ko-KR" altLang="en-US" sz="1200" b="1" dirty="0" smtClean="0"/>
              <a:t>●○</a:t>
            </a:r>
            <a:endParaRPr lang="en-US" altLang="ko-KR" sz="1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05" y="5074667"/>
            <a:ext cx="4796011" cy="171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21" y="5081839"/>
            <a:ext cx="1194031" cy="14055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96" y="5118639"/>
            <a:ext cx="1505943" cy="13492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8009" y="6465232"/>
            <a:ext cx="1465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Low power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984719" y="6469199"/>
            <a:ext cx="197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Combo chipset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72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2982146" y="6322656"/>
            <a:ext cx="4731109" cy="443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982146" y="4030994"/>
            <a:ext cx="4731109" cy="2216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err="1" smtClean="0"/>
              <a:t>BlueScan</a:t>
            </a:r>
            <a:r>
              <a:rPr lang="en-US" altLang="ko-KR" dirty="0" smtClean="0"/>
              <a:t>: Overview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2466" y="1447800"/>
                <a:ext cx="8881534" cy="50355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Design philosophy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dirty="0" smtClean="0"/>
                  <a:t>Bluetooth radio tells “when” and “where” to search for </a:t>
                </a:r>
                <a:r>
                  <a:rPr lang="en-US" altLang="ko-KR" dirty="0"/>
                  <a:t>neighboring </a:t>
                </a:r>
                <a:r>
                  <a:rPr lang="en-US" altLang="ko-KR" dirty="0" smtClean="0"/>
                  <a:t>APs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How can Bluetooth radio detect Wi-Fi APs?</a:t>
                </a:r>
                <a:endParaRPr lang="en-US" altLang="ko-KR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Periodic beacon frames transmitted at Target Beacon Transmission Time (TBTT)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312738" lvl="1" indent="0">
                  <a:lnSpc>
                    <a:spcPct val="90000"/>
                  </a:lnSpc>
                  <a:buNone/>
                </a:pPr>
                <a:r>
                  <a:rPr lang="en-US" altLang="ko-KR" b="1" dirty="0">
                    <a:sym typeface="Wingdings" panose="05000000000000000000" pitchFamily="2" charset="2"/>
                  </a:rPr>
                  <a:t> 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98.6%</a:t>
                </a: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of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Wi-Fi APs </a:t>
                </a:r>
                <a:r>
                  <a:rPr lang="en-US" altLang="ko-KR" dirty="0">
                    <a:sym typeface="Wingdings" panose="05000000000000000000" pitchFamily="2" charset="2"/>
                  </a:rPr>
                  <a:t>employ fixed 102.4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𝑚𝑠</m:t>
                    </m:r>
                  </m:oMath>
                </a14:m>
                <a:r>
                  <a:rPr lang="en-US" altLang="ko-KR" dirty="0"/>
                  <a:t> beacon period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Overall flow of </a:t>
                </a:r>
                <a:r>
                  <a:rPr lang="en-US" altLang="ko-KR" i="1" dirty="0" err="1" smtClean="0"/>
                  <a:t>BlueScan</a:t>
                </a:r>
                <a:endParaRPr lang="en-US" altLang="ko-KR" i="1" dirty="0" smtClean="0"/>
              </a:p>
              <a:p>
                <a:pPr marL="312738" lvl="1" indent="0">
                  <a:lnSpc>
                    <a:spcPct val="90000"/>
                  </a:lnSpc>
                  <a:buNone/>
                </a:pPr>
                <a:endParaRPr lang="en-US" altLang="ko-KR" dirty="0" smtClean="0"/>
              </a:p>
              <a:p>
                <a:pPr lvl="1">
                  <a:lnSpc>
                    <a:spcPct val="90000"/>
                  </a:lnSpc>
                </a:pPr>
                <a:endParaRPr lang="en-US" altLang="ko-KR" dirty="0"/>
              </a:p>
              <a:p>
                <a:pPr lvl="1">
                  <a:lnSpc>
                    <a:spcPct val="9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466" y="1447800"/>
                <a:ext cx="8881534" cy="5035551"/>
              </a:xfrm>
              <a:blipFill rotWithShape="1">
                <a:blip r:embed="rId2"/>
                <a:stretch>
                  <a:fillRect l="-892" t="-1695" r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669225" y="95455"/>
            <a:ext cx="1690160" cy="193899"/>
          </a:xfrm>
          <a:prstGeom prst="rect">
            <a:avLst/>
          </a:prstGeom>
          <a:solidFill>
            <a:srgbClr val="002060"/>
          </a:solidFill>
        </p:spPr>
        <p:txBody>
          <a:bodyPr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Preliminaries </a:t>
            </a:r>
            <a:r>
              <a:rPr lang="ko-KR" altLang="en-US" sz="1200" b="1" dirty="0" smtClean="0"/>
              <a:t>○●</a:t>
            </a:r>
            <a:endParaRPr lang="en-US" altLang="ko-KR" sz="1400" b="1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049073" y="4980422"/>
            <a:ext cx="0" cy="216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126518" y="4664783"/>
            <a:ext cx="3859301" cy="319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3099682" y="5195330"/>
            <a:ext cx="3898481" cy="45970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776642" y="5228251"/>
            <a:ext cx="2572915" cy="245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/>
              <a:t>C</a:t>
            </a:r>
            <a:r>
              <a:rPr lang="en-US" altLang="ko-KR" sz="1800" dirty="0" smtClean="0"/>
              <a:t>overed </a:t>
            </a:r>
            <a:r>
              <a:rPr lang="en-US" altLang="ko-KR" sz="1800" dirty="0"/>
              <a:t>w</a:t>
            </a:r>
            <a:r>
              <a:rPr lang="en-US" altLang="ko-KR" sz="1800" dirty="0" smtClean="0"/>
              <a:t>hole 2.4 GHz?</a:t>
            </a:r>
          </a:p>
          <a:p>
            <a:pPr marL="0" indent="0" algn="ctr">
              <a:buNone/>
            </a:pPr>
            <a:endParaRPr lang="en-US" altLang="ko-KR" sz="1800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022300" y="5547700"/>
            <a:ext cx="654055" cy="282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endParaRPr lang="en-US" altLang="ko-KR" sz="1100" dirty="0"/>
          </a:p>
          <a:p>
            <a:pPr marL="0" indent="0" algn="ctr">
              <a:lnSpc>
                <a:spcPct val="50000"/>
              </a:lnSpc>
              <a:buNone/>
            </a:pPr>
            <a:r>
              <a:rPr lang="en-US" altLang="ko-KR" sz="1400" dirty="0" smtClean="0"/>
              <a:t>Yes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147300" y="4190007"/>
            <a:ext cx="3859301" cy="2892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002396" y="5425174"/>
            <a:ext cx="64195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18" idx="3"/>
          </p:cNvCxnSpPr>
          <p:nvPr/>
        </p:nvCxnSpPr>
        <p:spPr>
          <a:xfrm rot="16200000" flipV="1">
            <a:off x="6777957" y="4541743"/>
            <a:ext cx="1090555" cy="6332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 txBox="1">
            <a:spLocks/>
          </p:cNvSpPr>
          <p:nvPr/>
        </p:nvSpPr>
        <p:spPr>
          <a:xfrm>
            <a:off x="6985819" y="5482012"/>
            <a:ext cx="654055" cy="282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endParaRPr lang="en-US" altLang="ko-KR" sz="1100" dirty="0"/>
          </a:p>
          <a:p>
            <a:pPr marL="0" indent="0" algn="ctr">
              <a:lnSpc>
                <a:spcPct val="50000"/>
              </a:lnSpc>
              <a:buNone/>
            </a:pPr>
            <a:r>
              <a:rPr lang="en-US" altLang="ko-KR" sz="1400" dirty="0" smtClean="0"/>
              <a:t>No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058411" y="5660363"/>
            <a:ext cx="0" cy="183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51233" y="6160696"/>
            <a:ext cx="0" cy="216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126518" y="6390932"/>
            <a:ext cx="3859301" cy="275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3094362" y="6297352"/>
            <a:ext cx="3901409" cy="353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endParaRPr lang="en-US" altLang="ko-KR" sz="1400" dirty="0"/>
          </a:p>
          <a:p>
            <a:pPr marL="0" indent="0" algn="ctr">
              <a:lnSpc>
                <a:spcPct val="50000"/>
              </a:lnSpc>
              <a:buNone/>
            </a:pPr>
            <a:r>
              <a:rPr lang="en-US" altLang="ko-KR" sz="1800" dirty="0" smtClean="0"/>
              <a:t>Enhanced Wi-Fi scanning</a:t>
            </a:r>
            <a:endParaRPr lang="en-US" altLang="ko-KR" sz="1800" dirty="0"/>
          </a:p>
        </p:txBody>
      </p:sp>
      <p:sp>
        <p:nvSpPr>
          <p:cNvPr id="43" name="직사각형 42"/>
          <p:cNvSpPr/>
          <p:nvPr/>
        </p:nvSpPr>
        <p:spPr>
          <a:xfrm>
            <a:off x="3126518" y="5850822"/>
            <a:ext cx="3859301" cy="295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3072990" y="5764347"/>
            <a:ext cx="3995165" cy="32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endParaRPr lang="en-US" altLang="ko-KR" sz="1400" dirty="0"/>
          </a:p>
          <a:p>
            <a:pPr marL="0" indent="0" algn="ctr">
              <a:lnSpc>
                <a:spcPct val="50000"/>
              </a:lnSpc>
              <a:buNone/>
            </a:pPr>
            <a:r>
              <a:rPr lang="en-US" altLang="ko-KR" sz="1800" dirty="0" smtClean="0"/>
              <a:t>AP channel pinpointing</a:t>
            </a:r>
            <a:endParaRPr lang="en-US" altLang="ko-KR" sz="1800" dirty="0"/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3063846" y="4595526"/>
            <a:ext cx="3995165" cy="32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endParaRPr lang="en-US" altLang="ko-KR" sz="1400" dirty="0"/>
          </a:p>
          <a:p>
            <a:pPr marL="0" indent="0" algn="ctr">
              <a:lnSpc>
                <a:spcPct val="50000"/>
              </a:lnSpc>
              <a:buNone/>
            </a:pPr>
            <a:r>
              <a:rPr lang="en-US" altLang="ko-KR" sz="1800" dirty="0" smtClean="0"/>
              <a:t>Beacon frame detection</a:t>
            </a:r>
            <a:endParaRPr lang="en-US" altLang="ko-KR" sz="18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046692" y="4463928"/>
            <a:ext cx="0" cy="216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내용 개체 틀 2"/>
          <p:cNvSpPr txBox="1">
            <a:spLocks/>
          </p:cNvSpPr>
          <p:nvPr/>
        </p:nvSpPr>
        <p:spPr>
          <a:xfrm>
            <a:off x="3092326" y="4091339"/>
            <a:ext cx="3901409" cy="353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endParaRPr lang="en-US" altLang="ko-KR" sz="1400" dirty="0"/>
          </a:p>
          <a:p>
            <a:pPr marL="0" indent="0" algn="ctr">
              <a:lnSpc>
                <a:spcPct val="50000"/>
              </a:lnSpc>
              <a:buNone/>
            </a:pPr>
            <a:r>
              <a:rPr lang="en-US" altLang="ko-KR" sz="1800" dirty="0"/>
              <a:t>Choose RSSI sampling </a:t>
            </a:r>
            <a:r>
              <a:rPr lang="en-US" altLang="ko-KR" sz="1800" dirty="0" smtClean="0"/>
              <a:t>channel</a:t>
            </a:r>
            <a:endParaRPr lang="en-US" altLang="ko-KR" sz="1800" dirty="0"/>
          </a:p>
        </p:txBody>
      </p:sp>
      <p:sp>
        <p:nvSpPr>
          <p:cNvPr id="63" name="내용 개체 틀 2"/>
          <p:cNvSpPr txBox="1">
            <a:spLocks/>
          </p:cNvSpPr>
          <p:nvPr/>
        </p:nvSpPr>
        <p:spPr>
          <a:xfrm>
            <a:off x="1843656" y="4741809"/>
            <a:ext cx="1157257" cy="32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r>
              <a:rPr lang="en-US" altLang="ko-KR" sz="1800" dirty="0" smtClean="0"/>
              <a:t>Bluetooth</a:t>
            </a:r>
            <a:endParaRPr lang="en-US" altLang="ko-KR" sz="1400" dirty="0"/>
          </a:p>
        </p:txBody>
      </p:sp>
      <p:sp>
        <p:nvSpPr>
          <p:cNvPr id="65" name="내용 개체 틀 2"/>
          <p:cNvSpPr txBox="1">
            <a:spLocks/>
          </p:cNvSpPr>
          <p:nvPr/>
        </p:nvSpPr>
        <p:spPr>
          <a:xfrm>
            <a:off x="1843656" y="6484617"/>
            <a:ext cx="1157257" cy="32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r>
              <a:rPr lang="en-US" altLang="ko-KR" sz="1800" dirty="0" smtClean="0"/>
              <a:t>Wi-Fi</a:t>
            </a:r>
            <a:endParaRPr lang="en-US" altLang="ko-KR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467236" y="4980422"/>
            <a:ext cx="0" cy="1410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/>
          <p:cNvSpPr txBox="1">
            <a:spLocks/>
          </p:cNvSpPr>
          <p:nvPr/>
        </p:nvSpPr>
        <p:spPr>
          <a:xfrm>
            <a:off x="161517" y="5339109"/>
            <a:ext cx="2497889" cy="32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/>
              <a:t>Operating channels </a:t>
            </a:r>
          </a:p>
          <a:p>
            <a:pPr marL="0" indent="0" algn="ctr">
              <a:buNone/>
            </a:pPr>
            <a:r>
              <a:rPr lang="en-US" altLang="ko-KR" sz="1800" dirty="0" smtClean="0"/>
              <a:t>&amp; TBTTs of APs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225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Beacon Frame Detection (1/2)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 smtClean="0"/>
                  <a:t>What makes it difficult?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 smtClean="0"/>
                  <a:t>CSMA/CA distorts the periodicity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Beacon frames are scarce (one in every 102.4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𝑚𝑠</m:t>
                    </m:r>
                  </m:oMath>
                </a14:m>
                <a:r>
                  <a:rPr lang="en-US" altLang="ko-KR" dirty="0"/>
                  <a:t>)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 smtClean="0"/>
                  <a:t>Goal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 smtClean="0"/>
                  <a:t>Desired output: number of APs in the channel &amp; corresponding </a:t>
                </a:r>
                <a:r>
                  <a:rPr lang="en-US" altLang="ko-KR" dirty="0" smtClean="0"/>
                  <a:t>TBTTs</a:t>
                </a:r>
                <a:endParaRPr lang="en-US" altLang="ko-KR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 smtClean="0"/>
                  <a:t>Adapt RSSI sampling time depending on channel utilization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 smtClean="0"/>
                  <a:t>Our algorithm in essence</a:t>
                </a:r>
              </a:p>
              <a:p>
                <a:pPr marL="312738" lvl="1" indent="0">
                  <a:lnSpc>
                    <a:spcPct val="110000"/>
                  </a:lnSpc>
                  <a:buNone/>
                </a:pPr>
                <a:r>
                  <a:rPr lang="ko-KR" altLang="en-US" dirty="0"/>
                  <a:t>① </a:t>
                </a:r>
                <a:r>
                  <a:rPr lang="en-US" altLang="ko-KR" dirty="0" smtClean="0"/>
                  <a:t>Find beacon frame candidates from RSSI samples</a:t>
                </a:r>
                <a:endParaRPr lang="en-US" altLang="ko-KR" dirty="0"/>
              </a:p>
              <a:p>
                <a:pPr marL="312738" lvl="1" indent="0">
                  <a:lnSpc>
                    <a:spcPct val="110000"/>
                  </a:lnSpc>
                  <a:buNone/>
                </a:pPr>
                <a:r>
                  <a:rPr lang="ko-KR" altLang="en-US" dirty="0" smtClean="0"/>
                  <a:t>② </a:t>
                </a:r>
                <a:r>
                  <a:rPr lang="en-US" altLang="ko-KR" dirty="0" smtClean="0"/>
                  <a:t>Check for periodicity among candidates (in aware of CSMA/CA)</a:t>
                </a:r>
                <a:endParaRPr lang="en-US" altLang="ko-KR" dirty="0"/>
              </a:p>
              <a:p>
                <a:pPr marL="312738" lvl="1" indent="0">
                  <a:lnSpc>
                    <a:spcPct val="110000"/>
                  </a:lnSpc>
                  <a:buNone/>
                </a:pPr>
                <a:r>
                  <a:rPr lang="ko-KR" altLang="en-US" dirty="0" smtClean="0"/>
                  <a:t>③ </a:t>
                </a:r>
                <a:r>
                  <a:rPr lang="en-US" altLang="ko-KR" dirty="0" smtClean="0"/>
                  <a:t>If periodicity is strong, declare them as beacon frames</a:t>
                </a:r>
              </a:p>
              <a:p>
                <a:pPr marL="312738" lvl="1" indent="0">
                  <a:lnSpc>
                    <a:spcPct val="110000"/>
                  </a:lnSpc>
                  <a:buNone/>
                </a:pPr>
                <a:r>
                  <a:rPr lang="en-US" altLang="ko-KR" dirty="0" smtClean="0"/>
                  <a:t>④ If there is a vague periodicity, sample more RSSI until things become clear </a:t>
                </a:r>
              </a:p>
              <a:p>
                <a:pPr marL="312738" lvl="1" indent="0">
                  <a:lnSpc>
                    <a:spcPct val="110000"/>
                  </a:lnSpc>
                  <a:buNone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7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296996" y="95455"/>
            <a:ext cx="2083895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Proposed Scheme </a:t>
            </a:r>
            <a:r>
              <a:rPr lang="ko-KR" altLang="en-US" sz="1200" b="1" dirty="0" smtClean="0"/>
              <a:t>●○○</a:t>
            </a:r>
            <a:r>
              <a:rPr lang="ko-KR" altLang="en-US" sz="1200" b="1" dirty="0"/>
              <a:t>○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7283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Beacon Frame Detection (2/2)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Our algorithm in details</a:t>
                </a:r>
                <a:endParaRPr lang="en-US" altLang="ko-KR" b="1" dirty="0"/>
              </a:p>
              <a:p>
                <a:pPr marL="312738" lvl="1" indent="0">
                  <a:buNone/>
                </a:pPr>
                <a:r>
                  <a:rPr lang="ko-KR" altLang="en-US" dirty="0"/>
                  <a:t>① </a:t>
                </a:r>
                <a:r>
                  <a:rPr lang="en-US" altLang="ko-KR" dirty="0" smtClean="0"/>
                  <a:t>Extract </a:t>
                </a:r>
                <a:r>
                  <a:rPr lang="en-US" altLang="ko-KR" i="1" dirty="0" smtClean="0"/>
                  <a:t>segments</a:t>
                </a:r>
                <a:r>
                  <a:rPr lang="en-US" altLang="ko-KR" dirty="0" smtClean="0"/>
                  <a:t> and classify depending on idle time before </a:t>
                </a:r>
                <a:r>
                  <a:rPr lang="en-US" altLang="ko-KR" i="1" dirty="0" smtClean="0"/>
                  <a:t>segment</a:t>
                </a:r>
                <a:r>
                  <a:rPr lang="en-US" altLang="ko-KR" dirty="0" smtClean="0"/>
                  <a:t> start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𝑏𝑎𝑐𝑘𝑜𝑓𝑓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𝐷𝐼𝐹𝑆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𝐶𝑊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312738" lvl="1" indent="0">
                  <a:buNone/>
                </a:pPr>
                <a:r>
                  <a:rPr lang="ko-KR" altLang="en-US" dirty="0" smtClean="0"/>
                  <a:t>② </a:t>
                </a:r>
                <a:r>
                  <a:rPr lang="en-US" altLang="ko-KR" dirty="0" smtClean="0"/>
                  <a:t>Search for periodicity among </a:t>
                </a:r>
                <a:r>
                  <a:rPr lang="en-US" altLang="ko-KR" i="1" dirty="0" smtClean="0"/>
                  <a:t>segments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d</a:t>
                </a:r>
                <a:r>
                  <a:rPr lang="en-US" altLang="ko-KR" dirty="0" smtClean="0"/>
                  <a:t>epending on type</a:t>
                </a:r>
                <a:endParaRPr lang="en-US" altLang="ko-KR" dirty="0"/>
              </a:p>
              <a:p>
                <a:pPr marL="312738" lvl="1" indent="0">
                  <a:buNone/>
                </a:pPr>
                <a:r>
                  <a:rPr lang="ko-KR" altLang="en-US" dirty="0" smtClean="0"/>
                  <a:t>③ </a:t>
                </a:r>
                <a:r>
                  <a:rPr lang="en-US" altLang="ko-KR" dirty="0" smtClean="0"/>
                  <a:t>How do we determine whether to stop of continue RSSI sampling?</a:t>
                </a:r>
                <a:endParaRPr lang="en-US" altLang="ko-KR" dirty="0"/>
              </a:p>
              <a:p>
                <a:pPr lvl="2">
                  <a:lnSpc>
                    <a:spcPct val="90000"/>
                  </a:lnSpc>
                </a:pPr>
                <a:r>
                  <a:rPr lang="en-US" altLang="ko-KR" dirty="0"/>
                  <a:t>Depending on classification using </a:t>
                </a:r>
                <a:r>
                  <a:rPr lang="en-US" altLang="ko-KR" i="1" dirty="0" smtClean="0"/>
                  <a:t>credibility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i="1" dirty="0"/>
              </a:p>
              <a:p>
                <a:pPr lvl="3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𝑁𝑢𝑚𝑏𝑒𝑟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𝑠𝑒𝑔𝑚𝑒𝑛𝑠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𝑖𝑛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𝑡h𝑒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𝑠𝑒𝑡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𝑁𝑢𝑚𝑏𝑒𝑟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𝑏𝑒𝑎𝑐𝑜𝑛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𝑝𝑒𝑟𝑖𝑜𝑑𝑠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𝑖𝑛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𝑅𝑆𝑆𝐼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312738" lvl="1" indent="0">
                  <a:buNone/>
                </a:pPr>
                <a:r>
                  <a:rPr lang="en-US" altLang="ko-KR" dirty="0"/>
                  <a:t>④</a:t>
                </a:r>
                <a:r>
                  <a:rPr lang="en-US" altLang="ko-KR" dirty="0" smtClean="0"/>
                  <a:t> If any vague set exists, sample RSSI for additional 102.4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𝑚𝑠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and repeat </a:t>
                </a:r>
                <a:r>
                  <a:rPr lang="ko-KR" altLang="en-US" dirty="0" smtClean="0"/>
                  <a:t>①</a:t>
                </a:r>
                <a:r>
                  <a:rPr lang="en-US" altLang="ko-KR" dirty="0" smtClean="0"/>
                  <a:t>-</a:t>
                </a:r>
                <a:r>
                  <a:rPr lang="ko-KR" altLang="en-US" dirty="0" smtClean="0"/>
                  <a:t>③</a:t>
                </a:r>
                <a:endParaRPr lang="en-US" altLang="ko-KR" dirty="0" smtClean="0"/>
              </a:p>
              <a:p>
                <a:pPr marL="312738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7" t="-969" r="-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96996" y="95455"/>
            <a:ext cx="2083895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Proposed Scheme </a:t>
            </a:r>
            <a:r>
              <a:rPr lang="ko-KR" altLang="en-US" sz="1200" b="1" dirty="0"/>
              <a:t>○●○</a:t>
            </a:r>
            <a:r>
              <a:rPr lang="ko-KR" altLang="en-US" sz="1200" b="1" dirty="0" smtClean="0"/>
              <a:t>○</a:t>
            </a:r>
            <a:endParaRPr lang="en-US" altLang="ko-KR" sz="12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7804105" y="5971737"/>
            <a:ext cx="0" cy="1905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23468" y="6081596"/>
            <a:ext cx="9086375" cy="233084"/>
            <a:chOff x="135378" y="1777649"/>
            <a:chExt cx="12516814" cy="284833"/>
          </a:xfrm>
        </p:grpSpPr>
        <p:sp>
          <p:nvSpPr>
            <p:cNvPr id="81" name="내용 개체 틀 2"/>
            <p:cNvSpPr txBox="1">
              <a:spLocks/>
            </p:cNvSpPr>
            <p:nvPr/>
          </p:nvSpPr>
          <p:spPr>
            <a:xfrm>
              <a:off x="11396602" y="1802537"/>
              <a:ext cx="1255590" cy="25994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 smtClean="0"/>
                <a:t>Time</a:t>
              </a: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135378" y="1777649"/>
              <a:ext cx="119093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>
            <a:off x="119424" y="5200332"/>
            <a:ext cx="0" cy="12146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894872" y="5139600"/>
            <a:ext cx="0" cy="13361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다리꼴 20"/>
          <p:cNvSpPr/>
          <p:nvPr/>
        </p:nvSpPr>
        <p:spPr>
          <a:xfrm>
            <a:off x="118737" y="5232132"/>
            <a:ext cx="2768966" cy="829847"/>
          </a:xfrm>
          <a:prstGeom prst="trapezoid">
            <a:avLst>
              <a:gd name="adj" fmla="val 1652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2" name="직선 연결선 21"/>
          <p:cNvCxnSpPr/>
          <p:nvPr/>
        </p:nvCxnSpPr>
        <p:spPr>
          <a:xfrm>
            <a:off x="5675256" y="5139600"/>
            <a:ext cx="0" cy="13361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52521" y="5139600"/>
            <a:ext cx="0" cy="13361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905" y="6003513"/>
            <a:ext cx="0" cy="157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6415" y="5465896"/>
            <a:ext cx="1485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내용 개체 틀 2"/>
              <p:cNvSpPr txBox="1">
                <a:spLocks/>
              </p:cNvSpPr>
              <p:nvPr/>
            </p:nvSpPr>
            <p:spPr>
              <a:xfrm>
                <a:off x="277755" y="5163826"/>
                <a:ext cx="912283" cy="31456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𝒃𝒂𝒄𝒌𝒐𝒇𝒇</m:t>
                          </m:r>
                        </m:sub>
                      </m:sSub>
                    </m:oMath>
                  </m:oMathPara>
                </a14:m>
                <a:endParaRPr lang="en-US" altLang="ko-KR" sz="1200" b="1" dirty="0" smtClean="0"/>
              </a:p>
            </p:txBody>
          </p:sp>
        </mc:Choice>
        <mc:Fallback xmlns="">
          <p:sp>
            <p:nvSpPr>
              <p:cNvPr id="2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55" y="5163826"/>
                <a:ext cx="912283" cy="314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/>
          <p:cNvCxnSpPr/>
          <p:nvPr/>
        </p:nvCxnSpPr>
        <p:spPr>
          <a:xfrm>
            <a:off x="780999" y="5971737"/>
            <a:ext cx="0" cy="1905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153315" y="5573876"/>
            <a:ext cx="80289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사다리꼴 29"/>
          <p:cNvSpPr/>
          <p:nvPr/>
        </p:nvSpPr>
        <p:spPr>
          <a:xfrm>
            <a:off x="2902943" y="5232132"/>
            <a:ext cx="2768966" cy="829847"/>
          </a:xfrm>
          <a:prstGeom prst="trapezoid">
            <a:avLst>
              <a:gd name="adj" fmla="val 1652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1" name="직선 연결선 30"/>
          <p:cNvCxnSpPr/>
          <p:nvPr/>
        </p:nvCxnSpPr>
        <p:spPr>
          <a:xfrm>
            <a:off x="3563873" y="5971737"/>
            <a:ext cx="0" cy="1905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다리꼴 31"/>
          <p:cNvSpPr/>
          <p:nvPr/>
        </p:nvSpPr>
        <p:spPr>
          <a:xfrm>
            <a:off x="5679805" y="5232132"/>
            <a:ext cx="2768966" cy="829847"/>
          </a:xfrm>
          <a:prstGeom prst="trapezoid">
            <a:avLst>
              <a:gd name="adj" fmla="val 1652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3" name="직선 연결선 32"/>
          <p:cNvCxnSpPr/>
          <p:nvPr/>
        </p:nvCxnSpPr>
        <p:spPr>
          <a:xfrm>
            <a:off x="6342067" y="5971737"/>
            <a:ext cx="0" cy="1905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080325" y="5564349"/>
            <a:ext cx="527725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5" name="직선 연결선 34"/>
          <p:cNvCxnSpPr/>
          <p:nvPr/>
        </p:nvCxnSpPr>
        <p:spPr>
          <a:xfrm>
            <a:off x="2299727" y="5971737"/>
            <a:ext cx="0" cy="1905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082601" y="6003513"/>
            <a:ext cx="0" cy="157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81238" y="5566733"/>
            <a:ext cx="80289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38" name="그룹 37"/>
          <p:cNvGrpSpPr/>
          <p:nvPr/>
        </p:nvGrpSpPr>
        <p:grpSpPr>
          <a:xfrm>
            <a:off x="865283" y="6225976"/>
            <a:ext cx="1005479" cy="225616"/>
            <a:chOff x="2723833" y="3274573"/>
            <a:chExt cx="1383856" cy="365270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2723833" y="3509702"/>
              <a:ext cx="139142" cy="8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내용 개체 틀 2"/>
            <p:cNvSpPr txBox="1">
              <a:spLocks/>
            </p:cNvSpPr>
            <p:nvPr/>
          </p:nvSpPr>
          <p:spPr>
            <a:xfrm>
              <a:off x="2778995" y="3274573"/>
              <a:ext cx="1328694" cy="36527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 smtClean="0"/>
                <a:t>TBTT detected!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내용 개체 틀 2"/>
              <p:cNvSpPr txBox="1">
                <a:spLocks/>
              </p:cNvSpPr>
              <p:nvPr/>
            </p:nvSpPr>
            <p:spPr>
              <a:xfrm>
                <a:off x="654955" y="6200624"/>
                <a:ext cx="252507" cy="22241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200" b="1" dirty="0" smtClean="0"/>
              </a:p>
            </p:txBody>
          </p:sp>
        </mc:Choice>
        <mc:Fallback xmlns="">
          <p:sp>
            <p:nvSpPr>
              <p:cNvPr id="3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" y="6200624"/>
                <a:ext cx="252507" cy="222417"/>
              </a:xfrm>
              <a:prstGeom prst="rect">
                <a:avLst/>
              </a:prstGeom>
              <a:blipFill rotWithShape="1">
                <a:blip r:embed="rId5"/>
                <a:stretch>
                  <a:fillRect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내용 개체 틀 2"/>
          <p:cNvSpPr txBox="1">
            <a:spLocks/>
          </p:cNvSpPr>
          <p:nvPr/>
        </p:nvSpPr>
        <p:spPr>
          <a:xfrm>
            <a:off x="259517" y="4597861"/>
            <a:ext cx="1325315" cy="2247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 smtClean="0"/>
              <a:t>Type-1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내용 개체 틀 2"/>
              <p:cNvSpPr txBox="1">
                <a:spLocks/>
              </p:cNvSpPr>
              <p:nvPr/>
            </p:nvSpPr>
            <p:spPr>
              <a:xfrm>
                <a:off x="2931643" y="6210994"/>
                <a:ext cx="1289530" cy="22241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𝟏𝟎𝟐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𝟒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𝒎𝒔</m:t>
                      </m:r>
                    </m:oMath>
                  </m:oMathPara>
                </a14:m>
                <a:endParaRPr lang="en-US" altLang="ko-KR" sz="1200" b="1" dirty="0" smtClean="0"/>
              </a:p>
            </p:txBody>
          </p:sp>
        </mc:Choice>
        <mc:Fallback xmlns="">
          <p:sp>
            <p:nvSpPr>
              <p:cNvPr id="4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43" y="6210994"/>
                <a:ext cx="1289530" cy="222417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내용 개체 틀 2"/>
              <p:cNvSpPr txBox="1">
                <a:spLocks/>
              </p:cNvSpPr>
              <p:nvPr/>
            </p:nvSpPr>
            <p:spPr>
              <a:xfrm>
                <a:off x="5697302" y="6210994"/>
                <a:ext cx="1289530" cy="22241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𝟐𝟎𝟒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𝟖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𝒎𝒔</m:t>
                      </m:r>
                    </m:oMath>
                  </m:oMathPara>
                </a14:m>
                <a:endParaRPr lang="en-US" altLang="ko-KR" sz="1200" b="1" dirty="0" smtClean="0"/>
              </a:p>
            </p:txBody>
          </p:sp>
        </mc:Choice>
        <mc:Fallback xmlns="">
          <p:sp>
            <p:nvSpPr>
              <p:cNvPr id="4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302" y="6210994"/>
                <a:ext cx="1289530" cy="222417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내용 개체 틀 2"/>
              <p:cNvSpPr txBox="1">
                <a:spLocks/>
              </p:cNvSpPr>
              <p:nvPr/>
            </p:nvSpPr>
            <p:spPr>
              <a:xfrm>
                <a:off x="2173474" y="6200624"/>
                <a:ext cx="252507" cy="22241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200" b="1" dirty="0" smtClean="0"/>
              </a:p>
            </p:txBody>
          </p:sp>
        </mc:Choice>
        <mc:Fallback xmlns="">
          <p:sp>
            <p:nvSpPr>
              <p:cNvPr id="4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74" y="6200624"/>
                <a:ext cx="252507" cy="222417"/>
              </a:xfrm>
              <a:prstGeom prst="rect">
                <a:avLst/>
              </a:prstGeom>
              <a:blipFill rotWithShape="1">
                <a:blip r:embed="rId8"/>
                <a:stretch>
                  <a:fillRect l="-2439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내용 개체 틀 2"/>
              <p:cNvSpPr txBox="1">
                <a:spLocks/>
              </p:cNvSpPr>
              <p:nvPr/>
            </p:nvSpPr>
            <p:spPr>
              <a:xfrm>
                <a:off x="4437836" y="6210994"/>
                <a:ext cx="1289530" cy="22241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𝟏𝟎𝟐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𝟒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𝒎𝒔</m:t>
                      </m:r>
                    </m:oMath>
                  </m:oMathPara>
                </a14:m>
                <a:endParaRPr lang="en-US" altLang="ko-KR" sz="1200" b="1" dirty="0" smtClean="0"/>
              </a:p>
            </p:txBody>
          </p:sp>
        </mc:Choice>
        <mc:Fallback xmlns="">
          <p:sp>
            <p:nvSpPr>
              <p:cNvPr id="4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36" y="6210994"/>
                <a:ext cx="1289530" cy="222417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내용 개체 틀 2"/>
              <p:cNvSpPr txBox="1">
                <a:spLocks/>
              </p:cNvSpPr>
              <p:nvPr/>
            </p:nvSpPr>
            <p:spPr>
              <a:xfrm>
                <a:off x="7215054" y="6210994"/>
                <a:ext cx="1289530" cy="22241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𝟐𝟎𝟒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𝟖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/>
                        </a:rPr>
                        <m:t>𝒎𝒔</m:t>
                      </m:r>
                    </m:oMath>
                  </m:oMathPara>
                </a14:m>
                <a:endParaRPr lang="en-US" altLang="ko-KR" sz="1200" b="1" dirty="0" smtClean="0"/>
              </a:p>
            </p:txBody>
          </p:sp>
        </mc:Choice>
        <mc:Fallback xmlns="">
          <p:sp>
            <p:nvSpPr>
              <p:cNvPr id="4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054" y="6210994"/>
                <a:ext cx="1289530" cy="222417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 45"/>
          <p:cNvCxnSpPr/>
          <p:nvPr/>
        </p:nvCxnSpPr>
        <p:spPr>
          <a:xfrm>
            <a:off x="4885829" y="5971737"/>
            <a:ext cx="0" cy="1905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83289" y="5971737"/>
            <a:ext cx="0" cy="1905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607332" y="6003513"/>
            <a:ext cx="0" cy="157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021269" y="6003513"/>
            <a:ext cx="0" cy="1574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다리꼴 50"/>
          <p:cNvSpPr/>
          <p:nvPr/>
        </p:nvSpPr>
        <p:spPr>
          <a:xfrm>
            <a:off x="7423761" y="4643863"/>
            <a:ext cx="317553" cy="186605"/>
          </a:xfrm>
          <a:prstGeom prst="trapezoid">
            <a:avLst>
              <a:gd name="adj" fmla="val 1652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내용 개체 틀 2"/>
          <p:cNvSpPr txBox="1">
            <a:spLocks/>
          </p:cNvSpPr>
          <p:nvPr/>
        </p:nvSpPr>
        <p:spPr>
          <a:xfrm>
            <a:off x="7731345" y="4651837"/>
            <a:ext cx="1104080" cy="2151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ko-KR" sz="1200" b="1" dirty="0" smtClean="0"/>
              <a:t>Beacon period</a:t>
            </a:r>
            <a:endParaRPr lang="en-US" altLang="ko-KR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4308869" y="5564350"/>
            <a:ext cx="80289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직사각형 53"/>
          <p:cNvSpPr/>
          <p:nvPr/>
        </p:nvSpPr>
        <p:spPr>
          <a:xfrm>
            <a:off x="4475621" y="5564350"/>
            <a:ext cx="80289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5" name="직사각형 54"/>
          <p:cNvSpPr/>
          <p:nvPr/>
        </p:nvSpPr>
        <p:spPr>
          <a:xfrm>
            <a:off x="6887868" y="5568796"/>
            <a:ext cx="80289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직사각형 55"/>
          <p:cNvSpPr/>
          <p:nvPr/>
        </p:nvSpPr>
        <p:spPr>
          <a:xfrm>
            <a:off x="7300615" y="5561176"/>
            <a:ext cx="392314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직사각형 56"/>
          <p:cNvSpPr/>
          <p:nvPr/>
        </p:nvSpPr>
        <p:spPr>
          <a:xfrm>
            <a:off x="5926881" y="5564350"/>
            <a:ext cx="80289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직사각형 57"/>
          <p:cNvSpPr/>
          <p:nvPr/>
        </p:nvSpPr>
        <p:spPr>
          <a:xfrm>
            <a:off x="3665555" y="5573875"/>
            <a:ext cx="49853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내용 개체 틀 2"/>
          <p:cNvSpPr txBox="1">
            <a:spLocks/>
          </p:cNvSpPr>
          <p:nvPr/>
        </p:nvSpPr>
        <p:spPr>
          <a:xfrm>
            <a:off x="259517" y="4814309"/>
            <a:ext cx="1325315" cy="2247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 smtClean="0"/>
              <a:t>Type-2 segment</a:t>
            </a:r>
          </a:p>
        </p:txBody>
      </p:sp>
      <p:sp>
        <p:nvSpPr>
          <p:cNvPr id="64" name="내용 개체 틀 2"/>
          <p:cNvSpPr txBox="1">
            <a:spLocks/>
          </p:cNvSpPr>
          <p:nvPr/>
        </p:nvSpPr>
        <p:spPr>
          <a:xfrm>
            <a:off x="7578819" y="4839799"/>
            <a:ext cx="1325315" cy="2247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 smtClean="0"/>
              <a:t>RSSI samples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439458" y="4891891"/>
            <a:ext cx="293965" cy="1565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" name="직사각형 88"/>
          <p:cNvSpPr/>
          <p:nvPr/>
        </p:nvSpPr>
        <p:spPr>
          <a:xfrm>
            <a:off x="173712" y="4887050"/>
            <a:ext cx="192726" cy="16530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173712" y="4657022"/>
            <a:ext cx="192726" cy="16530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786899" y="5568796"/>
            <a:ext cx="184155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직사각형 104"/>
          <p:cNvSpPr/>
          <p:nvPr/>
        </p:nvSpPr>
        <p:spPr>
          <a:xfrm>
            <a:off x="2312432" y="5570066"/>
            <a:ext cx="184155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6" name="직사각형 105"/>
          <p:cNvSpPr/>
          <p:nvPr/>
        </p:nvSpPr>
        <p:spPr>
          <a:xfrm>
            <a:off x="3760985" y="5570066"/>
            <a:ext cx="184155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7" name="직사각형 106"/>
          <p:cNvSpPr/>
          <p:nvPr/>
        </p:nvSpPr>
        <p:spPr>
          <a:xfrm>
            <a:off x="4653805" y="5562446"/>
            <a:ext cx="184155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8" name="직사각형 107"/>
          <p:cNvSpPr/>
          <p:nvPr/>
        </p:nvSpPr>
        <p:spPr>
          <a:xfrm>
            <a:off x="6348260" y="5562446"/>
            <a:ext cx="184155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9" name="직사각형 108"/>
          <p:cNvSpPr/>
          <p:nvPr/>
        </p:nvSpPr>
        <p:spPr>
          <a:xfrm>
            <a:off x="7807112" y="5562446"/>
            <a:ext cx="184155" cy="4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3" name="직사각형 92"/>
          <p:cNvSpPr/>
          <p:nvPr/>
        </p:nvSpPr>
        <p:spPr>
          <a:xfrm>
            <a:off x="2306239" y="5570799"/>
            <a:ext cx="196542" cy="49625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7800762" y="5562407"/>
            <a:ext cx="196542" cy="4962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85" name="직사각형 84"/>
          <p:cNvSpPr/>
          <p:nvPr/>
        </p:nvSpPr>
        <p:spPr>
          <a:xfrm>
            <a:off x="4645072" y="5562407"/>
            <a:ext cx="196542" cy="49625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91" name="직사각형 90"/>
          <p:cNvSpPr/>
          <p:nvPr/>
        </p:nvSpPr>
        <p:spPr>
          <a:xfrm>
            <a:off x="6342067" y="5562406"/>
            <a:ext cx="196542" cy="4962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3754792" y="5570799"/>
            <a:ext cx="196542" cy="49625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785307" y="5570027"/>
            <a:ext cx="196542" cy="4962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2281571" y="5525756"/>
            <a:ext cx="245878" cy="543596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8" name="직사각형 87"/>
          <p:cNvSpPr/>
          <p:nvPr/>
        </p:nvSpPr>
        <p:spPr>
          <a:xfrm>
            <a:off x="7607332" y="5525756"/>
            <a:ext cx="426110" cy="543596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2" name="직사각형 91"/>
          <p:cNvSpPr/>
          <p:nvPr/>
        </p:nvSpPr>
        <p:spPr>
          <a:xfrm>
            <a:off x="4887961" y="5525756"/>
            <a:ext cx="400883" cy="543596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5" name="직사각형 94"/>
          <p:cNvSpPr/>
          <p:nvPr/>
        </p:nvSpPr>
        <p:spPr>
          <a:xfrm>
            <a:off x="759663" y="5530519"/>
            <a:ext cx="244763" cy="5435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6" name="직사각형 95"/>
          <p:cNvSpPr/>
          <p:nvPr/>
        </p:nvSpPr>
        <p:spPr>
          <a:xfrm>
            <a:off x="3576409" y="5525756"/>
            <a:ext cx="400558" cy="5435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7" name="직사각형 96"/>
          <p:cNvSpPr/>
          <p:nvPr/>
        </p:nvSpPr>
        <p:spPr>
          <a:xfrm>
            <a:off x="6306255" y="5525756"/>
            <a:ext cx="428032" cy="5435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8" name="직사각형 97"/>
          <p:cNvSpPr/>
          <p:nvPr/>
        </p:nvSpPr>
        <p:spPr>
          <a:xfrm>
            <a:off x="1582946" y="4755655"/>
            <a:ext cx="244763" cy="27895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9" name="내용 개체 틀 2"/>
          <p:cNvSpPr txBox="1">
            <a:spLocks/>
          </p:cNvSpPr>
          <p:nvPr/>
        </p:nvSpPr>
        <p:spPr>
          <a:xfrm>
            <a:off x="1731919" y="4779512"/>
            <a:ext cx="1940395" cy="2247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 smtClean="0"/>
              <a:t>C = 3/3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beacon frame!</a:t>
            </a:r>
            <a:endParaRPr lang="en-US" altLang="ko-KR" sz="1200" b="1" dirty="0" smtClean="0"/>
          </a:p>
        </p:txBody>
      </p:sp>
      <p:sp>
        <p:nvSpPr>
          <p:cNvPr id="100" name="직사각형 99"/>
          <p:cNvSpPr/>
          <p:nvPr/>
        </p:nvSpPr>
        <p:spPr>
          <a:xfrm>
            <a:off x="3585171" y="4741345"/>
            <a:ext cx="242877" cy="28278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1" name="내용 개체 틀 2"/>
          <p:cNvSpPr txBox="1">
            <a:spLocks/>
          </p:cNvSpPr>
          <p:nvPr/>
        </p:nvSpPr>
        <p:spPr>
          <a:xfrm>
            <a:off x="3525812" y="4779512"/>
            <a:ext cx="1940395" cy="2247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 smtClean="0"/>
              <a:t>C = 2/3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vague!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9841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  <p:bldP spid="29" grpId="0" animBg="1"/>
      <p:bldP spid="30" grpId="0" animBg="1"/>
      <p:bldP spid="32" grpId="0" animBg="1"/>
      <p:bldP spid="34" grpId="0" animBg="1"/>
      <p:bldP spid="37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4" grpId="0"/>
      <p:bldP spid="65" grpId="0" animBg="1"/>
      <p:bldP spid="89" grpId="0" animBg="1"/>
      <p:bldP spid="90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93" grpId="0" animBg="1"/>
      <p:bldP spid="94" grpId="0" animBg="1"/>
      <p:bldP spid="85" grpId="0" animBg="1"/>
      <p:bldP spid="91" grpId="0" animBg="1"/>
      <p:bldP spid="84" grpId="0" animBg="1"/>
      <p:bldP spid="83" grpId="0" animBg="1"/>
      <p:bldP spid="87" grpId="0" animBg="1"/>
      <p:bldP spid="88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 animBg="1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AP Channel Pinpointing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Beacon frames can be observed on neighboring channels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However, they will be congruent with respect to modulo 102.4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𝑚𝑠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Naïve approach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dirty="0"/>
                  <a:t>D</a:t>
                </a:r>
                <a:r>
                  <a:rPr lang="en-US" altLang="ko-KR" dirty="0" smtClean="0"/>
                  <a:t>etect beacon frames on every channel &amp; group congruent ones</a:t>
                </a:r>
              </a:p>
              <a:p>
                <a:pPr marL="312738" lvl="1" indent="0">
                  <a:lnSpc>
                    <a:spcPct val="90000"/>
                  </a:lnSpc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    </a:t>
                </a:r>
                <a:r>
                  <a:rPr lang="ko-KR" alt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May incur a long delay</a:t>
                </a:r>
                <a:endParaRPr lang="en-US" altLang="ko-KR" dirty="0"/>
              </a:p>
              <a:p>
                <a:pPr lvl="1">
                  <a:lnSpc>
                    <a:spcPct val="90000"/>
                  </a:lnSpc>
                </a:pP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312738" lvl="1" indent="0">
                  <a:lnSpc>
                    <a:spcPct val="9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7" t="-1695" r="-2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96996" y="95455"/>
            <a:ext cx="2083895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Proposed Scheme </a:t>
            </a:r>
            <a:r>
              <a:rPr lang="ko-KR" altLang="en-US" sz="1200" b="1" dirty="0" smtClean="0"/>
              <a:t>○</a:t>
            </a:r>
            <a:r>
              <a:rPr lang="ko-KR" altLang="en-US" sz="1200" b="1" dirty="0"/>
              <a:t>○</a:t>
            </a:r>
            <a:r>
              <a:rPr lang="ko-KR" altLang="en-US" sz="1200" b="1" dirty="0" smtClean="0"/>
              <a:t>●○</a:t>
            </a:r>
            <a:endParaRPr lang="en-US" altLang="ko-KR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10" y="3862306"/>
            <a:ext cx="7068329" cy="254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AP Channel Pinpointing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Beacon frames can be observed on neighboring channels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However, they will be congruent with respect to modulo 102.4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𝑚𝑠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Naïve approach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dirty="0"/>
                  <a:t>D</a:t>
                </a:r>
                <a:r>
                  <a:rPr lang="en-US" altLang="ko-KR" dirty="0" smtClean="0"/>
                  <a:t>etect beacon frames on every channel &amp; group congruent ones</a:t>
                </a:r>
              </a:p>
              <a:p>
                <a:pPr marL="312738" lvl="1" indent="0">
                  <a:lnSpc>
                    <a:spcPct val="90000"/>
                  </a:lnSpc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    </a:t>
                </a:r>
                <a:r>
                  <a:rPr lang="ko-KR" alt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May incur a long delay</a:t>
                </a:r>
                <a:endParaRPr lang="en-US" altLang="ko-KR" dirty="0"/>
              </a:p>
              <a:p>
                <a:pPr lvl="1">
                  <a:lnSpc>
                    <a:spcPct val="90000"/>
                  </a:lnSpc>
                </a:pP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312738" lvl="1" indent="0">
                  <a:lnSpc>
                    <a:spcPct val="9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7" t="-1695" r="-2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96996" y="95455"/>
            <a:ext cx="2083895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Proposed Scheme </a:t>
            </a:r>
            <a:r>
              <a:rPr lang="ko-KR" altLang="en-US" sz="1200" b="1" dirty="0" smtClean="0"/>
              <a:t>○</a:t>
            </a:r>
            <a:r>
              <a:rPr lang="ko-KR" altLang="en-US" sz="1200" b="1" dirty="0"/>
              <a:t>○</a:t>
            </a:r>
            <a:r>
              <a:rPr lang="ko-KR" altLang="en-US" sz="1200" b="1" dirty="0" smtClean="0"/>
              <a:t>●○</a:t>
            </a:r>
            <a:endParaRPr lang="en-US" altLang="ko-KR" sz="12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228844" y="5792491"/>
            <a:ext cx="44228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228844" y="3861225"/>
            <a:ext cx="0" cy="1944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2"/>
          <p:cNvSpPr txBox="1">
            <a:spLocks/>
          </p:cNvSpPr>
          <p:nvPr/>
        </p:nvSpPr>
        <p:spPr>
          <a:xfrm>
            <a:off x="586609" y="3741446"/>
            <a:ext cx="1642235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/>
              <a:t>TBTT%102.4 </a:t>
            </a:r>
          </a:p>
        </p:txBody>
      </p:sp>
      <p:sp>
        <p:nvSpPr>
          <p:cNvPr id="30" name="타원 29"/>
          <p:cNvSpPr/>
          <p:nvPr/>
        </p:nvSpPr>
        <p:spPr>
          <a:xfrm>
            <a:off x="2514127" y="5354534"/>
            <a:ext cx="1288668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곱셈 기호 30"/>
          <p:cNvSpPr/>
          <p:nvPr/>
        </p:nvSpPr>
        <p:spPr>
          <a:xfrm>
            <a:off x="2689840" y="5439163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3287350" y="5436070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곱셈 기호 32"/>
          <p:cNvSpPr/>
          <p:nvPr/>
        </p:nvSpPr>
        <p:spPr>
          <a:xfrm>
            <a:off x="3902208" y="4196529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2134542" y="4984672"/>
            <a:ext cx="2290571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AP at channel 3 </a:t>
            </a: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2614952" y="5862086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2 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3224845" y="5862030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4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3834198" y="5864322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6 </a:t>
            </a: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4426426" y="5859559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8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4978189" y="5867997"/>
            <a:ext cx="502753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10 </a:t>
            </a:r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5628351" y="5858569"/>
            <a:ext cx="502753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12 </a:t>
            </a:r>
          </a:p>
        </p:txBody>
      </p:sp>
      <p:sp>
        <p:nvSpPr>
          <p:cNvPr id="44" name="곱셈 기호 43"/>
          <p:cNvSpPr/>
          <p:nvPr/>
        </p:nvSpPr>
        <p:spPr>
          <a:xfrm>
            <a:off x="4506588" y="4836968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638736" y="5459687"/>
            <a:ext cx="448898" cy="2975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5684021" y="5496353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4862163" y="5105101"/>
            <a:ext cx="2049779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False </a:t>
            </a:r>
            <a:r>
              <a:rPr lang="en-US" altLang="ko-KR" sz="2000" b="1" dirty="0"/>
              <a:t>p</a:t>
            </a:r>
            <a:r>
              <a:rPr lang="en-US" altLang="ko-KR" sz="2000" b="1" dirty="0" smtClean="0"/>
              <a:t>ositive</a:t>
            </a:r>
          </a:p>
        </p:txBody>
      </p:sp>
      <p:sp>
        <p:nvSpPr>
          <p:cNvPr id="70" name="곱셈 기호 69"/>
          <p:cNvSpPr/>
          <p:nvPr/>
        </p:nvSpPr>
        <p:spPr>
          <a:xfrm>
            <a:off x="6339480" y="3848093"/>
            <a:ext cx="362508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내용 개체 틀 2"/>
          <p:cNvSpPr txBox="1">
            <a:spLocks/>
          </p:cNvSpPr>
          <p:nvPr/>
        </p:nvSpPr>
        <p:spPr>
          <a:xfrm>
            <a:off x="6481944" y="3780786"/>
            <a:ext cx="2208792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12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1800" dirty="0"/>
              <a:t>Beacon detected</a:t>
            </a:r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2269816" y="5862086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1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2924230" y="5862086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3531226" y="5862086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5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4134237" y="5862086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7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4695071" y="5862086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9 </a:t>
            </a: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5320451" y="5862086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11 </a:t>
            </a:r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6529037" y="5859650"/>
            <a:ext cx="1096583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/>
              <a:t>Channel</a:t>
            </a:r>
          </a:p>
        </p:txBody>
      </p:sp>
      <p:sp>
        <p:nvSpPr>
          <p:cNvPr id="58" name="내용 개체 틀 2"/>
          <p:cNvSpPr txBox="1">
            <a:spLocks/>
          </p:cNvSpPr>
          <p:nvPr/>
        </p:nvSpPr>
        <p:spPr>
          <a:xfrm>
            <a:off x="5989243" y="5862086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13 </a:t>
            </a:r>
          </a:p>
        </p:txBody>
      </p:sp>
      <p:sp>
        <p:nvSpPr>
          <p:cNvPr id="65" name="곱셈 기호 64"/>
          <p:cNvSpPr/>
          <p:nvPr/>
        </p:nvSpPr>
        <p:spPr>
          <a:xfrm>
            <a:off x="2977207" y="5439163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6" name="곱셈 기호 65"/>
          <p:cNvSpPr/>
          <p:nvPr/>
        </p:nvSpPr>
        <p:spPr>
          <a:xfrm>
            <a:off x="5048311" y="4836968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7" name="곱셈 기호 66"/>
          <p:cNvSpPr/>
          <p:nvPr/>
        </p:nvSpPr>
        <p:spPr>
          <a:xfrm>
            <a:off x="4783158" y="4836968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8" name="곱셈 기호 67"/>
          <p:cNvSpPr/>
          <p:nvPr/>
        </p:nvSpPr>
        <p:spPr>
          <a:xfrm>
            <a:off x="3602701" y="4196529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9" name="곱셈 기호 68"/>
          <p:cNvSpPr/>
          <p:nvPr/>
        </p:nvSpPr>
        <p:spPr>
          <a:xfrm>
            <a:off x="4200556" y="4196529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31932" y="4111308"/>
            <a:ext cx="1288668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3052347" y="3741446"/>
            <a:ext cx="2290571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AP at channel 6 </a:t>
            </a:r>
          </a:p>
        </p:txBody>
      </p:sp>
      <p:sp>
        <p:nvSpPr>
          <p:cNvPr id="59" name="타원 58"/>
          <p:cNvSpPr/>
          <p:nvPr/>
        </p:nvSpPr>
        <p:spPr>
          <a:xfrm>
            <a:off x="4301662" y="4770898"/>
            <a:ext cx="1288668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3922077" y="4401036"/>
            <a:ext cx="2290571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AP at channel 9 </a:t>
            </a:r>
          </a:p>
        </p:txBody>
      </p:sp>
    </p:spTree>
    <p:extLst>
      <p:ext uri="{BB962C8B-B14F-4D97-AF65-F5344CB8AC3E}">
        <p14:creationId xmlns:p14="http://schemas.microsoft.com/office/powerpoint/2010/main" val="8078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52" grpId="0" animBg="1"/>
      <p:bldP spid="53" grpId="0" animBg="1"/>
      <p:bldP spid="54" grpId="0"/>
      <p:bldP spid="70" grpId="0" animBg="1"/>
      <p:bldP spid="71" grpId="0"/>
      <p:bldP spid="42" grpId="0"/>
      <p:bldP spid="43" grpId="0"/>
      <p:bldP spid="47" grpId="0"/>
      <p:bldP spid="48" grpId="0"/>
      <p:bldP spid="51" grpId="0"/>
      <p:bldP spid="56" grpId="0"/>
      <p:bldP spid="57" grpId="0"/>
      <p:bldP spid="58" grpId="0"/>
      <p:bldP spid="65" grpId="0" animBg="1"/>
      <p:bldP spid="66" grpId="0" animBg="1"/>
      <p:bldP spid="67" grpId="0" animBg="1"/>
      <p:bldP spid="68" grpId="0" animBg="1"/>
      <p:bldP spid="69" grpId="0" animBg="1"/>
      <p:bldP spid="49" grpId="0" animBg="1"/>
      <p:bldP spid="50" grpId="0"/>
      <p:bldP spid="59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AP Channel Pinpointing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Beacon frames can be observed on neighboring channels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/>
                  <a:t>However, they will be congruent with respect to modulo 102.4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𝑚𝑠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Naïve approach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dirty="0" smtClean="0"/>
                  <a:t>Detect </a:t>
                </a:r>
                <a:r>
                  <a:rPr lang="en-US" altLang="ko-KR" dirty="0"/>
                  <a:t>beacon frames on every channel &amp; group congruent ones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dirty="0" smtClean="0"/>
                  <a:t>Enhanced solution: </a:t>
                </a:r>
                <a:r>
                  <a:rPr lang="en-US" altLang="ko-KR" i="1" dirty="0" smtClean="0"/>
                  <a:t>detect-and-verify process</a:t>
                </a:r>
                <a:endParaRPr lang="en-US" altLang="ko-KR" i="1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ko-KR" dirty="0"/>
                  <a:t>Detect on even numbered channels &amp; verify on </a:t>
                </a:r>
                <a:r>
                  <a:rPr lang="en-US" altLang="ko-KR" dirty="0" smtClean="0"/>
                  <a:t>neighboring channels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312738" lvl="1" indent="0">
                  <a:lnSpc>
                    <a:spcPct val="9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7" t="-1695" r="-2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1E8-BAE3-4ABA-8BDE-0A035E79E37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96996" y="95455"/>
            <a:ext cx="2083895" cy="193899"/>
          </a:xfrm>
          <a:prstGeom prst="rect">
            <a:avLst/>
          </a:prstGeom>
          <a:solidFill>
            <a:srgbClr val="002060"/>
          </a:solidFill>
        </p:spPr>
        <p:txBody>
          <a:bodyPr wrap="square" lIns="7200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Proposed Scheme </a:t>
            </a:r>
            <a:r>
              <a:rPr lang="ko-KR" altLang="en-US" sz="1200" b="1" dirty="0" smtClean="0"/>
              <a:t>○</a:t>
            </a:r>
            <a:r>
              <a:rPr lang="ko-KR" altLang="en-US" sz="1200" b="1" dirty="0"/>
              <a:t>○</a:t>
            </a:r>
            <a:r>
              <a:rPr lang="ko-KR" altLang="en-US" sz="1200" b="1" dirty="0" smtClean="0"/>
              <a:t>●○</a:t>
            </a:r>
            <a:endParaRPr lang="en-US" altLang="ko-KR" sz="12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228844" y="6313366"/>
            <a:ext cx="44228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228844" y="4382100"/>
            <a:ext cx="0" cy="1944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2"/>
          <p:cNvSpPr txBox="1">
            <a:spLocks/>
          </p:cNvSpPr>
          <p:nvPr/>
        </p:nvSpPr>
        <p:spPr>
          <a:xfrm>
            <a:off x="586609" y="4262321"/>
            <a:ext cx="1642235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/>
              <a:t>TBTT%102.4 </a:t>
            </a:r>
          </a:p>
        </p:txBody>
      </p:sp>
      <p:sp>
        <p:nvSpPr>
          <p:cNvPr id="30" name="타원 29"/>
          <p:cNvSpPr/>
          <p:nvPr/>
        </p:nvSpPr>
        <p:spPr>
          <a:xfrm>
            <a:off x="2514127" y="5875409"/>
            <a:ext cx="1288668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곱셈 기호 30"/>
          <p:cNvSpPr/>
          <p:nvPr/>
        </p:nvSpPr>
        <p:spPr>
          <a:xfrm>
            <a:off x="2689840" y="5960038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3287350" y="5956945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곱셈 기호 32"/>
          <p:cNvSpPr/>
          <p:nvPr/>
        </p:nvSpPr>
        <p:spPr>
          <a:xfrm>
            <a:off x="3902208" y="4717404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2134542" y="5505547"/>
            <a:ext cx="2290571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AP at channel 3 </a:t>
            </a: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2614952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2 </a:t>
            </a: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3224845" y="6382905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4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3834198" y="6385197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6 </a:t>
            </a: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4426426" y="6380434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8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4978189" y="6388872"/>
            <a:ext cx="502753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10 </a:t>
            </a:r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5628351" y="6379444"/>
            <a:ext cx="502753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12 </a:t>
            </a:r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2865721" y="4286316"/>
            <a:ext cx="2279206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Ambiguous</a:t>
            </a:r>
            <a:endParaRPr lang="en-US" altLang="ko-KR" sz="2000" b="1" dirty="0"/>
          </a:p>
        </p:txBody>
      </p:sp>
      <p:sp>
        <p:nvSpPr>
          <p:cNvPr id="44" name="곱셈 기호 43"/>
          <p:cNvSpPr/>
          <p:nvPr/>
        </p:nvSpPr>
        <p:spPr>
          <a:xfrm>
            <a:off x="4506588" y="5357843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30298" y="5285835"/>
            <a:ext cx="502649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3654703" y="4927220"/>
            <a:ext cx="2135591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Ambiguous</a:t>
            </a:r>
            <a:endParaRPr lang="en-US" altLang="ko-KR" sz="2000" b="1" dirty="0"/>
          </a:p>
        </p:txBody>
      </p:sp>
      <p:sp>
        <p:nvSpPr>
          <p:cNvPr id="52" name="타원 51"/>
          <p:cNvSpPr/>
          <p:nvPr/>
        </p:nvSpPr>
        <p:spPr>
          <a:xfrm>
            <a:off x="5638736" y="5980562"/>
            <a:ext cx="448898" cy="2975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5684021" y="6017228"/>
            <a:ext cx="362507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4862163" y="5625976"/>
            <a:ext cx="2049779" cy="304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Ambiguous</a:t>
            </a:r>
          </a:p>
        </p:txBody>
      </p:sp>
      <p:sp>
        <p:nvSpPr>
          <p:cNvPr id="55" name="타원 54"/>
          <p:cNvSpPr/>
          <p:nvPr/>
        </p:nvSpPr>
        <p:spPr>
          <a:xfrm>
            <a:off x="3827373" y="4656028"/>
            <a:ext cx="502649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6339480" y="4368968"/>
            <a:ext cx="362508" cy="216024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내용 개체 틀 2"/>
          <p:cNvSpPr txBox="1">
            <a:spLocks/>
          </p:cNvSpPr>
          <p:nvPr/>
        </p:nvSpPr>
        <p:spPr>
          <a:xfrm>
            <a:off x="6481944" y="4301661"/>
            <a:ext cx="2208792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12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1800" dirty="0"/>
              <a:t>Beacon detected</a:t>
            </a:r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2269816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1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2924230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3531226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5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4134237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7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4695071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9 </a:t>
            </a: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5320451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11 </a:t>
            </a:r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6529037" y="6380525"/>
            <a:ext cx="1096583" cy="25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 smtClean="0"/>
              <a:t>Channel</a:t>
            </a:r>
          </a:p>
        </p:txBody>
      </p:sp>
      <p:sp>
        <p:nvSpPr>
          <p:cNvPr id="58" name="내용 개체 틀 2"/>
          <p:cNvSpPr txBox="1">
            <a:spLocks/>
          </p:cNvSpPr>
          <p:nvPr/>
        </p:nvSpPr>
        <p:spPr>
          <a:xfrm>
            <a:off x="5989243" y="6382961"/>
            <a:ext cx="502753" cy="29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/>
              <a:t>13 </a:t>
            </a:r>
          </a:p>
        </p:txBody>
      </p:sp>
    </p:spTree>
    <p:extLst>
      <p:ext uri="{BB962C8B-B14F-4D97-AF65-F5344CB8AC3E}">
        <p14:creationId xmlns:p14="http://schemas.microsoft.com/office/powerpoint/2010/main" val="39755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 animBg="1"/>
      <p:bldP spid="45" grpId="0" animBg="1"/>
      <p:bldP spid="46" grpId="0"/>
      <p:bldP spid="52" grpId="0" animBg="1"/>
      <p:bldP spid="53" grpId="0" animBg="1"/>
      <p:bldP spid="54" grpId="0"/>
      <p:bldP spid="55" grpId="0" animBg="1"/>
      <p:bldP spid="70" grpId="0" animBg="1"/>
      <p:bldP spid="71" grpId="0"/>
      <p:bldP spid="42" grpId="0"/>
      <p:bldP spid="43" grpId="0"/>
      <p:bldP spid="47" grpId="0"/>
      <p:bldP spid="48" grpId="0"/>
      <p:bldP spid="51" grpId="0"/>
      <p:bldP spid="56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blank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ank" id="{6116BACE-6F7F-4BB3-A34A-AA9A2833FACB}" vid="{B5214055-D8E2-4189-A6C1-E99ECD31ABF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23884</TotalTime>
  <Words>1253</Words>
  <Application>Microsoft Office PowerPoint</Application>
  <PresentationFormat>화면 슬라이드 쇼(4:3)</PresentationFormat>
  <Paragraphs>300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blank</vt:lpstr>
      <vt:lpstr>BlueScan: Boosting Wi-Fi Scanning Efficiency Using Bluetooth Radio</vt:lpstr>
      <vt:lpstr>Introduction</vt:lpstr>
      <vt:lpstr>Motivation</vt:lpstr>
      <vt:lpstr>BlueScan: Overview</vt:lpstr>
      <vt:lpstr>Beacon Frame Detection (1/2)</vt:lpstr>
      <vt:lpstr>Beacon Frame Detection (2/2)</vt:lpstr>
      <vt:lpstr>AP Channel Pinpointing</vt:lpstr>
      <vt:lpstr>AP Channel Pinpointing</vt:lpstr>
      <vt:lpstr>AP Channel Pinpointing</vt:lpstr>
      <vt:lpstr>AP Channel Pinpointing</vt:lpstr>
      <vt:lpstr>Enhanced Wi-Fi Scanning</vt:lpstr>
      <vt:lpstr>Prototype Implementation</vt:lpstr>
      <vt:lpstr>Performance of Beacon Frame Detection</vt:lpstr>
      <vt:lpstr>Performance of AP Channel Pinpointing</vt:lpstr>
      <vt:lpstr>Scanning Delay &amp; Energy Consumption</vt:lpstr>
      <vt:lpstr>Summary</vt:lpstr>
      <vt:lpstr>PowerPoint 프레젠테이션</vt:lpstr>
      <vt:lpstr>Real World Experiment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seongwon</dc:creator>
  <cp:lastModifiedBy>Windows User</cp:lastModifiedBy>
  <cp:revision>808</cp:revision>
  <cp:lastPrinted>2017-01-31T04:06:47Z</cp:lastPrinted>
  <dcterms:created xsi:type="dcterms:W3CDTF">2016-12-27T03:32:56Z</dcterms:created>
  <dcterms:modified xsi:type="dcterms:W3CDTF">2018-06-13T01:28:24Z</dcterms:modified>
</cp:coreProperties>
</file>