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81" r:id="rId9"/>
    <p:sldId id="265" r:id="rId10"/>
    <p:sldId id="282" r:id="rId11"/>
    <p:sldId id="283" r:id="rId12"/>
    <p:sldId id="284" r:id="rId13"/>
    <p:sldId id="286" r:id="rId14"/>
    <p:sldId id="279"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p:scale>
          <a:sx n="96" d="100"/>
          <a:sy n="96" d="100"/>
        </p:scale>
        <p:origin x="-206"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376413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267265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015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975534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9523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2635212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83183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26441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406354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290959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107233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317363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156571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96710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0B3FC6-D97D-4128-8F0F-C189F331C8D9}" type="datetimeFigureOut">
              <a:rPr lang="en-IN" smtClean="0"/>
              <a:pPr/>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EA60E-9002-4EFF-8481-B8D97256CADA}" type="slidenum">
              <a:rPr lang="en-IN" smtClean="0"/>
              <a:pPr/>
              <a:t>‹#›</a:t>
            </a:fld>
            <a:endParaRPr lang="en-IN"/>
          </a:p>
        </p:txBody>
      </p:sp>
    </p:spTree>
    <p:extLst>
      <p:ext uri="{BB962C8B-B14F-4D97-AF65-F5344CB8AC3E}">
        <p14:creationId xmlns:p14="http://schemas.microsoft.com/office/powerpoint/2010/main" val="373637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EA60E-9002-4EFF-8481-B8D97256CADA}" type="slidenum">
              <a:rPr lang="en-IN" smtClean="0"/>
              <a:pPr/>
              <a:t>‹#›</a:t>
            </a:fld>
            <a:endParaRPr lang="en-IN"/>
          </a:p>
        </p:txBody>
      </p:sp>
      <p:sp>
        <p:nvSpPr>
          <p:cNvPr id="5" name="Date Placeholder 4"/>
          <p:cNvSpPr>
            <a:spLocks noGrp="1"/>
          </p:cNvSpPr>
          <p:nvPr>
            <p:ph type="dt" sz="half" idx="10"/>
          </p:nvPr>
        </p:nvSpPr>
        <p:spPr/>
        <p:txBody>
          <a:bodyPr/>
          <a:lstStyle/>
          <a:p>
            <a:fld id="{5E0B3FC6-D97D-4128-8F0F-C189F331C8D9}" type="datetimeFigureOut">
              <a:rPr lang="en-IN" smtClean="0"/>
              <a:pPr/>
              <a:t>13-06-2022</a:t>
            </a:fld>
            <a:endParaRPr lang="en-IN"/>
          </a:p>
        </p:txBody>
      </p:sp>
    </p:spTree>
    <p:extLst>
      <p:ext uri="{BB962C8B-B14F-4D97-AF65-F5344CB8AC3E}">
        <p14:creationId xmlns:p14="http://schemas.microsoft.com/office/powerpoint/2010/main" val="41276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0B3FC6-D97D-4128-8F0F-C189F331C8D9}" type="datetimeFigureOut">
              <a:rPr lang="en-IN" smtClean="0"/>
              <a:pPr/>
              <a:t>13-06-2022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9EA60E-9002-4EFF-8481-B8D97256CADA}" type="slidenum">
              <a:rPr lang="en-IN" smtClean="0"/>
              <a:pPr/>
              <a:t>‹#›</a:t>
            </a:fld>
            <a:endParaRPr lang="en-IN"/>
          </a:p>
        </p:txBody>
      </p:sp>
    </p:spTree>
    <p:extLst>
      <p:ext uri="{BB962C8B-B14F-4D97-AF65-F5344CB8AC3E}">
        <p14:creationId xmlns:p14="http://schemas.microsoft.com/office/powerpoint/2010/main" val="3832169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solutiondots.com/cloud-based-er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53885-883D-4CF1-8691-098A1B53CAC8}"/>
              </a:ext>
            </a:extLst>
          </p:cNvPr>
          <p:cNvSpPr>
            <a:spLocks noGrp="1"/>
          </p:cNvSpPr>
          <p:nvPr>
            <p:ph type="ctrTitle"/>
          </p:nvPr>
        </p:nvSpPr>
        <p:spPr>
          <a:xfrm>
            <a:off x="384313" y="781879"/>
            <a:ext cx="8889690" cy="2464904"/>
          </a:xfrm>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ERP SYSTEM FOR COLLEGE MANAGEMENT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group-3</a:t>
            </a:r>
            <a:endParaRPr lang="en-IN" sz="2400" dirty="0">
              <a:solidFill>
                <a:schemeClr val="tx1"/>
              </a:solidFill>
            </a:endParaRPr>
          </a:p>
        </p:txBody>
      </p:sp>
      <p:pic>
        <p:nvPicPr>
          <p:cNvPr id="7" name="Picture 6">
            <a:extLst>
              <a:ext uri="{FF2B5EF4-FFF2-40B4-BE49-F238E27FC236}">
                <a16:creationId xmlns="" xmlns:a16="http://schemas.microsoft.com/office/drawing/2014/main" id="{F55B5838-E81E-4F56-B5A8-071798C68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703" y="3246783"/>
            <a:ext cx="8534401" cy="3299791"/>
          </a:xfrm>
          <a:prstGeom prst="rect">
            <a:avLst/>
          </a:prstGeom>
        </p:spPr>
      </p:pic>
    </p:spTree>
    <p:extLst>
      <p:ext uri="{BB962C8B-B14F-4D97-AF65-F5344CB8AC3E}">
        <p14:creationId xmlns:p14="http://schemas.microsoft.com/office/powerpoint/2010/main" val="5670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DBE4EB-0983-4F4F-B087-F58A36ECC786}"/>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HTML+CSS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9BEDC55-273E-4B5E-94BD-9434D575A64A}"/>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HTML stands for Hyper Text Markup Language.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HTML describes the structure of a web page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HTML consists of a series of elements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HTML elements tell the browser how to display the content.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CSS stands for Cascading Style Sheets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CSS describes hoe the HTML elements are to displayed on </a:t>
            </a:r>
            <a:r>
              <a:rPr lang="en-US" dirty="0" err="1">
                <a:latin typeface="Times New Roman" panose="02020603050405020304" pitchFamily="18" charset="0"/>
                <a:cs typeface="Times New Roman" panose="02020603050405020304" pitchFamily="18" charset="0"/>
              </a:rPr>
              <a:t>screen,paper,or</a:t>
            </a:r>
            <a:r>
              <a:rPr lang="en-US" dirty="0">
                <a:latin typeface="Times New Roman" panose="02020603050405020304" pitchFamily="18" charset="0"/>
                <a:cs typeface="Times New Roman" panose="02020603050405020304" pitchFamily="18" charset="0"/>
              </a:rPr>
              <a:t> in other media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CSS saves a lot of </a:t>
            </a:r>
            <a:r>
              <a:rPr lang="en-US" dirty="0" err="1">
                <a:latin typeface="Times New Roman" panose="02020603050405020304" pitchFamily="18" charset="0"/>
                <a:cs typeface="Times New Roman" panose="02020603050405020304" pitchFamily="18" charset="0"/>
              </a:rPr>
              <a:t>work.It</a:t>
            </a:r>
            <a:r>
              <a:rPr lang="en-US" dirty="0">
                <a:latin typeface="Times New Roman" panose="02020603050405020304" pitchFamily="18" charset="0"/>
                <a:cs typeface="Times New Roman" panose="02020603050405020304" pitchFamily="18" charset="0"/>
              </a:rPr>
              <a:t> can control the layout of multiple web pages all at </a:t>
            </a:r>
            <a:r>
              <a:rPr lang="en-US" dirty="0" err="1">
                <a:latin typeface="Times New Roman" panose="02020603050405020304" pitchFamily="18" charset="0"/>
                <a:cs typeface="Times New Roman" panose="02020603050405020304" pitchFamily="18" charset="0"/>
              </a:rPr>
              <a:t>onces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9D8165D3-3505-4BB3-85CE-73CDA0B33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348" y="1669774"/>
            <a:ext cx="4002156" cy="2590227"/>
          </a:xfrm>
          <a:prstGeom prst="rect">
            <a:avLst/>
          </a:prstGeom>
        </p:spPr>
      </p:pic>
    </p:spTree>
    <p:extLst>
      <p:ext uri="{BB962C8B-B14F-4D97-AF65-F5344CB8AC3E}">
        <p14:creationId xmlns:p14="http://schemas.microsoft.com/office/powerpoint/2010/main" val="61239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Spring Boot</a:t>
            </a:r>
            <a:endParaRPr lang="en-US" dirty="0">
              <a:solidFill>
                <a:schemeClr val="tx1"/>
              </a:solidFill>
            </a:endParaRPr>
          </a:p>
        </p:txBody>
      </p:sp>
      <p:sp>
        <p:nvSpPr>
          <p:cNvPr id="3" name="Content Placeholder 2"/>
          <p:cNvSpPr>
            <a:spLocks noGrp="1"/>
          </p:cNvSpPr>
          <p:nvPr>
            <p:ph idx="1"/>
          </p:nvPr>
        </p:nvSpPr>
        <p:spPr>
          <a:xfrm>
            <a:off x="677334" y="1388853"/>
            <a:ext cx="8596668" cy="4652509"/>
          </a:xfrm>
        </p:spPr>
        <p:txBody>
          <a:bodyPr/>
          <a:lstStyle/>
          <a:p>
            <a:pPr>
              <a:buNone/>
            </a:pPr>
            <a:r>
              <a:rPr lang="en-US" dirty="0" smtClean="0"/>
              <a:t>    </a:t>
            </a:r>
            <a:r>
              <a:rPr lang="en-US" sz="2000" dirty="0" smtClean="0">
                <a:solidFill>
                  <a:schemeClr val="tx1"/>
                </a:solidFill>
                <a:latin typeface="Times New Roman" pitchFamily="18" charset="0"/>
                <a:cs typeface="Times New Roman" pitchFamily="18" charset="0"/>
              </a:rPr>
              <a:t>What to use spring boot? </a:t>
            </a:r>
          </a:p>
          <a:p>
            <a:r>
              <a:rPr lang="en-US" dirty="0" smtClean="0">
                <a:latin typeface="Times New Roman" pitchFamily="18" charset="0"/>
                <a:cs typeface="Times New Roman" pitchFamily="18" charset="0"/>
              </a:rPr>
              <a:t>spring Boot is an open source, </a:t>
            </a:r>
            <a:r>
              <a:rPr lang="en-US" dirty="0" err="1" smtClean="0">
                <a:latin typeface="Times New Roman" pitchFamily="18" charset="0"/>
                <a:cs typeface="Times New Roman" pitchFamily="18" charset="0"/>
              </a:rPr>
              <a:t>microservice</a:t>
            </a:r>
            <a:r>
              <a:rPr lang="en-US" dirty="0" smtClean="0">
                <a:latin typeface="Times New Roman" pitchFamily="18" charset="0"/>
                <a:cs typeface="Times New Roman" pitchFamily="18" charset="0"/>
              </a:rPr>
              <a:t>-based java web framework.</a:t>
            </a:r>
          </a:p>
          <a:p>
            <a:r>
              <a:rPr lang="en-US" dirty="0" smtClean="0">
                <a:latin typeface="Times New Roman" pitchFamily="18" charset="0"/>
                <a:cs typeface="Times New Roman" pitchFamily="18" charset="0"/>
              </a:rPr>
              <a:t>The spring Boot framework creates a fully production-ready environment that is completely configurable using its prebuilt code within its  codebase.</a:t>
            </a:r>
            <a:endParaRPr lang="en-US"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Features of Spring Boot</a:t>
            </a:r>
          </a:p>
          <a:p>
            <a:r>
              <a:rPr lang="en-US" dirty="0" smtClean="0">
                <a:latin typeface="Times New Roman" pitchFamily="18" charset="0"/>
                <a:cs typeface="Times New Roman" pitchFamily="18" charset="0"/>
              </a:rPr>
              <a:t>It provides a flexible way to configure java Beans, XML </a:t>
            </a:r>
            <a:r>
              <a:rPr lang="en-US" dirty="0" err="1" smtClean="0">
                <a:latin typeface="Times New Roman" pitchFamily="18" charset="0"/>
                <a:cs typeface="Times New Roman" pitchFamily="18" charset="0"/>
              </a:rPr>
              <a:t>configuration,and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Databace</a:t>
            </a:r>
            <a:r>
              <a:rPr lang="en-US" dirty="0" smtClean="0">
                <a:latin typeface="Times New Roman" pitchFamily="18" charset="0"/>
                <a:cs typeface="Times New Roman" pitchFamily="18" charset="0"/>
              </a:rPr>
              <a:t> Transactions.</a:t>
            </a:r>
          </a:p>
          <a:p>
            <a:r>
              <a:rPr lang="en-US" dirty="0" smtClean="0">
                <a:latin typeface="Times New Roman" pitchFamily="18" charset="0"/>
                <a:cs typeface="Times New Roman" pitchFamily="18" charset="0"/>
              </a:rPr>
              <a:t>It provides a powerful batch processing and manages REST endpoints.</a:t>
            </a:r>
          </a:p>
          <a:p>
            <a:r>
              <a:rPr lang="en-US" dirty="0" smtClean="0">
                <a:latin typeface="Times New Roman" pitchFamily="18" charset="0"/>
                <a:cs typeface="Times New Roman" pitchFamily="18" charset="0"/>
              </a:rPr>
              <a:t>In Spring Boot, everything is auto configured; no manual configurations are needed.</a:t>
            </a:r>
          </a:p>
          <a:p>
            <a:r>
              <a:rPr lang="en-US" dirty="0" smtClean="0">
                <a:latin typeface="Times New Roman" pitchFamily="18" charset="0"/>
                <a:cs typeface="Times New Roman" pitchFamily="18" charset="0"/>
              </a:rPr>
              <a:t>It offers annotation-based spring application</a:t>
            </a:r>
          </a:p>
          <a:p>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latin typeface="Times New Roman" pitchFamily="18" charset="0"/>
                <a:cs typeface="Times New Roman" pitchFamily="18" charset="0"/>
              </a:rPr>
              <a:t> </a:t>
            </a:r>
            <a:r>
              <a:rPr lang="en-IN" b="1" dirty="0" err="1" smtClean="0">
                <a:solidFill>
                  <a:schemeClr val="tx1"/>
                </a:solidFill>
                <a:latin typeface="Times New Roman" pitchFamily="18" charset="0"/>
                <a:cs typeface="Times New Roman" pitchFamily="18" charset="0"/>
              </a:rPr>
              <a:t>MySQL</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276709"/>
            <a:ext cx="8596668" cy="4764653"/>
          </a:xfrm>
        </p:spPr>
        <p:txBody>
          <a:bodyPr>
            <a:normAutofit lnSpcReduction="10000"/>
          </a:bodyPr>
          <a:lstStyle/>
          <a:p>
            <a:pPr>
              <a:buNone/>
            </a:pPr>
            <a:r>
              <a:rPr lang="en-IN" b="1" dirty="0" smtClean="0"/>
              <a:t>    Introduction to </a:t>
            </a:r>
            <a:r>
              <a:rPr lang="en-IN" b="1" dirty="0" err="1" smtClean="0"/>
              <a:t>Mysql</a:t>
            </a:r>
            <a:endParaRPr lang="en-IN" dirty="0" smtClean="0"/>
          </a:p>
          <a:p>
            <a:pPr lvl="0"/>
            <a:r>
              <a:rPr lang="en-IN" dirty="0" err="1" smtClean="0"/>
              <a:t>MySQL</a:t>
            </a:r>
            <a:r>
              <a:rPr lang="en-IN" dirty="0" smtClean="0"/>
              <a:t> is a very popular, open source DBMS</a:t>
            </a:r>
            <a:endParaRPr lang="en-US" dirty="0" smtClean="0"/>
          </a:p>
          <a:p>
            <a:pPr lvl="0"/>
            <a:r>
              <a:rPr lang="en-IN" dirty="0" err="1" smtClean="0"/>
              <a:t>MySQL</a:t>
            </a:r>
            <a:r>
              <a:rPr lang="en-IN" dirty="0" smtClean="0"/>
              <a:t> databases are relational</a:t>
            </a:r>
            <a:endParaRPr lang="en-US" dirty="0" smtClean="0"/>
          </a:p>
          <a:p>
            <a:pPr lvl="0"/>
            <a:r>
              <a:rPr lang="en-IN" dirty="0" err="1" smtClean="0"/>
              <a:t>MySQL</a:t>
            </a:r>
            <a:r>
              <a:rPr lang="en-IN" dirty="0" smtClean="0"/>
              <a:t> is compatible with standard SQL </a:t>
            </a:r>
          </a:p>
          <a:p>
            <a:pPr lvl="0"/>
            <a:endParaRPr lang="en-IN" dirty="0" smtClean="0">
              <a:solidFill>
                <a:schemeClr val="tx1"/>
              </a:solidFill>
            </a:endParaRPr>
          </a:p>
          <a:p>
            <a:pPr>
              <a:buNone/>
            </a:pPr>
            <a:r>
              <a:rPr lang="en-IN" dirty="0" smtClean="0"/>
              <a:t>    </a:t>
            </a:r>
            <a:r>
              <a:rPr lang="en-IN" dirty="0" smtClean="0">
                <a:solidFill>
                  <a:schemeClr val="tx1"/>
                </a:solidFill>
              </a:rPr>
              <a:t>Why are we using </a:t>
            </a:r>
            <a:r>
              <a:rPr lang="en-IN" dirty="0" err="1" smtClean="0">
                <a:solidFill>
                  <a:schemeClr val="tx1"/>
                </a:solidFill>
              </a:rPr>
              <a:t>MySQL</a:t>
            </a:r>
            <a:r>
              <a:rPr lang="en-IN" dirty="0" smtClean="0">
                <a:solidFill>
                  <a:schemeClr val="tx1"/>
                </a:solidFill>
              </a:rPr>
              <a:t>?</a:t>
            </a:r>
            <a:endParaRPr lang="en-IN" dirty="0" smtClean="0"/>
          </a:p>
          <a:p>
            <a:pPr lvl="0"/>
            <a:r>
              <a:rPr lang="en-IN" dirty="0" smtClean="0"/>
              <a:t>Free (much cheaper than Oracle!) </a:t>
            </a:r>
          </a:p>
          <a:p>
            <a:r>
              <a:rPr lang="en-IN" dirty="0" smtClean="0"/>
              <a:t>Multi-user access to a number of databases offered</a:t>
            </a:r>
            <a:endParaRPr lang="en-US" dirty="0" smtClean="0"/>
          </a:p>
          <a:p>
            <a:r>
              <a:rPr lang="en-IN" dirty="0" smtClean="0"/>
              <a:t>Easy to use Shell for creating tables, querying tables, etc.</a:t>
            </a:r>
            <a:endParaRPr lang="en-US" dirty="0" smtClean="0"/>
          </a:p>
          <a:p>
            <a:r>
              <a:rPr lang="en-IN" dirty="0" smtClean="0"/>
              <a:t>Easy to use with Java JDBC</a:t>
            </a:r>
            <a:endParaRPr lang="en-US" dirty="0" smtClean="0"/>
          </a:p>
          <a:p>
            <a:pPr lvl="0"/>
            <a:r>
              <a:rPr lang="en-IN" dirty="0" err="1" smtClean="0"/>
              <a:t>MySQL</a:t>
            </a:r>
            <a:r>
              <a:rPr lang="en-IN" dirty="0" smtClean="0"/>
              <a:t> is frequently used by PHP and Perl</a:t>
            </a:r>
            <a:endParaRPr lang="en-US" dirty="0" smtClean="0"/>
          </a:p>
          <a:p>
            <a:pPr lvl="0" fontAlgn="base"/>
            <a:r>
              <a:rPr lang="en-IN" dirty="0" smtClean="0"/>
              <a:t>Commercial version of </a:t>
            </a:r>
            <a:r>
              <a:rPr lang="en-IN" dirty="0" err="1" smtClean="0"/>
              <a:t>MySQL</a:t>
            </a:r>
            <a:r>
              <a:rPr lang="en-IN" dirty="0" smtClean="0"/>
              <a:t> is also provided (including technical support)</a:t>
            </a:r>
          </a:p>
          <a:p>
            <a:pPr lvl="0"/>
            <a:endParaRPr lang="en-US" dirty="0" smtClean="0">
              <a:solidFill>
                <a:schemeClr val="tx1"/>
              </a:solidFill>
            </a:endParaRPr>
          </a:p>
          <a:p>
            <a:pPr>
              <a:buNone/>
            </a:pPr>
            <a:endParaRPr lang="en-US" dirty="0" smtClean="0"/>
          </a:p>
        </p:txBody>
      </p:sp>
      <p:pic>
        <p:nvPicPr>
          <p:cNvPr id="5" name="Picture 4" descr="R.png"/>
          <p:cNvPicPr>
            <a:picLocks noChangeAspect="1"/>
          </p:cNvPicPr>
          <p:nvPr/>
        </p:nvPicPr>
        <p:blipFill>
          <a:blip r:embed="rId2" cstate="print"/>
          <a:stretch>
            <a:fillRect/>
          </a:stretch>
        </p:blipFill>
        <p:spPr>
          <a:xfrm>
            <a:off x="5909095" y="560718"/>
            <a:ext cx="638353" cy="5374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itchFamily="18" charset="0"/>
                <a:cs typeface="Times New Roman" pitchFamily="18" charset="0"/>
              </a:rPr>
              <a:t>Apache Tomcat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708031"/>
            <a:ext cx="8596668" cy="4333332"/>
          </a:xfrm>
        </p:spPr>
        <p:txBody>
          <a:bodyPr>
            <a:normAutofit fontScale="40000" lnSpcReduction="20000"/>
          </a:bodyPr>
          <a:lstStyle/>
          <a:p>
            <a:pPr lvl="0"/>
            <a:r>
              <a:rPr lang="en-IN" sz="4500" dirty="0" smtClean="0">
                <a:solidFill>
                  <a:schemeClr val="tx1"/>
                </a:solidFill>
                <a:latin typeface="Times New Roman" pitchFamily="18" charset="0"/>
                <a:cs typeface="Times New Roman" pitchFamily="18" charset="0"/>
              </a:rPr>
              <a:t>Apache Tomcat</a:t>
            </a:r>
            <a:r>
              <a:rPr lang="en-IN" sz="4500" dirty="0" smtClean="0">
                <a:latin typeface="Times New Roman" pitchFamily="18" charset="0"/>
                <a:cs typeface="Times New Roman" pitchFamily="18" charset="0"/>
              </a:rPr>
              <a:t>(or </a:t>
            </a:r>
            <a:r>
              <a:rPr lang="en-IN" sz="4500" dirty="0" smtClean="0">
                <a:solidFill>
                  <a:schemeClr val="tx1"/>
                </a:solidFill>
                <a:latin typeface="Times New Roman" pitchFamily="18" charset="0"/>
                <a:cs typeface="Times New Roman" pitchFamily="18" charset="0"/>
              </a:rPr>
              <a:t>Jakarta Tomcat </a:t>
            </a:r>
            <a:r>
              <a:rPr lang="en-IN" sz="4500" dirty="0" smtClean="0">
                <a:latin typeface="Times New Roman" pitchFamily="18" charset="0"/>
                <a:cs typeface="Times New Roman" pitchFamily="18" charset="0"/>
              </a:rPr>
              <a:t>or single </a:t>
            </a:r>
            <a:r>
              <a:rPr lang="en-IN" sz="4500" dirty="0" smtClean="0">
                <a:solidFill>
                  <a:schemeClr val="tx1"/>
                </a:solidFill>
                <a:latin typeface="Times New Roman" pitchFamily="18" charset="0"/>
                <a:cs typeface="Times New Roman" pitchFamily="18" charset="0"/>
              </a:rPr>
              <a:t>Tomcat</a:t>
            </a:r>
            <a:r>
              <a:rPr lang="en-IN" sz="4500" dirty="0" smtClean="0">
                <a:latin typeface="Times New Roman" pitchFamily="18" charset="0"/>
                <a:cs typeface="Times New Roman" pitchFamily="18" charset="0"/>
              </a:rPr>
              <a:t>) is an open source </a:t>
            </a:r>
            <a:r>
              <a:rPr lang="en-IN" sz="4500" dirty="0" err="1" smtClean="0">
                <a:latin typeface="Times New Roman" pitchFamily="18" charset="0"/>
                <a:cs typeface="Times New Roman" pitchFamily="18" charset="0"/>
              </a:rPr>
              <a:t>servlet</a:t>
            </a:r>
            <a:endParaRPr lang="en-IN" sz="4500" dirty="0" smtClean="0">
              <a:latin typeface="Times New Roman" pitchFamily="18" charset="0"/>
              <a:cs typeface="Times New Roman" pitchFamily="18" charset="0"/>
            </a:endParaRPr>
          </a:p>
          <a:p>
            <a:pPr lvl="0">
              <a:buNone/>
            </a:pPr>
            <a:r>
              <a:rPr lang="en-US" sz="4500" dirty="0" smtClean="0">
                <a:latin typeface="Times New Roman" pitchFamily="18" charset="0"/>
                <a:cs typeface="Times New Roman" pitchFamily="18" charset="0"/>
              </a:rPr>
              <a:t>      container developed by the Apache Software Foundation(ASF).</a:t>
            </a:r>
            <a:endParaRPr lang="en-IN" sz="4500" dirty="0" smtClean="0">
              <a:latin typeface="Times New Roman" pitchFamily="18" charset="0"/>
              <a:cs typeface="Times New Roman" pitchFamily="18" charset="0"/>
            </a:endParaRPr>
          </a:p>
          <a:p>
            <a:pPr lvl="0"/>
            <a:r>
              <a:rPr lang="en-IN" sz="4500" dirty="0" smtClean="0">
                <a:latin typeface="Times New Roman" pitchFamily="18" charset="0"/>
                <a:cs typeface="Times New Roman" pitchFamily="18" charset="0"/>
              </a:rPr>
              <a:t>Tomcat implements the Java </a:t>
            </a:r>
            <a:r>
              <a:rPr lang="en-IN" sz="4500" dirty="0" err="1" smtClean="0">
                <a:latin typeface="Times New Roman" pitchFamily="18" charset="0"/>
                <a:cs typeface="Times New Roman" pitchFamily="18" charset="0"/>
              </a:rPr>
              <a:t>Servlet</a:t>
            </a:r>
            <a:r>
              <a:rPr lang="en-IN" sz="4500" dirty="0" smtClean="0">
                <a:latin typeface="Times New Roman" pitchFamily="18" charset="0"/>
                <a:cs typeface="Times New Roman" pitchFamily="18" charset="0"/>
              </a:rPr>
              <a:t> and the Java Server Pages (JSP) specifications from sun Micro Systems.</a:t>
            </a:r>
          </a:p>
          <a:p>
            <a:pPr lvl="0">
              <a:buNone/>
            </a:pPr>
            <a:endParaRPr lang="en-IN" sz="3800" dirty="0" smtClean="0">
              <a:latin typeface="Times New Roman" pitchFamily="18" charset="0"/>
              <a:cs typeface="Times New Roman" pitchFamily="18" charset="0"/>
            </a:endParaRPr>
          </a:p>
          <a:p>
            <a:pPr lvl="0">
              <a:buNone/>
            </a:pPr>
            <a:r>
              <a:rPr lang="en-IN" sz="3800" dirty="0" smtClean="0">
                <a:latin typeface="Times New Roman" pitchFamily="18" charset="0"/>
                <a:cs typeface="Times New Roman" pitchFamily="18" charset="0"/>
              </a:rPr>
              <a:t>  </a:t>
            </a:r>
            <a:r>
              <a:rPr lang="en-IN" sz="4500" dirty="0" smtClean="0">
                <a:solidFill>
                  <a:schemeClr val="tx1"/>
                </a:solidFill>
                <a:latin typeface="Times New Roman" pitchFamily="18" charset="0"/>
                <a:cs typeface="Times New Roman" pitchFamily="18" charset="0"/>
              </a:rPr>
              <a:t>What is Tomcat? </a:t>
            </a:r>
          </a:p>
          <a:p>
            <a:pPr lvl="0"/>
            <a:r>
              <a:rPr lang="en-IN" sz="4500" dirty="0" smtClean="0">
                <a:latin typeface="Times New Roman" pitchFamily="18" charset="0"/>
                <a:cs typeface="Times New Roman" pitchFamily="18" charset="0"/>
              </a:rPr>
              <a:t>Tomcat is a </a:t>
            </a:r>
            <a:r>
              <a:rPr lang="en-IN" sz="4500" dirty="0" err="1" smtClean="0">
                <a:latin typeface="Times New Roman" pitchFamily="18" charset="0"/>
                <a:cs typeface="Times New Roman" pitchFamily="18" charset="0"/>
              </a:rPr>
              <a:t>Servlet</a:t>
            </a:r>
            <a:r>
              <a:rPr lang="en-IN" sz="4500" dirty="0" smtClean="0">
                <a:latin typeface="Times New Roman" pitchFamily="18" charset="0"/>
                <a:cs typeface="Times New Roman" pitchFamily="18" charset="0"/>
              </a:rPr>
              <a:t> container (Web server that interacts with </a:t>
            </a:r>
            <a:r>
              <a:rPr lang="en-IN" sz="4500" dirty="0" err="1" smtClean="0">
                <a:latin typeface="Times New Roman" pitchFamily="18" charset="0"/>
                <a:cs typeface="Times New Roman" pitchFamily="18" charset="0"/>
              </a:rPr>
              <a:t>Servlets</a:t>
            </a:r>
            <a:r>
              <a:rPr lang="en-IN" sz="4500" dirty="0" smtClean="0">
                <a:latin typeface="Times New Roman" pitchFamily="18" charset="0"/>
                <a:cs typeface="Times New Roman" pitchFamily="18" charset="0"/>
              </a:rPr>
              <a:t>) developed under the Jakarta Project of Apache Software Foundation </a:t>
            </a:r>
          </a:p>
          <a:p>
            <a:r>
              <a:rPr lang="en-IN" sz="4500" dirty="0" smtClean="0">
                <a:latin typeface="Times New Roman" pitchFamily="18" charset="0"/>
                <a:cs typeface="Times New Roman" pitchFamily="18" charset="0"/>
              </a:rPr>
              <a:t>Tomcat implements the </a:t>
            </a:r>
            <a:r>
              <a:rPr lang="en-IN" sz="4500" dirty="0" err="1" smtClean="0">
                <a:latin typeface="Times New Roman" pitchFamily="18" charset="0"/>
                <a:cs typeface="Times New Roman" pitchFamily="18" charset="0"/>
              </a:rPr>
              <a:t>Servlet</a:t>
            </a:r>
            <a:r>
              <a:rPr lang="en-IN" sz="4500" dirty="0" smtClean="0">
                <a:latin typeface="Times New Roman" pitchFamily="18" charset="0"/>
                <a:cs typeface="Times New Roman" pitchFamily="18" charset="0"/>
              </a:rPr>
              <a:t> and the Java Server Pages (JSP)</a:t>
            </a:r>
            <a:endParaRPr lang="en-US" sz="4500" dirty="0" smtClean="0">
              <a:latin typeface="Times New Roman" pitchFamily="18" charset="0"/>
              <a:cs typeface="Times New Roman" pitchFamily="18" charset="0"/>
            </a:endParaRPr>
          </a:p>
          <a:p>
            <a:pPr>
              <a:buNone/>
            </a:pPr>
            <a:endParaRPr lang="en-IN" sz="3800" dirty="0" smtClean="0">
              <a:latin typeface="Times New Roman" pitchFamily="18" charset="0"/>
              <a:cs typeface="Times New Roman" pitchFamily="18" charset="0"/>
            </a:endParaRPr>
          </a:p>
          <a:p>
            <a:pPr lvl="0"/>
            <a:endParaRPr lang="en-IN" dirty="0" smtClean="0"/>
          </a:p>
          <a:p>
            <a:pPr lvl="0"/>
            <a:endParaRPr lang="en-US" dirty="0" smtClean="0"/>
          </a:p>
          <a:p>
            <a:pPr lvl="0"/>
            <a:endParaRPr lang="en-US" dirty="0" smtClean="0"/>
          </a:p>
          <a:p>
            <a:pPr lvl="0"/>
            <a:endParaRPr lang="en-US" dirty="0" smtClean="0"/>
          </a:p>
          <a:p>
            <a:pPr>
              <a:buNone/>
            </a:pPr>
            <a:r>
              <a:rPr lang="en-US" dirty="0" smtClean="0"/>
              <a:t> </a:t>
            </a:r>
          </a:p>
          <a:p>
            <a:pPr>
              <a:buNone/>
            </a:pPr>
            <a:endParaRPr lang="en-US" dirty="0"/>
          </a:p>
        </p:txBody>
      </p:sp>
      <p:pic>
        <p:nvPicPr>
          <p:cNvPr id="4" name="Picture 3" descr="Apache_Tomcat_Logo.png"/>
          <p:cNvPicPr>
            <a:picLocks noChangeAspect="1"/>
          </p:cNvPicPr>
          <p:nvPr/>
        </p:nvPicPr>
        <p:blipFill>
          <a:blip r:embed="rId2" cstate="print"/>
          <a:stretch>
            <a:fillRect/>
          </a:stretch>
        </p:blipFill>
        <p:spPr>
          <a:xfrm>
            <a:off x="6517636" y="698726"/>
            <a:ext cx="778493" cy="4227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0C29FA-9512-43A1-A88F-813C7E15AD35}"/>
              </a:ext>
            </a:extLst>
          </p:cNvPr>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HIBERNATE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D246378-C7FD-4381-931B-CB747ABE2813}"/>
              </a:ext>
            </a:extLst>
          </p:cNvPr>
          <p:cNvSpPr>
            <a:spLocks noGrp="1"/>
          </p:cNvSpPr>
          <p:nvPr>
            <p:ph idx="1"/>
          </p:nvPr>
        </p:nvSpPr>
        <p:spPr>
          <a:xfrm>
            <a:off x="291548" y="2160589"/>
            <a:ext cx="7075952" cy="3880773"/>
          </a:xfrm>
        </p:spPr>
        <p:txBody>
          <a:bodyPr/>
          <a:lstStyle/>
          <a:p>
            <a:r>
              <a:rPr lang="en-US" dirty="0">
                <a:latin typeface="Times New Roman" panose="02020603050405020304" pitchFamily="18" charset="0"/>
                <a:cs typeface="Times New Roman" panose="02020603050405020304" pitchFamily="18" charset="0"/>
              </a:rPr>
              <a:t>Hibernate Is a lightweight open source object relational mapping(ORM) framework.</a:t>
            </a:r>
          </a:p>
          <a:p>
            <a:r>
              <a:rPr lang="en-US" dirty="0">
                <a:latin typeface="Times New Roman" panose="02020603050405020304" pitchFamily="18" charset="0"/>
                <a:cs typeface="Times New Roman" panose="02020603050405020304" pitchFamily="18" charset="0"/>
              </a:rPr>
              <a:t>It allows mapping of an object-oriented model to a relational database.</a:t>
            </a:r>
          </a:p>
          <a:p>
            <a:r>
              <a:rPr lang="en-US" dirty="0">
                <a:latin typeface="Times New Roman" panose="02020603050405020304" pitchFamily="18" charset="0"/>
                <a:cs typeface="Times New Roman" panose="02020603050405020304" pitchFamily="18" charset="0"/>
              </a:rPr>
              <a:t>Implements the specifications of java persistence API(JPA).</a:t>
            </a:r>
          </a:p>
          <a:p>
            <a:r>
              <a:rPr lang="en-US" dirty="0">
                <a:latin typeface="Times New Roman" panose="02020603050405020304" pitchFamily="18" charset="0"/>
                <a:cs typeface="Times New Roman" panose="02020603050405020304" pitchFamily="18" charset="0"/>
              </a:rPr>
              <a:t>Sits between java objects and the database server.</a:t>
            </a:r>
          </a:p>
          <a:p>
            <a:r>
              <a:rPr lang="en-US" dirty="0">
                <a:latin typeface="Times New Roman" panose="02020603050405020304" pitchFamily="18" charset="0"/>
                <a:cs typeface="Times New Roman" panose="02020603050405020304" pitchFamily="18" charset="0"/>
              </a:rPr>
              <a:t>Hibernate supports relationships(One-to-</a:t>
            </a:r>
            <a:r>
              <a:rPr lang="en-US" dirty="0" err="1">
                <a:latin typeface="Times New Roman" panose="02020603050405020304" pitchFamily="18" charset="0"/>
                <a:cs typeface="Times New Roman" panose="02020603050405020304" pitchFamily="18" charset="0"/>
              </a:rPr>
              <a:t>One,One</a:t>
            </a:r>
            <a:r>
              <a:rPr lang="en-US" dirty="0">
                <a:latin typeface="Times New Roman" panose="02020603050405020304" pitchFamily="18" charset="0"/>
                <a:cs typeface="Times New Roman" panose="02020603050405020304" pitchFamily="18" charset="0"/>
              </a:rPr>
              <a:t>-to-Many and many-to-many many-to-one), association, collection, inheritance, annotation and so 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E92D8A78-6CA6-42DC-B999-460D52168A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1163" y="609600"/>
            <a:ext cx="562733" cy="5730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4D9A174D-915A-4E01-AB4C-E7BA53C822CA}"/>
              </a:ext>
            </a:extLst>
          </p:cNvPr>
          <p:cNvSpPr/>
          <p:nvPr/>
        </p:nvSpPr>
        <p:spPr>
          <a:xfrm>
            <a:off x="7458454" y="1597130"/>
            <a:ext cx="3631095" cy="976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Java objects</a:t>
            </a:r>
          </a:p>
          <a:p>
            <a:pPr algn="ctr"/>
            <a:endParaRPr lang="en-IN" dirty="0"/>
          </a:p>
        </p:txBody>
      </p:sp>
      <p:sp>
        <p:nvSpPr>
          <p:cNvPr id="6" name="Rectangle 5">
            <a:extLst>
              <a:ext uri="{FF2B5EF4-FFF2-40B4-BE49-F238E27FC236}">
                <a16:creationId xmlns="" xmlns:a16="http://schemas.microsoft.com/office/drawing/2014/main" id="{33ECF60C-CF0C-4ADE-B48A-DE0C1CBAC124}"/>
              </a:ext>
            </a:extLst>
          </p:cNvPr>
          <p:cNvSpPr/>
          <p:nvPr/>
        </p:nvSpPr>
        <p:spPr>
          <a:xfrm>
            <a:off x="7650373" y="1705598"/>
            <a:ext cx="516045" cy="4549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 xmlns:a16="http://schemas.microsoft.com/office/drawing/2014/main" id="{31A343B5-E96A-439C-BE6B-51097CA0427A}"/>
              </a:ext>
            </a:extLst>
          </p:cNvPr>
          <p:cNvSpPr/>
          <p:nvPr/>
        </p:nvSpPr>
        <p:spPr>
          <a:xfrm>
            <a:off x="8530149" y="1705598"/>
            <a:ext cx="516045" cy="4549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 xmlns:a16="http://schemas.microsoft.com/office/drawing/2014/main" id="{442BF775-ACE8-4A54-B406-B6137E57BF17}"/>
              </a:ext>
            </a:extLst>
          </p:cNvPr>
          <p:cNvSpPr/>
          <p:nvPr/>
        </p:nvSpPr>
        <p:spPr>
          <a:xfrm>
            <a:off x="9329067" y="1705598"/>
            <a:ext cx="516045" cy="4549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 xmlns:a16="http://schemas.microsoft.com/office/drawing/2014/main" id="{E74197D1-F14A-4B27-B4FE-8B9F0BD24E89}"/>
              </a:ext>
            </a:extLst>
          </p:cNvPr>
          <p:cNvSpPr/>
          <p:nvPr/>
        </p:nvSpPr>
        <p:spPr>
          <a:xfrm>
            <a:off x="10257748" y="1705598"/>
            <a:ext cx="516045" cy="4549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 xmlns:a16="http://schemas.microsoft.com/office/drawing/2014/main" id="{BC918925-2D48-4087-B5D1-A54937855322}"/>
              </a:ext>
            </a:extLst>
          </p:cNvPr>
          <p:cNvSpPr/>
          <p:nvPr/>
        </p:nvSpPr>
        <p:spPr>
          <a:xfrm>
            <a:off x="7458453" y="3250415"/>
            <a:ext cx="3631095" cy="6209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Hibernate</a:t>
            </a:r>
            <a:endParaRPr lang="en-IN" dirty="0"/>
          </a:p>
        </p:txBody>
      </p:sp>
      <p:sp>
        <p:nvSpPr>
          <p:cNvPr id="11" name="Rectangle: Rounded Corners 10">
            <a:extLst>
              <a:ext uri="{FF2B5EF4-FFF2-40B4-BE49-F238E27FC236}">
                <a16:creationId xmlns="" xmlns:a16="http://schemas.microsoft.com/office/drawing/2014/main" id="{0EA7D0D9-A16F-456D-B76E-1DB5EAF0D8B9}"/>
              </a:ext>
            </a:extLst>
          </p:cNvPr>
          <p:cNvSpPr/>
          <p:nvPr/>
        </p:nvSpPr>
        <p:spPr>
          <a:xfrm>
            <a:off x="7991061" y="4883912"/>
            <a:ext cx="1351331" cy="26849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 xmlns:a16="http://schemas.microsoft.com/office/drawing/2014/main" id="{2F5F4CC8-C631-407C-BD44-3C34BAB8C513}"/>
              </a:ext>
            </a:extLst>
          </p:cNvPr>
          <p:cNvSpPr/>
          <p:nvPr/>
        </p:nvSpPr>
        <p:spPr>
          <a:xfrm>
            <a:off x="7991061" y="5191407"/>
            <a:ext cx="1338005" cy="26849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Rounded Corners 12">
            <a:extLst>
              <a:ext uri="{FF2B5EF4-FFF2-40B4-BE49-F238E27FC236}">
                <a16:creationId xmlns="" xmlns:a16="http://schemas.microsoft.com/office/drawing/2014/main" id="{A7405480-E9C1-4FA8-876D-E90CAE28BFA2}"/>
              </a:ext>
            </a:extLst>
          </p:cNvPr>
          <p:cNvSpPr/>
          <p:nvPr/>
        </p:nvSpPr>
        <p:spPr>
          <a:xfrm>
            <a:off x="7991061" y="5498902"/>
            <a:ext cx="1351331" cy="26849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Cylinder 13">
            <a:extLst>
              <a:ext uri="{FF2B5EF4-FFF2-40B4-BE49-F238E27FC236}">
                <a16:creationId xmlns="" xmlns:a16="http://schemas.microsoft.com/office/drawing/2014/main" id="{A7608244-4CFF-401F-BF99-4586EC596B27}"/>
              </a:ext>
            </a:extLst>
          </p:cNvPr>
          <p:cNvSpPr/>
          <p:nvPr/>
        </p:nvSpPr>
        <p:spPr>
          <a:xfrm>
            <a:off x="9024057" y="4883912"/>
            <a:ext cx="636670" cy="1020465"/>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Flowchart: Connector 14">
            <a:extLst>
              <a:ext uri="{FF2B5EF4-FFF2-40B4-BE49-F238E27FC236}">
                <a16:creationId xmlns="" xmlns:a16="http://schemas.microsoft.com/office/drawing/2014/main" id="{8C5F7B05-1069-4B72-AB41-3541C8926A59}"/>
              </a:ext>
            </a:extLst>
          </p:cNvPr>
          <p:cNvSpPr/>
          <p:nvPr/>
        </p:nvSpPr>
        <p:spPr>
          <a:xfrm flipV="1">
            <a:off x="8106637" y="5247597"/>
            <a:ext cx="95785" cy="11432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Flowchart: Connector 15">
            <a:extLst>
              <a:ext uri="{FF2B5EF4-FFF2-40B4-BE49-F238E27FC236}">
                <a16:creationId xmlns="" xmlns:a16="http://schemas.microsoft.com/office/drawing/2014/main" id="{53BC313A-5729-49BB-9DFA-BED6299BED19}"/>
              </a:ext>
            </a:extLst>
          </p:cNvPr>
          <p:cNvSpPr/>
          <p:nvPr/>
        </p:nvSpPr>
        <p:spPr>
          <a:xfrm>
            <a:off x="8126795" y="5585140"/>
            <a:ext cx="92427" cy="131671"/>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Rounded Corners 16">
            <a:extLst>
              <a:ext uri="{FF2B5EF4-FFF2-40B4-BE49-F238E27FC236}">
                <a16:creationId xmlns="" xmlns:a16="http://schemas.microsoft.com/office/drawing/2014/main" id="{A75D589A-7C12-46BA-9214-87880A2D890F}"/>
              </a:ext>
            </a:extLst>
          </p:cNvPr>
          <p:cNvSpPr/>
          <p:nvPr/>
        </p:nvSpPr>
        <p:spPr>
          <a:xfrm>
            <a:off x="7991061" y="4611948"/>
            <a:ext cx="1579140" cy="2326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Flowchart: Connector 17">
            <a:extLst>
              <a:ext uri="{FF2B5EF4-FFF2-40B4-BE49-F238E27FC236}">
                <a16:creationId xmlns="" xmlns:a16="http://schemas.microsoft.com/office/drawing/2014/main" id="{800C6F70-F364-4E55-8798-078719DEB452}"/>
              </a:ext>
            </a:extLst>
          </p:cNvPr>
          <p:cNvSpPr/>
          <p:nvPr/>
        </p:nvSpPr>
        <p:spPr>
          <a:xfrm flipH="1" flipV="1">
            <a:off x="8123040" y="4979108"/>
            <a:ext cx="96182" cy="114319"/>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0" name="Picture 19">
            <a:extLst>
              <a:ext uri="{FF2B5EF4-FFF2-40B4-BE49-F238E27FC236}">
                <a16:creationId xmlns="" xmlns:a16="http://schemas.microsoft.com/office/drawing/2014/main" id="{E4CEADEB-FF22-4E1A-9148-6235A4F5329E}"/>
              </a:ext>
            </a:extLst>
          </p:cNvPr>
          <p:cNvPicPr>
            <a:picLocks noChangeAspect="1"/>
          </p:cNvPicPr>
          <p:nvPr/>
        </p:nvPicPr>
        <p:blipFill>
          <a:blip r:embed="rId3"/>
          <a:stretch>
            <a:fillRect/>
          </a:stretch>
        </p:blipFill>
        <p:spPr>
          <a:xfrm>
            <a:off x="8346281" y="6090051"/>
            <a:ext cx="883780" cy="268490"/>
          </a:xfrm>
          <a:prstGeom prst="rect">
            <a:avLst/>
          </a:prstGeom>
        </p:spPr>
      </p:pic>
      <p:sp>
        <p:nvSpPr>
          <p:cNvPr id="21" name="Arrow: Down 20">
            <a:extLst>
              <a:ext uri="{FF2B5EF4-FFF2-40B4-BE49-F238E27FC236}">
                <a16:creationId xmlns="" xmlns:a16="http://schemas.microsoft.com/office/drawing/2014/main" id="{657532BF-DF16-4CE6-A04B-DCD088475B32}"/>
              </a:ext>
            </a:extLst>
          </p:cNvPr>
          <p:cNvSpPr/>
          <p:nvPr/>
        </p:nvSpPr>
        <p:spPr>
          <a:xfrm>
            <a:off x="8759687" y="2716602"/>
            <a:ext cx="311348" cy="496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 xmlns:a16="http://schemas.microsoft.com/office/drawing/2014/main" id="{F316F410-A801-4478-A7E0-2A0795A5D25E}"/>
              </a:ext>
            </a:extLst>
          </p:cNvPr>
          <p:cNvSpPr/>
          <p:nvPr/>
        </p:nvSpPr>
        <p:spPr>
          <a:xfrm>
            <a:off x="8759687" y="4004882"/>
            <a:ext cx="286507" cy="554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9265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788475-B8F2-4389-8691-F8B41962F33A}"/>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TOOLS AND LANUAGES REQUIRED</a:t>
            </a:r>
            <a:endParaRPr lang="en-IN" b="1"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 xmlns:a16="http://schemas.microsoft.com/office/drawing/2014/main" id="{BD0B241F-C45D-4409-9E0D-21277FE338D4}"/>
              </a:ext>
            </a:extLst>
          </p:cNvPr>
          <p:cNvGraphicFramePr>
            <a:graphicFrameLocks noGrp="1"/>
          </p:cNvGraphicFramePr>
          <p:nvPr>
            <p:ph idx="1"/>
            <p:extLst>
              <p:ext uri="{D42A27DB-BD31-4B8C-83A1-F6EECF244321}">
                <p14:modId xmlns:p14="http://schemas.microsoft.com/office/powerpoint/2010/main" val="1544347664"/>
              </p:ext>
            </p:extLst>
          </p:nvPr>
        </p:nvGraphicFramePr>
        <p:xfrm>
          <a:off x="1616764" y="2160588"/>
          <a:ext cx="7656882" cy="3776385"/>
        </p:xfrm>
        <a:graphic>
          <a:graphicData uri="http://schemas.openxmlformats.org/drawingml/2006/table">
            <a:tbl>
              <a:tblPr firstRow="1" bandRow="1">
                <a:tableStyleId>{5C22544A-7EE6-4342-B048-85BDC9FD1C3A}</a:tableStyleId>
              </a:tblPr>
              <a:tblGrid>
                <a:gridCol w="3828441">
                  <a:extLst>
                    <a:ext uri="{9D8B030D-6E8A-4147-A177-3AD203B41FA5}">
                      <a16:colId xmlns="" xmlns:a16="http://schemas.microsoft.com/office/drawing/2014/main" val="2065253439"/>
                    </a:ext>
                  </a:extLst>
                </a:gridCol>
                <a:gridCol w="3828441">
                  <a:extLst>
                    <a:ext uri="{9D8B030D-6E8A-4147-A177-3AD203B41FA5}">
                      <a16:colId xmlns="" xmlns:a16="http://schemas.microsoft.com/office/drawing/2014/main" val="633902769"/>
                    </a:ext>
                  </a:extLst>
                </a:gridCol>
              </a:tblGrid>
              <a:tr h="755277">
                <a:tc>
                  <a:txBody>
                    <a:bodyPr/>
                    <a:lstStyle/>
                    <a:p>
                      <a:r>
                        <a:rPr lang="en-US" dirty="0"/>
                        <a:t>Front End</a:t>
                      </a:r>
                      <a:endParaRPr lang="en-IN" dirty="0"/>
                    </a:p>
                  </a:txBody>
                  <a:tcPr/>
                </a:tc>
                <a:tc>
                  <a:txBody>
                    <a:bodyPr/>
                    <a:lstStyle/>
                    <a:p>
                      <a:r>
                        <a:rPr lang="en-US" dirty="0"/>
                        <a:t>Back End</a:t>
                      </a:r>
                      <a:endParaRPr lang="en-IN" dirty="0"/>
                    </a:p>
                  </a:txBody>
                  <a:tcPr/>
                </a:tc>
                <a:extLst>
                  <a:ext uri="{0D108BD9-81ED-4DB2-BD59-A6C34878D82A}">
                    <a16:rowId xmlns="" xmlns:a16="http://schemas.microsoft.com/office/drawing/2014/main" val="3321685652"/>
                  </a:ext>
                </a:extLst>
              </a:tr>
              <a:tr h="755277">
                <a:tc>
                  <a:txBody>
                    <a:bodyPr/>
                    <a:lstStyle/>
                    <a:p>
                      <a:r>
                        <a:rPr lang="en-US" dirty="0"/>
                        <a:t>Visual Studio</a:t>
                      </a:r>
                      <a:endParaRPr lang="en-IN" dirty="0"/>
                    </a:p>
                  </a:txBody>
                  <a:tcPr/>
                </a:tc>
                <a:tc>
                  <a:txBody>
                    <a:bodyPr/>
                    <a:lstStyle/>
                    <a:p>
                      <a:r>
                        <a:rPr lang="en-US" dirty="0"/>
                        <a:t>MYSQL</a:t>
                      </a:r>
                      <a:endParaRPr lang="en-IN" dirty="0"/>
                    </a:p>
                  </a:txBody>
                  <a:tcPr/>
                </a:tc>
                <a:extLst>
                  <a:ext uri="{0D108BD9-81ED-4DB2-BD59-A6C34878D82A}">
                    <a16:rowId xmlns="" xmlns:a16="http://schemas.microsoft.com/office/drawing/2014/main" val="3737854954"/>
                  </a:ext>
                </a:extLst>
              </a:tr>
              <a:tr h="755277">
                <a:tc>
                  <a:txBody>
                    <a:bodyPr/>
                    <a:lstStyle/>
                    <a:p>
                      <a:r>
                        <a:rPr lang="en-US" dirty="0"/>
                        <a:t>Angular</a:t>
                      </a:r>
                      <a:endParaRPr lang="en-IN" dirty="0"/>
                    </a:p>
                  </a:txBody>
                  <a:tcPr/>
                </a:tc>
                <a:tc>
                  <a:txBody>
                    <a:bodyPr/>
                    <a:lstStyle/>
                    <a:p>
                      <a:r>
                        <a:rPr lang="en-US" dirty="0"/>
                        <a:t>Hibernate</a:t>
                      </a:r>
                      <a:endParaRPr lang="en-IN" dirty="0"/>
                    </a:p>
                  </a:txBody>
                  <a:tcPr/>
                </a:tc>
                <a:extLst>
                  <a:ext uri="{0D108BD9-81ED-4DB2-BD59-A6C34878D82A}">
                    <a16:rowId xmlns="" xmlns:a16="http://schemas.microsoft.com/office/drawing/2014/main" val="2334656102"/>
                  </a:ext>
                </a:extLst>
              </a:tr>
              <a:tr h="755277">
                <a:tc>
                  <a:txBody>
                    <a:bodyPr/>
                    <a:lstStyle/>
                    <a:p>
                      <a:r>
                        <a:rPr lang="en-US" dirty="0"/>
                        <a:t>Html</a:t>
                      </a:r>
                      <a:endParaRPr lang="en-IN" dirty="0"/>
                    </a:p>
                  </a:txBody>
                  <a:tcPr/>
                </a:tc>
                <a:tc>
                  <a:txBody>
                    <a:bodyPr/>
                    <a:lstStyle/>
                    <a:p>
                      <a:r>
                        <a:rPr lang="en-US" dirty="0"/>
                        <a:t>Eclipse IDES</a:t>
                      </a:r>
                      <a:endParaRPr lang="en-IN" dirty="0"/>
                    </a:p>
                  </a:txBody>
                  <a:tcPr/>
                </a:tc>
                <a:extLst>
                  <a:ext uri="{0D108BD9-81ED-4DB2-BD59-A6C34878D82A}">
                    <a16:rowId xmlns="" xmlns:a16="http://schemas.microsoft.com/office/drawing/2014/main" val="4062381027"/>
                  </a:ext>
                </a:extLst>
              </a:tr>
              <a:tr h="755277">
                <a:tc>
                  <a:txBody>
                    <a:bodyPr/>
                    <a:lstStyle/>
                    <a:p>
                      <a:r>
                        <a:rPr lang="en-US" dirty="0" err="1"/>
                        <a:t>Css</a:t>
                      </a:r>
                      <a:endParaRPr lang="en-IN" dirty="0"/>
                    </a:p>
                  </a:txBody>
                  <a:tcPr/>
                </a:tc>
                <a:tc>
                  <a:txBody>
                    <a:bodyPr/>
                    <a:lstStyle/>
                    <a:p>
                      <a:r>
                        <a:rPr lang="en-US" dirty="0"/>
                        <a:t>Spring Boot</a:t>
                      </a:r>
                      <a:endParaRPr lang="en-IN" dirty="0"/>
                    </a:p>
                  </a:txBody>
                  <a:tcPr/>
                </a:tc>
                <a:extLst>
                  <a:ext uri="{0D108BD9-81ED-4DB2-BD59-A6C34878D82A}">
                    <a16:rowId xmlns="" xmlns:a16="http://schemas.microsoft.com/office/drawing/2014/main" val="852768403"/>
                  </a:ext>
                </a:extLst>
              </a:tr>
            </a:tbl>
          </a:graphicData>
        </a:graphic>
      </p:graphicFrame>
    </p:spTree>
    <p:extLst>
      <p:ext uri="{BB962C8B-B14F-4D97-AF65-F5344CB8AC3E}">
        <p14:creationId xmlns:p14="http://schemas.microsoft.com/office/powerpoint/2010/main" val="273199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670CDB-7939-467B-BF80-CCAF2303CC1D}"/>
              </a:ext>
            </a:extLst>
          </p:cNvPr>
          <p:cNvSpPr>
            <a:spLocks noGrp="1"/>
          </p:cNvSpPr>
          <p:nvPr>
            <p:ph type="title"/>
          </p:nvPr>
        </p:nvSpPr>
        <p:spPr/>
        <p:txBody>
          <a:bodyPr/>
          <a:lstStyle/>
          <a:p>
            <a:pPr algn="ctr"/>
            <a:r>
              <a:rPr lang="en-IN" dirty="0">
                <a:solidFill>
                  <a:schemeClr val="tx1"/>
                </a:solidFill>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466EC835-AB46-43D9-86D1-948BC9C41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513" y="1573695"/>
            <a:ext cx="8242852" cy="4674705"/>
          </a:xfrm>
          <a:prstGeom prst="rect">
            <a:avLst/>
          </a:prstGeom>
        </p:spPr>
      </p:pic>
    </p:spTree>
    <p:extLst>
      <p:ext uri="{BB962C8B-B14F-4D97-AF65-F5344CB8AC3E}">
        <p14:creationId xmlns:p14="http://schemas.microsoft.com/office/powerpoint/2010/main" val="200696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4BF9F6-6BAB-4D60-9378-99318C165AB6}"/>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35A93F7-361C-4136-B1F5-3D50FC0BC5A3}"/>
              </a:ext>
            </a:extLst>
          </p:cNvPr>
          <p:cNvSpPr>
            <a:spLocks noGrp="1"/>
          </p:cNvSpPr>
          <p:nvPr>
            <p:ph idx="1"/>
          </p:nvPr>
        </p:nvSpPr>
        <p:spPr>
          <a:xfrm>
            <a:off x="677334" y="1364975"/>
            <a:ext cx="9526840" cy="5075582"/>
          </a:xfrm>
        </p:spPr>
        <p:txBody>
          <a:bodyPr/>
          <a:lstStyle/>
          <a:p>
            <a:r>
              <a:rPr lang="en-US" dirty="0">
                <a:solidFill>
                  <a:srgbClr val="333333"/>
                </a:solidFill>
                <a:latin typeface="Times New Roman" panose="02020603050405020304" pitchFamily="18" charset="0"/>
                <a:cs typeface="Times New Roman" panose="02020603050405020304" pitchFamily="18" charset="0"/>
              </a:rPr>
              <a:t>The installation of the </a:t>
            </a:r>
            <a:r>
              <a:rPr lang="en-US" dirty="0">
                <a:solidFill>
                  <a:srgbClr val="007AC9"/>
                </a:solidFill>
                <a:latin typeface="Times New Roman" panose="02020603050405020304" pitchFamily="18" charset="0"/>
                <a:cs typeface="Times New Roman" panose="02020603050405020304" pitchFamily="18" charset="0"/>
                <a:hlinkClick r:id="rId2"/>
              </a:rPr>
              <a:t>ERP system</a:t>
            </a:r>
            <a:r>
              <a:rPr lang="en-US" dirty="0">
                <a:solidFill>
                  <a:srgbClr val="333333"/>
                </a:solidFill>
                <a:latin typeface="Times New Roman" panose="02020603050405020304" pitchFamily="18" charset="0"/>
                <a:cs typeface="Times New Roman" panose="02020603050405020304" pitchFamily="18" charset="0"/>
              </a:rPr>
              <a:t> is costly.</a:t>
            </a:r>
          </a:p>
          <a:p>
            <a:pPr>
              <a:buFont typeface="Wingdings" panose="05000000000000000000" pitchFamily="2" charset="2"/>
              <a:buChar char="Ø"/>
            </a:pPr>
            <a:r>
              <a:rPr lang="en-US" b="1" dirty="0">
                <a:solidFill>
                  <a:srgbClr val="444444"/>
                </a:solidFill>
                <a:latin typeface="Times New Roman" panose="02020603050405020304" pitchFamily="18" charset="0"/>
                <a:cs typeface="Times New Roman" panose="02020603050405020304" pitchFamily="18" charset="0"/>
              </a:rPr>
              <a:t>Costs of an ERP Software</a:t>
            </a:r>
            <a:endParaRPr lang="en-US" dirty="0">
              <a:solidFill>
                <a:srgbClr val="444444"/>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800" dirty="0">
                <a:solidFill>
                  <a:srgbClr val="444444"/>
                </a:solidFill>
                <a:latin typeface="Times New Roman" panose="02020603050405020304" pitchFamily="18" charset="0"/>
                <a:cs typeface="Times New Roman" panose="02020603050405020304" pitchFamily="18" charset="0"/>
              </a:rPr>
              <a:t>Third-party software add-ins</a:t>
            </a:r>
          </a:p>
          <a:p>
            <a:pPr lvl="1">
              <a:buFont typeface="Wingdings" panose="05000000000000000000" pitchFamily="2" charset="2"/>
              <a:buChar char="Ø"/>
            </a:pPr>
            <a:r>
              <a:rPr lang="en-US" sz="1800" dirty="0">
                <a:solidFill>
                  <a:srgbClr val="444444"/>
                </a:solidFill>
                <a:latin typeface="Times New Roman" panose="02020603050405020304" pitchFamily="18" charset="0"/>
                <a:cs typeface="Times New Roman" panose="02020603050405020304" pitchFamily="18" charset="0"/>
              </a:rPr>
              <a:t>Implementation costs</a:t>
            </a:r>
          </a:p>
          <a:p>
            <a:pPr lvl="1">
              <a:buFont typeface="Wingdings" panose="05000000000000000000" pitchFamily="2" charset="2"/>
              <a:buChar char="Ø"/>
            </a:pPr>
            <a:r>
              <a:rPr lang="en-US" sz="1800" dirty="0">
                <a:solidFill>
                  <a:srgbClr val="444444"/>
                </a:solidFill>
                <a:latin typeface="Times New Roman" panose="02020603050405020304" pitchFamily="18" charset="0"/>
                <a:cs typeface="Times New Roman" panose="02020603050405020304" pitchFamily="18" charset="0"/>
              </a:rPr>
              <a:t>Maintenance</a:t>
            </a:r>
          </a:p>
          <a:p>
            <a:pPr lvl="1">
              <a:buFont typeface="Wingdings" panose="05000000000000000000" pitchFamily="2" charset="2"/>
              <a:buChar char="Ø"/>
            </a:pPr>
            <a:r>
              <a:rPr lang="en-US" sz="1800" dirty="0">
                <a:solidFill>
                  <a:srgbClr val="444444"/>
                </a:solidFill>
                <a:latin typeface="Times New Roman" panose="02020603050405020304" pitchFamily="18" charset="0"/>
                <a:cs typeface="Times New Roman" panose="02020603050405020304" pitchFamily="18" charset="0"/>
              </a:rPr>
              <a:t>Initial and continuous training</a:t>
            </a:r>
          </a:p>
          <a:p>
            <a:pPr>
              <a:buFont typeface="Wingdings" panose="05000000000000000000" pitchFamily="2" charset="2"/>
              <a:buChar char="Ø"/>
            </a:pPr>
            <a:r>
              <a:rPr lang="en-US" b="1" dirty="0">
                <a:solidFill>
                  <a:srgbClr val="444444"/>
                </a:solidFill>
                <a:latin typeface="Times New Roman" panose="02020603050405020304" pitchFamily="18" charset="0"/>
                <a:cs typeface="Times New Roman" panose="02020603050405020304" pitchFamily="18" charset="0"/>
              </a:rPr>
              <a:t>Complex Data Conversion</a:t>
            </a:r>
            <a:endParaRPr lang="en-US" dirty="0">
              <a:solidFill>
                <a:srgbClr val="444444"/>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800" dirty="0">
                <a:solidFill>
                  <a:srgbClr val="444444"/>
                </a:solidFill>
                <a:latin typeface="Times New Roman" panose="02020603050405020304" pitchFamily="18" charset="0"/>
                <a:cs typeface="Times New Roman" panose="02020603050405020304" pitchFamily="18" charset="0"/>
              </a:rPr>
              <a:t>Developing a solid data conversion strategy can be difficult</a:t>
            </a:r>
          </a:p>
          <a:p>
            <a:pPr lvl="1">
              <a:buFont typeface="Wingdings" panose="05000000000000000000" pitchFamily="2" charset="2"/>
              <a:buChar char="Ø"/>
            </a:pPr>
            <a:r>
              <a:rPr lang="en-US" sz="1800" dirty="0">
                <a:solidFill>
                  <a:srgbClr val="444444"/>
                </a:solidFill>
                <a:latin typeface="Times New Roman" panose="02020603050405020304" pitchFamily="18" charset="0"/>
                <a:cs typeface="Times New Roman" panose="02020603050405020304" pitchFamily="18" charset="0"/>
              </a:rPr>
              <a:t>You have to define, examine and analyze data sources</a:t>
            </a:r>
          </a:p>
          <a:p>
            <a:pPr lvl="1">
              <a:buFont typeface="Wingdings" panose="05000000000000000000" pitchFamily="2" charset="2"/>
              <a:buChar char="Ø"/>
            </a:pPr>
            <a:r>
              <a:rPr lang="en-US" sz="1800" dirty="0">
                <a:solidFill>
                  <a:srgbClr val="444444"/>
                </a:solidFill>
                <a:latin typeface="Times New Roman" panose="02020603050405020304" pitchFamily="18" charset="0"/>
                <a:cs typeface="Times New Roman" panose="02020603050405020304" pitchFamily="18" charset="0"/>
              </a:rPr>
              <a:t>Bad data conversion will cause delays and increased costs</a:t>
            </a:r>
          </a:p>
          <a:p>
            <a:pPr marL="457200" lvl="1" indent="0">
              <a:buNone/>
            </a:pPr>
            <a:endParaRPr lang="en-US" dirty="0">
              <a:solidFill>
                <a:srgbClr val="444444"/>
              </a:solidFill>
              <a:latin typeface="Times New Roman" panose="02020603050405020304" pitchFamily="18" charset="0"/>
              <a:cs typeface="Times New Roman" panose="02020603050405020304" pitchFamily="18" charset="0"/>
            </a:endParaRPr>
          </a:p>
          <a:p>
            <a:endParaRPr lang="en-US" dirty="0">
              <a:solidFill>
                <a:srgbClr val="333333"/>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882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158791-B621-45A8-AE2F-1AC8E94DAF18}"/>
              </a:ext>
            </a:extLst>
          </p:cNvPr>
          <p:cNvSpPr>
            <a:spLocks noGrp="1"/>
          </p:cNvSpPr>
          <p:nvPr>
            <p:ph type="title"/>
          </p:nvPr>
        </p:nvSpPr>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HOME PAGE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8340DB02-339E-4769-8409-CBB295CAF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158" y="1404731"/>
            <a:ext cx="7582844" cy="5021608"/>
          </a:xfrm>
        </p:spPr>
      </p:pic>
    </p:spTree>
    <p:extLst>
      <p:ext uri="{BB962C8B-B14F-4D97-AF65-F5344CB8AC3E}">
        <p14:creationId xmlns:p14="http://schemas.microsoft.com/office/powerpoint/2010/main" val="3878417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4029A2-28A1-407B-8656-2FFBD58F5C14}"/>
              </a:ext>
            </a:extLst>
          </p:cNvPr>
          <p:cNvSpPr>
            <a:spLocks noGrp="1"/>
          </p:cNvSpPr>
          <p:nvPr>
            <p:ph type="title"/>
          </p:nvPr>
        </p:nvSpPr>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LOGIN PAGE</a:t>
            </a:r>
            <a:endParaRPr lang="en-IN" dirty="0">
              <a:latin typeface="Times New Roman" panose="02020603050405020304" pitchFamily="18" charset="0"/>
              <a:cs typeface="Times New Roman" panose="02020603050405020304" pitchFamily="18" charset="0"/>
            </a:endParaRPr>
          </a:p>
        </p:txBody>
      </p:sp>
      <p:pic>
        <p:nvPicPr>
          <p:cNvPr id="4" name="Content Placeholder 3" descr="login.jpeg"/>
          <p:cNvPicPr>
            <a:picLocks noGrp="1" noChangeAspect="1"/>
          </p:cNvPicPr>
          <p:nvPr>
            <p:ph idx="1"/>
          </p:nvPr>
        </p:nvPicPr>
        <p:blipFill>
          <a:blip r:embed="rId2"/>
          <a:stretch>
            <a:fillRect/>
          </a:stretch>
        </p:blipFill>
        <p:spPr>
          <a:xfrm>
            <a:off x="1621766" y="1371600"/>
            <a:ext cx="8091576" cy="4960189"/>
          </a:xfrm>
        </p:spPr>
      </p:pic>
    </p:spTree>
    <p:extLst>
      <p:ext uri="{BB962C8B-B14F-4D97-AF65-F5344CB8AC3E}">
        <p14:creationId xmlns:p14="http://schemas.microsoft.com/office/powerpoint/2010/main" val="68161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0B7BE4-70F0-4869-91D9-1DF9BBBE3121}"/>
              </a:ext>
            </a:extLst>
          </p:cNvPr>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Team members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91980EA-0CA9-4D30-A098-110A4E6893FA}"/>
              </a:ext>
            </a:extLst>
          </p:cNvPr>
          <p:cNvSpPr>
            <a:spLocks noGrp="1"/>
          </p:cNvSpPr>
          <p:nvPr>
            <p:ph idx="1"/>
          </p:nvPr>
        </p:nvSpPr>
        <p:spPr>
          <a:xfrm>
            <a:off x="677334" y="1311965"/>
            <a:ext cx="9540092" cy="4729397"/>
          </a:xfrm>
        </p:spPr>
        <p:txBody>
          <a:bodyPr>
            <a:normAutofit/>
          </a:bodyPr>
          <a:lstStyle/>
          <a:p>
            <a:pPr lvl="1"/>
            <a:r>
              <a:rPr lang="en-US" dirty="0" err="1">
                <a:latin typeface="Times New Roman" panose="02020603050405020304" pitchFamily="18" charset="0"/>
                <a:cs typeface="Times New Roman" panose="02020603050405020304" pitchFamily="18" charset="0"/>
              </a:rPr>
              <a:t>Jyoti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Kumari</a:t>
            </a: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[2504212]</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Kotha</a:t>
            </a:r>
            <a:r>
              <a:rPr lang="en-US" dirty="0">
                <a:latin typeface="Times New Roman" panose="02020603050405020304" pitchFamily="18" charset="0"/>
                <a:cs typeface="Times New Roman" panose="02020603050405020304" pitchFamily="18" charset="0"/>
              </a:rPr>
              <a:t> Sai </a:t>
            </a:r>
            <a:r>
              <a:rPr lang="en-US" dirty="0" err="1">
                <a:latin typeface="Times New Roman" panose="02020603050405020304" pitchFamily="18" charset="0"/>
                <a:cs typeface="Times New Roman" panose="02020603050405020304" pitchFamily="18" charset="0"/>
              </a:rPr>
              <a:t>Ganesh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Manikanta</a:t>
            </a: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[2504239]</a:t>
            </a:r>
            <a:endParaRPr lang="en-US" sz="18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K </a:t>
            </a:r>
            <a:r>
              <a:rPr lang="en-US" dirty="0" err="1" smtClean="0">
                <a:latin typeface="Times New Roman" panose="02020603050405020304" pitchFamily="18" charset="0"/>
                <a:cs typeface="Times New Roman" panose="02020603050405020304" pitchFamily="18" charset="0"/>
              </a:rPr>
              <a:t>Jitesh</a:t>
            </a: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[2504087]</a:t>
            </a:r>
            <a:endParaRPr lang="en-US" sz="1800"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Kummitha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Sravani</a:t>
            </a: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[2504058]</a:t>
            </a:r>
            <a:endParaRPr lang="en-US" sz="1800"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Kesanasetti</a:t>
            </a:r>
            <a:r>
              <a:rPr lang="en-US" dirty="0">
                <a:latin typeface="Times New Roman" panose="02020603050405020304" pitchFamily="18" charset="0"/>
                <a:cs typeface="Times New Roman" panose="02020603050405020304" pitchFamily="18" charset="0"/>
              </a:rPr>
              <a:t> Mahesh </a:t>
            </a:r>
            <a:r>
              <a:rPr lang="en-US" dirty="0" err="1">
                <a:latin typeface="Times New Roman" panose="02020603050405020304" pitchFamily="18" charset="0"/>
                <a:cs typeface="Times New Roman" panose="02020603050405020304" pitchFamily="18" charset="0"/>
              </a:rPr>
              <a:t>Babu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[2503100]</a:t>
            </a:r>
            <a:endParaRPr lang="en-US" sz="1800"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Juhi </a:t>
            </a:r>
            <a:r>
              <a:rPr lang="en-US" dirty="0" err="1">
                <a:latin typeface="Times New Roman" panose="02020603050405020304" pitchFamily="18" charset="0"/>
                <a:cs typeface="Times New Roman" panose="02020603050405020304" pitchFamily="18" charset="0"/>
              </a:rPr>
              <a:t>Gunwant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Birari</a:t>
            </a: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[2507298]</a:t>
            </a:r>
            <a:endParaRPr lang="en-US" sz="18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Jyoti </a:t>
            </a:r>
            <a:r>
              <a:rPr lang="en-US" dirty="0" err="1">
                <a:latin typeface="Times New Roman" panose="02020603050405020304" pitchFamily="18" charset="0"/>
                <a:cs typeface="Times New Roman" panose="02020603050405020304" pitchFamily="18" charset="0"/>
              </a:rPr>
              <a:t>Rajendra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Bhange</a:t>
            </a: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[2503926]</a:t>
            </a:r>
            <a:endParaRPr lang="en-US" sz="18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Kiran </a:t>
            </a:r>
            <a:r>
              <a:rPr lang="en-US" dirty="0" err="1">
                <a:latin typeface="Times New Roman" panose="02020603050405020304" pitchFamily="18" charset="0"/>
                <a:cs typeface="Times New Roman" panose="02020603050405020304" pitchFamily="18" charset="0"/>
              </a:rPr>
              <a:t>Rohidas</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Rathod</a:t>
            </a: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[2503378]</a:t>
            </a:r>
            <a:endParaRPr lang="en-US" sz="1800"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Kavvala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Hemalatha</a:t>
            </a: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[2506959]</a:t>
            </a:r>
            <a:endParaRPr lang="en-US" sz="1800"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Kankatala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Pulleswara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Jayanth</a:t>
            </a:r>
            <a:r>
              <a:rPr lang="en-US" sz="1800" dirty="0" smtClean="0">
                <a:latin typeface="Times New Roman" panose="02020603050405020304" pitchFamily="18" charset="0"/>
                <a:cs typeface="Times New Roman" panose="02020603050405020304" pitchFamily="18" charset="0"/>
              </a:rPr>
              <a:t>[ 2503436]</a:t>
            </a:r>
            <a:endParaRPr lang="en-US" sz="1800"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 xmlns:a16="http://schemas.microsoft.com/office/drawing/2014/main" id="{33A75BD9-F78B-45BD-BD35-392D0819625F}"/>
              </a:ext>
            </a:extLst>
          </p:cNvPr>
          <p:cNvSpPr/>
          <p:nvPr/>
        </p:nvSpPr>
        <p:spPr>
          <a:xfrm>
            <a:off x="6780362" y="2087593"/>
            <a:ext cx="1447089" cy="327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 xmlns:a16="http://schemas.microsoft.com/office/drawing/2014/main" id="{3892F5C3-75F8-41CD-9EB1-87AC2A9BEAA9}"/>
              </a:ext>
            </a:extLst>
          </p:cNvPr>
          <p:cNvSpPr/>
          <p:nvPr/>
        </p:nvSpPr>
        <p:spPr>
          <a:xfrm>
            <a:off x="8238226" y="1688200"/>
            <a:ext cx="1645375" cy="120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Front-End</a:t>
            </a:r>
            <a:endParaRPr lang="en-IN" sz="2000" dirty="0">
              <a:solidFill>
                <a:schemeClr val="tx1"/>
              </a:solidFill>
            </a:endParaRPr>
          </a:p>
        </p:txBody>
      </p:sp>
      <p:sp>
        <p:nvSpPr>
          <p:cNvPr id="6" name="Arrow: Right 5">
            <a:extLst>
              <a:ext uri="{FF2B5EF4-FFF2-40B4-BE49-F238E27FC236}">
                <a16:creationId xmlns="" xmlns:a16="http://schemas.microsoft.com/office/drawing/2014/main" id="{B03D30A0-5AFB-4264-B16F-457E604EE623}"/>
              </a:ext>
            </a:extLst>
          </p:cNvPr>
          <p:cNvSpPr/>
          <p:nvPr/>
        </p:nvSpPr>
        <p:spPr>
          <a:xfrm>
            <a:off x="6883880" y="4235569"/>
            <a:ext cx="1407206" cy="422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 xmlns:a16="http://schemas.microsoft.com/office/drawing/2014/main" id="{1807DCC0-7BA5-4B87-8E18-ECE3DF837994}"/>
              </a:ext>
            </a:extLst>
          </p:cNvPr>
          <p:cNvSpPr/>
          <p:nvPr/>
        </p:nvSpPr>
        <p:spPr>
          <a:xfrm>
            <a:off x="8281357" y="3676663"/>
            <a:ext cx="1475118" cy="16565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Back-End</a:t>
            </a:r>
            <a:endParaRPr lang="en-IN" dirty="0">
              <a:solidFill>
                <a:schemeClr val="tx1"/>
              </a:solidFill>
            </a:endParaRPr>
          </a:p>
        </p:txBody>
      </p:sp>
    </p:spTree>
    <p:extLst>
      <p:ext uri="{BB962C8B-B14F-4D97-AF65-F5344CB8AC3E}">
        <p14:creationId xmlns:p14="http://schemas.microsoft.com/office/powerpoint/2010/main" val="1404357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8AA801-AE00-4ED3-A124-81C8165CFA1E}"/>
              </a:ext>
            </a:extLst>
          </p:cNvPr>
          <p:cNvSpPr>
            <a:spLocks noGrp="1"/>
          </p:cNvSpPr>
          <p:nvPr>
            <p:ph type="title"/>
          </p:nvPr>
        </p:nvSpPr>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p:txBody>
      </p:sp>
      <p:pic>
        <p:nvPicPr>
          <p:cNvPr id="4" name="Content Placeholder 3" descr="student.jpeg"/>
          <p:cNvPicPr>
            <a:picLocks noGrp="1" noChangeAspect="1"/>
          </p:cNvPicPr>
          <p:nvPr>
            <p:ph idx="1"/>
          </p:nvPr>
        </p:nvPicPr>
        <p:blipFill>
          <a:blip r:embed="rId2"/>
          <a:stretch>
            <a:fillRect/>
          </a:stretch>
        </p:blipFill>
        <p:spPr>
          <a:xfrm>
            <a:off x="1521053" y="1388854"/>
            <a:ext cx="7968003" cy="4653172"/>
          </a:xfrm>
        </p:spPr>
      </p:pic>
    </p:spTree>
    <p:extLst>
      <p:ext uri="{BB962C8B-B14F-4D97-AF65-F5344CB8AC3E}">
        <p14:creationId xmlns:p14="http://schemas.microsoft.com/office/powerpoint/2010/main" val="1932721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83B980-AE4D-487F-B5DF-6B155DA46F58}"/>
              </a:ext>
            </a:extLst>
          </p:cNvPr>
          <p:cNvSpPr>
            <a:spLocks noGrp="1"/>
          </p:cNvSpPr>
          <p:nvPr>
            <p:ph type="title"/>
          </p:nvPr>
        </p:nvSpPr>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FACULTY</a:t>
            </a:r>
            <a:endParaRPr lang="en-IN" dirty="0">
              <a:latin typeface="Times New Roman" panose="02020603050405020304" pitchFamily="18" charset="0"/>
              <a:cs typeface="Times New Roman" panose="02020603050405020304" pitchFamily="18" charset="0"/>
            </a:endParaRPr>
          </a:p>
        </p:txBody>
      </p:sp>
      <p:pic>
        <p:nvPicPr>
          <p:cNvPr id="4" name="Content Placeholder 3" descr="faculty.jpeg"/>
          <p:cNvPicPr>
            <a:picLocks noGrp="1" noChangeAspect="1"/>
          </p:cNvPicPr>
          <p:nvPr>
            <p:ph idx="1"/>
          </p:nvPr>
        </p:nvPicPr>
        <p:blipFill>
          <a:blip r:embed="rId2"/>
          <a:stretch>
            <a:fillRect/>
          </a:stretch>
        </p:blipFill>
        <p:spPr>
          <a:xfrm>
            <a:off x="1521053" y="1371600"/>
            <a:ext cx="7812727" cy="4865298"/>
          </a:xfrm>
        </p:spPr>
      </p:pic>
    </p:spTree>
    <p:extLst>
      <p:ext uri="{BB962C8B-B14F-4D97-AF65-F5344CB8AC3E}">
        <p14:creationId xmlns:p14="http://schemas.microsoft.com/office/powerpoint/2010/main" val="3054573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AFC8AA-0237-4652-A85F-A2353C09D990}"/>
              </a:ext>
            </a:extLst>
          </p:cNvPr>
          <p:cNvSpPr>
            <a:spLocks noGrp="1"/>
          </p:cNvSpPr>
          <p:nvPr>
            <p:ph type="title"/>
          </p:nvPr>
        </p:nvSpPr>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ABOUT US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87C001CF-FA17-4AAA-8DB7-7380C38B6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7315" y="1789042"/>
            <a:ext cx="8086772" cy="4306957"/>
          </a:xfrm>
        </p:spPr>
      </p:pic>
    </p:spTree>
    <p:extLst>
      <p:ext uri="{BB962C8B-B14F-4D97-AF65-F5344CB8AC3E}">
        <p14:creationId xmlns:p14="http://schemas.microsoft.com/office/powerpoint/2010/main" val="3382695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6E65F4-AA78-4F39-A7BA-5C76ADAE9B16}"/>
              </a:ext>
            </a:extLst>
          </p:cNvPr>
          <p:cNvSpPr>
            <a:spLocks noGrp="1"/>
          </p:cNvSpPr>
          <p:nvPr>
            <p:ph type="title"/>
          </p:nvPr>
        </p:nvSpPr>
        <p:spPr>
          <a:xfrm>
            <a:off x="463826" y="609600"/>
            <a:ext cx="8810176" cy="1320800"/>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FUTURE SCOPE AND IMPROVEMENTS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D342BEE-92CC-4434-981B-B5F496D3F08C}"/>
              </a:ext>
            </a:extLst>
          </p:cNvPr>
          <p:cNvSpPr>
            <a:spLocks noGrp="1"/>
          </p:cNvSpPr>
          <p:nvPr>
            <p:ph idx="1"/>
          </p:nvPr>
        </p:nvSpPr>
        <p:spPr>
          <a:xfrm>
            <a:off x="677334" y="2160589"/>
            <a:ext cx="5789727" cy="3880773"/>
          </a:xfrm>
        </p:spPr>
        <p:txBody>
          <a:bodyPr/>
          <a:lstStyle/>
          <a:p>
            <a:r>
              <a:rPr lang="en-US" dirty="0">
                <a:solidFill>
                  <a:srgbClr val="3B3835"/>
                </a:solidFill>
                <a:latin typeface="Times New Roman" panose="02020603050405020304" pitchFamily="18" charset="0"/>
                <a:cs typeface="Times New Roman" panose="02020603050405020304" pitchFamily="18" charset="0"/>
              </a:rPr>
              <a:t>Future Enhancements Make online exam more effective, efficient and more dynamic so that it helps to get a good support from the student. </a:t>
            </a:r>
          </a:p>
          <a:p>
            <a:r>
              <a:rPr lang="en-US" dirty="0">
                <a:solidFill>
                  <a:srgbClr val="3B3835"/>
                </a:solidFill>
                <a:latin typeface="Times New Roman" panose="02020603050405020304" pitchFamily="18" charset="0"/>
                <a:cs typeface="Times New Roman" panose="02020603050405020304" pitchFamily="18" charset="0"/>
              </a:rPr>
              <a:t>It has been marking while this application open in other browser due to designing support. </a:t>
            </a:r>
          </a:p>
          <a:p>
            <a:r>
              <a:rPr lang="en-US" dirty="0">
                <a:solidFill>
                  <a:srgbClr val="3B3835"/>
                </a:solidFill>
                <a:latin typeface="Times New Roman" panose="02020603050405020304" pitchFamily="18" charset="0"/>
                <a:cs typeface="Times New Roman" panose="02020603050405020304" pitchFamily="18" charset="0"/>
              </a:rPr>
              <a:t>It’s more support to Mozilla as compare to other browser. Online result printing and more user interaction functionality and features need to be developed. Needs to improve more security for the purpose of the safety.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EBB26EAD-BC46-4622-9503-42192BB75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183" y="2277165"/>
            <a:ext cx="3097696" cy="2758661"/>
          </a:xfrm>
          <a:prstGeom prst="rect">
            <a:avLst/>
          </a:prstGeom>
        </p:spPr>
      </p:pic>
    </p:spTree>
    <p:extLst>
      <p:ext uri="{BB962C8B-B14F-4D97-AF65-F5344CB8AC3E}">
        <p14:creationId xmlns:p14="http://schemas.microsoft.com/office/powerpoint/2010/main" val="2675644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A1DE29-EFFA-4140-87DF-0A1EE2BAEEAC}"/>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14659CC-A580-4A83-A21C-5DAB6E3DEA84}"/>
              </a:ext>
            </a:extLst>
          </p:cNvPr>
          <p:cNvSpPr>
            <a:spLocks noGrp="1"/>
          </p:cNvSpPr>
          <p:nvPr>
            <p:ph idx="1"/>
          </p:nvPr>
        </p:nvSpPr>
        <p:spPr>
          <a:xfrm>
            <a:off x="677334" y="1828801"/>
            <a:ext cx="8596668" cy="4108174"/>
          </a:xfrm>
        </p:spPr>
        <p:txBody>
          <a:bodyPr/>
          <a:lstStyle/>
          <a:p>
            <a:pPr>
              <a:buFont typeface="Wingdings" panose="05000000000000000000" pitchFamily="2" charset="2"/>
              <a:buChar char="v"/>
            </a:pPr>
            <a:r>
              <a:rPr lang="en-IN" dirty="0">
                <a:solidFill>
                  <a:srgbClr val="3B3835"/>
                </a:solidFill>
                <a:latin typeface="Times New Roman" panose="02020603050405020304" pitchFamily="18" charset="0"/>
                <a:cs typeface="Times New Roman" panose="02020603050405020304" pitchFamily="18" charset="0"/>
              </a:rPr>
              <a:t>http://books.google.com </a:t>
            </a:r>
          </a:p>
          <a:p>
            <a:pPr>
              <a:buFont typeface="Wingdings" panose="05000000000000000000" pitchFamily="2" charset="2"/>
              <a:buChar char="v"/>
            </a:pPr>
            <a:r>
              <a:rPr lang="en-IN" dirty="0">
                <a:solidFill>
                  <a:srgbClr val="3B3835"/>
                </a:solidFill>
                <a:latin typeface="Times New Roman" panose="02020603050405020304" pitchFamily="18" charset="0"/>
                <a:cs typeface="Times New Roman" panose="02020603050405020304" pitchFamily="18" charset="0"/>
              </a:rPr>
              <a:t>http://sourceforge.net </a:t>
            </a:r>
          </a:p>
          <a:p>
            <a:pPr>
              <a:buFont typeface="Wingdings" panose="05000000000000000000" pitchFamily="2" charset="2"/>
              <a:buChar char="v"/>
            </a:pPr>
            <a:r>
              <a:rPr lang="en-IN" dirty="0">
                <a:solidFill>
                  <a:srgbClr val="3B3835"/>
                </a:solidFill>
                <a:latin typeface="Times New Roman" panose="02020603050405020304" pitchFamily="18" charset="0"/>
                <a:cs typeface="Times New Roman" panose="02020603050405020304" pitchFamily="18" charset="0"/>
              </a:rPr>
              <a:t>http://www.gnu.org </a:t>
            </a:r>
          </a:p>
          <a:p>
            <a:pPr>
              <a:buFont typeface="Wingdings" panose="05000000000000000000" pitchFamily="2" charset="2"/>
              <a:buChar char="v"/>
            </a:pPr>
            <a:r>
              <a:rPr lang="en-IN" dirty="0">
                <a:solidFill>
                  <a:srgbClr val="3B3835"/>
                </a:solidFill>
                <a:latin typeface="Times New Roman" panose="02020603050405020304" pitchFamily="18" charset="0"/>
                <a:cs typeface="Times New Roman" panose="02020603050405020304" pitchFamily="18" charset="0"/>
              </a:rPr>
              <a:t>http://www.thefreecountry.com</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399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1E2B6D-AFB2-4448-80FD-32F3861A302C}"/>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ABB3E83-C5DE-4C57-83C6-5B53FCF990FE}"/>
              </a:ext>
            </a:extLst>
          </p:cNvPr>
          <p:cNvSpPr>
            <a:spLocks noGrp="1"/>
          </p:cNvSpPr>
          <p:nvPr>
            <p:ph idx="1"/>
          </p:nvPr>
        </p:nvSpPr>
        <p:spPr>
          <a:xfrm>
            <a:off x="677334" y="2367627"/>
            <a:ext cx="5842736" cy="3880773"/>
          </a:xfrm>
        </p:spPr>
        <p:txBody>
          <a:bodyPr/>
          <a:lstStyle/>
          <a:p>
            <a:r>
              <a:rPr lang="en-US" dirty="0">
                <a:solidFill>
                  <a:srgbClr val="3B3835"/>
                </a:solidFill>
                <a:latin typeface="Times New Roman" panose="02020603050405020304" pitchFamily="18" charset="0"/>
                <a:cs typeface="Times New Roman" panose="02020603050405020304" pitchFamily="18" charset="0"/>
              </a:rPr>
              <a:t>The “ERP” system has been developed by us and also done enhancement in application through applying our knowledge gained in class room, referring to certain books, browsing some sites and through the help of external and internal faculties and using our knowledge related to subject it. We are very thankful to all our team members that extended all their support and helped us complete this project successfully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1C0BE673-4370-4F07-85C6-3B957A56A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367627"/>
            <a:ext cx="3829878" cy="2694703"/>
          </a:xfrm>
          <a:prstGeom prst="rect">
            <a:avLst/>
          </a:prstGeom>
        </p:spPr>
      </p:pic>
    </p:spTree>
    <p:extLst>
      <p:ext uri="{BB962C8B-B14F-4D97-AF65-F5344CB8AC3E}">
        <p14:creationId xmlns:p14="http://schemas.microsoft.com/office/powerpoint/2010/main" val="1258973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FD83F8A-0CF2-4D9A-BBA3-EC116A945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454" y="1891299"/>
            <a:ext cx="8221076" cy="3571875"/>
          </a:xfrm>
        </p:spPr>
      </p:pic>
    </p:spTree>
    <p:extLst>
      <p:ext uri="{BB962C8B-B14F-4D97-AF65-F5344CB8AC3E}">
        <p14:creationId xmlns:p14="http://schemas.microsoft.com/office/powerpoint/2010/main" val="291643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7151B4-C059-4D4A-8911-B8D2B1A38C15}"/>
              </a:ext>
            </a:extLst>
          </p:cNvPr>
          <p:cNvSpPr>
            <a:spLocks noGrp="1"/>
          </p:cNvSpPr>
          <p:nvPr>
            <p:ph type="title"/>
          </p:nvPr>
        </p:nvSpPr>
        <p:spPr>
          <a:xfrm>
            <a:off x="677334" y="609600"/>
            <a:ext cx="8596668" cy="808383"/>
          </a:xfrm>
        </p:spPr>
        <p:txBody>
          <a:bodyP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 xmlns:a16="http://schemas.microsoft.com/office/drawing/2014/main" id="{992E35FF-12C3-4699-883E-73FDD101DCF4}"/>
              </a:ext>
            </a:extLst>
          </p:cNvPr>
          <p:cNvSpPr>
            <a:spLocks noGrp="1"/>
          </p:cNvSpPr>
          <p:nvPr>
            <p:ph idx="1"/>
          </p:nvPr>
        </p:nvSpPr>
        <p:spPr>
          <a:xfrm>
            <a:off x="677334" y="1417983"/>
            <a:ext cx="8596668" cy="4623380"/>
          </a:xfrm>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Modules for ERP system</a:t>
            </a:r>
          </a:p>
          <a:p>
            <a:r>
              <a:rPr lang="en-US" dirty="0">
                <a:latin typeface="Times New Roman" panose="02020603050405020304" pitchFamily="18" charset="0"/>
                <a:cs typeface="Times New Roman" panose="02020603050405020304" pitchFamily="18" charset="0"/>
              </a:rPr>
              <a:t>T</a:t>
            </a:r>
            <a:r>
              <a:rPr lang="en-IN" dirty="0" err="1">
                <a:latin typeface="Times New Roman" panose="02020603050405020304" pitchFamily="18" charset="0"/>
                <a:cs typeface="Times New Roman" panose="02020603050405020304" pitchFamily="18" charset="0"/>
              </a:rPr>
              <a:t>echnology</a:t>
            </a:r>
            <a:r>
              <a:rPr lang="en-IN" dirty="0">
                <a:latin typeface="Times New Roman" panose="02020603050405020304" pitchFamily="18" charset="0"/>
                <a:cs typeface="Times New Roman" panose="02020603050405020304" pitchFamily="18" charset="0"/>
              </a:rPr>
              <a:t> Used</a:t>
            </a:r>
          </a:p>
          <a:p>
            <a:r>
              <a:rPr lang="en-IN" dirty="0">
                <a:latin typeface="Times New Roman" panose="02020603050405020304" pitchFamily="18" charset="0"/>
                <a:cs typeface="Times New Roman" panose="02020603050405020304" pitchFamily="18" charset="0"/>
              </a:rPr>
              <a:t>Features available</a:t>
            </a:r>
          </a:p>
          <a:p>
            <a:r>
              <a:rPr lang="en-IN" dirty="0">
                <a:latin typeface="Times New Roman" panose="02020603050405020304" pitchFamily="18" charset="0"/>
                <a:cs typeface="Times New Roman" panose="02020603050405020304" pitchFamily="18" charset="0"/>
              </a:rPr>
              <a:t>Tools and Languages </a:t>
            </a:r>
          </a:p>
          <a:p>
            <a:r>
              <a:rPr lang="en-IN" dirty="0">
                <a:latin typeface="Times New Roman" panose="02020603050405020304" pitchFamily="18" charset="0"/>
                <a:cs typeface="Times New Roman" panose="02020603050405020304" pitchFamily="18" charset="0"/>
              </a:rPr>
              <a:t>Advantages</a:t>
            </a:r>
          </a:p>
          <a:p>
            <a:r>
              <a:rPr lang="en-IN" dirty="0">
                <a:latin typeface="Times New Roman" panose="02020603050405020304" pitchFamily="18" charset="0"/>
                <a:cs typeface="Times New Roman" panose="02020603050405020304" pitchFamily="18" charset="0"/>
              </a:rPr>
              <a:t>Disadvantages</a:t>
            </a:r>
          </a:p>
          <a:p>
            <a:r>
              <a:rPr lang="en-IN" dirty="0">
                <a:latin typeface="Times New Roman" panose="02020603050405020304" pitchFamily="18" charset="0"/>
                <a:cs typeface="Times New Roman" panose="02020603050405020304" pitchFamily="18" charset="0"/>
              </a:rPr>
              <a:t>Future scope and improvements</a:t>
            </a:r>
          </a:p>
          <a:p>
            <a:r>
              <a:rPr lang="en-IN" dirty="0">
                <a:latin typeface="Times New Roman" panose="02020603050405020304" pitchFamily="18" charset="0"/>
                <a:cs typeface="Times New Roman" panose="02020603050405020304" pitchFamily="18" charset="0"/>
              </a:rPr>
              <a:t>References</a:t>
            </a:r>
          </a:p>
          <a:p>
            <a:r>
              <a:rPr lang="en-IN" dirty="0">
                <a:latin typeface="Times New Roman" panose="02020603050405020304" pitchFamily="18" charset="0"/>
                <a:cs typeface="Times New Roman" panose="02020603050405020304" pitchFamily="18" charset="0"/>
              </a:rPr>
              <a:t>Conclusion</a:t>
            </a:r>
          </a:p>
          <a:p>
            <a:endParaRPr lang="en-IN" dirty="0"/>
          </a:p>
          <a:p>
            <a:endParaRPr lang="en-IN" dirty="0"/>
          </a:p>
        </p:txBody>
      </p:sp>
    </p:spTree>
    <p:extLst>
      <p:ext uri="{BB962C8B-B14F-4D97-AF65-F5344CB8AC3E}">
        <p14:creationId xmlns:p14="http://schemas.microsoft.com/office/powerpoint/2010/main" val="2477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4285FF-2413-414C-B290-FF6B4338B577}"/>
              </a:ext>
            </a:extLst>
          </p:cNvPr>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Introduction of ERP</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BD3704B-BF81-4089-85AE-497F9BE43F7C}"/>
              </a:ext>
            </a:extLst>
          </p:cNvPr>
          <p:cNvSpPr>
            <a:spLocks noGrp="1"/>
          </p:cNvSpPr>
          <p:nvPr>
            <p:ph idx="1"/>
          </p:nvPr>
        </p:nvSpPr>
        <p:spPr>
          <a:xfrm>
            <a:off x="198783" y="2319130"/>
            <a:ext cx="6838121" cy="3273287"/>
          </a:xfrm>
        </p:spPr>
        <p:txBody>
          <a:bodyPr/>
          <a:lstStyle/>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ERP stands for Enterprise Resource Planning.</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ERP is a business management software. It is a suite of integrated application that helps users to store and manage data of their business.</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process often integrates accounts payable, stock control systems, order-monitoring systems, and customer databases into one system.</a:t>
            </a:r>
          </a:p>
          <a:p>
            <a:pPr lvl="1">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91E705D-AAD4-4380-B769-6F5EB0C246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016" y="1793460"/>
            <a:ext cx="4355972" cy="3483114"/>
          </a:xfrm>
          <a:prstGeom prst="rect">
            <a:avLst/>
          </a:prstGeom>
        </p:spPr>
      </p:pic>
    </p:spTree>
    <p:extLst>
      <p:ext uri="{BB962C8B-B14F-4D97-AF65-F5344CB8AC3E}">
        <p14:creationId xmlns:p14="http://schemas.microsoft.com/office/powerpoint/2010/main" val="154989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6B83EE-F9D0-4B27-8922-A0A4691DDCF8}"/>
              </a:ext>
            </a:extLst>
          </p:cNvPr>
          <p:cNvSpPr>
            <a:spLocks noGrp="1"/>
          </p:cNvSpPr>
          <p:nvPr>
            <p:ph type="title"/>
          </p:nvPr>
        </p:nvSpPr>
        <p:spPr>
          <a:xfrm>
            <a:off x="677334" y="609600"/>
            <a:ext cx="8596668" cy="127220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COLLEGE MANAGEMENT 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0445922-942E-423F-B13B-CCF3FC9B665A}"/>
              </a:ext>
            </a:extLst>
          </p:cNvPr>
          <p:cNvSpPr>
            <a:spLocks noGrp="1"/>
          </p:cNvSpPr>
          <p:nvPr>
            <p:ph sz="half" idx="1"/>
          </p:nvPr>
        </p:nvSpPr>
        <p:spPr>
          <a:xfrm>
            <a:off x="677334" y="2144024"/>
            <a:ext cx="5749970" cy="3880772"/>
          </a:xfrm>
        </p:spPr>
        <p:txBody>
          <a:bodyPr/>
          <a:lstStyle/>
          <a:p>
            <a:pPr marL="0" indent="0">
              <a:buNone/>
            </a:pPr>
            <a:r>
              <a:rPr lang="en-US" dirty="0">
                <a:solidFill>
                  <a:srgbClr val="000000"/>
                </a:solidFill>
                <a:latin typeface="Times-Roman"/>
              </a:rPr>
              <a:t>The objective was to propose a design of ERP for college management system is</a:t>
            </a:r>
            <a:endParaRPr lang="en-US" dirty="0"/>
          </a:p>
          <a:p>
            <a:r>
              <a:rPr lang="en-US" dirty="0">
                <a:solidFill>
                  <a:srgbClr val="000000"/>
                </a:solidFill>
                <a:latin typeface="Times-Roman"/>
              </a:rPr>
              <a:t>It provides a simple interface for maintenance of different student, faculties, library and other information.  </a:t>
            </a:r>
            <a:endParaRPr lang="en-US" dirty="0"/>
          </a:p>
          <a:p>
            <a:r>
              <a:rPr lang="en-US" dirty="0">
                <a:solidFill>
                  <a:srgbClr val="000000"/>
                </a:solidFill>
                <a:latin typeface="Times-Roman"/>
              </a:rPr>
              <a:t>It can manage daily activities of college which include the management of Faculty, Students, Courses and Library Records, Assignments, Admission Process, Results and Reports, Exams, Attendance, Timetable, Fees and Other Report.</a:t>
            </a:r>
            <a:endParaRPr lang="en-IN" dirty="0"/>
          </a:p>
          <a:p>
            <a:endParaRPr lang="en-IN" dirty="0"/>
          </a:p>
        </p:txBody>
      </p:sp>
      <p:pic>
        <p:nvPicPr>
          <p:cNvPr id="10" name="Content Placeholder 9">
            <a:extLst>
              <a:ext uri="{FF2B5EF4-FFF2-40B4-BE49-F238E27FC236}">
                <a16:creationId xmlns="" xmlns:a16="http://schemas.microsoft.com/office/drawing/2014/main" id="{3EA0EEA9-5D05-4E06-A5D6-44C4CA4253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7304" y="2144024"/>
            <a:ext cx="3776870" cy="3094383"/>
          </a:xfrm>
        </p:spPr>
      </p:pic>
    </p:spTree>
    <p:extLst>
      <p:ext uri="{BB962C8B-B14F-4D97-AF65-F5344CB8AC3E}">
        <p14:creationId xmlns:p14="http://schemas.microsoft.com/office/powerpoint/2010/main" val="25812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84D26-D4BC-489F-9AE0-9155ADD9ED00}"/>
              </a:ext>
            </a:extLst>
          </p:cNvPr>
          <p:cNvSpPr>
            <a:spLocks noGrp="1"/>
          </p:cNvSpPr>
          <p:nvPr>
            <p:ph type="title"/>
          </p:nvPr>
        </p:nvSpPr>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MODULES FOR ERP SYSTEM</a:t>
            </a:r>
            <a:endParaRPr lang="en-IN" dirty="0"/>
          </a:p>
        </p:txBody>
      </p:sp>
      <p:sp>
        <p:nvSpPr>
          <p:cNvPr id="4" name="Content Placeholder 3">
            <a:extLst>
              <a:ext uri="{FF2B5EF4-FFF2-40B4-BE49-F238E27FC236}">
                <a16:creationId xmlns="" xmlns:a16="http://schemas.microsoft.com/office/drawing/2014/main" id="{C0423F92-6D9C-4062-86BC-B6C726D10030}"/>
              </a:ext>
            </a:extLst>
          </p:cNvPr>
          <p:cNvSpPr>
            <a:spLocks noGrp="1"/>
          </p:cNvSpPr>
          <p:nvPr>
            <p:ph sz="half" idx="2"/>
          </p:nvPr>
        </p:nvSpPr>
        <p:spPr>
          <a:xfrm>
            <a:off x="1007164" y="2137438"/>
            <a:ext cx="4810539" cy="4110962"/>
          </a:xfrm>
        </p:spPr>
        <p:txBody>
          <a:bodyPr/>
          <a:lstStyle/>
          <a:p>
            <a:r>
              <a:rPr lang="en-IN" dirty="0">
                <a:latin typeface="Times New Roman" panose="02020603050405020304" pitchFamily="18" charset="0"/>
                <a:cs typeface="Times New Roman" panose="02020603050405020304" pitchFamily="18" charset="0"/>
              </a:rPr>
              <a:t>Admin</a:t>
            </a:r>
          </a:p>
          <a:p>
            <a:r>
              <a:rPr lang="en-IN" dirty="0">
                <a:latin typeface="Times New Roman" panose="02020603050405020304" pitchFamily="18" charset="0"/>
                <a:cs typeface="Times New Roman" panose="02020603050405020304" pitchFamily="18" charset="0"/>
              </a:rPr>
              <a:t>Student</a:t>
            </a:r>
          </a:p>
          <a:p>
            <a:r>
              <a:rPr lang="en-IN" dirty="0">
                <a:latin typeface="Times New Roman" panose="02020603050405020304" pitchFamily="18" charset="0"/>
                <a:cs typeface="Times New Roman" panose="02020603050405020304" pitchFamily="18" charset="0"/>
              </a:rPr>
              <a:t>Faculty login</a:t>
            </a:r>
          </a:p>
          <a:p>
            <a:r>
              <a:rPr lang="en-IN" dirty="0">
                <a:latin typeface="Times New Roman" panose="02020603050405020304" pitchFamily="18" charset="0"/>
                <a:cs typeface="Times New Roman" panose="02020603050405020304" pitchFamily="18" charset="0"/>
              </a:rPr>
              <a:t>Login</a:t>
            </a:r>
          </a:p>
          <a:p>
            <a:r>
              <a:rPr lang="en-IN" dirty="0">
                <a:latin typeface="Times New Roman" panose="02020603050405020304" pitchFamily="18" charset="0"/>
                <a:cs typeface="Times New Roman" panose="02020603050405020304" pitchFamily="18" charset="0"/>
              </a:rPr>
              <a:t>Library login</a:t>
            </a:r>
          </a:p>
          <a:p>
            <a:r>
              <a:rPr lang="en-IN" dirty="0">
                <a:latin typeface="Times New Roman" panose="02020603050405020304" pitchFamily="18" charset="0"/>
                <a:cs typeface="Times New Roman" panose="02020603050405020304" pitchFamily="18" charset="0"/>
              </a:rPr>
              <a:t>About us</a:t>
            </a:r>
          </a:p>
          <a:p>
            <a:endParaRPr lang="en-IN" dirty="0"/>
          </a:p>
        </p:txBody>
      </p:sp>
      <p:pic>
        <p:nvPicPr>
          <p:cNvPr id="8" name="Content Placeholder 7">
            <a:extLst>
              <a:ext uri="{FF2B5EF4-FFF2-40B4-BE49-F238E27FC236}">
                <a16:creationId xmlns="" xmlns:a16="http://schemas.microsoft.com/office/drawing/2014/main" id="{0E0BC52A-63C5-40E1-A0F2-3DC9FD6C9D0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59965" y="1938351"/>
            <a:ext cx="5022574" cy="3432313"/>
          </a:xfrm>
        </p:spPr>
      </p:pic>
    </p:spTree>
    <p:extLst>
      <p:ext uri="{BB962C8B-B14F-4D97-AF65-F5344CB8AC3E}">
        <p14:creationId xmlns:p14="http://schemas.microsoft.com/office/powerpoint/2010/main" val="216123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D8891-31D3-47BF-94A2-570ACECFB45D}"/>
              </a:ext>
            </a:extLst>
          </p:cNvPr>
          <p:cNvSpPr>
            <a:spLocks noGrp="1"/>
          </p:cNvSpPr>
          <p:nvPr>
            <p:ph type="title"/>
          </p:nvPr>
        </p:nvSpPr>
        <p:spPr>
          <a:xfrm>
            <a:off x="677334" y="291548"/>
            <a:ext cx="8596668" cy="84813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HOME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 xmlns:a16="http://schemas.microsoft.com/office/drawing/2014/main" id="{5E0B0998-78AA-4DD0-92F1-629D64515CFB}"/>
              </a:ext>
            </a:extLst>
          </p:cNvPr>
          <p:cNvSpPr/>
          <p:nvPr/>
        </p:nvSpPr>
        <p:spPr>
          <a:xfrm>
            <a:off x="4123096" y="1325217"/>
            <a:ext cx="2597426" cy="66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Tabs</a:t>
            </a:r>
            <a:endParaRPr lang="en-IN" dirty="0"/>
          </a:p>
        </p:txBody>
      </p:sp>
      <p:sp>
        <p:nvSpPr>
          <p:cNvPr id="8" name="Arrow: Down 7">
            <a:extLst>
              <a:ext uri="{FF2B5EF4-FFF2-40B4-BE49-F238E27FC236}">
                <a16:creationId xmlns="" xmlns:a16="http://schemas.microsoft.com/office/drawing/2014/main" id="{72EA5E21-ED94-4C4C-9363-0445F54CEEAE}"/>
              </a:ext>
            </a:extLst>
          </p:cNvPr>
          <p:cNvSpPr/>
          <p:nvPr/>
        </p:nvSpPr>
        <p:spPr>
          <a:xfrm>
            <a:off x="5243217" y="2082249"/>
            <a:ext cx="185531" cy="503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 xmlns:a16="http://schemas.microsoft.com/office/drawing/2014/main" id="{CE88274A-2C40-4EA3-9678-F13EE3B9192C}"/>
              </a:ext>
            </a:extLst>
          </p:cNvPr>
          <p:cNvCxnSpPr>
            <a:cxnSpLocks/>
          </p:cNvCxnSpPr>
          <p:nvPr/>
        </p:nvCxnSpPr>
        <p:spPr>
          <a:xfrm flipV="1">
            <a:off x="886422" y="2761422"/>
            <a:ext cx="9703639" cy="4306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 xmlns:a16="http://schemas.microsoft.com/office/drawing/2014/main" id="{5C372109-BD21-4F86-8FC2-030874FA7706}"/>
              </a:ext>
            </a:extLst>
          </p:cNvPr>
          <p:cNvCxnSpPr>
            <a:cxnSpLocks/>
          </p:cNvCxnSpPr>
          <p:nvPr/>
        </p:nvCxnSpPr>
        <p:spPr>
          <a:xfrm>
            <a:off x="2769704" y="2852530"/>
            <a:ext cx="0" cy="82826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 xmlns:a16="http://schemas.microsoft.com/office/drawing/2014/main" id="{F09DF0A5-6E2D-4CDF-BD8D-D66A5C1CE61A}"/>
              </a:ext>
            </a:extLst>
          </p:cNvPr>
          <p:cNvCxnSpPr>
            <a:cxnSpLocks/>
          </p:cNvCxnSpPr>
          <p:nvPr/>
        </p:nvCxnSpPr>
        <p:spPr>
          <a:xfrm>
            <a:off x="4644934" y="2802834"/>
            <a:ext cx="0" cy="82163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 xmlns:a16="http://schemas.microsoft.com/office/drawing/2014/main" id="{B1C7EBCA-5606-4BE0-9855-637BB742F9FB}"/>
              </a:ext>
            </a:extLst>
          </p:cNvPr>
          <p:cNvCxnSpPr>
            <a:cxnSpLocks/>
          </p:cNvCxnSpPr>
          <p:nvPr/>
        </p:nvCxnSpPr>
        <p:spPr>
          <a:xfrm>
            <a:off x="886422" y="2842591"/>
            <a:ext cx="0" cy="90777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 xmlns:a16="http://schemas.microsoft.com/office/drawing/2014/main" id="{2540DDF2-BA81-4C5A-B889-9C8BEADBFCFA}"/>
              </a:ext>
            </a:extLst>
          </p:cNvPr>
          <p:cNvCxnSpPr/>
          <p:nvPr/>
        </p:nvCxnSpPr>
        <p:spPr>
          <a:xfrm>
            <a:off x="6493565" y="2802834"/>
            <a:ext cx="0" cy="887896"/>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 xmlns:a16="http://schemas.microsoft.com/office/drawing/2014/main" id="{CD5CA254-3EFA-4781-8A3F-0EA7A31D7CC4}"/>
              </a:ext>
            </a:extLst>
          </p:cNvPr>
          <p:cNvCxnSpPr/>
          <p:nvPr/>
        </p:nvCxnSpPr>
        <p:spPr>
          <a:xfrm>
            <a:off x="8335617" y="2816087"/>
            <a:ext cx="0" cy="101379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4E1ABBD3-F254-4F97-B757-BCE5B6406713}"/>
              </a:ext>
            </a:extLst>
          </p:cNvPr>
          <p:cNvCxnSpPr>
            <a:cxnSpLocks/>
          </p:cNvCxnSpPr>
          <p:nvPr/>
        </p:nvCxnSpPr>
        <p:spPr>
          <a:xfrm>
            <a:off x="10598576" y="2816087"/>
            <a:ext cx="0" cy="934278"/>
          </a:xfrm>
          <a:prstGeom prst="line">
            <a:avLst/>
          </a:prstGeom>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 xmlns:a16="http://schemas.microsoft.com/office/drawing/2014/main" id="{43A37CDB-0EE0-4BF4-84A4-110DD7E305B1}"/>
              </a:ext>
            </a:extLst>
          </p:cNvPr>
          <p:cNvSpPr/>
          <p:nvPr/>
        </p:nvSpPr>
        <p:spPr>
          <a:xfrm>
            <a:off x="304803" y="3690730"/>
            <a:ext cx="119269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endParaRPr lang="en-IN" dirty="0"/>
          </a:p>
        </p:txBody>
      </p:sp>
      <p:sp>
        <p:nvSpPr>
          <p:cNvPr id="38" name="Oval 37">
            <a:extLst>
              <a:ext uri="{FF2B5EF4-FFF2-40B4-BE49-F238E27FC236}">
                <a16:creationId xmlns="" xmlns:a16="http://schemas.microsoft.com/office/drawing/2014/main" id="{557E3CF9-05A7-4E28-AA60-FAA930AB0F92}"/>
              </a:ext>
            </a:extLst>
          </p:cNvPr>
          <p:cNvSpPr/>
          <p:nvPr/>
        </p:nvSpPr>
        <p:spPr>
          <a:xfrm>
            <a:off x="2159367" y="3690730"/>
            <a:ext cx="119269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endParaRPr lang="en-IN" dirty="0"/>
          </a:p>
        </p:txBody>
      </p:sp>
      <p:sp>
        <p:nvSpPr>
          <p:cNvPr id="39" name="Oval 38">
            <a:extLst>
              <a:ext uri="{FF2B5EF4-FFF2-40B4-BE49-F238E27FC236}">
                <a16:creationId xmlns="" xmlns:a16="http://schemas.microsoft.com/office/drawing/2014/main" id="{D66BCB67-F599-4CFE-855D-E0E9CD010A81}"/>
              </a:ext>
            </a:extLst>
          </p:cNvPr>
          <p:cNvSpPr/>
          <p:nvPr/>
        </p:nvSpPr>
        <p:spPr>
          <a:xfrm>
            <a:off x="3868060" y="3664226"/>
            <a:ext cx="155374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endParaRPr lang="en-IN" dirty="0"/>
          </a:p>
        </p:txBody>
      </p:sp>
      <p:sp>
        <p:nvSpPr>
          <p:cNvPr id="40" name="Oval 39">
            <a:extLst>
              <a:ext uri="{FF2B5EF4-FFF2-40B4-BE49-F238E27FC236}">
                <a16:creationId xmlns="" xmlns:a16="http://schemas.microsoft.com/office/drawing/2014/main" id="{F012D7C8-14CE-4EEF-8532-D1A3417D4C39}"/>
              </a:ext>
            </a:extLst>
          </p:cNvPr>
          <p:cNvSpPr/>
          <p:nvPr/>
        </p:nvSpPr>
        <p:spPr>
          <a:xfrm>
            <a:off x="5805290" y="3680791"/>
            <a:ext cx="150989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Faculty</a:t>
            </a:r>
            <a:endParaRPr lang="en-IN" dirty="0"/>
          </a:p>
        </p:txBody>
      </p:sp>
      <p:sp>
        <p:nvSpPr>
          <p:cNvPr id="41" name="Oval 40">
            <a:extLst>
              <a:ext uri="{FF2B5EF4-FFF2-40B4-BE49-F238E27FC236}">
                <a16:creationId xmlns="" xmlns:a16="http://schemas.microsoft.com/office/drawing/2014/main" id="{393AA654-8550-456C-B93B-C0E2E896A6A3}"/>
              </a:ext>
            </a:extLst>
          </p:cNvPr>
          <p:cNvSpPr/>
          <p:nvPr/>
        </p:nvSpPr>
        <p:spPr>
          <a:xfrm>
            <a:off x="7710138" y="3664226"/>
            <a:ext cx="143857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a:t>
            </a:r>
            <a:endParaRPr lang="en-IN" dirty="0"/>
          </a:p>
        </p:txBody>
      </p:sp>
      <p:sp>
        <p:nvSpPr>
          <p:cNvPr id="42" name="Oval 41">
            <a:extLst>
              <a:ext uri="{FF2B5EF4-FFF2-40B4-BE49-F238E27FC236}">
                <a16:creationId xmlns="" xmlns:a16="http://schemas.microsoft.com/office/drawing/2014/main" id="{CC04EB1F-5F6B-47BE-B892-88C58A56676D}"/>
              </a:ext>
            </a:extLst>
          </p:cNvPr>
          <p:cNvSpPr/>
          <p:nvPr/>
        </p:nvSpPr>
        <p:spPr>
          <a:xfrm>
            <a:off x="9721050" y="3690730"/>
            <a:ext cx="158452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About us</a:t>
            </a:r>
            <a:endParaRPr lang="en-IN" dirty="0"/>
          </a:p>
        </p:txBody>
      </p:sp>
      <p:sp>
        <p:nvSpPr>
          <p:cNvPr id="48" name="Arrow: Down 47">
            <a:extLst>
              <a:ext uri="{FF2B5EF4-FFF2-40B4-BE49-F238E27FC236}">
                <a16:creationId xmlns="" xmlns:a16="http://schemas.microsoft.com/office/drawing/2014/main" id="{772A2818-2E5A-400E-8286-E359B2A4D564}"/>
              </a:ext>
            </a:extLst>
          </p:cNvPr>
          <p:cNvSpPr/>
          <p:nvPr/>
        </p:nvSpPr>
        <p:spPr>
          <a:xfrm>
            <a:off x="2650064" y="4644886"/>
            <a:ext cx="211295" cy="5764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48">
            <a:extLst>
              <a:ext uri="{FF2B5EF4-FFF2-40B4-BE49-F238E27FC236}">
                <a16:creationId xmlns="" xmlns:a16="http://schemas.microsoft.com/office/drawing/2014/main" id="{81247A1D-BA89-406D-9D2F-F17297F7D149}"/>
              </a:ext>
            </a:extLst>
          </p:cNvPr>
          <p:cNvSpPr/>
          <p:nvPr/>
        </p:nvSpPr>
        <p:spPr>
          <a:xfrm>
            <a:off x="4611755" y="4615069"/>
            <a:ext cx="211295" cy="5764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Down 49">
            <a:extLst>
              <a:ext uri="{FF2B5EF4-FFF2-40B4-BE49-F238E27FC236}">
                <a16:creationId xmlns="" xmlns:a16="http://schemas.microsoft.com/office/drawing/2014/main" id="{C6F8AE9F-40BE-456F-ABAC-E3B2983BFB0F}"/>
              </a:ext>
            </a:extLst>
          </p:cNvPr>
          <p:cNvSpPr/>
          <p:nvPr/>
        </p:nvSpPr>
        <p:spPr>
          <a:xfrm>
            <a:off x="6493565" y="4615069"/>
            <a:ext cx="211295" cy="606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 xmlns:a16="http://schemas.microsoft.com/office/drawing/2014/main" id="{9474780F-4282-40C3-8604-53AFF4AD98CB}"/>
              </a:ext>
            </a:extLst>
          </p:cNvPr>
          <p:cNvSpPr/>
          <p:nvPr/>
        </p:nvSpPr>
        <p:spPr>
          <a:xfrm>
            <a:off x="2053718" y="5261112"/>
            <a:ext cx="1192691" cy="450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54" name="Rectangle 53">
            <a:extLst>
              <a:ext uri="{FF2B5EF4-FFF2-40B4-BE49-F238E27FC236}">
                <a16:creationId xmlns="" xmlns:a16="http://schemas.microsoft.com/office/drawing/2014/main" id="{7FA31BA8-AB9E-45DD-9D89-D43004FF6882}"/>
              </a:ext>
            </a:extLst>
          </p:cNvPr>
          <p:cNvSpPr/>
          <p:nvPr/>
        </p:nvSpPr>
        <p:spPr>
          <a:xfrm>
            <a:off x="4059534" y="5227982"/>
            <a:ext cx="1338469" cy="470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55" name="Rectangle 54">
            <a:extLst>
              <a:ext uri="{FF2B5EF4-FFF2-40B4-BE49-F238E27FC236}">
                <a16:creationId xmlns="" xmlns:a16="http://schemas.microsoft.com/office/drawing/2014/main" id="{5E48FDDD-F192-467D-A3DB-9073C05EA427}"/>
              </a:ext>
            </a:extLst>
          </p:cNvPr>
          <p:cNvSpPr/>
          <p:nvPr/>
        </p:nvSpPr>
        <p:spPr>
          <a:xfrm>
            <a:off x="5805290" y="5300869"/>
            <a:ext cx="1509891" cy="470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Tree>
    <p:extLst>
      <p:ext uri="{BB962C8B-B14F-4D97-AF65-F5344CB8AC3E}">
        <p14:creationId xmlns:p14="http://schemas.microsoft.com/office/powerpoint/2010/main" val="295393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E12562-12DE-4127-A868-B1C677CE7809}"/>
              </a:ext>
            </a:extLst>
          </p:cNvPr>
          <p:cNvSpPr>
            <a:spLocks noGrp="1"/>
          </p:cNvSpPr>
          <p:nvPr>
            <p:ph type="title"/>
          </p:nvPr>
        </p:nvSpPr>
        <p:spPr/>
        <p:txBody>
          <a:bodyPr/>
          <a:lstStyle/>
          <a:p>
            <a:pPr algn="ctr"/>
            <a:r>
              <a:rPr lang="en-US" dirty="0">
                <a:solidFill>
                  <a:schemeClr val="tx1"/>
                </a:solidFill>
              </a:rPr>
              <a:t>TECHNOLOGIES USED</a:t>
            </a:r>
            <a:endParaRPr lang="en-IN" dirty="0">
              <a:solidFill>
                <a:schemeClr val="tx1"/>
              </a:solidFill>
            </a:endParaRPr>
          </a:p>
        </p:txBody>
      </p:sp>
      <p:sp>
        <p:nvSpPr>
          <p:cNvPr id="3" name="Content Placeholder 2">
            <a:extLst>
              <a:ext uri="{FF2B5EF4-FFF2-40B4-BE49-F238E27FC236}">
                <a16:creationId xmlns="" xmlns:a16="http://schemas.microsoft.com/office/drawing/2014/main" id="{B0B4B449-EE6B-473A-A52E-8D9F46063A3A}"/>
              </a:ext>
            </a:extLst>
          </p:cNvPr>
          <p:cNvSpPr>
            <a:spLocks noGrp="1"/>
          </p:cNvSpPr>
          <p:nvPr>
            <p:ph idx="1"/>
          </p:nvPr>
        </p:nvSpPr>
        <p:spPr>
          <a:xfrm>
            <a:off x="677334" y="2160589"/>
            <a:ext cx="8596668" cy="4584768"/>
          </a:xfrm>
        </p:spPr>
        <p:txBody>
          <a:bodyPr/>
          <a:lstStyle/>
          <a:p>
            <a:pPr>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Front End </a:t>
            </a:r>
            <a:r>
              <a:rPr lang="en-US" sz="2800" dirty="0">
                <a:latin typeface="Times New Roman" panose="02020603050405020304" pitchFamily="18" charset="0"/>
                <a:cs typeface="Times New Roman" panose="02020603050405020304" pitchFamily="18" charset="0"/>
              </a:rPr>
              <a:t>: Angular</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Server-Side </a:t>
            </a:r>
            <a:r>
              <a:rPr lang="en-US" sz="2800" dirty="0">
                <a:latin typeface="Times New Roman" panose="02020603050405020304" pitchFamily="18" charset="0"/>
                <a:cs typeface="Times New Roman" panose="02020603050405020304" pitchFamily="18" charset="0"/>
              </a:rPr>
              <a:t>: Spring Boot.</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Back-End </a:t>
            </a:r>
            <a:r>
              <a:rPr lang="en-US" sz="2800" dirty="0">
                <a:latin typeface="Times New Roman" panose="02020603050405020304" pitchFamily="18" charset="0"/>
                <a:cs typeface="Times New Roman" panose="02020603050405020304" pitchFamily="18" charset="0"/>
              </a:rPr>
              <a:t>: MYSQL, Hibernate.</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Server </a:t>
            </a:r>
            <a:r>
              <a:rPr lang="en-US" sz="2800" dirty="0">
                <a:latin typeface="Times New Roman" panose="02020603050405020304" pitchFamily="18" charset="0"/>
                <a:cs typeface="Times New Roman" panose="02020603050405020304" pitchFamily="18" charset="0"/>
              </a:rPr>
              <a:t>: Tomcat.</a:t>
            </a:r>
          </a:p>
          <a:p>
            <a:pPr marL="0" indent="0">
              <a:buNone/>
            </a:pPr>
            <a:endParaRPr lang="en-IN" dirty="0"/>
          </a:p>
        </p:txBody>
      </p:sp>
      <p:pic>
        <p:nvPicPr>
          <p:cNvPr id="4" name="Picture 3">
            <a:extLst>
              <a:ext uri="{FF2B5EF4-FFF2-40B4-BE49-F238E27FC236}">
                <a16:creationId xmlns="" xmlns:a16="http://schemas.microsoft.com/office/drawing/2014/main" id="{2627CC2A-A6F0-4273-A35E-B01D04D36EA6}"/>
              </a:ext>
            </a:extLst>
          </p:cNvPr>
          <p:cNvPicPr>
            <a:picLocks noChangeAspect="1"/>
          </p:cNvPicPr>
          <p:nvPr/>
        </p:nvPicPr>
        <p:blipFill>
          <a:blip r:embed="rId2">
            <a:extLst>
              <a:ext uri="{837473B0-CC2E-450A-ABE3-18F120FF3D39}">
                <a1611:picAttrSrcUrl xmlns="" xmlns:a1611="http://schemas.microsoft.com/office/drawing/2016/11/main" r:id=""/>
              </a:ext>
            </a:extLst>
          </a:blip>
          <a:stretch>
            <a:fillRect/>
          </a:stretch>
        </p:blipFill>
        <p:spPr>
          <a:xfrm>
            <a:off x="6646858" y="1517159"/>
            <a:ext cx="1323440" cy="1323440"/>
          </a:xfrm>
          <a:prstGeom prst="rect">
            <a:avLst/>
          </a:prstGeom>
        </p:spPr>
      </p:pic>
      <p:pic>
        <p:nvPicPr>
          <p:cNvPr id="5" name="Picture 4">
            <a:extLst>
              <a:ext uri="{FF2B5EF4-FFF2-40B4-BE49-F238E27FC236}">
                <a16:creationId xmlns="" xmlns:a16="http://schemas.microsoft.com/office/drawing/2014/main" id="{5E512B7E-5C19-4E00-9247-3F1029D3F11E}"/>
              </a:ext>
            </a:extLst>
          </p:cNvPr>
          <p:cNvPicPr>
            <a:picLocks noChangeAspect="1"/>
          </p:cNvPicPr>
          <p:nvPr/>
        </p:nvPicPr>
        <p:blipFill>
          <a:blip r:embed="rId3" cstate="print">
            <a:extLst>
              <a:ext uri="{837473B0-CC2E-450A-ABE3-18F120FF3D39}">
                <a1611:picAttrSrcUrl xmlns="" xmlns:a1611="http://schemas.microsoft.com/office/drawing/2016/11/main" r:id=""/>
              </a:ext>
            </a:extLst>
          </a:blip>
          <a:stretch>
            <a:fillRect/>
          </a:stretch>
        </p:blipFill>
        <p:spPr>
          <a:xfrm>
            <a:off x="8470569" y="2337084"/>
            <a:ext cx="1021085" cy="1113391"/>
          </a:xfrm>
          <a:prstGeom prst="rect">
            <a:avLst/>
          </a:prstGeom>
        </p:spPr>
      </p:pic>
      <p:pic>
        <p:nvPicPr>
          <p:cNvPr id="6" name="Picture 5">
            <a:extLst>
              <a:ext uri="{FF2B5EF4-FFF2-40B4-BE49-F238E27FC236}">
                <a16:creationId xmlns="" xmlns:a16="http://schemas.microsoft.com/office/drawing/2014/main" id="{7774B64F-A3AE-4385-B258-7D9A66406F8C}"/>
              </a:ext>
            </a:extLst>
          </p:cNvPr>
          <p:cNvPicPr>
            <a:picLocks noChangeAspect="1"/>
          </p:cNvPicPr>
          <p:nvPr/>
        </p:nvPicPr>
        <p:blipFill rotWithShape="1">
          <a:blip r:embed="rId4">
            <a:extLst>
              <a:ext uri="{837473B0-CC2E-450A-ABE3-18F120FF3D39}">
                <a1611:picAttrSrcUrl xmlns="" xmlns:a1611="http://schemas.microsoft.com/office/drawing/2016/11/main" r:id=""/>
              </a:ext>
            </a:extLst>
          </a:blip>
          <a:srcRect t="29186" b="21086"/>
          <a:stretch/>
        </p:blipFill>
        <p:spPr>
          <a:xfrm>
            <a:off x="5975697" y="3601941"/>
            <a:ext cx="3407131" cy="658126"/>
          </a:xfrm>
          <a:prstGeom prst="rect">
            <a:avLst/>
          </a:prstGeom>
        </p:spPr>
      </p:pic>
      <p:pic>
        <p:nvPicPr>
          <p:cNvPr id="7" name="Picture 6">
            <a:extLst>
              <a:ext uri="{FF2B5EF4-FFF2-40B4-BE49-F238E27FC236}">
                <a16:creationId xmlns="" xmlns:a16="http://schemas.microsoft.com/office/drawing/2014/main" id="{4F5B5D7B-8DBA-4004-9341-46F2DFDFC5B4}"/>
              </a:ext>
            </a:extLst>
          </p:cNvPr>
          <p:cNvPicPr>
            <a:picLocks noChangeAspect="1"/>
          </p:cNvPicPr>
          <p:nvPr/>
        </p:nvPicPr>
        <p:blipFill>
          <a:blip r:embed="rId5" cstate="print">
            <a:extLst>
              <a:ext uri="{837473B0-CC2E-450A-ABE3-18F120FF3D39}">
                <a1611:picAttrSrcUrl xmlns="" xmlns:a1611="http://schemas.microsoft.com/office/drawing/2016/11/main" r:id=""/>
              </a:ext>
            </a:extLst>
          </a:blip>
          <a:stretch>
            <a:fillRect/>
          </a:stretch>
        </p:blipFill>
        <p:spPr>
          <a:xfrm>
            <a:off x="6646858" y="4281951"/>
            <a:ext cx="3478015" cy="1545784"/>
          </a:xfrm>
          <a:prstGeom prst="rect">
            <a:avLst/>
          </a:prstGeom>
        </p:spPr>
      </p:pic>
    </p:spTree>
    <p:extLst>
      <p:ext uri="{BB962C8B-B14F-4D97-AF65-F5344CB8AC3E}">
        <p14:creationId xmlns:p14="http://schemas.microsoft.com/office/powerpoint/2010/main" val="311965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91BAA6-28B5-4CBA-AC64-436A3E5803B7}"/>
              </a:ext>
            </a:extLst>
          </p:cNvPr>
          <p:cNvSpPr>
            <a:spLocks noGrp="1"/>
          </p:cNvSpPr>
          <p:nvPr>
            <p:ph type="title"/>
          </p:nvPr>
        </p:nvSpPr>
        <p:spPr>
          <a:xfrm>
            <a:off x="677334" y="291549"/>
            <a:ext cx="9261796" cy="1126434"/>
          </a:xfrm>
        </p:spPr>
        <p:txBody>
          <a:bodyP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Angular</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9C56FC29-575F-4D12-B7CB-A05AF574A01E}"/>
              </a:ext>
            </a:extLst>
          </p:cNvPr>
          <p:cNvSpPr>
            <a:spLocks noGrp="1"/>
          </p:cNvSpPr>
          <p:nvPr>
            <p:ph type="body" sz="half" idx="2"/>
          </p:nvPr>
        </p:nvSpPr>
        <p:spPr>
          <a:xfrm>
            <a:off x="371060" y="1891748"/>
            <a:ext cx="6294783" cy="4729609"/>
          </a:xfrm>
        </p:spPr>
        <p:txBody>
          <a:body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Angular is primary written in TypeScript. It implements core and optional functional functionality as a set of TypeScript libraries that you import into your applications.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architecture of a Angular application relies on certain fundamental </a:t>
            </a:r>
            <a:r>
              <a:rPr lang="en-US" sz="1800" dirty="0" err="1">
                <a:latin typeface="Times New Roman" panose="02020603050405020304" pitchFamily="18" charset="0"/>
                <a:cs typeface="Times New Roman" panose="02020603050405020304" pitchFamily="18" charset="0"/>
              </a:rPr>
              <a:t>concepts.The</a:t>
            </a:r>
            <a:r>
              <a:rPr lang="en-US" sz="1800" dirty="0">
                <a:latin typeface="Times New Roman" panose="02020603050405020304" pitchFamily="18" charset="0"/>
                <a:cs typeface="Times New Roman" panose="02020603050405020304" pitchFamily="18" charset="0"/>
              </a:rPr>
              <a:t> basic building blocks of the angular framework are angular components that are organized into </a:t>
            </a:r>
            <a:r>
              <a:rPr lang="en-US" sz="1800" dirty="0" err="1">
                <a:latin typeface="Times New Roman" panose="02020603050405020304" pitchFamily="18" charset="0"/>
                <a:cs typeface="Times New Roman" panose="02020603050405020304" pitchFamily="18" charset="0"/>
              </a:rPr>
              <a:t>NGModules</a:t>
            </a:r>
            <a:r>
              <a:rPr lang="en-US"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Angular is a platform and framework for building single-page client(SPA) applications using HTML and TypeScript.</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Angular helps develop desktop applications for different operating systems.</a:t>
            </a:r>
          </a:p>
          <a:p>
            <a:endParaRPr lang="en-IN" dirty="0"/>
          </a:p>
        </p:txBody>
      </p:sp>
      <p:pic>
        <p:nvPicPr>
          <p:cNvPr id="5" name="Picture 4">
            <a:extLst>
              <a:ext uri="{FF2B5EF4-FFF2-40B4-BE49-F238E27FC236}">
                <a16:creationId xmlns="" xmlns:a16="http://schemas.microsoft.com/office/drawing/2014/main" id="{78BEE599-1FD7-4F8B-9EE7-8880125EBA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219" y="980662"/>
            <a:ext cx="292963" cy="292963"/>
          </a:xfrm>
          <a:prstGeom prst="rect">
            <a:avLst/>
          </a:prstGeom>
        </p:spPr>
      </p:pic>
      <p:pic>
        <p:nvPicPr>
          <p:cNvPr id="8" name="Content Placeholder 7" descr="WhatsApp Image 2022-06-12 at 2.10.23 PM (1).jpeg"/>
          <p:cNvPicPr>
            <a:picLocks noGrp="1" noChangeAspect="1"/>
          </p:cNvPicPr>
          <p:nvPr>
            <p:ph idx="1"/>
          </p:nvPr>
        </p:nvPicPr>
        <p:blipFill>
          <a:blip r:embed="rId3"/>
          <a:stretch>
            <a:fillRect/>
          </a:stretch>
        </p:blipFill>
        <p:spPr>
          <a:xfrm>
            <a:off x="7539487" y="1846263"/>
            <a:ext cx="2829464" cy="3933435"/>
          </a:xfrm>
        </p:spPr>
      </p:pic>
    </p:spTree>
    <p:extLst>
      <p:ext uri="{BB962C8B-B14F-4D97-AF65-F5344CB8AC3E}">
        <p14:creationId xmlns:p14="http://schemas.microsoft.com/office/powerpoint/2010/main" val="2801642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1535</TotalTime>
  <Words>952</Words>
  <Application>Microsoft Office PowerPoint</Application>
  <PresentationFormat>Custom</PresentationFormat>
  <Paragraphs>160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ERP SYSTEM FOR COLLEGE MANAGEMENT group-3</vt:lpstr>
      <vt:lpstr>Team members</vt:lpstr>
      <vt:lpstr>CONTENTS</vt:lpstr>
      <vt:lpstr>Introduction of ERP</vt:lpstr>
      <vt:lpstr>COLLEGE MANAGEMENT SYSTEM</vt:lpstr>
      <vt:lpstr>MODULES FOR ERP SYSTEM</vt:lpstr>
      <vt:lpstr>HOME PAGE</vt:lpstr>
      <vt:lpstr>TECHNOLOGIES USED</vt:lpstr>
      <vt:lpstr>Angular</vt:lpstr>
      <vt:lpstr>HTML+CSS</vt:lpstr>
      <vt:lpstr>Spring Boot</vt:lpstr>
      <vt:lpstr> MySQL </vt:lpstr>
      <vt:lpstr>Apache Tomcat</vt:lpstr>
      <vt:lpstr>HIBERNATE</vt:lpstr>
      <vt:lpstr>TOOLS AND LANUAGES REQUIRED</vt:lpstr>
      <vt:lpstr>ADVANTAGES</vt:lpstr>
      <vt:lpstr>DISADVANTAGES</vt:lpstr>
      <vt:lpstr>HOME PAGE</vt:lpstr>
      <vt:lpstr>LOGIN PAGE</vt:lpstr>
      <vt:lpstr>STUDENT</vt:lpstr>
      <vt:lpstr>FACULTY</vt:lpstr>
      <vt:lpstr>ABOUT US</vt:lpstr>
      <vt:lpstr>FUTURE SCOPE AND IMPROVEMENTS</vt:lpstr>
      <vt:lpstr>REFERENCES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SYSTEM FOR COLLEGE MANAGEMENT</dc:title>
  <dc:creator>hp</dc:creator>
  <cp:lastModifiedBy>JUHI</cp:lastModifiedBy>
  <cp:revision>94</cp:revision>
  <dcterms:created xsi:type="dcterms:W3CDTF">2022-06-09T03:06:58Z</dcterms:created>
  <dcterms:modified xsi:type="dcterms:W3CDTF">2022-06-13T07:56:55Z</dcterms:modified>
</cp:coreProperties>
</file>