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73" r:id="rId12"/>
    <p:sldId id="270" r:id="rId13"/>
    <p:sldId id="266" r:id="rId14"/>
    <p:sldId id="274" r:id="rId15"/>
    <p:sldId id="259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8A0D5E-8A10-4149-92D9-B6FB446B15C6}">
          <p14:sldIdLst>
            <p14:sldId id="256"/>
            <p14:sldId id="257"/>
            <p14:sldId id="258"/>
            <p14:sldId id="262"/>
            <p14:sldId id="268"/>
            <p14:sldId id="269"/>
            <p14:sldId id="272"/>
            <p14:sldId id="273"/>
            <p14:sldId id="270"/>
            <p14:sldId id="266"/>
            <p14:sldId id="274"/>
            <p14:sldId id="259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704" autoAdjust="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5579" y="4346608"/>
            <a:ext cx="6256421" cy="1122202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Juhi Mene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860" y="1654760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Feature Selection using lasso </a:t>
            </a:r>
            <a:r>
              <a:rPr lang="en-IN" sz="1800" dirty="0"/>
              <a:t>coefficient.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F58C-7208-E5AD-F420-8035C4CC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2AFC-970C-9A4C-9058-B7CC385F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B19B-2D9C-A4D7-50C9-1285710C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67443B-FE1D-694B-306D-F6D36230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92396"/>
              </p:ext>
            </p:extLst>
          </p:nvPr>
        </p:nvGraphicFramePr>
        <p:xfrm>
          <a:off x="1589505" y="1395664"/>
          <a:ext cx="8942135" cy="36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27">
                  <a:extLst>
                    <a:ext uri="{9D8B030D-6E8A-4147-A177-3AD203B41FA5}">
                      <a16:colId xmlns:a16="http://schemas.microsoft.com/office/drawing/2014/main" val="1325604666"/>
                    </a:ext>
                  </a:extLst>
                </a:gridCol>
                <a:gridCol w="1788427">
                  <a:extLst>
                    <a:ext uri="{9D8B030D-6E8A-4147-A177-3AD203B41FA5}">
                      <a16:colId xmlns:a16="http://schemas.microsoft.com/office/drawing/2014/main" val="1821412620"/>
                    </a:ext>
                  </a:extLst>
                </a:gridCol>
                <a:gridCol w="1788427">
                  <a:extLst>
                    <a:ext uri="{9D8B030D-6E8A-4147-A177-3AD203B41FA5}">
                      <a16:colId xmlns:a16="http://schemas.microsoft.com/office/drawing/2014/main" val="425319725"/>
                    </a:ext>
                  </a:extLst>
                </a:gridCol>
                <a:gridCol w="1788427">
                  <a:extLst>
                    <a:ext uri="{9D8B030D-6E8A-4147-A177-3AD203B41FA5}">
                      <a16:colId xmlns:a16="http://schemas.microsoft.com/office/drawing/2014/main" val="3127539094"/>
                    </a:ext>
                  </a:extLst>
                </a:gridCol>
                <a:gridCol w="1788427">
                  <a:extLst>
                    <a:ext uri="{9D8B030D-6E8A-4147-A177-3AD203B41FA5}">
                      <a16:colId xmlns:a16="http://schemas.microsoft.com/office/drawing/2014/main" val="2889179390"/>
                    </a:ext>
                  </a:extLst>
                </a:gridCol>
              </a:tblGrid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Model name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R-square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Adj-R2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31620"/>
                  </a:ext>
                </a:extLst>
              </a:tr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0.878856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0.870647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5.849448e+08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53539"/>
                  </a:ext>
                </a:extLst>
              </a:tr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0.878637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0.870413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6.350080e+08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39191"/>
                  </a:ext>
                </a:extLst>
              </a:tr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0.878811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0.870599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5.855896e+08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02967"/>
                  </a:ext>
                </a:extLst>
              </a:tr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 regressor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0.980810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0.979510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8.362515e+08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8249"/>
                  </a:ext>
                </a:extLst>
              </a:tr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0.999887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0.999879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6.233105e+08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08015"/>
                  </a:ext>
                </a:extLst>
              </a:tr>
              <a:tr h="51678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F_S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0.878849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0.870875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5.850069e+08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582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2F3BAB-4D29-6015-DB80-306D3B7C8713}"/>
              </a:ext>
            </a:extLst>
          </p:cNvPr>
          <p:cNvSpPr txBox="1"/>
          <p:nvPr/>
        </p:nvSpPr>
        <p:spPr>
          <a:xfrm>
            <a:off x="2015958" y="668837"/>
            <a:ext cx="799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DATA FRAME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6CA9D-84AA-D39C-6A4A-2884488F2A70}"/>
              </a:ext>
            </a:extLst>
          </p:cNvPr>
          <p:cNvSpPr txBox="1"/>
          <p:nvPr/>
        </p:nvSpPr>
        <p:spPr>
          <a:xfrm>
            <a:off x="1298074" y="5512055"/>
            <a:ext cx="94327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conclusion from above data frame is “Linear” is best suited model for my data as it’s MSE is low as compared to other models.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76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/>
              <a:t>Merits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Interpretability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Linear models are simple and easy to interpret.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38428" y="2657383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Ease of Implementation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Linear models are straightforward to implement and deploy.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2C2C6D15-6481-068C-A381-6F8AB31FA65B}"/>
              </a:ext>
            </a:extLst>
          </p:cNvPr>
          <p:cNvSpPr txBox="1">
            <a:spLocks/>
          </p:cNvSpPr>
          <p:nvPr/>
        </p:nvSpPr>
        <p:spPr>
          <a:xfrm>
            <a:off x="5422444" y="3701238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Less Prone to Overfitting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Linear models are less prone to overfitting, especially when the number of observations is much larger than the number of features.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DDF11F9-FEBB-F8BC-E655-BB210BB5694E}"/>
              </a:ext>
            </a:extLst>
          </p:cNvPr>
          <p:cNvSpPr txBox="1">
            <a:spLocks/>
          </p:cNvSpPr>
          <p:nvPr/>
        </p:nvSpPr>
        <p:spPr>
          <a:xfrm>
            <a:off x="5979656" y="4745093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Regularization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Techniques like Lasso and Ridge can be applied to linear models to prevent overfitting.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0AA9E-07C3-E73E-E675-9A406F22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257A-7691-5E11-12E2-43E1AC9D7E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/>
              <a:t>Demerits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06B64E-C212-458D-A08E-CB7FB29F72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Advanced models like XG Boost may require more sophisticated data preprocessing techniques compared to linear models.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40322C4-789B-79CA-4581-69FBA524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EDF5C8-BE69-DFE8-6765-984E957E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House Price </a:t>
            </a:r>
            <a:r>
              <a:rPr lang="en-IN" dirty="0"/>
              <a:t>Prediction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59F74D7-7041-046F-B7CC-5403920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CB861-A476-E69C-499D-B30E56547221}"/>
              </a:ext>
            </a:extLst>
          </p:cNvPr>
          <p:cNvSpPr txBox="1"/>
          <p:nvPr/>
        </p:nvSpPr>
        <p:spPr>
          <a:xfrm>
            <a:off x="4988364" y="2627456"/>
            <a:ext cx="543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Without proper parameter tuning and regularization, other complex models can be prone to overfitting, especially when dealing with small or noisy datasets.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D2F0A-7ED0-4D84-2289-D991A1229D72}"/>
              </a:ext>
            </a:extLst>
          </p:cNvPr>
          <p:cNvSpPr txBox="1"/>
          <p:nvPr/>
        </p:nvSpPr>
        <p:spPr>
          <a:xfrm>
            <a:off x="5550567" y="3681300"/>
            <a:ext cx="5439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Complex models may require more maintenance over time, especially in dynamic real estate markets where factors affecting house prices may change.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5DAB7-2ABC-2389-4EA1-0C4CBA642F30}"/>
              </a:ext>
            </a:extLst>
          </p:cNvPr>
          <p:cNvSpPr txBox="1"/>
          <p:nvPr/>
        </p:nvSpPr>
        <p:spPr>
          <a:xfrm>
            <a:off x="5991727" y="4752824"/>
            <a:ext cx="569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Increasing the complexity of the model may not always result in proportional improvements in predictive performance.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9367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11" y="674607"/>
            <a:ext cx="4676273" cy="1325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26" y="2436437"/>
            <a:ext cx="4307305" cy="11505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To </a:t>
            </a:r>
            <a:r>
              <a:rPr lang="en-IN" dirty="0"/>
              <a:t>develop</a:t>
            </a:r>
            <a:r>
              <a:rPr lang="en-US" dirty="0"/>
              <a:t> a machine learning model capable of accurately predicting house prices based on various features such as location, sizes, number of bedrooms and bathrooms,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Housing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"/>
            <a:ext cx="5111750" cy="12049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Flow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11A1E-9D97-54D0-AF35-441CDAA45227}"/>
              </a:ext>
            </a:extLst>
          </p:cNvPr>
          <p:cNvSpPr/>
          <p:nvPr/>
        </p:nvSpPr>
        <p:spPr>
          <a:xfrm>
            <a:off x="954505" y="1511967"/>
            <a:ext cx="2414337" cy="54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695F0-65E5-07CB-B44C-188DEE19D985}"/>
              </a:ext>
            </a:extLst>
          </p:cNvPr>
          <p:cNvSpPr/>
          <p:nvPr/>
        </p:nvSpPr>
        <p:spPr>
          <a:xfrm>
            <a:off x="3681663" y="1511968"/>
            <a:ext cx="2414337" cy="54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72C6D-A3A3-EEFD-BD01-C66F4E5491D7}"/>
              </a:ext>
            </a:extLst>
          </p:cNvPr>
          <p:cNvSpPr/>
          <p:nvPr/>
        </p:nvSpPr>
        <p:spPr>
          <a:xfrm>
            <a:off x="6408821" y="1511968"/>
            <a:ext cx="2414337" cy="541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Datatype Conversion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C0B27A-9B95-8811-50E8-4FA74E4A6E17}"/>
              </a:ext>
            </a:extLst>
          </p:cNvPr>
          <p:cNvSpPr/>
          <p:nvPr/>
        </p:nvSpPr>
        <p:spPr>
          <a:xfrm>
            <a:off x="6357854" y="2650958"/>
            <a:ext cx="2414337" cy="541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BAA42-E561-CD81-CEB4-9BF0896170A9}"/>
              </a:ext>
            </a:extLst>
          </p:cNvPr>
          <p:cNvSpPr/>
          <p:nvPr/>
        </p:nvSpPr>
        <p:spPr>
          <a:xfrm>
            <a:off x="3628356" y="2650958"/>
            <a:ext cx="2414337" cy="541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Basic Data frame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7AACC-E4A8-D95C-3E96-754F39BE8589}"/>
              </a:ext>
            </a:extLst>
          </p:cNvPr>
          <p:cNvSpPr/>
          <p:nvPr/>
        </p:nvSpPr>
        <p:spPr>
          <a:xfrm>
            <a:off x="952165" y="2650958"/>
            <a:ext cx="2414337" cy="541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EDA (Outliers and skewness treatment)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4F0AF-C491-5FA3-A079-35EA64EB283B}"/>
              </a:ext>
            </a:extLst>
          </p:cNvPr>
          <p:cNvSpPr/>
          <p:nvPr/>
        </p:nvSpPr>
        <p:spPr>
          <a:xfrm>
            <a:off x="952164" y="3812327"/>
            <a:ext cx="2414337" cy="541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frame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BA048-A0A4-3948-403F-46B76B8A4FF4}"/>
              </a:ext>
            </a:extLst>
          </p:cNvPr>
          <p:cNvSpPr/>
          <p:nvPr/>
        </p:nvSpPr>
        <p:spPr>
          <a:xfrm>
            <a:off x="3628356" y="3798291"/>
            <a:ext cx="2414337" cy="537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6B1B7-2766-ED0C-EA0C-B51ACED2AB80}"/>
              </a:ext>
            </a:extLst>
          </p:cNvPr>
          <p:cNvSpPr/>
          <p:nvPr/>
        </p:nvSpPr>
        <p:spPr>
          <a:xfrm>
            <a:off x="6304547" y="3794282"/>
            <a:ext cx="2414337" cy="537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Final Data frame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9B0B84-95A8-D40B-25CA-A4CE61D551EF}"/>
              </a:ext>
            </a:extLst>
          </p:cNvPr>
          <p:cNvSpPr/>
          <p:nvPr/>
        </p:nvSpPr>
        <p:spPr>
          <a:xfrm>
            <a:off x="3366502" y="1731543"/>
            <a:ext cx="315161" cy="164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B393F10-5A6C-9D54-FABB-39C3716701A5}"/>
              </a:ext>
            </a:extLst>
          </p:cNvPr>
          <p:cNvSpPr/>
          <p:nvPr/>
        </p:nvSpPr>
        <p:spPr>
          <a:xfrm>
            <a:off x="6093660" y="1700461"/>
            <a:ext cx="315161" cy="164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F7DAE4-8A09-A6B9-E882-EE4B501AB6DD}"/>
              </a:ext>
            </a:extLst>
          </p:cNvPr>
          <p:cNvSpPr/>
          <p:nvPr/>
        </p:nvSpPr>
        <p:spPr>
          <a:xfrm rot="5400000">
            <a:off x="6872494" y="2255465"/>
            <a:ext cx="597571" cy="193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5EA304-F245-CFB1-E0F5-892948428ACA}"/>
              </a:ext>
            </a:extLst>
          </p:cNvPr>
          <p:cNvSpPr/>
          <p:nvPr/>
        </p:nvSpPr>
        <p:spPr>
          <a:xfrm rot="5400000">
            <a:off x="1808576" y="3402794"/>
            <a:ext cx="597571" cy="193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81533DB-3210-CC98-F5E6-0D6CF3FA6D92}"/>
              </a:ext>
            </a:extLst>
          </p:cNvPr>
          <p:cNvSpPr/>
          <p:nvPr/>
        </p:nvSpPr>
        <p:spPr>
          <a:xfrm rot="10800000">
            <a:off x="6042693" y="2839451"/>
            <a:ext cx="315161" cy="164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D17727C-278E-EB20-3FB8-8788C14AF68E}"/>
              </a:ext>
            </a:extLst>
          </p:cNvPr>
          <p:cNvSpPr/>
          <p:nvPr/>
        </p:nvSpPr>
        <p:spPr>
          <a:xfrm rot="10800000">
            <a:off x="3366500" y="2856656"/>
            <a:ext cx="240632" cy="164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8A7EB3-C533-CB1F-1C51-A73185CF52E8}"/>
              </a:ext>
            </a:extLst>
          </p:cNvPr>
          <p:cNvSpPr/>
          <p:nvPr/>
        </p:nvSpPr>
        <p:spPr>
          <a:xfrm>
            <a:off x="3372181" y="3979764"/>
            <a:ext cx="234951" cy="17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C97C97F-46BA-B108-5D84-6212102C1CD1}"/>
              </a:ext>
            </a:extLst>
          </p:cNvPr>
          <p:cNvSpPr/>
          <p:nvPr/>
        </p:nvSpPr>
        <p:spPr>
          <a:xfrm>
            <a:off x="6050714" y="4045455"/>
            <a:ext cx="253833" cy="164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329" y="2014167"/>
            <a:ext cx="4179570" cy="1715531"/>
          </a:xfrm>
        </p:spPr>
        <p:txBody>
          <a:bodyPr/>
          <a:lstStyle/>
          <a:p>
            <a:r>
              <a:rPr lang="en-US" sz="3200" b="1" i="1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3329" y="4058256"/>
            <a:ext cx="4179570" cy="365125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Data type Conversion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Missing Value Treatment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Basic Data frame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4B4DD7-AD09-6E08-24B9-FB0567E6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75245"/>
              </p:ext>
            </p:extLst>
          </p:nvPr>
        </p:nvGraphicFramePr>
        <p:xfrm>
          <a:off x="1638967" y="1690688"/>
          <a:ext cx="8515686" cy="308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22">
                  <a:extLst>
                    <a:ext uri="{9D8B030D-6E8A-4147-A177-3AD203B41FA5}">
                      <a16:colId xmlns:a16="http://schemas.microsoft.com/office/drawing/2014/main" val="1119585984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1959881099"/>
                    </a:ext>
                  </a:extLst>
                </a:gridCol>
                <a:gridCol w="1421896">
                  <a:extLst>
                    <a:ext uri="{9D8B030D-6E8A-4147-A177-3AD203B41FA5}">
                      <a16:colId xmlns:a16="http://schemas.microsoft.com/office/drawing/2014/main" val="709158595"/>
                    </a:ext>
                  </a:extLst>
                </a:gridCol>
                <a:gridCol w="1703137">
                  <a:extLst>
                    <a:ext uri="{9D8B030D-6E8A-4147-A177-3AD203B41FA5}">
                      <a16:colId xmlns:a16="http://schemas.microsoft.com/office/drawing/2014/main" val="1914080849"/>
                    </a:ext>
                  </a:extLst>
                </a:gridCol>
                <a:gridCol w="1703137">
                  <a:extLst>
                    <a:ext uri="{9D8B030D-6E8A-4147-A177-3AD203B41FA5}">
                      <a16:colId xmlns:a16="http://schemas.microsoft.com/office/drawing/2014/main" val="4077428176"/>
                    </a:ext>
                  </a:extLst>
                </a:gridCol>
              </a:tblGrid>
              <a:tr h="491600">
                <a:tc>
                  <a:txBody>
                    <a:bodyPr/>
                    <a:lstStyle/>
                    <a:p>
                      <a:pPr algn="r" fontAlgn="ctr"/>
                      <a:b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Model name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R-square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Adj-r2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       MSE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85499"/>
                  </a:ext>
                </a:extLst>
              </a:tr>
              <a:tr h="4916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0.876876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2.157555e+09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32086"/>
                  </a:ext>
                </a:extLst>
              </a:tr>
              <a:tr h="49160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0.876876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2.158193e+09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129411"/>
                  </a:ext>
                </a:extLst>
              </a:tr>
              <a:tr h="48801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0.876814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2.160128e+09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927910"/>
                  </a:ext>
                </a:extLst>
              </a:tr>
              <a:tr h="48801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0.979594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9.418067e+08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09192"/>
                  </a:ext>
                </a:extLst>
              </a:tr>
              <a:tr h="48801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7.172927e+08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405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E1404-FC67-1FB5-1E9E-C68BC34457C6}"/>
              </a:ext>
            </a:extLst>
          </p:cNvPr>
          <p:cNvSpPr txBox="1"/>
          <p:nvPr/>
        </p:nvSpPr>
        <p:spPr>
          <a:xfrm>
            <a:off x="1503947" y="5486400"/>
            <a:ext cx="8971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conclusion from above data frame is “XGB Regressor” is best suited model for my data.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0D4E810C-E087-452C-FD9D-697B285D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53"/>
            <a:ext cx="10515600" cy="1325563"/>
          </a:xfrm>
        </p:spPr>
        <p:txBody>
          <a:bodyPr/>
          <a:lstStyle/>
          <a:p>
            <a:r>
              <a:rPr lang="en-IN" b="1" i="1" dirty="0"/>
              <a:t>Visualization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929482-14A4-56DE-1B28-1C1BD3F3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1" y="1541317"/>
            <a:ext cx="5718922" cy="41055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0D2AA9-315A-D5DF-A85E-E6BDEEB5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589" y="1541317"/>
            <a:ext cx="6169352" cy="41055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B1A165-A000-2BF1-80DE-3D1E7BCCA4D5}"/>
              </a:ext>
            </a:extLst>
          </p:cNvPr>
          <p:cNvSpPr txBox="1"/>
          <p:nvPr/>
        </p:nvSpPr>
        <p:spPr>
          <a:xfrm>
            <a:off x="633567" y="5739976"/>
            <a:ext cx="504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This graph shows histogram of 'Sale Prices' which indicates frequency of different price ranges.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0267AF-97E6-FE89-9387-DF71C775652D}"/>
              </a:ext>
            </a:extLst>
          </p:cNvPr>
          <p:cNvSpPr txBox="1"/>
          <p:nvPr/>
        </p:nvSpPr>
        <p:spPr>
          <a:xfrm>
            <a:off x="6408918" y="5739975"/>
            <a:ext cx="511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This is scatter plot which shows the relationship between property sale prices and lot sizes.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1AB4-F6B3-EE9F-33AA-413F1B3A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9AB0-3A59-2A67-3444-D5B85BED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3E46C-F6BD-066B-DEDA-0902461E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8624"/>
            <a:ext cx="5466347" cy="4155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869B3E-B18B-F9C9-50E4-853F8096144E}"/>
              </a:ext>
            </a:extLst>
          </p:cNvPr>
          <p:cNvSpPr txBox="1"/>
          <p:nvPr/>
        </p:nvSpPr>
        <p:spPr>
          <a:xfrm>
            <a:off x="6561221" y="960600"/>
            <a:ext cx="3248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This plot is kernel density estimation plot that shows distribution of sale prices across different sale type.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990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5093-D11E-647F-8C1D-E7A526EE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Outlier treatment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09BB-24F2-2AD4-C5AD-4D553D56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FBB3-83DF-8256-ABDF-DAB9BAD5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7F23-B53B-F3F9-83F3-85B8E962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06FC0-8B81-1684-6212-50155671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6" y="1608050"/>
            <a:ext cx="5293335" cy="3645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79C79-BD2C-7F7D-FF3E-FD4688AA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54" y="1511398"/>
            <a:ext cx="5194699" cy="3656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B4BD9B-6CE7-F9DC-42CE-420D01EC8076}"/>
              </a:ext>
            </a:extLst>
          </p:cNvPr>
          <p:cNvSpPr txBox="1"/>
          <p:nvPr/>
        </p:nvSpPr>
        <p:spPr>
          <a:xfrm>
            <a:off x="988787" y="5497734"/>
            <a:ext cx="9657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Boxplot of column “ </a:t>
            </a:r>
            <a:r>
              <a:rPr lang="en-IN" sz="1600" dirty="0" err="1"/>
              <a:t>Lot_Extent</a:t>
            </a:r>
            <a:r>
              <a:rPr lang="en-IN" sz="1600" dirty="0"/>
              <a:t> ”</a:t>
            </a:r>
          </a:p>
          <a:p>
            <a:pPr algn="l"/>
            <a:r>
              <a:rPr lang="en-IN" sz="1600" dirty="0"/>
              <a:t>     before treating outliers.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38740-BFFC-FD49-8443-F0D15A58480E}"/>
              </a:ext>
            </a:extLst>
          </p:cNvPr>
          <p:cNvSpPr txBox="1"/>
          <p:nvPr/>
        </p:nvSpPr>
        <p:spPr>
          <a:xfrm>
            <a:off x="6328611" y="5574632"/>
            <a:ext cx="3994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Boxplot after treating outliers. </a:t>
            </a:r>
          </a:p>
        </p:txBody>
      </p:sp>
    </p:spTree>
    <p:extLst>
      <p:ext uri="{BB962C8B-B14F-4D97-AF65-F5344CB8AC3E}">
        <p14:creationId xmlns:p14="http://schemas.microsoft.com/office/powerpoint/2010/main" val="30729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Data frame 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18 Mar 2024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07EF59-E950-198F-FD74-22375D04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49221"/>
              </p:ext>
            </p:extLst>
          </p:nvPr>
        </p:nvGraphicFramePr>
        <p:xfrm>
          <a:off x="1638968" y="1754381"/>
          <a:ext cx="8128000" cy="394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579">
                  <a:extLst>
                    <a:ext uri="{9D8B030D-6E8A-4147-A177-3AD203B41FA5}">
                      <a16:colId xmlns:a16="http://schemas.microsoft.com/office/drawing/2014/main" val="1825189156"/>
                    </a:ext>
                  </a:extLst>
                </a:gridCol>
                <a:gridCol w="1633621">
                  <a:extLst>
                    <a:ext uri="{9D8B030D-6E8A-4147-A177-3AD203B41FA5}">
                      <a16:colId xmlns:a16="http://schemas.microsoft.com/office/drawing/2014/main" val="676087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66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262119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3406454"/>
                    </a:ext>
                  </a:extLst>
                </a:gridCol>
              </a:tblGrid>
              <a:tr h="65809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Model name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R-square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Adj-R2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47885"/>
                  </a:ext>
                </a:extLst>
              </a:tr>
              <a:tr h="65809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0.878856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0.870647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5.849448e+08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46106"/>
                  </a:ext>
                </a:extLst>
              </a:tr>
              <a:tr h="65809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Lasso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0.878637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0.870413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6.350080e+08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77083"/>
                  </a:ext>
                </a:extLst>
              </a:tr>
              <a:tr h="65809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0.878811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0.870599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5.855896e+08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47607"/>
                  </a:ext>
                </a:extLst>
              </a:tr>
              <a:tr h="65809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 regressor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0.980810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0.979510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8.362515e+08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965195"/>
                  </a:ext>
                </a:extLst>
              </a:tr>
              <a:tr h="65809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0.999887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0.999879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6.233105e+08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4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168</TotalTime>
  <Words>586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Söhne</vt:lpstr>
      <vt:lpstr>Tenorite</vt:lpstr>
      <vt:lpstr>Wingdings</vt:lpstr>
      <vt:lpstr>Office Theme</vt:lpstr>
      <vt:lpstr>House Price Prediction</vt:lpstr>
      <vt:lpstr>Problem Statement</vt:lpstr>
      <vt:lpstr>Flow Chart</vt:lpstr>
      <vt:lpstr>Data Cleaning</vt:lpstr>
      <vt:lpstr>Basic Data frame</vt:lpstr>
      <vt:lpstr>Visualization </vt:lpstr>
      <vt:lpstr>PowerPoint Presentation</vt:lpstr>
      <vt:lpstr>Outlier treatment</vt:lpstr>
      <vt:lpstr>Data frame 2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Miss.Juhi Mene</dc:creator>
  <cp:lastModifiedBy>Miss.Juhi Mene</cp:lastModifiedBy>
  <cp:revision>7</cp:revision>
  <dcterms:created xsi:type="dcterms:W3CDTF">2024-03-16T08:05:24Z</dcterms:created>
  <dcterms:modified xsi:type="dcterms:W3CDTF">2024-03-20T09:27:34Z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