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4"/>
  </p:sldMasterIdLst>
  <p:notesMasterIdLst>
    <p:notesMasterId r:id="rId23"/>
  </p:notesMasterIdLst>
  <p:handoutMasterIdLst>
    <p:handoutMasterId r:id="rId24"/>
  </p:handoutMasterIdLst>
  <p:sldIdLst>
    <p:sldId id="256" r:id="rId5"/>
    <p:sldId id="257" r:id="rId6"/>
    <p:sldId id="258" r:id="rId7"/>
    <p:sldId id="259" r:id="rId8"/>
    <p:sldId id="260" r:id="rId9"/>
    <p:sldId id="261" r:id="rId10"/>
    <p:sldId id="262" r:id="rId11"/>
    <p:sldId id="263" r:id="rId12"/>
    <p:sldId id="264" r:id="rId13"/>
    <p:sldId id="265" r:id="rId14"/>
    <p:sldId id="272" r:id="rId15"/>
    <p:sldId id="273" r:id="rId16"/>
    <p:sldId id="266" r:id="rId17"/>
    <p:sldId id="267" r:id="rId18"/>
    <p:sldId id="268" r:id="rId19"/>
    <p:sldId id="269" r:id="rId20"/>
    <p:sldId id="270"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lkumar.j492@outlook.com" initials="a" lastIdx="1" clrIdx="0">
    <p:extLst>
      <p:ext uri="{19B8F6BF-5375-455C-9EA6-DF929625EA0E}">
        <p15:presenceInfo xmlns:p15="http://schemas.microsoft.com/office/powerpoint/2012/main" userId="b1c6d5c63770b1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45E872-1A40-4FE7-986C-59F628C1EA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B9F5374-08E9-4C85-B7A7-3F19604B53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EA06F1-B57D-406B-8F09-B1FDC0D0B1F3}" type="datetimeFigureOut">
              <a:rPr lang="en-US" smtClean="0"/>
              <a:t>2/3/2022</a:t>
            </a:fld>
            <a:endParaRPr lang="en-US" dirty="0"/>
          </a:p>
        </p:txBody>
      </p:sp>
      <p:sp>
        <p:nvSpPr>
          <p:cNvPr id="4" name="Footer Placeholder 3">
            <a:extLst>
              <a:ext uri="{FF2B5EF4-FFF2-40B4-BE49-F238E27FC236}">
                <a16:creationId xmlns:a16="http://schemas.microsoft.com/office/drawing/2014/main" id="{937FACC5-BCFD-4649-8006-C71939BACE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D146B17-7076-4944-A4A2-FD49936A33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7EDE44-B1FC-494A-A972-62DC7CABB271}" type="slidenum">
              <a:rPr lang="en-US" smtClean="0"/>
              <a:t>‹#›</a:t>
            </a:fld>
            <a:endParaRPr lang="en-US" dirty="0"/>
          </a:p>
        </p:txBody>
      </p:sp>
    </p:spTree>
    <p:extLst>
      <p:ext uri="{BB962C8B-B14F-4D97-AF65-F5344CB8AC3E}">
        <p14:creationId xmlns:p14="http://schemas.microsoft.com/office/powerpoint/2010/main" val="705689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37F2BD-238E-42D0-B670-F788A50DBDE8}" type="datetimeFigureOut">
              <a:rPr lang="en-US" smtClean="0"/>
              <a:t>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E8DF69-FFB1-4D3A-9D8C-5887E79674D9}" type="slidenum">
              <a:rPr lang="en-US" smtClean="0"/>
              <a:t>‹#›</a:t>
            </a:fld>
            <a:endParaRPr lang="en-US" dirty="0"/>
          </a:p>
        </p:txBody>
      </p:sp>
    </p:spTree>
    <p:extLst>
      <p:ext uri="{BB962C8B-B14F-4D97-AF65-F5344CB8AC3E}">
        <p14:creationId xmlns:p14="http://schemas.microsoft.com/office/powerpoint/2010/main" val="3766476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1</a:t>
            </a:fld>
            <a:endParaRPr lang="en-US" dirty="0"/>
          </a:p>
        </p:txBody>
      </p:sp>
    </p:spTree>
    <p:extLst>
      <p:ext uri="{BB962C8B-B14F-4D97-AF65-F5344CB8AC3E}">
        <p14:creationId xmlns:p14="http://schemas.microsoft.com/office/powerpoint/2010/main" val="1304557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2</a:t>
            </a:fld>
            <a:endParaRPr lang="en-US" dirty="0"/>
          </a:p>
        </p:txBody>
      </p:sp>
    </p:spTree>
    <p:extLst>
      <p:ext uri="{BB962C8B-B14F-4D97-AF65-F5344CB8AC3E}">
        <p14:creationId xmlns:p14="http://schemas.microsoft.com/office/powerpoint/2010/main" val="1272089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3</a:t>
            </a:fld>
            <a:endParaRPr lang="en-US" dirty="0"/>
          </a:p>
        </p:txBody>
      </p:sp>
    </p:spTree>
    <p:extLst>
      <p:ext uri="{BB962C8B-B14F-4D97-AF65-F5344CB8AC3E}">
        <p14:creationId xmlns:p14="http://schemas.microsoft.com/office/powerpoint/2010/main" val="2039457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4</a:t>
            </a:fld>
            <a:endParaRPr lang="en-US" dirty="0"/>
          </a:p>
        </p:txBody>
      </p:sp>
    </p:spTree>
    <p:extLst>
      <p:ext uri="{BB962C8B-B14F-4D97-AF65-F5344CB8AC3E}">
        <p14:creationId xmlns:p14="http://schemas.microsoft.com/office/powerpoint/2010/main" val="4111466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5</a:t>
            </a:fld>
            <a:endParaRPr lang="en-US" dirty="0"/>
          </a:p>
        </p:txBody>
      </p:sp>
    </p:spTree>
    <p:extLst>
      <p:ext uri="{BB962C8B-B14F-4D97-AF65-F5344CB8AC3E}">
        <p14:creationId xmlns:p14="http://schemas.microsoft.com/office/powerpoint/2010/main" val="328513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noProof="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9AB3A824-1A51-4B26-AD58-A6D8E14F6C04}" type="datetimeFigureOut">
              <a:rPr lang="en-US" noProof="0" smtClean="0"/>
              <a:t>2/3/2022</a:t>
            </a:fld>
            <a:endParaRPr lang="en-US" noProof="0" dirty="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noProof="0" dirty="0"/>
              <a:t>
              </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noProof="0" smtClean="0"/>
              <a:t>‹#›</a:t>
            </a:fld>
            <a:endParaRPr lang="en-US" noProof="0"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78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Vertical Text Placeholder 2"/>
          <p:cNvSpPr>
            <a:spLocks noGrp="1"/>
          </p:cNvSpPr>
          <p:nvPr>
            <p:ph type="body" orient="vert" idx="1"/>
          </p:nvPr>
        </p:nvSpPr>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D857E33E-8B18-4087-B112-809917729534}" type="datetimeFigureOut">
              <a:rPr lang="en-US" noProof="0" smtClean="0"/>
              <a:t>2/3/2022</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4355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D3FFE419-2371-464F-8239-3959401C3561}" type="datetimeFigureOut">
              <a:rPr lang="en-US" noProof="0" smtClean="0"/>
              <a:t>2/3/2022</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199476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7D162C4-EDD9-4389-A98B-B87ECEA2A816}" type="datetimeFigureOut">
              <a:rPr lang="en-US" noProof="0" smtClean="0"/>
              <a:t>2/3/2022</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47203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noProof="0"/>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noProof="0" smtClean="0"/>
              <a:t>2/3/2022</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36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CA954B2F-12DE-47F5-8894-472B206D2E1E}" type="datetimeFigureOut">
              <a:rPr lang="en-US" noProof="0" smtClean="0"/>
              <a:t>2/3/2022</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181670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noProof="0"/>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3CBC1C18-307B-4F68-A007-B5B542270E8D}" type="datetimeFigureOut">
              <a:rPr lang="en-US" noProof="0" smtClean="0"/>
              <a:t>2/3/2022</a:t>
            </a:fld>
            <a:endParaRPr lang="en-US" noProof="0" dirty="0"/>
          </a:p>
        </p:txBody>
      </p:sp>
      <p:sp>
        <p:nvSpPr>
          <p:cNvPr id="8" name="Footer Placeholder 7"/>
          <p:cNvSpPr>
            <a:spLocks noGrp="1"/>
          </p:cNvSpPr>
          <p:nvPr>
            <p:ph type="ftr" sz="quarter" idx="11"/>
          </p:nvPr>
        </p:nvSpPr>
        <p:spPr/>
        <p:txBody>
          <a:bodyPr/>
          <a:lstStyle/>
          <a:p>
            <a:r>
              <a:rPr lang="en-US" noProof="0" dirty="0"/>
              <a:t>
              </a:t>
            </a:r>
          </a:p>
        </p:txBody>
      </p:sp>
      <p:sp>
        <p:nvSpPr>
          <p:cNvPr id="9" name="Slide Number Placeholder 8"/>
          <p:cNvSpPr>
            <a:spLocks noGrp="1"/>
          </p:cNvSpPr>
          <p:nvPr>
            <p:ph type="sldNum" sz="quarter" idx="12"/>
          </p:nvPr>
        </p:nvSpPr>
        <p:spPr/>
        <p:txBody>
          <a:bodyPr/>
          <a:lstStyle/>
          <a:p>
            <a:fld id="{6D22F896-40B5-4ADD-8801-0D06FADFA095}" type="slidenum">
              <a:rPr lang="en-US" noProof="0" smtClean="0"/>
              <a:pPr/>
              <a:t>‹#›</a:t>
            </a:fld>
            <a:endParaRPr lang="en-US" noProof="0" dirty="0"/>
          </a:p>
        </p:txBody>
      </p:sp>
    </p:spTree>
    <p:extLst>
      <p:ext uri="{BB962C8B-B14F-4D97-AF65-F5344CB8AC3E}">
        <p14:creationId xmlns:p14="http://schemas.microsoft.com/office/powerpoint/2010/main" val="19633525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noProof="0" smtClean="0"/>
              <a:t>2/3/2022</a:t>
            </a:fld>
            <a:endParaRPr lang="en-US" noProof="0" dirty="0"/>
          </a:p>
        </p:txBody>
      </p:sp>
      <p:sp>
        <p:nvSpPr>
          <p:cNvPr id="4" name="Footer Placeholder 3"/>
          <p:cNvSpPr>
            <a:spLocks noGrp="1"/>
          </p:cNvSpPr>
          <p:nvPr>
            <p:ph type="ftr" sz="quarter" idx="11"/>
          </p:nvPr>
        </p:nvSpPr>
        <p:spPr/>
        <p:txBody>
          <a:bodyPr/>
          <a:lstStyle/>
          <a:p>
            <a:r>
              <a:rPr lang="en-US" noProof="0" dirty="0"/>
              <a:t>
              </a:t>
            </a:r>
          </a:p>
        </p:txBody>
      </p:sp>
      <p:sp>
        <p:nvSpPr>
          <p:cNvPr id="5" name="Slide Number Placeholder 4"/>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005428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noProof="0" smtClean="0"/>
              <a:t>2/3/2022</a:t>
            </a:fld>
            <a:endParaRPr lang="en-US" noProof="0" dirty="0"/>
          </a:p>
        </p:txBody>
      </p:sp>
      <p:sp>
        <p:nvSpPr>
          <p:cNvPr id="3" name="Footer Placeholder 2"/>
          <p:cNvSpPr>
            <a:spLocks noGrp="1"/>
          </p:cNvSpPr>
          <p:nvPr>
            <p:ph type="ftr" sz="quarter" idx="11"/>
          </p:nvPr>
        </p:nvSpPr>
        <p:spPr/>
        <p:txBody>
          <a:bodyPr/>
          <a:lstStyle/>
          <a:p>
            <a:r>
              <a:rPr lang="en-US" noProof="0" dirty="0"/>
              <a:t>
              </a:t>
            </a:r>
          </a:p>
        </p:txBody>
      </p:sp>
      <p:sp>
        <p:nvSpPr>
          <p:cNvPr id="4" name="Slide Number Placeholder 3"/>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98825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noProof="0"/>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noProof="0" smtClean="0"/>
              <a:t>2/3/2022</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15838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noProof="0"/>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noProof="0" smtClean="0"/>
              <a:t>2/3/2022</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7408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CBC1C18-307B-4F68-A007-B5B542270E8D}" type="datetimeFigureOut">
              <a:rPr lang="en-US" noProof="0" smtClean="0"/>
              <a:t>2/3/2022</a:t>
            </a:fld>
            <a:endParaRPr lang="en-US" noProof="0"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r>
              <a:rPr lang="en-US" noProof="0" dirty="0"/>
              <a:t>
              </a:t>
            </a: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noProof="0" smtClean="0"/>
              <a:pPr/>
              <a:t>‹#›</a:t>
            </a:fld>
            <a:endParaRPr lang="en-US" noProof="0" dirty="0"/>
          </a:p>
        </p:txBody>
      </p:sp>
    </p:spTree>
    <p:extLst>
      <p:ext uri="{BB962C8B-B14F-4D97-AF65-F5344CB8AC3E}">
        <p14:creationId xmlns:p14="http://schemas.microsoft.com/office/powerpoint/2010/main" val="170225885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50" name="Straight Connector 41">
            <a:extLst>
              <a:ext uri="{FF2B5EF4-FFF2-40B4-BE49-F238E27FC236}">
                <a16:creationId xmlns:a16="http://schemas.microsoft.com/office/drawing/2014/main" id="{63FED537-3AF1-4C36-9904-77B6A54D27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1109980" y="3428999"/>
            <a:ext cx="9966960" cy="1897619"/>
          </a:xfrm>
        </p:spPr>
        <p:txBody>
          <a:bodyPr>
            <a:noAutofit/>
          </a:bodyPr>
          <a:lstStyle/>
          <a:p>
            <a:r>
              <a:rPr lang="en-US" sz="4800" cap="none" dirty="0">
                <a:latin typeface="Times New Roman" panose="02020603050405020304" pitchFamily="18" charset="0"/>
                <a:cs typeface="Times New Roman" panose="02020603050405020304" pitchFamily="18" charset="0"/>
              </a:rPr>
              <a:t>TOURISM MANAGEMENT SYSTEM</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1709530" y="5598293"/>
            <a:ext cx="8767860" cy="553690"/>
          </a:xfrm>
        </p:spPr>
        <p:txBody>
          <a:bodyPr>
            <a:noAutofit/>
          </a:bodyPr>
          <a:lstStyle/>
          <a:p>
            <a:pPr algn="l"/>
            <a:r>
              <a:rPr lang="en-US" sz="2000" dirty="0">
                <a:latin typeface="Times New Roman" panose="02020603050405020304" pitchFamily="18" charset="0"/>
                <a:cs typeface="Times New Roman" panose="02020603050405020304" pitchFamily="18" charset="0"/>
              </a:rPr>
              <a:t> Naga </a:t>
            </a:r>
            <a:r>
              <a:rPr lang="en-US" sz="2000" dirty="0" err="1">
                <a:latin typeface="Times New Roman" panose="02020603050405020304" pitchFamily="18" charset="0"/>
                <a:cs typeface="Times New Roman" panose="02020603050405020304" pitchFamily="18" charset="0"/>
              </a:rPr>
              <a:t>Jajilli</a:t>
            </a:r>
            <a:r>
              <a:rPr lang="en-US" sz="2000" dirty="0">
                <a:latin typeface="Times New Roman" panose="02020603050405020304" pitchFamily="18" charset="0"/>
                <a:cs typeface="Times New Roman" panose="02020603050405020304" pitchFamily="18" charset="0"/>
              </a:rPr>
              <a:t> : 201FA07060                              Ashish : 201FA07047 </a:t>
            </a:r>
          </a:p>
          <a:p>
            <a:pPr algn="l"/>
            <a:r>
              <a:rPr lang="en-US" sz="2000" dirty="0">
                <a:latin typeface="Times New Roman" panose="02020603050405020304" pitchFamily="18" charset="0"/>
                <a:cs typeface="Times New Roman" panose="02020603050405020304" pitchFamily="18" charset="0"/>
              </a:rPr>
              <a:t>Juhi Kumari : 201FA07075 </a:t>
            </a:r>
          </a:p>
        </p:txBody>
      </p:sp>
      <p:pic>
        <p:nvPicPr>
          <p:cNvPr id="7" name="Picture 6" descr="Man looking at landscape">
            <a:extLst>
              <a:ext uri="{FF2B5EF4-FFF2-40B4-BE49-F238E27FC236}">
                <a16:creationId xmlns:a16="http://schemas.microsoft.com/office/drawing/2014/main" id="{CD9EF39B-AB41-49AB-8163-8B5FD7D28329}"/>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64160" y="256541"/>
            <a:ext cx="11653520" cy="2943860"/>
          </a:xfrm>
          <a:prstGeom prst="rect">
            <a:avLst/>
          </a:prstGeom>
        </p:spPr>
      </p:pic>
      <p:pic>
        <p:nvPicPr>
          <p:cNvPr id="8" name="Picture 7">
            <a:extLst>
              <a:ext uri="{FF2B5EF4-FFF2-40B4-BE49-F238E27FC236}">
                <a16:creationId xmlns:a16="http://schemas.microsoft.com/office/drawing/2014/main" id="{88AF9AB9-387A-4B06-AF84-8A196D9C381D}"/>
              </a:ext>
            </a:extLst>
          </p:cNvPr>
          <p:cNvPicPr>
            <a:picLocks noChangeAspect="1"/>
          </p:cNvPicPr>
          <p:nvPr/>
        </p:nvPicPr>
        <p:blipFill>
          <a:blip r:embed="rId4"/>
          <a:stretch>
            <a:fillRect/>
          </a:stretch>
        </p:blipFill>
        <p:spPr>
          <a:xfrm>
            <a:off x="7660640" y="286051"/>
            <a:ext cx="4257040" cy="1339549"/>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13D7-DD6E-426A-802B-853AAAC606C6}"/>
              </a:ext>
            </a:extLst>
          </p:cNvPr>
          <p:cNvSpPr>
            <a:spLocks noGrp="1"/>
          </p:cNvSpPr>
          <p:nvPr>
            <p:ph type="title"/>
          </p:nvPr>
        </p:nvSpPr>
        <p:spPr>
          <a:xfrm>
            <a:off x="868680" y="20320"/>
            <a:ext cx="9875520" cy="1356360"/>
          </a:xfrm>
        </p:spPr>
        <p:txBody>
          <a:bodyPr>
            <a:normAutofit/>
          </a:bodyPr>
          <a:lstStyle/>
          <a:p>
            <a:r>
              <a:rPr lang="en-US" sz="2800" b="1" dirty="0">
                <a:latin typeface="Times New Roman" panose="02020603050405020304" pitchFamily="18" charset="0"/>
                <a:cs typeface="Times New Roman" panose="02020603050405020304" pitchFamily="18" charset="0"/>
              </a:rPr>
              <a:t>DATA FLOW DIAGRAM</a:t>
            </a:r>
            <a:endParaRPr lang="en-IN" sz="2800" b="1" dirty="0">
              <a:latin typeface="Times New Roman" panose="02020603050405020304" pitchFamily="18" charset="0"/>
              <a:cs typeface="Times New Roman" panose="02020603050405020304" pitchFamily="18" charset="0"/>
            </a:endParaRPr>
          </a:p>
        </p:txBody>
      </p:sp>
      <p:pic>
        <p:nvPicPr>
          <p:cNvPr id="13" name="Content Placeholder 12">
            <a:extLst>
              <a:ext uri="{FF2B5EF4-FFF2-40B4-BE49-F238E27FC236}">
                <a16:creationId xmlns:a16="http://schemas.microsoft.com/office/drawing/2014/main" id="{F505BC3F-E8D5-4CE6-A838-42DE29152B51}"/>
              </a:ext>
            </a:extLst>
          </p:cNvPr>
          <p:cNvPicPr>
            <a:picLocks noGrp="1" noChangeAspect="1"/>
          </p:cNvPicPr>
          <p:nvPr>
            <p:ph idx="1"/>
          </p:nvPr>
        </p:nvPicPr>
        <p:blipFill>
          <a:blip r:embed="rId2"/>
          <a:stretch>
            <a:fillRect/>
          </a:stretch>
        </p:blipFill>
        <p:spPr>
          <a:xfrm>
            <a:off x="2397760" y="1376680"/>
            <a:ext cx="7081520" cy="4566920"/>
          </a:xfrm>
        </p:spPr>
      </p:pic>
    </p:spTree>
    <p:extLst>
      <p:ext uri="{BB962C8B-B14F-4D97-AF65-F5344CB8AC3E}">
        <p14:creationId xmlns:p14="http://schemas.microsoft.com/office/powerpoint/2010/main" val="2483036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1B923-3059-4744-A490-C51B0FF2FA2E}"/>
              </a:ext>
            </a:extLst>
          </p:cNvPr>
          <p:cNvSpPr>
            <a:spLocks noGrp="1"/>
          </p:cNvSpPr>
          <p:nvPr>
            <p:ph type="title"/>
          </p:nvPr>
        </p:nvSpPr>
        <p:spPr>
          <a:xfrm>
            <a:off x="523240" y="50800"/>
            <a:ext cx="9875520" cy="1356360"/>
          </a:xfrm>
        </p:spPr>
        <p:txBody>
          <a:bodyPr>
            <a:normAutofit/>
          </a:bodyPr>
          <a:lstStyle/>
          <a:p>
            <a:r>
              <a:rPr lang="en-US" sz="2800" b="1" dirty="0">
                <a:latin typeface="Times New Roman" panose="02020603050405020304" pitchFamily="18" charset="0"/>
                <a:cs typeface="Times New Roman" panose="02020603050405020304" pitchFamily="18" charset="0"/>
              </a:rPr>
              <a:t>DATA FLOW DIAGRAM</a:t>
            </a:r>
            <a:endParaRPr lang="en-IN" sz="2800" dirty="0"/>
          </a:p>
        </p:txBody>
      </p:sp>
      <p:pic>
        <p:nvPicPr>
          <p:cNvPr id="5" name="Content Placeholder 4">
            <a:extLst>
              <a:ext uri="{FF2B5EF4-FFF2-40B4-BE49-F238E27FC236}">
                <a16:creationId xmlns:a16="http://schemas.microsoft.com/office/drawing/2014/main" id="{A709B627-4AE8-4F58-BC8B-0991B6559555}"/>
              </a:ext>
            </a:extLst>
          </p:cNvPr>
          <p:cNvPicPr>
            <a:picLocks noGrp="1" noChangeAspect="1"/>
          </p:cNvPicPr>
          <p:nvPr>
            <p:ph idx="1"/>
          </p:nvPr>
        </p:nvPicPr>
        <p:blipFill>
          <a:blip r:embed="rId2"/>
          <a:stretch>
            <a:fillRect/>
          </a:stretch>
        </p:blipFill>
        <p:spPr>
          <a:xfrm>
            <a:off x="2194561" y="1270000"/>
            <a:ext cx="8204200" cy="4907280"/>
          </a:xfrm>
        </p:spPr>
      </p:pic>
    </p:spTree>
    <p:extLst>
      <p:ext uri="{BB962C8B-B14F-4D97-AF65-F5344CB8AC3E}">
        <p14:creationId xmlns:p14="http://schemas.microsoft.com/office/powerpoint/2010/main" val="1477878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BA6C-73F4-4191-8E5F-CFFB65899449}"/>
              </a:ext>
            </a:extLst>
          </p:cNvPr>
          <p:cNvSpPr>
            <a:spLocks noGrp="1"/>
          </p:cNvSpPr>
          <p:nvPr>
            <p:ph type="title"/>
          </p:nvPr>
        </p:nvSpPr>
        <p:spPr>
          <a:xfrm>
            <a:off x="655320" y="152400"/>
            <a:ext cx="9875520" cy="1356360"/>
          </a:xfrm>
        </p:spPr>
        <p:txBody>
          <a:bodyPr>
            <a:normAutofit/>
          </a:bodyPr>
          <a:lstStyle/>
          <a:p>
            <a:r>
              <a:rPr lang="en-US" sz="2800" b="1" dirty="0">
                <a:latin typeface="Times New Roman" panose="02020603050405020304" pitchFamily="18" charset="0"/>
                <a:cs typeface="Times New Roman" panose="02020603050405020304" pitchFamily="18" charset="0"/>
              </a:rPr>
              <a:t>DATA FLOW DIAGRAM</a:t>
            </a:r>
            <a:endParaRPr lang="en-IN" sz="2800" dirty="0"/>
          </a:p>
        </p:txBody>
      </p:sp>
      <p:pic>
        <p:nvPicPr>
          <p:cNvPr id="5" name="Content Placeholder 4">
            <a:extLst>
              <a:ext uri="{FF2B5EF4-FFF2-40B4-BE49-F238E27FC236}">
                <a16:creationId xmlns:a16="http://schemas.microsoft.com/office/drawing/2014/main" id="{537EBDEC-198F-42CB-9F28-6298035796C4}"/>
              </a:ext>
            </a:extLst>
          </p:cNvPr>
          <p:cNvPicPr>
            <a:picLocks noGrp="1" noChangeAspect="1"/>
          </p:cNvPicPr>
          <p:nvPr>
            <p:ph idx="1"/>
          </p:nvPr>
        </p:nvPicPr>
        <p:blipFill>
          <a:blip r:embed="rId2"/>
          <a:stretch>
            <a:fillRect/>
          </a:stretch>
        </p:blipFill>
        <p:spPr>
          <a:xfrm>
            <a:off x="2377440" y="1300480"/>
            <a:ext cx="7233919" cy="4795520"/>
          </a:xfrm>
        </p:spPr>
      </p:pic>
    </p:spTree>
    <p:extLst>
      <p:ext uri="{BB962C8B-B14F-4D97-AF65-F5344CB8AC3E}">
        <p14:creationId xmlns:p14="http://schemas.microsoft.com/office/powerpoint/2010/main" val="3875648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C0E74-DE83-495C-9AF1-B59F48767EAA}"/>
              </a:ext>
            </a:extLst>
          </p:cNvPr>
          <p:cNvSpPr>
            <a:spLocks noGrp="1"/>
          </p:cNvSpPr>
          <p:nvPr>
            <p:ph type="title"/>
          </p:nvPr>
        </p:nvSpPr>
        <p:spPr>
          <a:xfrm>
            <a:off x="543560" y="121920"/>
            <a:ext cx="9875520" cy="1356360"/>
          </a:xfrm>
        </p:spPr>
        <p:txBody>
          <a:bodyPr>
            <a:normAutofit/>
          </a:bodyPr>
          <a:lstStyle/>
          <a:p>
            <a:r>
              <a:rPr lang="en-US" sz="2800" b="1" dirty="0">
                <a:latin typeface="Times New Roman" panose="02020603050405020304" pitchFamily="18" charset="0"/>
                <a:cs typeface="Times New Roman" panose="02020603050405020304" pitchFamily="18" charset="0"/>
              </a:rPr>
              <a:t>SCREEN SHOTS</a:t>
            </a:r>
            <a:endParaRPr lang="en-IN" sz="2800" b="1" dirty="0">
              <a:latin typeface="Times New Roman" panose="02020603050405020304" pitchFamily="18" charset="0"/>
              <a:cs typeface="Times New Roman" panose="02020603050405020304" pitchFamily="18" charset="0"/>
            </a:endParaRPr>
          </a:p>
        </p:txBody>
      </p:sp>
      <p:pic>
        <p:nvPicPr>
          <p:cNvPr id="13" name="Content Placeholder 12">
            <a:extLst>
              <a:ext uri="{FF2B5EF4-FFF2-40B4-BE49-F238E27FC236}">
                <a16:creationId xmlns:a16="http://schemas.microsoft.com/office/drawing/2014/main" id="{9921B02C-06E7-4B32-A5BB-170853525BEC}"/>
              </a:ext>
            </a:extLst>
          </p:cNvPr>
          <p:cNvPicPr>
            <a:picLocks noGrp="1" noChangeAspect="1"/>
          </p:cNvPicPr>
          <p:nvPr>
            <p:ph idx="1"/>
          </p:nvPr>
        </p:nvPicPr>
        <p:blipFill>
          <a:blip r:embed="rId2"/>
          <a:stretch>
            <a:fillRect/>
          </a:stretch>
        </p:blipFill>
        <p:spPr>
          <a:xfrm>
            <a:off x="1960880" y="1402080"/>
            <a:ext cx="8420576" cy="4775200"/>
          </a:xfrm>
        </p:spPr>
      </p:pic>
    </p:spTree>
    <p:extLst>
      <p:ext uri="{BB962C8B-B14F-4D97-AF65-F5344CB8AC3E}">
        <p14:creationId xmlns:p14="http://schemas.microsoft.com/office/powerpoint/2010/main" val="991106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84F5F-B4FA-4113-A397-99121926B495}"/>
              </a:ext>
            </a:extLst>
          </p:cNvPr>
          <p:cNvSpPr>
            <a:spLocks noGrp="1"/>
          </p:cNvSpPr>
          <p:nvPr>
            <p:ph type="title"/>
          </p:nvPr>
        </p:nvSpPr>
        <p:spPr>
          <a:xfrm>
            <a:off x="1112520" y="375920"/>
            <a:ext cx="9875520" cy="1356360"/>
          </a:xfrm>
        </p:spPr>
        <p:txBody>
          <a:bodyPr>
            <a:normAutofit/>
          </a:bodyPr>
          <a:lstStyle/>
          <a:p>
            <a:r>
              <a:rPr lang="en-US" sz="2800" b="1" dirty="0">
                <a:latin typeface="Times New Roman" panose="02020603050405020304" pitchFamily="18" charset="0"/>
                <a:cs typeface="Times New Roman" panose="02020603050405020304" pitchFamily="18" charset="0"/>
              </a:rPr>
              <a:t>BACKEND TABLES</a:t>
            </a:r>
            <a:endParaRPr lang="en-IN" sz="2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2511CF2-DE61-4EB5-9830-30FBBEE57653}"/>
              </a:ext>
            </a:extLst>
          </p:cNvPr>
          <p:cNvPicPr>
            <a:picLocks noGrp="1" noChangeAspect="1"/>
          </p:cNvPicPr>
          <p:nvPr>
            <p:ph idx="1"/>
          </p:nvPr>
        </p:nvPicPr>
        <p:blipFill rotWithShape="1">
          <a:blip r:embed="rId2"/>
          <a:srcRect t="11421"/>
          <a:stretch/>
        </p:blipFill>
        <p:spPr>
          <a:xfrm>
            <a:off x="1625600" y="1564640"/>
            <a:ext cx="9062720" cy="44297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6318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401D1-F0E3-4898-BED6-2401B973F952}"/>
              </a:ext>
            </a:extLst>
          </p:cNvPr>
          <p:cNvSpPr>
            <a:spLocks noGrp="1"/>
          </p:cNvSpPr>
          <p:nvPr>
            <p:ph type="title"/>
          </p:nvPr>
        </p:nvSpPr>
        <p:spPr>
          <a:xfrm>
            <a:off x="1010920" y="375920"/>
            <a:ext cx="9875520" cy="1356360"/>
          </a:xfrm>
        </p:spPr>
        <p:txBody>
          <a:bodyPr>
            <a:normAutofit/>
          </a:bodyPr>
          <a:lstStyle/>
          <a:p>
            <a:r>
              <a:rPr lang="en-US" sz="2800" b="1" dirty="0">
                <a:latin typeface="Times New Roman" panose="02020603050405020304" pitchFamily="18" charset="0"/>
                <a:cs typeface="Times New Roman" panose="02020603050405020304" pitchFamily="18" charset="0"/>
              </a:rPr>
              <a:t>RESULTS SCREEN SHOTS</a:t>
            </a:r>
            <a:endParaRPr lang="en-IN" sz="2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8042763-E84E-4B88-B46C-951204E09D0E}"/>
              </a:ext>
            </a:extLst>
          </p:cNvPr>
          <p:cNvPicPr>
            <a:picLocks noGrp="1" noChangeAspect="1"/>
          </p:cNvPicPr>
          <p:nvPr>
            <p:ph idx="1"/>
          </p:nvPr>
        </p:nvPicPr>
        <p:blipFill>
          <a:blip r:embed="rId2"/>
          <a:stretch>
            <a:fillRect/>
          </a:stretch>
        </p:blipFill>
        <p:spPr>
          <a:xfrm>
            <a:off x="1568381" y="1432560"/>
            <a:ext cx="9021901" cy="4663440"/>
          </a:xfrm>
        </p:spPr>
      </p:pic>
    </p:spTree>
    <p:extLst>
      <p:ext uri="{BB962C8B-B14F-4D97-AF65-F5344CB8AC3E}">
        <p14:creationId xmlns:p14="http://schemas.microsoft.com/office/powerpoint/2010/main" val="3351386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79D90-A5F1-4199-A542-69A4524A1C5D}"/>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BC9E5F-6243-438B-B126-159C69D60460}"/>
              </a:ext>
            </a:extLst>
          </p:cNvPr>
          <p:cNvSpPr>
            <a:spLocks noGrp="1"/>
          </p:cNvSpPr>
          <p:nvPr>
            <p:ph idx="1"/>
          </p:nvPr>
        </p:nvSpPr>
        <p:spPr/>
        <p:txBody>
          <a:bodyPr>
            <a:normAutofit/>
          </a:bodyPr>
          <a:lstStyle/>
          <a:p>
            <a:pPr algn="just"/>
            <a:r>
              <a:rPr lang="en-US" sz="2800" dirty="0">
                <a:solidFill>
                  <a:schemeClr val="tx1"/>
                </a:solidFill>
                <a:latin typeface="Times New Roman" panose="02020603050405020304" pitchFamily="18" charset="0"/>
                <a:cs typeface="Times New Roman" panose="02020603050405020304" pitchFamily="18" charset="0"/>
              </a:rPr>
              <a:t>“Travel and Tourism Management System” management process in travelling </a:t>
            </a:r>
          </a:p>
          <a:p>
            <a:pPr algn="just"/>
            <a:r>
              <a:rPr lang="en-US" sz="2800" dirty="0">
                <a:solidFill>
                  <a:schemeClr val="tx1"/>
                </a:solidFill>
                <a:latin typeface="Times New Roman" panose="02020603050405020304" pitchFamily="18" charset="0"/>
                <a:cs typeface="Times New Roman" panose="02020603050405020304" pitchFamily="18" charset="0"/>
              </a:rPr>
              <a:t>Fast processing and immediate results with high security</a:t>
            </a:r>
          </a:p>
          <a:p>
            <a:pPr algn="just"/>
            <a:r>
              <a:rPr lang="en-US" sz="2800" dirty="0">
                <a:solidFill>
                  <a:schemeClr val="tx1"/>
                </a:solidFill>
                <a:latin typeface="Times New Roman" panose="02020603050405020304" pitchFamily="18" charset="0"/>
                <a:cs typeface="Times New Roman" panose="02020603050405020304" pitchFamily="18" charset="0"/>
              </a:rPr>
              <a:t>Minimizing human effort and cost efficient database</a:t>
            </a:r>
          </a:p>
          <a:p>
            <a:pPr algn="just"/>
            <a:r>
              <a:rPr lang="en-US" sz="2800" dirty="0">
                <a:solidFill>
                  <a:schemeClr val="tx1"/>
                </a:solidFill>
                <a:latin typeface="Times New Roman" panose="02020603050405020304" pitchFamily="18" charset="0"/>
                <a:cs typeface="Times New Roman" panose="02020603050405020304" pitchFamily="18" charset="0"/>
              </a:rPr>
              <a:t>Navigation through the site is very easy</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9252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D016-CC49-4632-A737-F4E152704A56}"/>
              </a:ext>
            </a:extLst>
          </p:cNvPr>
          <p:cNvSpPr>
            <a:spLocks noGrp="1"/>
          </p:cNvSpPr>
          <p:nvPr>
            <p:ph type="title"/>
          </p:nvPr>
        </p:nvSpPr>
        <p:spPr>
          <a:xfrm>
            <a:off x="949960" y="223520"/>
            <a:ext cx="9875520" cy="1356360"/>
          </a:xfrm>
        </p:spPr>
        <p:txBody>
          <a:bodyPr>
            <a:normAutofit/>
          </a:bodyPr>
          <a:lstStyle/>
          <a:p>
            <a:r>
              <a:rPr lang="en-US" sz="2800" b="1" dirty="0">
                <a:latin typeface="Times New Roman" panose="02020603050405020304" pitchFamily="18" charset="0"/>
                <a:cs typeface="Times New Roman" panose="02020603050405020304" pitchFamily="18" charset="0"/>
              </a:rPr>
              <a:t>FUTURE WORK</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B06092-34D0-42B3-AB0E-11093BF061E3}"/>
              </a:ext>
            </a:extLst>
          </p:cNvPr>
          <p:cNvSpPr>
            <a:spLocks noGrp="1"/>
          </p:cNvSpPr>
          <p:nvPr>
            <p:ph idx="1"/>
          </p:nvPr>
        </p:nvSpPr>
        <p:spPr>
          <a:xfrm>
            <a:off x="1143000" y="1529080"/>
            <a:ext cx="9872871" cy="4038600"/>
          </a:xfrm>
        </p:spPr>
        <p:txBody>
          <a:bodyPr>
            <a:noAutofit/>
          </a:bodyPr>
          <a:lstStyle/>
          <a:p>
            <a:pPr algn="just"/>
            <a:r>
              <a:rPr lang="en-US" sz="2800" b="0" i="0" dirty="0">
                <a:solidFill>
                  <a:schemeClr val="tx1"/>
                </a:solidFill>
                <a:effectLst/>
                <a:latin typeface="Times New Roman" panose="02020603050405020304" pitchFamily="18" charset="0"/>
                <a:cs typeface="Times New Roman" panose="02020603050405020304" pitchFamily="18" charset="0"/>
              </a:rPr>
              <a:t>According to Ari </a:t>
            </a:r>
            <a:r>
              <a:rPr lang="en-US" sz="2800" b="0" i="0" dirty="0" err="1">
                <a:solidFill>
                  <a:schemeClr val="tx1"/>
                </a:solidFill>
                <a:effectLst/>
                <a:latin typeface="Times New Roman" panose="02020603050405020304" pitchFamily="18" charset="0"/>
                <a:cs typeface="Times New Roman" panose="02020603050405020304" pitchFamily="18" charset="0"/>
              </a:rPr>
              <a:t>Steinbuerg</a:t>
            </a:r>
            <a:r>
              <a:rPr lang="en-US" sz="2800" b="0" i="0" dirty="0">
                <a:solidFill>
                  <a:schemeClr val="tx1"/>
                </a:solidFill>
                <a:effectLst/>
                <a:latin typeface="Times New Roman" panose="02020603050405020304" pitchFamily="18" charset="0"/>
                <a:cs typeface="Times New Roman" panose="02020603050405020304" pitchFamily="18" charset="0"/>
              </a:rPr>
              <a:t>, the founder of a travel startup </a:t>
            </a:r>
            <a:r>
              <a:rPr lang="en-US" sz="2800" b="0" i="0" dirty="0" err="1">
                <a:solidFill>
                  <a:schemeClr val="tx1"/>
                </a:solidFill>
                <a:effectLst/>
                <a:latin typeface="Times New Roman" panose="02020603050405020304" pitchFamily="18" charset="0"/>
                <a:cs typeface="Times New Roman" panose="02020603050405020304" pitchFamily="18" charset="0"/>
              </a:rPr>
              <a:t>Vamo</a:t>
            </a:r>
            <a:r>
              <a:rPr lang="en-US" sz="2800" b="0" i="0" dirty="0">
                <a:solidFill>
                  <a:schemeClr val="tx1"/>
                </a:solidFill>
                <a:effectLst/>
                <a:latin typeface="Times New Roman" panose="02020603050405020304" pitchFamily="18" charset="0"/>
                <a:cs typeface="Times New Roman" panose="02020603050405020304" pitchFamily="18" charset="0"/>
              </a:rPr>
              <a:t>, the tourists will tend to spend less time planning in advance. Efficient booking services and apps will enable the tourists to create versatile itineraries with reasonable price. Future tourists would not prefer to be confined to packaged tours. With the availability of large number of options, the tourists would prefer to realize every possible wish regarding tourism.</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With more flight connectivity, travelling modes and accommodations introducing more comfort, technology helping mankind progressively, the tourism will continue to bring momentum in its sector</a:t>
            </a:r>
          </a:p>
          <a:p>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459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B32C-77B3-46B2-B587-80F136D897B3}"/>
              </a:ext>
            </a:extLst>
          </p:cNvPr>
          <p:cNvSpPr>
            <a:spLocks noGrp="1"/>
          </p:cNvSpPr>
          <p:nvPr>
            <p:ph type="title"/>
          </p:nvPr>
        </p:nvSpPr>
        <p:spPr>
          <a:xfrm>
            <a:off x="1143000" y="609600"/>
            <a:ext cx="9875520" cy="4714240"/>
          </a:xfrm>
        </p:spPr>
        <p:txBody>
          <a:bodyPr>
            <a:normAutofit/>
          </a:bodyPr>
          <a:lstStyle/>
          <a:p>
            <a:pPr algn="ctr"/>
            <a:r>
              <a:rPr lang="en-US" sz="9600" dirty="0">
                <a:latin typeface="Forte" panose="03060902040502070203" pitchFamily="66" charset="0"/>
              </a:rPr>
              <a:t>THANK YOU</a:t>
            </a:r>
            <a:endParaRPr lang="en-IN" sz="9600" dirty="0">
              <a:latin typeface="Forte" panose="03060902040502070203" pitchFamily="66" charset="0"/>
            </a:endParaRPr>
          </a:p>
        </p:txBody>
      </p:sp>
    </p:spTree>
    <p:extLst>
      <p:ext uri="{BB962C8B-B14F-4D97-AF65-F5344CB8AC3E}">
        <p14:creationId xmlns:p14="http://schemas.microsoft.com/office/powerpoint/2010/main" val="3375104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6193-F9F1-4C54-838F-77350B9FC5DC}"/>
              </a:ext>
            </a:extLst>
          </p:cNvPr>
          <p:cNvSpPr>
            <a:spLocks noGrp="1"/>
          </p:cNvSpPr>
          <p:nvPr>
            <p:ph type="title"/>
          </p:nvPr>
        </p:nvSpPr>
        <p:spPr>
          <a:xfrm>
            <a:off x="1143001" y="304800"/>
            <a:ext cx="6375400" cy="802640"/>
          </a:xfrm>
        </p:spPr>
        <p:txBody>
          <a:bodyPr>
            <a:normAutofit/>
          </a:bodyPr>
          <a:lstStyle/>
          <a:p>
            <a:r>
              <a:rPr lang="en-US" sz="2800" b="1" dirty="0">
                <a:latin typeface="Times New Roman" panose="02020603050405020304" pitchFamily="18" charset="0"/>
                <a:cs typeface="Times New Roman" panose="02020603050405020304" pitchFamily="18" charset="0"/>
              </a:rPr>
              <a:t>TABLE OF CONTENTS</a:t>
            </a:r>
          </a:p>
        </p:txBody>
      </p:sp>
      <p:pic>
        <p:nvPicPr>
          <p:cNvPr id="7" name="Picture 6" descr="Woman on top of a hill">
            <a:extLst>
              <a:ext uri="{FF2B5EF4-FFF2-40B4-BE49-F238E27FC236}">
                <a16:creationId xmlns:a16="http://schemas.microsoft.com/office/drawing/2014/main" id="{5B1885B6-720E-4434-8EED-676D134293D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27160" r="1" b="1"/>
          <a:stretch/>
        </p:blipFill>
        <p:spPr>
          <a:xfrm>
            <a:off x="8310622" y="243840"/>
            <a:ext cx="3646837" cy="6377939"/>
          </a:xfrm>
          <a:prstGeom prst="rect">
            <a:avLst/>
          </a:prstGeom>
        </p:spPr>
      </p:pic>
      <p:graphicFrame>
        <p:nvGraphicFramePr>
          <p:cNvPr id="25" name="Table 25">
            <a:extLst>
              <a:ext uri="{FF2B5EF4-FFF2-40B4-BE49-F238E27FC236}">
                <a16:creationId xmlns:a16="http://schemas.microsoft.com/office/drawing/2014/main" id="{3FFA8473-14C5-45EA-8BA4-CA3BF284BA0F}"/>
              </a:ext>
            </a:extLst>
          </p:cNvPr>
          <p:cNvGraphicFramePr>
            <a:graphicFrameLocks noGrp="1"/>
          </p:cNvGraphicFramePr>
          <p:nvPr>
            <p:ph idx="1"/>
            <p:extLst>
              <p:ext uri="{D42A27DB-BD31-4B8C-83A1-F6EECF244321}">
                <p14:modId xmlns:p14="http://schemas.microsoft.com/office/powerpoint/2010/main" val="1375794755"/>
              </p:ext>
            </p:extLst>
          </p:nvPr>
        </p:nvGraphicFramePr>
        <p:xfrm>
          <a:off x="650240" y="975360"/>
          <a:ext cx="7051040" cy="5425447"/>
        </p:xfrm>
        <a:graphic>
          <a:graphicData uri="http://schemas.openxmlformats.org/drawingml/2006/table">
            <a:tbl>
              <a:tblPr firstRow="1" bandRow="1">
                <a:tableStyleId>{5C22544A-7EE6-4342-B048-85BDC9FD1C3A}</a:tableStyleId>
              </a:tblPr>
              <a:tblGrid>
                <a:gridCol w="3525520">
                  <a:extLst>
                    <a:ext uri="{9D8B030D-6E8A-4147-A177-3AD203B41FA5}">
                      <a16:colId xmlns:a16="http://schemas.microsoft.com/office/drawing/2014/main" val="355454079"/>
                    </a:ext>
                  </a:extLst>
                </a:gridCol>
                <a:gridCol w="3525520">
                  <a:extLst>
                    <a:ext uri="{9D8B030D-6E8A-4147-A177-3AD203B41FA5}">
                      <a16:colId xmlns:a16="http://schemas.microsoft.com/office/drawing/2014/main" val="2542401379"/>
                    </a:ext>
                  </a:extLst>
                </a:gridCol>
              </a:tblGrid>
              <a:tr h="394578">
                <a:tc>
                  <a:txBody>
                    <a:bodyPr/>
                    <a:lstStyle/>
                    <a:p>
                      <a:r>
                        <a:rPr lang="en-US" dirty="0">
                          <a:latin typeface="Times New Roman" panose="02020603050405020304" pitchFamily="18" charset="0"/>
                          <a:cs typeface="Times New Roman" panose="02020603050405020304" pitchFamily="18" charset="0"/>
                        </a:rPr>
                        <a:t>S.NO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NAME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1204924"/>
                  </a:ext>
                </a:extLst>
              </a:tr>
              <a:tr h="394578">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Abstract</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79006785"/>
                  </a:ext>
                </a:extLst>
              </a:tr>
              <a:tr h="394578">
                <a:tc>
                  <a:txBody>
                    <a:bodyPr/>
                    <a:lstStyle/>
                    <a:p>
                      <a:r>
                        <a:rPr lang="en-US" dirty="0">
                          <a:solidFill>
                            <a:schemeClr val="tx1"/>
                          </a:solidFill>
                          <a:latin typeface="Times New Roman" panose="02020603050405020304" pitchFamily="18" charset="0"/>
                          <a:cs typeface="Times New Roman" panose="02020603050405020304" pitchFamily="18" charset="0"/>
                        </a:rPr>
                        <a:t>2.</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Existing System</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6723563"/>
                  </a:ext>
                </a:extLst>
              </a:tr>
              <a:tr h="394578">
                <a:tc>
                  <a:txBody>
                    <a:bodyPr/>
                    <a:lstStyle/>
                    <a:p>
                      <a:r>
                        <a:rPr lang="en-US" dirty="0">
                          <a:solidFill>
                            <a:schemeClr val="tx1"/>
                          </a:solidFill>
                          <a:latin typeface="Times New Roman" panose="02020603050405020304" pitchFamily="18" charset="0"/>
                          <a:cs typeface="Times New Roman" panose="02020603050405020304" pitchFamily="18" charset="0"/>
                        </a:rPr>
                        <a:t>3.</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Proposed System</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2613727"/>
                  </a:ext>
                </a:extLst>
              </a:tr>
              <a:tr h="690511">
                <a:tc>
                  <a:txBody>
                    <a:bodyPr/>
                    <a:lstStyle/>
                    <a:p>
                      <a:r>
                        <a:rPr lang="en-US" dirty="0">
                          <a:solidFill>
                            <a:schemeClr val="tx1"/>
                          </a:solidFill>
                          <a:latin typeface="Times New Roman" panose="02020603050405020304" pitchFamily="18" charset="0"/>
                          <a:cs typeface="Times New Roman" panose="02020603050405020304" pitchFamily="18" charset="0"/>
                        </a:rPr>
                        <a:t>4.</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Software &amp; Hardware Requirements</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44622363"/>
                  </a:ext>
                </a:extLst>
              </a:tr>
              <a:tr h="394578">
                <a:tc>
                  <a:txBody>
                    <a:bodyPr/>
                    <a:lstStyle/>
                    <a:p>
                      <a:r>
                        <a:rPr lang="en-US" dirty="0">
                          <a:solidFill>
                            <a:schemeClr val="tx1"/>
                          </a:solidFill>
                          <a:latin typeface="Times New Roman" panose="02020603050405020304" pitchFamily="18" charset="0"/>
                          <a:cs typeface="Times New Roman" panose="02020603050405020304" pitchFamily="18" charset="0"/>
                        </a:rPr>
                        <a:t>5.</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Module</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62178033"/>
                  </a:ext>
                </a:extLst>
              </a:tr>
              <a:tr h="394578">
                <a:tc>
                  <a:txBody>
                    <a:bodyPr/>
                    <a:lstStyle/>
                    <a:p>
                      <a:r>
                        <a:rPr lang="en-US" dirty="0">
                          <a:solidFill>
                            <a:schemeClr val="tx1"/>
                          </a:solidFill>
                          <a:latin typeface="Times New Roman" panose="02020603050405020304" pitchFamily="18" charset="0"/>
                          <a:cs typeface="Times New Roman" panose="02020603050405020304" pitchFamily="18" charset="0"/>
                        </a:rPr>
                        <a:t>6.</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Module Description</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20362356"/>
                  </a:ext>
                </a:extLst>
              </a:tr>
              <a:tr h="394578">
                <a:tc>
                  <a:txBody>
                    <a:bodyPr/>
                    <a:lstStyle/>
                    <a:p>
                      <a:r>
                        <a:rPr lang="en-US" dirty="0">
                          <a:solidFill>
                            <a:schemeClr val="tx1"/>
                          </a:solidFill>
                          <a:latin typeface="Times New Roman" panose="02020603050405020304" pitchFamily="18" charset="0"/>
                          <a:cs typeface="Times New Roman" panose="02020603050405020304" pitchFamily="18" charset="0"/>
                        </a:rPr>
                        <a:t>7.</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Data Flow Diagram</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46795411"/>
                  </a:ext>
                </a:extLst>
              </a:tr>
              <a:tr h="394578">
                <a:tc>
                  <a:txBody>
                    <a:bodyPr/>
                    <a:lstStyle/>
                    <a:p>
                      <a:r>
                        <a:rPr lang="en-US" dirty="0">
                          <a:solidFill>
                            <a:schemeClr val="tx1"/>
                          </a:solidFill>
                          <a:latin typeface="Times New Roman" panose="02020603050405020304" pitchFamily="18" charset="0"/>
                          <a:cs typeface="Times New Roman" panose="02020603050405020304" pitchFamily="18" charset="0"/>
                        </a:rPr>
                        <a:t>8.</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Screen Shots </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0486209"/>
                  </a:ext>
                </a:extLst>
              </a:tr>
              <a:tr h="394578">
                <a:tc>
                  <a:txBody>
                    <a:bodyPr/>
                    <a:lstStyle/>
                    <a:p>
                      <a:r>
                        <a:rPr lang="en-US" dirty="0">
                          <a:solidFill>
                            <a:schemeClr val="tx1"/>
                          </a:solidFill>
                          <a:latin typeface="Times New Roman" panose="02020603050405020304" pitchFamily="18" charset="0"/>
                          <a:cs typeface="Times New Roman" panose="02020603050405020304" pitchFamily="18" charset="0"/>
                        </a:rPr>
                        <a:t>9.</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Backend Tables</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118707"/>
                  </a:ext>
                </a:extLst>
              </a:tr>
              <a:tr h="394578">
                <a:tc>
                  <a:txBody>
                    <a:bodyPr/>
                    <a:lstStyle/>
                    <a:p>
                      <a:r>
                        <a:rPr lang="en-US" dirty="0">
                          <a:solidFill>
                            <a:schemeClr val="tx1"/>
                          </a:solidFill>
                          <a:latin typeface="Times New Roman" panose="02020603050405020304" pitchFamily="18" charset="0"/>
                          <a:cs typeface="Times New Roman" panose="02020603050405020304" pitchFamily="18" charset="0"/>
                        </a:rPr>
                        <a:t>10.</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Result Screen Shots</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22944896"/>
                  </a:ext>
                </a:extLst>
              </a:tr>
              <a:tr h="394578">
                <a:tc>
                  <a:txBody>
                    <a:bodyPr/>
                    <a:lstStyle/>
                    <a:p>
                      <a:r>
                        <a:rPr lang="en-US" dirty="0">
                          <a:solidFill>
                            <a:schemeClr val="tx1"/>
                          </a:solidFill>
                          <a:latin typeface="Times New Roman" panose="02020603050405020304" pitchFamily="18" charset="0"/>
                          <a:cs typeface="Times New Roman" panose="02020603050405020304" pitchFamily="18" charset="0"/>
                        </a:rPr>
                        <a:t>11.</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Conclusion</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4790129"/>
                  </a:ext>
                </a:extLst>
              </a:tr>
              <a:tr h="394578">
                <a:tc>
                  <a:txBody>
                    <a:bodyPr/>
                    <a:lstStyle/>
                    <a:p>
                      <a:r>
                        <a:rPr lang="en-US" dirty="0">
                          <a:solidFill>
                            <a:schemeClr val="tx1"/>
                          </a:solidFill>
                          <a:latin typeface="Times New Roman" panose="02020603050405020304" pitchFamily="18" charset="0"/>
                          <a:cs typeface="Times New Roman" panose="02020603050405020304" pitchFamily="18" charset="0"/>
                        </a:rPr>
                        <a:t>12.</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Future Work</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17047884"/>
                  </a:ext>
                </a:extLst>
              </a:tr>
            </a:tbl>
          </a:graphicData>
        </a:graphic>
      </p:graphicFrame>
    </p:spTree>
    <p:extLst>
      <p:ext uri="{BB962C8B-B14F-4D97-AF65-F5344CB8AC3E}">
        <p14:creationId xmlns:p14="http://schemas.microsoft.com/office/powerpoint/2010/main" val="928474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DEC2-3CE6-403C-843D-B88A8A456CA0}"/>
              </a:ext>
            </a:extLst>
          </p:cNvPr>
          <p:cNvSpPr>
            <a:spLocks noGrp="1"/>
          </p:cNvSpPr>
          <p:nvPr>
            <p:ph type="title"/>
          </p:nvPr>
        </p:nvSpPr>
        <p:spPr>
          <a:xfrm>
            <a:off x="1143000" y="609600"/>
            <a:ext cx="9875520" cy="1356360"/>
          </a:xfrm>
        </p:spPr>
        <p:txBody>
          <a:bodyPr>
            <a:normAutofit/>
          </a:bodyPr>
          <a:lstStyle/>
          <a:p>
            <a:r>
              <a:rPr lang="en-US" sz="2800" b="1" dirty="0">
                <a:latin typeface="Times New Roman" panose="02020603050405020304" pitchFamily="18" charset="0"/>
                <a:cs typeface="Times New Roman" panose="02020603050405020304" pitchFamily="18" charset="0"/>
              </a:rPr>
              <a:t>ABSTRACT</a:t>
            </a:r>
          </a:p>
        </p:txBody>
      </p:sp>
      <p:sp>
        <p:nvSpPr>
          <p:cNvPr id="4" name="Content Placeholder 3">
            <a:extLst>
              <a:ext uri="{FF2B5EF4-FFF2-40B4-BE49-F238E27FC236}">
                <a16:creationId xmlns:a16="http://schemas.microsoft.com/office/drawing/2014/main" id="{D3EC4427-EF69-4B11-8A48-35033171B63E}"/>
              </a:ext>
            </a:extLst>
          </p:cNvPr>
          <p:cNvSpPr>
            <a:spLocks noGrp="1"/>
          </p:cNvSpPr>
          <p:nvPr>
            <p:ph idx="1"/>
          </p:nvPr>
        </p:nvSpPr>
        <p:spPr/>
        <p:txBody>
          <a:bodyPr>
            <a:normAutofit/>
          </a:bodyPr>
          <a:lstStyle/>
          <a:p>
            <a:pPr algn="just"/>
            <a:r>
              <a:rPr lang="en-US" sz="3200" dirty="0">
                <a:solidFill>
                  <a:schemeClr val="tx1"/>
                </a:solidFill>
                <a:latin typeface="Times New Roman" panose="02020603050405020304" pitchFamily="18" charset="0"/>
                <a:cs typeface="Times New Roman" panose="02020603050405020304" pitchFamily="18" charset="0"/>
              </a:rPr>
              <a:t>Tourism Management System is a complete tourist fully integrated tourism web site. The web site covers all the areas required for an including tourism, This project is developed to manage the tourist in the tourism management web site. The main module in this project are login, tourist management, complaints and reports.</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384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88E1-1C83-45CD-94C1-01CE6D18A71C}"/>
              </a:ext>
            </a:extLst>
          </p:cNvPr>
          <p:cNvSpPr>
            <a:spLocks noGrp="1"/>
          </p:cNvSpPr>
          <p:nvPr>
            <p:ph type="title"/>
          </p:nvPr>
        </p:nvSpPr>
        <p:spPr>
          <a:xfrm>
            <a:off x="3759612" y="0"/>
            <a:ext cx="6693061" cy="1356360"/>
          </a:xfrm>
        </p:spPr>
        <p:txBody>
          <a:bodyPr>
            <a:normAutofit/>
          </a:bodyPr>
          <a:lstStyle/>
          <a:p>
            <a:r>
              <a:rPr lang="en-US" sz="2800" b="1" dirty="0">
                <a:latin typeface="Times New Roman" panose="02020603050405020304" pitchFamily="18" charset="0"/>
                <a:cs typeface="Times New Roman" panose="02020603050405020304" pitchFamily="18" charset="0"/>
              </a:rPr>
              <a:t>INTRODUCTION</a:t>
            </a:r>
            <a:r>
              <a:rPr lang="en-US" sz="2800" dirty="0">
                <a:latin typeface="Times New Roman" panose="02020603050405020304" pitchFamily="18" charset="0"/>
                <a:cs typeface="Times New Roman" panose="02020603050405020304" pitchFamily="18" charset="0"/>
              </a:rPr>
              <a:t> </a:t>
            </a:r>
          </a:p>
        </p:txBody>
      </p:sp>
      <p:pic>
        <p:nvPicPr>
          <p:cNvPr id="5" name="Picture 4" descr="Airport">
            <a:extLst>
              <a:ext uri="{FF2B5EF4-FFF2-40B4-BE49-F238E27FC236}">
                <a16:creationId xmlns:a16="http://schemas.microsoft.com/office/drawing/2014/main" id="{E4D3CE1D-3DAE-4798-AD0B-2A9034A192C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2"/>
          <a:stretch/>
        </p:blipFill>
        <p:spPr>
          <a:xfrm>
            <a:off x="241389" y="223520"/>
            <a:ext cx="3152052" cy="6385028"/>
          </a:xfrm>
          <a:prstGeom prst="rect">
            <a:avLst/>
          </a:prstGeom>
        </p:spPr>
      </p:pic>
      <p:sp>
        <p:nvSpPr>
          <p:cNvPr id="6" name="Content Placeholder 5">
            <a:extLst>
              <a:ext uri="{FF2B5EF4-FFF2-40B4-BE49-F238E27FC236}">
                <a16:creationId xmlns:a16="http://schemas.microsoft.com/office/drawing/2014/main" id="{D6EE1E47-E674-4182-A441-A7DF34E54C4C}"/>
              </a:ext>
            </a:extLst>
          </p:cNvPr>
          <p:cNvSpPr>
            <a:spLocks noGrp="1"/>
          </p:cNvSpPr>
          <p:nvPr>
            <p:ph idx="1"/>
          </p:nvPr>
        </p:nvSpPr>
        <p:spPr>
          <a:xfrm>
            <a:off x="3850639" y="1163320"/>
            <a:ext cx="7620001" cy="4831080"/>
          </a:xfrm>
        </p:spPr>
        <p:txBody>
          <a:bodyPr>
            <a:noAutofit/>
          </a:bodyPr>
          <a:lstStyle/>
          <a:p>
            <a:pPr algn="just"/>
            <a:r>
              <a:rPr lang="en-US" sz="2600" dirty="0">
                <a:solidFill>
                  <a:schemeClr val="tx1"/>
                </a:solidFill>
                <a:latin typeface="Times New Roman" panose="02020603050405020304" pitchFamily="18" charset="0"/>
                <a:cs typeface="Times New Roman" panose="02020603050405020304" pitchFamily="18" charset="0"/>
              </a:rPr>
              <a:t>Objective of the project is to develop a system that automates the process of a </a:t>
            </a:r>
            <a:r>
              <a:rPr lang="en-US" sz="2600" dirty="0" err="1">
                <a:solidFill>
                  <a:schemeClr val="tx1"/>
                </a:solidFill>
                <a:latin typeface="Times New Roman" panose="02020603050405020304" pitchFamily="18" charset="0"/>
                <a:cs typeface="Times New Roman" panose="02020603050405020304" pitchFamily="18" charset="0"/>
              </a:rPr>
              <a:t>travel.The</a:t>
            </a:r>
            <a:r>
              <a:rPr lang="en-US" sz="2600" dirty="0">
                <a:solidFill>
                  <a:schemeClr val="tx1"/>
                </a:solidFill>
                <a:latin typeface="Times New Roman" panose="02020603050405020304" pitchFamily="18" charset="0"/>
                <a:cs typeface="Times New Roman" panose="02020603050405020304" pitchFamily="18" charset="0"/>
              </a:rPr>
              <a:t> Travel and Tourism Management System is a web based application and maintains a centralized repository of all related information. </a:t>
            </a:r>
          </a:p>
          <a:p>
            <a:pPr algn="just"/>
            <a:r>
              <a:rPr lang="en-US" sz="2600" dirty="0">
                <a:solidFill>
                  <a:schemeClr val="tx1"/>
                </a:solidFill>
                <a:latin typeface="Times New Roman" panose="02020603050405020304" pitchFamily="18" charset="0"/>
                <a:cs typeface="Times New Roman" panose="02020603050405020304" pitchFamily="18" charset="0"/>
              </a:rPr>
              <a:t>The objective of this project is to develop a system that automates the processes and activities of a travel agency. In the  present system a customer has to approach various agencies to find details of places and to book tickets. This often requires a lot of time and effort. A customer may not get the desired information from these offices and often the customer may be misguided.</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76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3DC42C2-6B58-404C-B339-2C72808A5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FCF82941-5589-49BF-B6B1-76122B2D0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3840"/>
            <a:ext cx="11724640" cy="637793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2EB15221-23D6-48D1-9CE3-FF90024FCBCC}"/>
              </a:ext>
            </a:extLst>
          </p:cNvPr>
          <p:cNvPicPr>
            <a:picLocks noChangeAspect="1"/>
          </p:cNvPicPr>
          <p:nvPr/>
        </p:nvPicPr>
        <p:blipFill>
          <a:blip r:embed="rId3"/>
          <a:stretch>
            <a:fillRect/>
          </a:stretch>
        </p:blipFill>
        <p:spPr>
          <a:xfrm>
            <a:off x="267340" y="262890"/>
            <a:ext cx="3237860" cy="6377938"/>
          </a:xfrm>
          <a:prstGeom prst="rect">
            <a:avLst/>
          </a:prstGeom>
        </p:spPr>
      </p:pic>
      <p:pic>
        <p:nvPicPr>
          <p:cNvPr id="4" name="Picture 3">
            <a:extLst>
              <a:ext uri="{FF2B5EF4-FFF2-40B4-BE49-F238E27FC236}">
                <a16:creationId xmlns:a16="http://schemas.microsoft.com/office/drawing/2014/main" id="{3C16D276-FD16-4EDD-B292-408F0DEEE58A}"/>
              </a:ext>
            </a:extLst>
          </p:cNvPr>
          <p:cNvPicPr>
            <a:picLocks noChangeAspect="1"/>
          </p:cNvPicPr>
          <p:nvPr/>
        </p:nvPicPr>
        <p:blipFill>
          <a:blip r:embed="rId4"/>
          <a:stretch>
            <a:fillRect/>
          </a:stretch>
        </p:blipFill>
        <p:spPr>
          <a:xfrm>
            <a:off x="3535680" y="251460"/>
            <a:ext cx="8419460" cy="6377938"/>
          </a:xfrm>
          <a:prstGeom prst="rect">
            <a:avLst/>
          </a:prstGeom>
        </p:spPr>
      </p:pic>
      <p:sp>
        <p:nvSpPr>
          <p:cNvPr id="8" name="Content Placeholder 7">
            <a:extLst>
              <a:ext uri="{FF2B5EF4-FFF2-40B4-BE49-F238E27FC236}">
                <a16:creationId xmlns:a16="http://schemas.microsoft.com/office/drawing/2014/main" id="{41FF5D4E-7134-4EA4-BA11-FE50F4576B73}"/>
              </a:ext>
            </a:extLst>
          </p:cNvPr>
          <p:cNvSpPr>
            <a:spLocks noGrp="1"/>
          </p:cNvSpPr>
          <p:nvPr>
            <p:ph idx="1"/>
          </p:nvPr>
        </p:nvSpPr>
        <p:spPr>
          <a:xfrm>
            <a:off x="3840480" y="614680"/>
            <a:ext cx="7853680" cy="5694680"/>
          </a:xfrm>
        </p:spPr>
        <p:txBody>
          <a:bodyPr>
            <a:normAutofit fontScale="77500" lnSpcReduction="20000"/>
          </a:bodyPr>
          <a:lstStyle/>
          <a:p>
            <a:pPr marL="45720" indent="0" algn="just">
              <a:buNone/>
            </a:pPr>
            <a:endParaRPr lang="en-US" dirty="0">
              <a:solidFill>
                <a:schemeClr val="bg1"/>
              </a:solidFill>
            </a:endParaRPr>
          </a:p>
          <a:p>
            <a:pPr marL="45720" indent="0" algn="just">
              <a:buNone/>
            </a:pPr>
            <a:r>
              <a:rPr lang="en-US" sz="3500" dirty="0">
                <a:solidFill>
                  <a:schemeClr val="tx1"/>
                </a:solidFill>
                <a:latin typeface="Times New Roman" panose="02020603050405020304" pitchFamily="18" charset="0"/>
                <a:cs typeface="Times New Roman" panose="02020603050405020304" pitchFamily="18" charset="0"/>
              </a:rPr>
              <a:t>In the present system a customer has to approach various agencies to find details of places and to book tickets. This often requires a lot of time and effort. A customer may not get the desired information from these offices and often the customer may be misguided. It is tedious for a customer to plan a particular journey and have it executed properly.</a:t>
            </a:r>
          </a:p>
          <a:p>
            <a:pPr marL="45720" indent="0" algn="just">
              <a:buNone/>
            </a:pPr>
            <a:r>
              <a:rPr lang="en-US" sz="3600" b="1" dirty="0">
                <a:latin typeface="Times New Roman" panose="02020603050405020304" pitchFamily="18" charset="0"/>
                <a:cs typeface="Times New Roman" panose="02020603050405020304" pitchFamily="18" charset="0"/>
              </a:rPr>
              <a:t>Proposed System</a:t>
            </a:r>
          </a:p>
          <a:p>
            <a:pPr marL="45720" indent="0" algn="just">
              <a:buNone/>
            </a:pPr>
            <a:r>
              <a:rPr lang="en-US" sz="3500" dirty="0">
                <a:solidFill>
                  <a:schemeClr val="tx1"/>
                </a:solidFill>
                <a:latin typeface="Times New Roman" panose="02020603050405020304" pitchFamily="18" charset="0"/>
                <a:cs typeface="Times New Roman" panose="02020603050405020304" pitchFamily="18" charset="0"/>
              </a:rPr>
              <a:t>   The proposed system is a web based application and     maintains a centralized repository of all related  information. The system allows one to easily access the relevant information and make necessary travel arrangements. Users can decide about places they want to visit and make bookings online for travel and accommodation</a:t>
            </a:r>
          </a:p>
          <a:p>
            <a:pPr marL="45720" indent="0" algn="just">
              <a:buNone/>
            </a:pPr>
            <a:endParaRPr lang="en-US" dirty="0">
              <a:solidFill>
                <a:srgbClr val="FFFFFF"/>
              </a:solidFill>
            </a:endParaRPr>
          </a:p>
        </p:txBody>
      </p:sp>
      <p:sp>
        <p:nvSpPr>
          <p:cNvPr id="2" name="Title 1">
            <a:extLst>
              <a:ext uri="{FF2B5EF4-FFF2-40B4-BE49-F238E27FC236}">
                <a16:creationId xmlns:a16="http://schemas.microsoft.com/office/drawing/2014/main" id="{A0D81407-D1A6-42DD-AE7A-4FA34ACD1317}"/>
              </a:ext>
            </a:extLst>
          </p:cNvPr>
          <p:cNvSpPr>
            <a:spLocks noGrp="1"/>
          </p:cNvSpPr>
          <p:nvPr>
            <p:ph type="title"/>
          </p:nvPr>
        </p:nvSpPr>
        <p:spPr>
          <a:xfrm>
            <a:off x="3688080" y="-60960"/>
            <a:ext cx="5038844" cy="1356360"/>
          </a:xfrm>
        </p:spPr>
        <p:txBody>
          <a:bodyPr>
            <a:normAutofit/>
          </a:bodyPr>
          <a:lstStyle/>
          <a:p>
            <a:r>
              <a:rPr lang="en-US" sz="2800" b="1" dirty="0">
                <a:latin typeface="Times New Roman" panose="02020603050405020304" pitchFamily="18" charset="0"/>
                <a:cs typeface="Times New Roman" panose="02020603050405020304" pitchFamily="18" charset="0"/>
              </a:rPr>
              <a:t>Existing System</a:t>
            </a:r>
          </a:p>
        </p:txBody>
      </p:sp>
    </p:spTree>
    <p:extLst>
      <p:ext uri="{BB962C8B-B14F-4D97-AF65-F5344CB8AC3E}">
        <p14:creationId xmlns:p14="http://schemas.microsoft.com/office/powerpoint/2010/main" val="1646983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75F72-CA9E-4E34-B080-86758FDE374A}"/>
              </a:ext>
            </a:extLst>
          </p:cNvPr>
          <p:cNvSpPr>
            <a:spLocks noGrp="1"/>
          </p:cNvSpPr>
          <p:nvPr>
            <p:ph type="title"/>
          </p:nvPr>
        </p:nvSpPr>
        <p:spPr>
          <a:xfrm>
            <a:off x="563880" y="-40640"/>
            <a:ext cx="9875520" cy="1356360"/>
          </a:xfrm>
        </p:spPr>
        <p:txBody>
          <a:bodyPr>
            <a:normAutofit/>
          </a:bodyPr>
          <a:lstStyle/>
          <a:p>
            <a:r>
              <a:rPr lang="en-US" sz="2800" b="1" dirty="0">
                <a:latin typeface="Times New Roman" panose="02020603050405020304" pitchFamily="18" charset="0"/>
                <a:cs typeface="Times New Roman" panose="02020603050405020304" pitchFamily="18" charset="0"/>
              </a:rPr>
              <a:t>SOFTWARE &amp; HARDWARE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47B9A2-4CDC-4AB9-8ECA-0501327684B9}"/>
              </a:ext>
            </a:extLst>
          </p:cNvPr>
          <p:cNvSpPr>
            <a:spLocks noGrp="1"/>
          </p:cNvSpPr>
          <p:nvPr>
            <p:ph idx="1"/>
          </p:nvPr>
        </p:nvSpPr>
        <p:spPr>
          <a:xfrm>
            <a:off x="1010920" y="1122680"/>
            <a:ext cx="9872871" cy="4963160"/>
          </a:xfrm>
        </p:spPr>
        <p:txBody>
          <a:bodyPr>
            <a:normAutofit/>
          </a:bodyPr>
          <a:lstStyle/>
          <a:p>
            <a:pPr marL="45720" indent="0">
              <a:buNone/>
            </a:pPr>
            <a:r>
              <a:rPr lang="en-IN" sz="3200" b="1" dirty="0">
                <a:solidFill>
                  <a:schemeClr val="tx1"/>
                </a:solidFill>
                <a:latin typeface="Times New Roman" panose="02020603050405020304" pitchFamily="18" charset="0"/>
                <a:cs typeface="Times New Roman" panose="02020603050405020304" pitchFamily="18" charset="0"/>
              </a:rPr>
              <a:t>Software</a:t>
            </a:r>
          </a:p>
          <a:p>
            <a:pPr marL="45720" indent="0">
              <a:buNone/>
            </a:pPr>
            <a:r>
              <a:rPr lang="en-IN" sz="2600" dirty="0">
                <a:solidFill>
                  <a:schemeClr val="tx1"/>
                </a:solidFill>
                <a:latin typeface="Times New Roman" panose="02020603050405020304" pitchFamily="18" charset="0"/>
                <a:cs typeface="Times New Roman" panose="02020603050405020304" pitchFamily="18" charset="0"/>
              </a:rPr>
              <a:t>Technology	              : Java and J2ee</a:t>
            </a:r>
          </a:p>
          <a:p>
            <a:pPr marL="45720" indent="0">
              <a:buNone/>
            </a:pPr>
            <a:r>
              <a:rPr lang="en-IN" sz="2600" dirty="0">
                <a:solidFill>
                  <a:schemeClr val="tx1"/>
                </a:solidFill>
                <a:latin typeface="Times New Roman" panose="02020603050405020304" pitchFamily="18" charset="0"/>
                <a:cs typeface="Times New Roman" panose="02020603050405020304" pitchFamily="18" charset="0"/>
              </a:rPr>
              <a:t>Web Technologies  	   : Html, JavaScript, CSS</a:t>
            </a:r>
          </a:p>
          <a:p>
            <a:pPr marL="45720" indent="0">
              <a:buNone/>
            </a:pPr>
            <a:r>
              <a:rPr lang="en-IN" sz="2600" dirty="0">
                <a:solidFill>
                  <a:schemeClr val="tx1"/>
                </a:solidFill>
                <a:latin typeface="Times New Roman" panose="02020603050405020304" pitchFamily="18" charset="0"/>
                <a:cs typeface="Times New Roman" panose="02020603050405020304" pitchFamily="18" charset="0"/>
              </a:rPr>
              <a:t>Web Server	              : Tomcat5.5</a:t>
            </a:r>
          </a:p>
          <a:p>
            <a:pPr marL="45720" indent="0">
              <a:buNone/>
            </a:pPr>
            <a:r>
              <a:rPr lang="en-IN" sz="2600" dirty="0">
                <a:solidFill>
                  <a:schemeClr val="tx1"/>
                </a:solidFill>
                <a:latin typeface="Times New Roman" panose="02020603050405020304" pitchFamily="18" charset="0"/>
                <a:cs typeface="Times New Roman" panose="02020603050405020304" pitchFamily="18" charset="0"/>
              </a:rPr>
              <a:t>Database	              : MySql5.0</a:t>
            </a:r>
          </a:p>
          <a:p>
            <a:pPr marL="45720" indent="0">
              <a:buNone/>
            </a:pPr>
            <a:r>
              <a:rPr lang="en-IN" sz="2600" dirty="0">
                <a:solidFill>
                  <a:schemeClr val="tx1"/>
                </a:solidFill>
                <a:latin typeface="Times New Roman" panose="02020603050405020304" pitchFamily="18" charset="0"/>
                <a:cs typeface="Times New Roman" panose="02020603050405020304" pitchFamily="18" charset="0"/>
              </a:rPr>
              <a:t>JDK Version	              : JDK1.5</a:t>
            </a:r>
          </a:p>
          <a:p>
            <a:pPr marL="45720" indent="0">
              <a:buNone/>
            </a:pPr>
            <a:r>
              <a:rPr lang="en-IN" sz="3200" b="1" dirty="0">
                <a:solidFill>
                  <a:schemeClr val="tx1"/>
                </a:solidFill>
                <a:latin typeface="Times New Roman" panose="02020603050405020304" pitchFamily="18" charset="0"/>
                <a:cs typeface="Times New Roman" panose="02020603050405020304" pitchFamily="18" charset="0"/>
              </a:rPr>
              <a:t>Hardware</a:t>
            </a:r>
          </a:p>
          <a:p>
            <a:pPr marL="45720" indent="0">
              <a:buNone/>
            </a:pPr>
            <a:r>
              <a:rPr lang="en-IN" sz="2600" dirty="0">
                <a:solidFill>
                  <a:schemeClr val="tx1"/>
                </a:solidFill>
                <a:latin typeface="Times New Roman" panose="02020603050405020304" pitchFamily="18" charset="0"/>
                <a:cs typeface="Times New Roman" panose="02020603050405020304" pitchFamily="18" charset="0"/>
              </a:rPr>
              <a:t>Hardware      	   : Pentium</a:t>
            </a:r>
          </a:p>
          <a:p>
            <a:pPr marL="45720" indent="0">
              <a:buNone/>
            </a:pPr>
            <a:r>
              <a:rPr lang="en-IN" sz="2600" dirty="0">
                <a:solidFill>
                  <a:schemeClr val="tx1"/>
                </a:solidFill>
                <a:latin typeface="Times New Roman" panose="02020603050405020304" pitchFamily="18" charset="0"/>
                <a:cs typeface="Times New Roman" panose="02020603050405020304" pitchFamily="18" charset="0"/>
              </a:rPr>
              <a:t>RAM	                         : 1GB</a:t>
            </a:r>
          </a:p>
          <a:p>
            <a:endParaRPr lang="en-IN" dirty="0"/>
          </a:p>
        </p:txBody>
      </p:sp>
    </p:spTree>
    <p:extLst>
      <p:ext uri="{BB962C8B-B14F-4D97-AF65-F5344CB8AC3E}">
        <p14:creationId xmlns:p14="http://schemas.microsoft.com/office/powerpoint/2010/main" val="57049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0D21-AB4E-4640-97F9-0711A52349AF}"/>
              </a:ext>
            </a:extLst>
          </p:cNvPr>
          <p:cNvSpPr>
            <a:spLocks noGrp="1"/>
          </p:cNvSpPr>
          <p:nvPr>
            <p:ph type="title"/>
          </p:nvPr>
        </p:nvSpPr>
        <p:spPr>
          <a:xfrm>
            <a:off x="1000760" y="71120"/>
            <a:ext cx="9875520" cy="1356360"/>
          </a:xfrm>
        </p:spPr>
        <p:txBody>
          <a:bodyPr>
            <a:normAutofit/>
          </a:bodyPr>
          <a:lstStyle/>
          <a:p>
            <a:r>
              <a:rPr lang="en-US" sz="2800" b="1" dirty="0">
                <a:latin typeface="Times New Roman" panose="02020603050405020304" pitchFamily="18" charset="0"/>
                <a:cs typeface="Times New Roman" panose="02020603050405020304" pitchFamily="18" charset="0"/>
              </a:rPr>
              <a:t>MODULES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35C6EA-588D-4BF8-A315-A1573CCE8682}"/>
              </a:ext>
            </a:extLst>
          </p:cNvPr>
          <p:cNvSpPr>
            <a:spLocks noGrp="1"/>
          </p:cNvSpPr>
          <p:nvPr>
            <p:ph idx="1"/>
          </p:nvPr>
        </p:nvSpPr>
        <p:spPr>
          <a:xfrm>
            <a:off x="3078480" y="1094740"/>
            <a:ext cx="8473440" cy="5295900"/>
          </a:xfrm>
        </p:spPr>
        <p:txBody>
          <a:bodyPr>
            <a:noAutofit/>
          </a:bodyPr>
          <a:lstStyle/>
          <a:p>
            <a:pPr marL="45720" indent="0" algn="just">
              <a:buNone/>
            </a:pPr>
            <a:r>
              <a:rPr lang="en-US" sz="2400" b="1" dirty="0">
                <a:solidFill>
                  <a:schemeClr val="tx1"/>
                </a:solidFill>
                <a:latin typeface="Times New Roman" panose="02020603050405020304" pitchFamily="18" charset="0"/>
                <a:cs typeface="Times New Roman" panose="02020603050405020304" pitchFamily="18" charset="0"/>
              </a:rPr>
              <a:t>Administrator Module</a:t>
            </a:r>
          </a:p>
          <a:p>
            <a:pPr marL="45720" indent="0" algn="just">
              <a:buNone/>
            </a:pPr>
            <a:r>
              <a:rPr lang="en-US" sz="2400" dirty="0">
                <a:solidFill>
                  <a:schemeClr val="tx1"/>
                </a:solidFill>
                <a:latin typeface="Times New Roman" panose="02020603050405020304" pitchFamily="18" charset="0"/>
                <a:cs typeface="Times New Roman" panose="02020603050405020304" pitchFamily="18" charset="0"/>
              </a:rPr>
              <a:t>This module provides administrator related functionality. Administrator manages all information and has access rights to add, delete, edit and view the data related to places, travels, routes, bookings, etc.</a:t>
            </a:r>
          </a:p>
          <a:p>
            <a:pPr marL="45720" indent="0" algn="just">
              <a:buNone/>
            </a:pPr>
            <a:r>
              <a:rPr lang="en-US" sz="2400" b="1" dirty="0">
                <a:solidFill>
                  <a:schemeClr val="tx1"/>
                </a:solidFill>
                <a:latin typeface="Times New Roman" panose="02020603050405020304" pitchFamily="18" charset="0"/>
                <a:cs typeface="Times New Roman" panose="02020603050405020304" pitchFamily="18" charset="0"/>
              </a:rPr>
              <a:t>Travels Modules</a:t>
            </a:r>
          </a:p>
          <a:p>
            <a:pPr marL="45720" indent="0" algn="just">
              <a:buNone/>
            </a:pPr>
            <a:r>
              <a:rPr lang="en-US" sz="2400" dirty="0">
                <a:solidFill>
                  <a:schemeClr val="tx1"/>
                </a:solidFill>
                <a:latin typeface="Times New Roman" panose="02020603050405020304" pitchFamily="18" charset="0"/>
                <a:cs typeface="Times New Roman" panose="02020603050405020304" pitchFamily="18" charset="0"/>
              </a:rPr>
              <a:t>This module provides the details of various travel agencies. A user can select the appropriate agency depending on convenience and accessibility.</a:t>
            </a:r>
          </a:p>
          <a:p>
            <a:pPr marL="4572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A2247C5-3D37-49E6-9737-885BE343F8A1}"/>
              </a:ext>
            </a:extLst>
          </p:cNvPr>
          <p:cNvPicPr>
            <a:picLocks noChangeAspect="1"/>
          </p:cNvPicPr>
          <p:nvPr/>
        </p:nvPicPr>
        <p:blipFill>
          <a:blip r:embed="rId2"/>
          <a:stretch>
            <a:fillRect/>
          </a:stretch>
        </p:blipFill>
        <p:spPr>
          <a:xfrm>
            <a:off x="375126" y="2264250"/>
            <a:ext cx="2805747" cy="2470310"/>
          </a:xfrm>
          <a:prstGeom prst="rect">
            <a:avLst/>
          </a:prstGeom>
        </p:spPr>
      </p:pic>
    </p:spTree>
    <p:extLst>
      <p:ext uri="{BB962C8B-B14F-4D97-AF65-F5344CB8AC3E}">
        <p14:creationId xmlns:p14="http://schemas.microsoft.com/office/powerpoint/2010/main" val="1222234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005C-478E-417C-95C6-BFEF9151A109}"/>
              </a:ext>
            </a:extLst>
          </p:cNvPr>
          <p:cNvSpPr>
            <a:spLocks noGrp="1"/>
          </p:cNvSpPr>
          <p:nvPr>
            <p:ph type="title"/>
          </p:nvPr>
        </p:nvSpPr>
        <p:spPr>
          <a:xfrm>
            <a:off x="2900680" y="-10160"/>
            <a:ext cx="9875520" cy="1356360"/>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Routes Module</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F468BD-D1F4-426C-B5DE-266E2B63E6EC}"/>
              </a:ext>
            </a:extLst>
          </p:cNvPr>
          <p:cNvSpPr>
            <a:spLocks noGrp="1"/>
          </p:cNvSpPr>
          <p:nvPr>
            <p:ph idx="1"/>
          </p:nvPr>
        </p:nvSpPr>
        <p:spPr>
          <a:xfrm>
            <a:off x="2854960" y="1122680"/>
            <a:ext cx="8747760" cy="5146040"/>
          </a:xfrm>
        </p:spPr>
        <p:txBody>
          <a:bodyPr>
            <a:normAutofit lnSpcReduction="10000"/>
          </a:bodyPr>
          <a:lstStyle/>
          <a:p>
            <a:pPr marL="45720" indent="0" algn="just">
              <a:buNone/>
            </a:pPr>
            <a:r>
              <a:rPr lang="en-US" sz="2400" dirty="0">
                <a:solidFill>
                  <a:schemeClr val="tx1"/>
                </a:solidFill>
                <a:latin typeface="Times New Roman" panose="02020603050405020304" pitchFamily="18" charset="0"/>
                <a:cs typeface="Times New Roman" panose="02020603050405020304" pitchFamily="18" charset="0"/>
              </a:rPr>
              <a:t>This module proves information related to various routes connecting sources and destinations. For each route, information such as source, destination, fare, reservation details, pick up points </a:t>
            </a:r>
            <a:r>
              <a:rPr lang="en-US" sz="2400" dirty="0" err="1">
                <a:solidFill>
                  <a:schemeClr val="tx1"/>
                </a:solidFill>
                <a:latin typeface="Times New Roman" panose="02020603050405020304" pitchFamily="18" charset="0"/>
                <a:cs typeface="Times New Roman" panose="02020603050405020304" pitchFamily="18" charset="0"/>
              </a:rPr>
              <a:t>etc</a:t>
            </a:r>
            <a:r>
              <a:rPr lang="en-US" sz="2400" dirty="0">
                <a:solidFill>
                  <a:schemeClr val="tx1"/>
                </a:solidFill>
                <a:latin typeface="Times New Roman" panose="02020603050405020304" pitchFamily="18" charset="0"/>
                <a:cs typeface="Times New Roman" panose="02020603050405020304" pitchFamily="18" charset="0"/>
              </a:rPr>
              <a:t> are provides. Only administrator can add, delete, edit and manage the data. Users can only view the information</a:t>
            </a:r>
          </a:p>
          <a:p>
            <a:pPr marL="45720" indent="0" algn="just">
              <a:buNone/>
            </a:pPr>
            <a:r>
              <a:rPr lang="en-US" sz="2400" b="1" dirty="0">
                <a:solidFill>
                  <a:schemeClr val="tx1"/>
                </a:solidFill>
                <a:latin typeface="Times New Roman" panose="02020603050405020304" pitchFamily="18" charset="0"/>
                <a:cs typeface="Times New Roman" panose="02020603050405020304" pitchFamily="18" charset="0"/>
              </a:rPr>
              <a:t>Reservation Module</a:t>
            </a:r>
          </a:p>
          <a:p>
            <a:pPr marL="45720" indent="0" algn="just">
              <a:buNone/>
            </a:pPr>
            <a:r>
              <a:rPr lang="en-US" dirty="0">
                <a:solidFill>
                  <a:schemeClr val="tx1"/>
                </a:solidFill>
                <a:latin typeface="Times New Roman" panose="02020603050405020304" pitchFamily="18" charset="0"/>
                <a:cs typeface="Times New Roman" panose="02020603050405020304" pitchFamily="18" charset="0"/>
              </a:rPr>
              <a:t>This module provides functionalities that allow a user to book tickets or cancel previously booked tickets. The module maintains the details of all reservations made so far and allows administrator to either confirm or reject the bookings.</a:t>
            </a:r>
          </a:p>
          <a:p>
            <a:pPr marL="45720" indent="0" algn="just">
              <a:buNone/>
            </a:pPr>
            <a:r>
              <a:rPr lang="en-US" sz="2400" b="1" dirty="0">
                <a:solidFill>
                  <a:schemeClr val="tx1"/>
                </a:solidFill>
                <a:latin typeface="Times New Roman" panose="02020603050405020304" pitchFamily="18" charset="0"/>
                <a:cs typeface="Times New Roman" panose="02020603050405020304" pitchFamily="18" charset="0"/>
              </a:rPr>
              <a:t>Testimonials Module</a:t>
            </a:r>
          </a:p>
          <a:p>
            <a:pPr marL="45720" indent="0" algn="just">
              <a:buNone/>
            </a:pPr>
            <a:r>
              <a:rPr lang="en-US" sz="2400" dirty="0">
                <a:solidFill>
                  <a:schemeClr val="tx1"/>
                </a:solidFill>
                <a:latin typeface="Times New Roman" panose="02020603050405020304" pitchFamily="18" charset="0"/>
                <a:cs typeface="Times New Roman" panose="02020603050405020304" pitchFamily="18" charset="0"/>
              </a:rPr>
              <a:t>Users of this application can post their opinions, complaints and suggestions regarding this portal and services to the administrator. Accordingly, the administrator can take various steps to act on the complaints and suggestions</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0BB82CE-7963-4F4E-B07C-33E8501BDD62}"/>
              </a:ext>
            </a:extLst>
          </p:cNvPr>
          <p:cNvPicPr>
            <a:picLocks noChangeAspect="1"/>
          </p:cNvPicPr>
          <p:nvPr/>
        </p:nvPicPr>
        <p:blipFill>
          <a:blip r:embed="rId2"/>
          <a:stretch>
            <a:fillRect/>
          </a:stretch>
        </p:blipFill>
        <p:spPr>
          <a:xfrm>
            <a:off x="399732" y="2126297"/>
            <a:ext cx="2390775" cy="2323783"/>
          </a:xfrm>
          <a:prstGeom prst="rect">
            <a:avLst/>
          </a:prstGeom>
        </p:spPr>
      </p:pic>
    </p:spTree>
    <p:extLst>
      <p:ext uri="{BB962C8B-B14F-4D97-AF65-F5344CB8AC3E}">
        <p14:creationId xmlns:p14="http://schemas.microsoft.com/office/powerpoint/2010/main" val="319489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75E77-80BA-4071-B1FE-F5E1AB174FEB}"/>
              </a:ext>
            </a:extLst>
          </p:cNvPr>
          <p:cNvSpPr>
            <a:spLocks noGrp="1"/>
          </p:cNvSpPr>
          <p:nvPr>
            <p:ph type="title"/>
          </p:nvPr>
        </p:nvSpPr>
        <p:spPr>
          <a:xfrm>
            <a:off x="533400" y="-101600"/>
            <a:ext cx="9875520" cy="1356360"/>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Tracking Module</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9A5C25-2D10-4E95-AC6E-F284B16284AC}"/>
              </a:ext>
            </a:extLst>
          </p:cNvPr>
          <p:cNvSpPr>
            <a:spLocks noGrp="1"/>
          </p:cNvSpPr>
          <p:nvPr>
            <p:ph idx="1"/>
          </p:nvPr>
        </p:nvSpPr>
        <p:spPr>
          <a:xfrm>
            <a:off x="614681" y="899160"/>
            <a:ext cx="8336279" cy="5339080"/>
          </a:xfrm>
        </p:spPr>
        <p:txBody>
          <a:bodyPr>
            <a:normAutofit/>
          </a:bodyPr>
          <a:lstStyle/>
          <a:p>
            <a:pPr marL="45720" indent="0" algn="just">
              <a:buNone/>
            </a:pPr>
            <a:r>
              <a:rPr lang="en-US" sz="2400" dirty="0">
                <a:solidFill>
                  <a:schemeClr val="tx1"/>
                </a:solidFill>
                <a:latin typeface="Times New Roman" panose="02020603050405020304" pitchFamily="18" charset="0"/>
                <a:cs typeface="Times New Roman" panose="02020603050405020304" pitchFamily="18" charset="0"/>
              </a:rPr>
              <a:t>The Tracking Module will track the customer by dates, hotels, vehicles etc. MIS Reports where generated to keep track of the revenue, agent’s performance, etc., Voucher where generated for the customer for all the accommodation and transport facilities asked by the customer</a:t>
            </a:r>
          </a:p>
          <a:p>
            <a:pPr marL="45720" indent="0" algn="just">
              <a:buNone/>
            </a:pPr>
            <a:r>
              <a:rPr lang="en-US" sz="2800" b="1" dirty="0">
                <a:latin typeface="Times New Roman" panose="02020603050405020304" pitchFamily="18" charset="0"/>
                <a:cs typeface="Times New Roman" panose="02020603050405020304" pitchFamily="18" charset="0"/>
              </a:rPr>
              <a:t>MODULE DESCRIPTION</a:t>
            </a:r>
          </a:p>
          <a:p>
            <a:pPr marL="45720" indent="0" algn="just">
              <a:buNone/>
            </a:pPr>
            <a:r>
              <a:rPr lang="en-US" sz="2400" dirty="0">
                <a:solidFill>
                  <a:schemeClr val="tx1"/>
                </a:solidFill>
                <a:latin typeface="Times New Roman" panose="02020603050405020304" pitchFamily="18" charset="0"/>
                <a:cs typeface="Times New Roman" panose="02020603050405020304" pitchFamily="18" charset="0"/>
              </a:rPr>
              <a:t>The system is proposed to have the following modules:</a:t>
            </a:r>
          </a:p>
          <a:p>
            <a:pPr marL="45720" indent="0" algn="just">
              <a:buNone/>
            </a:pPr>
            <a:r>
              <a:rPr lang="en-US" sz="2400" dirty="0">
                <a:solidFill>
                  <a:schemeClr val="tx1"/>
                </a:solidFill>
                <a:latin typeface="Times New Roman" panose="02020603050405020304" pitchFamily="18" charset="0"/>
                <a:cs typeface="Times New Roman" panose="02020603050405020304" pitchFamily="18" charset="0"/>
              </a:rPr>
              <a:t>Administrator module, travels module, routes module, reservations module and Testimonials module</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2A1E3D8-7F26-4E2B-AC7E-3744A3B19F33}"/>
              </a:ext>
            </a:extLst>
          </p:cNvPr>
          <p:cNvPicPr>
            <a:picLocks noChangeAspect="1"/>
          </p:cNvPicPr>
          <p:nvPr/>
        </p:nvPicPr>
        <p:blipFill>
          <a:blip r:embed="rId2"/>
          <a:stretch>
            <a:fillRect/>
          </a:stretch>
        </p:blipFill>
        <p:spPr>
          <a:xfrm>
            <a:off x="7741920" y="2255520"/>
            <a:ext cx="3911600" cy="4104640"/>
          </a:xfrm>
          <a:prstGeom prst="rect">
            <a:avLst/>
          </a:prstGeom>
        </p:spPr>
      </p:pic>
    </p:spTree>
    <p:extLst>
      <p:ext uri="{BB962C8B-B14F-4D97-AF65-F5344CB8AC3E}">
        <p14:creationId xmlns:p14="http://schemas.microsoft.com/office/powerpoint/2010/main" val="1470300676"/>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8ADAB2-5713-4CC8-B21C-AD74ED6A7DF7}">
  <ds:schemaRefs>
    <ds:schemaRef ds:uri="http://schemas.microsoft.com/sharepoint/v3/contenttype/forms"/>
  </ds:schemaRefs>
</ds:datastoreItem>
</file>

<file path=customXml/itemProps2.xml><?xml version="1.0" encoding="utf-8"?>
<ds:datastoreItem xmlns:ds="http://schemas.openxmlformats.org/officeDocument/2006/customXml" ds:itemID="{98D3DDD6-8E74-4DF3-A7C9-6234C7DB3E7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EF0D866-2B5B-42FA-BA6C-C5A2A7495C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Tourism design</Template>
  <TotalTime>183</TotalTime>
  <Words>850</Words>
  <Application>Microsoft Office PowerPoint</Application>
  <PresentationFormat>Widescreen</PresentationFormat>
  <Paragraphs>86</Paragraphs>
  <Slides>18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Corbel</vt:lpstr>
      <vt:lpstr>Forte</vt:lpstr>
      <vt:lpstr>Times New Roman</vt:lpstr>
      <vt:lpstr>Basis</vt:lpstr>
      <vt:lpstr>TOURISM MANAGEMENT SYSTEM</vt:lpstr>
      <vt:lpstr>TABLE OF CONTENTS</vt:lpstr>
      <vt:lpstr>ABSTRACT</vt:lpstr>
      <vt:lpstr>INTRODUCTION </vt:lpstr>
      <vt:lpstr>Existing System</vt:lpstr>
      <vt:lpstr>SOFTWARE &amp; HARDWARE</vt:lpstr>
      <vt:lpstr>MODULES</vt:lpstr>
      <vt:lpstr>Routes Module</vt:lpstr>
      <vt:lpstr>Tracking Module</vt:lpstr>
      <vt:lpstr>DATA FLOW DIAGRAM</vt:lpstr>
      <vt:lpstr>DATA FLOW DIAGRAM</vt:lpstr>
      <vt:lpstr>DATA FLOW DIAGRAM</vt:lpstr>
      <vt:lpstr>SCREEN SHOTS</vt:lpstr>
      <vt:lpstr>BACKEND TABLES</vt:lpstr>
      <vt:lpstr>RESULTS SCREEN SHOTS</vt:lpstr>
      <vt:lpstr>CONCLUSION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MANAGEMENT SYSTEM</dc:title>
  <dc:creator>anilkumar.j492@outlook.com</dc:creator>
  <cp:lastModifiedBy>anilkumar.j492@outlook.com</cp:lastModifiedBy>
  <cp:revision>3</cp:revision>
  <dcterms:created xsi:type="dcterms:W3CDTF">2022-02-02T08:38:31Z</dcterms:created>
  <dcterms:modified xsi:type="dcterms:W3CDTF">2022-02-03T14:31:26Z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