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79" r:id="rId15"/>
    <p:sldId id="280" r:id="rId16"/>
    <p:sldId id="281" r:id="rId17"/>
    <p:sldId id="269" r:id="rId18"/>
    <p:sldId id="27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936D-3F1F-F336-583C-C7CA2A982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B7FBDE-9AD5-6C70-A15C-5E0D51402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2E62CC-5D0E-0846-F965-9F1CD8882081}"/>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5" name="Footer Placeholder 4">
            <a:extLst>
              <a:ext uri="{FF2B5EF4-FFF2-40B4-BE49-F238E27FC236}">
                <a16:creationId xmlns:a16="http://schemas.microsoft.com/office/drawing/2014/main" id="{21F9D64D-6857-3D8D-9801-D7E45EA4D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A19F6-EA18-680E-A895-123AFD8BB617}"/>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224263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AD4B-8E05-E544-96D5-497237D85B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8BE129-CF56-DB3A-F9D6-4E629D47F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71505F-2C29-57C2-F033-92C30E4442AD}"/>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5" name="Footer Placeholder 4">
            <a:extLst>
              <a:ext uri="{FF2B5EF4-FFF2-40B4-BE49-F238E27FC236}">
                <a16:creationId xmlns:a16="http://schemas.microsoft.com/office/drawing/2014/main" id="{1C9FC0F7-88E6-C093-18D3-DC02DD08F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20D72-B2F5-D80B-8E54-A1DC9107E70D}"/>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314784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6551E-506E-938D-A9C1-942BD35D4E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037C92-D992-A190-85C7-9F860BFDE7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991E2-18BD-7FC3-7420-2591104BBFE1}"/>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5" name="Footer Placeholder 4">
            <a:extLst>
              <a:ext uri="{FF2B5EF4-FFF2-40B4-BE49-F238E27FC236}">
                <a16:creationId xmlns:a16="http://schemas.microsoft.com/office/drawing/2014/main" id="{24C92302-6895-9A3F-9D9B-D8B9FD076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D6C9C-AFDD-3CCF-498B-9C4A0FE47277}"/>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148008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74D6-9CF1-095E-9D3A-129782EC14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B60165-FC8D-3B7F-ADA0-F5F862FD17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C5CEA-E3BB-BAD2-C6B0-132220A177F2}"/>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5" name="Footer Placeholder 4">
            <a:extLst>
              <a:ext uri="{FF2B5EF4-FFF2-40B4-BE49-F238E27FC236}">
                <a16:creationId xmlns:a16="http://schemas.microsoft.com/office/drawing/2014/main" id="{E111C5E4-3A3B-6B63-F445-D497EB6AE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93F12-46D9-1BE4-B682-93374FAD1622}"/>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208589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D67C-CD4D-6DB5-B2B5-CE928C7B8A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C8FBEE-E3F6-400A-1973-15A54B072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F5ED3A-1038-DABA-9298-9D169B08FB3E}"/>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5" name="Footer Placeholder 4">
            <a:extLst>
              <a:ext uri="{FF2B5EF4-FFF2-40B4-BE49-F238E27FC236}">
                <a16:creationId xmlns:a16="http://schemas.microsoft.com/office/drawing/2014/main" id="{1CB4F45A-E6AF-D3ED-7507-80D1FC2EE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36FBC-A7D3-1597-E665-2A2442204E2D}"/>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337654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4B8D-8500-F482-B69C-EEA06073D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D72341-C8E6-1FBA-E4E9-AFAB60F060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C9C1C5-65CA-9063-B60D-3EB3D9B73E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74AEE9-5DF2-A8F6-525B-5D0B9F496A59}"/>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6" name="Footer Placeholder 5">
            <a:extLst>
              <a:ext uri="{FF2B5EF4-FFF2-40B4-BE49-F238E27FC236}">
                <a16:creationId xmlns:a16="http://schemas.microsoft.com/office/drawing/2014/main" id="{28B46816-15EC-AEF3-4870-A76DB30E6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AE3B3D-6BBF-40CB-BA26-52EAF19095BD}"/>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4076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6B8D-F900-78C8-D225-FE54C33693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745E12-C924-8B62-7CFC-FE6AB71A0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78FB28-5342-76AB-F373-2EFE6520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63F0A5-227B-31F3-8584-003140C83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00FE0-B6D6-C1A4-FC9F-66E52629E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93A5D1-7959-8213-5B79-29F83B3BDFFA}"/>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8" name="Footer Placeholder 7">
            <a:extLst>
              <a:ext uri="{FF2B5EF4-FFF2-40B4-BE49-F238E27FC236}">
                <a16:creationId xmlns:a16="http://schemas.microsoft.com/office/drawing/2014/main" id="{87A3A742-2E7D-1061-989B-5136237367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2ADA79-AE3E-545E-98CC-134B65DB6E5C}"/>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285369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3C5C-80FF-FF85-5461-F1578DB45D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6A26D9-6AC7-6C15-63E7-CCFED4264BE1}"/>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4" name="Footer Placeholder 3">
            <a:extLst>
              <a:ext uri="{FF2B5EF4-FFF2-40B4-BE49-F238E27FC236}">
                <a16:creationId xmlns:a16="http://schemas.microsoft.com/office/drawing/2014/main" id="{381884F4-34C9-4B2E-3FC0-894F5A94E8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381326-7B28-C484-3BA7-D8C9D7A3D988}"/>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75415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D1D39-B167-0973-CEB2-1CCD183C3FC4}"/>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3" name="Footer Placeholder 2">
            <a:extLst>
              <a:ext uri="{FF2B5EF4-FFF2-40B4-BE49-F238E27FC236}">
                <a16:creationId xmlns:a16="http://schemas.microsoft.com/office/drawing/2014/main" id="{F7F2EDA6-450D-9FA9-6C81-18B636F662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3F343A-4F42-9346-BDF5-41D15BFFDE54}"/>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256198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A168-81F9-A1E5-90AD-16E3F8EC9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07537A-D0EB-2D29-2983-BE88629DA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D55670-ADF8-4802-0336-658680DBC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C4304-82E4-49FB-DDBA-42C96CA62A8B}"/>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6" name="Footer Placeholder 5">
            <a:extLst>
              <a:ext uri="{FF2B5EF4-FFF2-40B4-BE49-F238E27FC236}">
                <a16:creationId xmlns:a16="http://schemas.microsoft.com/office/drawing/2014/main" id="{BE7BAF81-B188-C971-FB8F-60F6C9172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172F49-2792-31D9-65B6-45A00D9E9330}"/>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313959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A4A2-1626-E0F1-839C-2F81F22D5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CD1D49-0DD7-69DE-C8DF-C0F4A8D00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B8691F-3750-9334-CEAD-F83BB43ED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BC9AC-FC36-C265-BEA3-19B78CE7753E}"/>
              </a:ext>
            </a:extLst>
          </p:cNvPr>
          <p:cNvSpPr>
            <a:spLocks noGrp="1"/>
          </p:cNvSpPr>
          <p:nvPr>
            <p:ph type="dt" sz="half" idx="10"/>
          </p:nvPr>
        </p:nvSpPr>
        <p:spPr/>
        <p:txBody>
          <a:bodyPr/>
          <a:lstStyle/>
          <a:p>
            <a:fld id="{4F11DDE9-1F6A-48B7-B59D-1AD01C1EB23F}" type="datetimeFigureOut">
              <a:rPr lang="en-IN" smtClean="0"/>
              <a:t>21-12-2022</a:t>
            </a:fld>
            <a:endParaRPr lang="en-IN"/>
          </a:p>
        </p:txBody>
      </p:sp>
      <p:sp>
        <p:nvSpPr>
          <p:cNvPr id="6" name="Footer Placeholder 5">
            <a:extLst>
              <a:ext uri="{FF2B5EF4-FFF2-40B4-BE49-F238E27FC236}">
                <a16:creationId xmlns:a16="http://schemas.microsoft.com/office/drawing/2014/main" id="{53F11383-ACAF-0267-8E1D-450F24818C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8CA333-D2F0-3938-6213-A83F2D79182B}"/>
              </a:ext>
            </a:extLst>
          </p:cNvPr>
          <p:cNvSpPr>
            <a:spLocks noGrp="1"/>
          </p:cNvSpPr>
          <p:nvPr>
            <p:ph type="sldNum" sz="quarter" idx="12"/>
          </p:nvPr>
        </p:nvSpPr>
        <p:spPr/>
        <p:txBody>
          <a:bodyPr/>
          <a:lstStyle/>
          <a:p>
            <a:fld id="{1210CB9A-E4DE-4312-8500-AE02AAADE804}" type="slidenum">
              <a:rPr lang="en-IN" smtClean="0"/>
              <a:t>‹#›</a:t>
            </a:fld>
            <a:endParaRPr lang="en-IN"/>
          </a:p>
        </p:txBody>
      </p:sp>
    </p:spTree>
    <p:extLst>
      <p:ext uri="{BB962C8B-B14F-4D97-AF65-F5344CB8AC3E}">
        <p14:creationId xmlns:p14="http://schemas.microsoft.com/office/powerpoint/2010/main" val="150224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D06EC-3C0B-2E07-E5C2-E8CE08027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4A3512-ED83-7DCF-9A09-E802FECA2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6E477-62DD-C336-3038-A69600D0E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1DDE9-1F6A-48B7-B59D-1AD01C1EB23F}" type="datetimeFigureOut">
              <a:rPr lang="en-IN" smtClean="0"/>
              <a:t>21-12-2022</a:t>
            </a:fld>
            <a:endParaRPr lang="en-IN"/>
          </a:p>
        </p:txBody>
      </p:sp>
      <p:sp>
        <p:nvSpPr>
          <p:cNvPr id="5" name="Footer Placeholder 4">
            <a:extLst>
              <a:ext uri="{FF2B5EF4-FFF2-40B4-BE49-F238E27FC236}">
                <a16:creationId xmlns:a16="http://schemas.microsoft.com/office/drawing/2014/main" id="{6DD68597-D347-2C02-96C7-1BAFA65D9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AB02DE-C762-A8F4-3B0F-8EE615620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0CB9A-E4DE-4312-8500-AE02AAADE804}" type="slidenum">
              <a:rPr lang="en-IN" smtClean="0"/>
              <a:t>‹#›</a:t>
            </a:fld>
            <a:endParaRPr lang="en-IN"/>
          </a:p>
        </p:txBody>
      </p:sp>
    </p:spTree>
    <p:extLst>
      <p:ext uri="{BB962C8B-B14F-4D97-AF65-F5344CB8AC3E}">
        <p14:creationId xmlns:p14="http://schemas.microsoft.com/office/powerpoint/2010/main" val="383189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4851-D3D8-740B-9492-657F76314EC1}"/>
              </a:ext>
            </a:extLst>
          </p:cNvPr>
          <p:cNvSpPr>
            <a:spLocks noGrp="1"/>
          </p:cNvSpPr>
          <p:nvPr>
            <p:ph type="ctrTitle"/>
          </p:nvPr>
        </p:nvSpPr>
        <p:spPr>
          <a:xfrm>
            <a:off x="1374710" y="2118050"/>
            <a:ext cx="9144000" cy="2323322"/>
          </a:xfrm>
        </p:spPr>
        <p:txBody>
          <a:bodyPr>
            <a:normAutofit fontScale="90000"/>
          </a:bodyPr>
          <a:lstStyle/>
          <a:p>
            <a:r>
              <a:rPr lang="en-IN" sz="5300" b="1" dirty="0">
                <a:latin typeface="Times New Roman" panose="02020603050405020304" pitchFamily="18" charset="0"/>
                <a:cs typeface="Times New Roman" panose="02020603050405020304" pitchFamily="18" charset="0"/>
              </a:rPr>
              <a:t>SMART DOOR LOCKING SYSTEM USING FACE RECOGNITION</a:t>
            </a:r>
            <a:br>
              <a:rPr lang="en-IN" sz="5300" b="1" dirty="0">
                <a:latin typeface="Times New Roman" panose="02020603050405020304" pitchFamily="18" charset="0"/>
                <a:cs typeface="Times New Roman" panose="02020603050405020304" pitchFamily="18" charset="0"/>
              </a:rPr>
            </a:br>
            <a:br>
              <a:rPr lang="en-IN" sz="5300" b="1"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BATCH:02</a:t>
            </a:r>
            <a:endParaRPr lang="en-IN" dirty="0"/>
          </a:p>
        </p:txBody>
      </p:sp>
      <p:sp>
        <p:nvSpPr>
          <p:cNvPr id="3" name="Subtitle 2">
            <a:extLst>
              <a:ext uri="{FF2B5EF4-FFF2-40B4-BE49-F238E27FC236}">
                <a16:creationId xmlns:a16="http://schemas.microsoft.com/office/drawing/2014/main" id="{FE631EF4-6424-47F7-FC38-A9EF7514453C}"/>
              </a:ext>
            </a:extLst>
          </p:cNvPr>
          <p:cNvSpPr>
            <a:spLocks noGrp="1"/>
          </p:cNvSpPr>
          <p:nvPr>
            <p:ph type="subTitle" idx="1"/>
          </p:nvPr>
        </p:nvSpPr>
        <p:spPr>
          <a:xfrm>
            <a:off x="1635967" y="4638077"/>
            <a:ext cx="9144000" cy="1655762"/>
          </a:xfrm>
        </p:spPr>
        <p:txBody>
          <a:bodyPr>
            <a:normAutofit fontScale="85000" lnSpcReduction="10000"/>
          </a:bodyPr>
          <a:lstStyle/>
          <a:p>
            <a:pPr algn="l"/>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                                                                        presented by:-</a:t>
            </a:r>
            <a:endPar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l"/>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DR.Ramakrishnan</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                                                                 </a:t>
            </a:r>
            <a:r>
              <a:rPr lang="en-IN"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Chavali</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Rahul          :191FA07072</a:t>
            </a: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l"/>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Mr.P.Ramdoss</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Valeti</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Vishnu Vivek :201FA07053</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dirty="0"/>
              <a:t>                                                                                              </a:t>
            </a:r>
            <a:r>
              <a:rPr lang="en-IN" sz="2400" dirty="0">
                <a:latin typeface="Times New Roman" panose="02020603050405020304" pitchFamily="18" charset="0"/>
                <a:cs typeface="Times New Roman" panose="02020603050405020304" pitchFamily="18" charset="0"/>
              </a:rPr>
              <a:t>Juhi Kumari             :201FA07075</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36463F1-41D5-F8DF-497C-0EE99985DBF9}"/>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412170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A5C0-4668-8F27-DC1B-53A3652584C2}"/>
              </a:ext>
            </a:extLst>
          </p:cNvPr>
          <p:cNvSpPr>
            <a:spLocks noGrp="1"/>
          </p:cNvSpPr>
          <p:nvPr>
            <p:ph type="title"/>
          </p:nvPr>
        </p:nvSpPr>
        <p:spPr>
          <a:xfrm>
            <a:off x="838200" y="466433"/>
            <a:ext cx="10515600" cy="1418351"/>
          </a:xfrm>
        </p:spPr>
        <p:txBody>
          <a:bodyPr>
            <a:normAutofi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Block Diagram</a:t>
            </a:r>
            <a:br>
              <a:rPr lang="en-IN" dirty="0">
                <a:latin typeface="Times New Roman" panose="02020603050405020304" pitchFamily="18" charset="0"/>
                <a:cs typeface="Times New Roman" panose="02020603050405020304" pitchFamily="18" charset="0"/>
              </a:rPr>
            </a:br>
            <a:endParaRPr lang="en-IN" b="1" dirty="0"/>
          </a:p>
        </p:txBody>
      </p:sp>
      <p:pic>
        <p:nvPicPr>
          <p:cNvPr id="5" name="Content Placeholder 4">
            <a:extLst>
              <a:ext uri="{FF2B5EF4-FFF2-40B4-BE49-F238E27FC236}">
                <a16:creationId xmlns:a16="http://schemas.microsoft.com/office/drawing/2014/main" id="{F085534C-20F4-6486-8FE3-55A2A6675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504" y="2040229"/>
            <a:ext cx="8730992" cy="4351338"/>
          </a:xfrm>
        </p:spPr>
      </p:pic>
      <p:pic>
        <p:nvPicPr>
          <p:cNvPr id="4" name="Picture 3">
            <a:extLst>
              <a:ext uri="{FF2B5EF4-FFF2-40B4-BE49-F238E27FC236}">
                <a16:creationId xmlns:a16="http://schemas.microsoft.com/office/drawing/2014/main" id="{BF96BFAE-F9F8-05A7-1C38-3B2EDDB67951}"/>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17874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6F3F-F7DE-305D-F551-F14B1DCB54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Block Diagram</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C62784AC-32ED-F590-3142-DE316DC74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1921" y="2141537"/>
            <a:ext cx="7278459" cy="4351338"/>
          </a:xfrm>
        </p:spPr>
      </p:pic>
      <p:pic>
        <p:nvPicPr>
          <p:cNvPr id="4" name="Picture 3">
            <a:extLst>
              <a:ext uri="{FF2B5EF4-FFF2-40B4-BE49-F238E27FC236}">
                <a16:creationId xmlns:a16="http://schemas.microsoft.com/office/drawing/2014/main" id="{9A79C603-8C8A-307E-6A5B-FF4392829434}"/>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136034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41BB57-F001-8530-7B08-6B36A221D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992" y="214604"/>
            <a:ext cx="7333861" cy="6643396"/>
          </a:xfrm>
        </p:spPr>
      </p:pic>
    </p:spTree>
    <p:extLst>
      <p:ext uri="{BB962C8B-B14F-4D97-AF65-F5344CB8AC3E}">
        <p14:creationId xmlns:p14="http://schemas.microsoft.com/office/powerpoint/2010/main" val="75468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2D83-B559-A0EA-31BB-1C1319554309}"/>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The Architecture</a:t>
            </a:r>
            <a:endParaRPr lang="en-IN" dirty="0"/>
          </a:p>
        </p:txBody>
      </p:sp>
      <p:sp>
        <p:nvSpPr>
          <p:cNvPr id="3" name="Content Placeholder 2">
            <a:extLst>
              <a:ext uri="{FF2B5EF4-FFF2-40B4-BE49-F238E27FC236}">
                <a16:creationId xmlns:a16="http://schemas.microsoft.com/office/drawing/2014/main" id="{134BA9E0-1075-947A-6316-F04FEFD7801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Main features of the door lock system:-</a:t>
            </a:r>
          </a:p>
          <a:p>
            <a:pPr marL="0" indent="0" algn="just">
              <a:buNone/>
            </a:pPr>
            <a:r>
              <a:rPr lang="en-US" dirty="0">
                <a:latin typeface="Times New Roman" panose="02020603050405020304" pitchFamily="18" charset="0"/>
                <a:cs typeface="Times New Roman" panose="02020603050405020304" pitchFamily="18" charset="0"/>
              </a:rPr>
              <a:t>There are several features of the door lock system. It helps to lock and unlock the doors from face recognition with the help of whatever images is stored in the database by ESP32-CAm. It has a monitoring system, which can uniquely monitor every actions performed. The system can monitor the last person who locked the and unlocked door . With such features implanted, it enhances the security system of the place. The admins can track and monitor every single activity on-the-go.</a:t>
            </a: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75A0C71-4401-74A3-9B07-D2EC3671405D}"/>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32130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940A-793F-6A78-033D-07359167955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Results</a:t>
            </a:r>
          </a:p>
        </p:txBody>
      </p:sp>
      <p:pic>
        <p:nvPicPr>
          <p:cNvPr id="5" name="Content Placeholder 4">
            <a:extLst>
              <a:ext uri="{FF2B5EF4-FFF2-40B4-BE49-F238E27FC236}">
                <a16:creationId xmlns:a16="http://schemas.microsoft.com/office/drawing/2014/main" id="{B5D8B9CC-2102-816F-F4D4-206F83AD8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003569" y="1307019"/>
            <a:ext cx="4441373" cy="5690203"/>
          </a:xfrm>
        </p:spPr>
      </p:pic>
    </p:spTree>
    <p:extLst>
      <p:ext uri="{BB962C8B-B14F-4D97-AF65-F5344CB8AC3E}">
        <p14:creationId xmlns:p14="http://schemas.microsoft.com/office/powerpoint/2010/main" val="422345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199E-F336-C803-1C06-FF3EAE789EE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Results</a:t>
            </a:r>
            <a:endParaRPr lang="en-IN" dirty="0"/>
          </a:p>
        </p:txBody>
      </p:sp>
      <p:pic>
        <p:nvPicPr>
          <p:cNvPr id="5" name="Content Placeholder 4">
            <a:extLst>
              <a:ext uri="{FF2B5EF4-FFF2-40B4-BE49-F238E27FC236}">
                <a16:creationId xmlns:a16="http://schemas.microsoft.com/office/drawing/2014/main" id="{A95E88B3-DC34-8B0A-A588-3DE22BCE4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23" y="1825625"/>
            <a:ext cx="8190753" cy="4351338"/>
          </a:xfrm>
        </p:spPr>
      </p:pic>
    </p:spTree>
    <p:extLst>
      <p:ext uri="{BB962C8B-B14F-4D97-AF65-F5344CB8AC3E}">
        <p14:creationId xmlns:p14="http://schemas.microsoft.com/office/powerpoint/2010/main" val="363647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4208-7755-83A5-7C54-739AF9889D8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Results</a:t>
            </a:r>
            <a:endParaRPr lang="en-IN" dirty="0"/>
          </a:p>
        </p:txBody>
      </p:sp>
      <p:pic>
        <p:nvPicPr>
          <p:cNvPr id="5" name="Content Placeholder 4">
            <a:extLst>
              <a:ext uri="{FF2B5EF4-FFF2-40B4-BE49-F238E27FC236}">
                <a16:creationId xmlns:a16="http://schemas.microsoft.com/office/drawing/2014/main" id="{C58BFD8F-456E-85B8-5A13-B7DEA16813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2486819"/>
            <a:ext cx="7162800" cy="3028950"/>
          </a:xfrm>
        </p:spPr>
      </p:pic>
    </p:spTree>
    <p:extLst>
      <p:ext uri="{BB962C8B-B14F-4D97-AF65-F5344CB8AC3E}">
        <p14:creationId xmlns:p14="http://schemas.microsoft.com/office/powerpoint/2010/main" val="56175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DDB0-8CFC-79A4-D068-F6DD6C9FCEB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Future Work</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3853CE6-AAEA-FCE7-B765-1881DE93317E}"/>
              </a:ext>
            </a:extLst>
          </p:cNvPr>
          <p:cNvSpPr>
            <a:spLocks noGrp="1"/>
          </p:cNvSpPr>
          <p:nvPr>
            <p:ph idx="1"/>
          </p:nvPr>
        </p:nvSpPr>
        <p:spPr>
          <a:xfrm>
            <a:off x="838200" y="2363106"/>
            <a:ext cx="10515600" cy="3726089"/>
          </a:xfrm>
        </p:spPr>
        <p:txBody>
          <a:bodyPr/>
          <a:lstStyle/>
          <a:p>
            <a:pPr marL="0" indent="0" algn="just">
              <a:buNone/>
            </a:pPr>
            <a:r>
              <a:rPr lang="en-US" dirty="0">
                <a:latin typeface="Times New Roman" panose="02020603050405020304" pitchFamily="18" charset="0"/>
                <a:cs typeface="Times New Roman" panose="02020603050405020304" pitchFamily="18" charset="0"/>
              </a:rPr>
              <a:t>There are several other features those will be integrated in the future aiming to solve many problems and advancements. The features to be integrated in future is an impact detection sensor, which is capable of detecting any kind of physical impact made on the door and raising an alarm on the admin’s mobile device. Users can add new doors or remove them accordingly. It eliminates the hassle of carrying several keys and more importantly the problems of losing keys.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19DFF13-7406-3377-E52E-03197F4169EB}"/>
              </a:ext>
            </a:extLst>
          </p:cNvPr>
          <p:cNvPicPr>
            <a:picLocks noChangeAspect="1"/>
          </p:cNvPicPr>
          <p:nvPr/>
        </p:nvPicPr>
        <p:blipFill>
          <a:blip r:embed="rId2"/>
          <a:stretch>
            <a:fillRect/>
          </a:stretch>
        </p:blipFill>
        <p:spPr>
          <a:xfrm>
            <a:off x="9296149" y="-9331"/>
            <a:ext cx="2895851" cy="1054699"/>
          </a:xfrm>
          <a:prstGeom prst="rect">
            <a:avLst/>
          </a:prstGeom>
        </p:spPr>
      </p:pic>
    </p:spTree>
    <p:extLst>
      <p:ext uri="{BB962C8B-B14F-4D97-AF65-F5344CB8AC3E}">
        <p14:creationId xmlns:p14="http://schemas.microsoft.com/office/powerpoint/2010/main" val="272030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2BC9-6478-1352-7A95-9BCD2B64C55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Conclusion</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5E6C4D-2864-2743-D0F4-953569A55984}"/>
              </a:ext>
            </a:extLst>
          </p:cNvPr>
          <p:cNvSpPr>
            <a:spLocks noGrp="1"/>
          </p:cNvSpPr>
          <p:nvPr>
            <p:ph idx="1"/>
          </p:nvPr>
        </p:nvSpPr>
        <p:spPr>
          <a:xfrm>
            <a:off x="838200" y="2077552"/>
            <a:ext cx="10515600" cy="3315542"/>
          </a:xfrm>
        </p:spPr>
        <p:txBody>
          <a:bodyPr/>
          <a:lstStyle/>
          <a:p>
            <a:pPr marL="0" indent="0" algn="just">
              <a:buNone/>
            </a:pPr>
            <a:r>
              <a:rPr lang="en-US" dirty="0">
                <a:latin typeface="Times New Roman" panose="02020603050405020304" pitchFamily="18" charset="0"/>
                <a:cs typeface="Times New Roman" panose="02020603050405020304" pitchFamily="18" charset="0"/>
              </a:rPr>
              <a:t>In this system we have implemented a face recognition door lock system. Recognizing of faces is done by using cascade classifiers, which gets a high accuracy and will store in the database. For this testing, we have used 5 images only. Computer vision is used in the IOT. For security purpose, we have implemented real time face detection by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classifier. Thus this system can useful for senior citizens living alone and for immobilized people. Hence the proposed system is practically easy to construct and easy to track the path.</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363579-434C-44C1-9404-C436A208B818}"/>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399523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D8E6D-F565-62D1-E786-771E78F9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pic>
        <p:nvPicPr>
          <p:cNvPr id="6" name="Picture 5">
            <a:extLst>
              <a:ext uri="{FF2B5EF4-FFF2-40B4-BE49-F238E27FC236}">
                <a16:creationId xmlns:a16="http://schemas.microsoft.com/office/drawing/2014/main" id="{B44800E3-60B8-9F92-1E9D-0F54E7B97DC0}"/>
              </a:ext>
            </a:extLst>
          </p:cNvPr>
          <p:cNvPicPr>
            <a:picLocks noChangeAspect="1"/>
          </p:cNvPicPr>
          <p:nvPr/>
        </p:nvPicPr>
        <p:blipFill>
          <a:blip r:embed="rId3"/>
          <a:stretch>
            <a:fillRect/>
          </a:stretch>
        </p:blipFill>
        <p:spPr>
          <a:xfrm>
            <a:off x="9296149" y="0"/>
            <a:ext cx="2895851" cy="1054699"/>
          </a:xfrm>
          <a:prstGeom prst="rect">
            <a:avLst/>
          </a:prstGeom>
        </p:spPr>
      </p:pic>
    </p:spTree>
    <p:extLst>
      <p:ext uri="{BB962C8B-B14F-4D97-AF65-F5344CB8AC3E}">
        <p14:creationId xmlns:p14="http://schemas.microsoft.com/office/powerpoint/2010/main" val="127377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21E0-9C46-21E3-AB45-46E288211901}"/>
              </a:ext>
            </a:extLst>
          </p:cNvPr>
          <p:cNvSpPr>
            <a:spLocks noGrp="1"/>
          </p:cNvSpPr>
          <p:nvPr>
            <p:ph type="title"/>
          </p:nvPr>
        </p:nvSpPr>
        <p:spPr>
          <a:xfrm>
            <a:off x="838200" y="318472"/>
            <a:ext cx="10515600" cy="1325563"/>
          </a:xfrm>
        </p:spPr>
        <p:txBody>
          <a:bodyPr/>
          <a:lstStyle/>
          <a:p>
            <a:r>
              <a:rPr lang="en-IN" sz="4400" b="1" dirty="0">
                <a:latin typeface="Times New Roman" panose="02020603050405020304" pitchFamily="18" charset="0"/>
                <a:cs typeface="Times New Roman" panose="02020603050405020304" pitchFamily="18" charset="0"/>
              </a:rPr>
              <a:t>                            Contents</a:t>
            </a:r>
            <a:endParaRPr lang="en-IN" dirty="0"/>
          </a:p>
        </p:txBody>
      </p:sp>
      <p:sp>
        <p:nvSpPr>
          <p:cNvPr id="3" name="Content Placeholder 2">
            <a:extLst>
              <a:ext uri="{FF2B5EF4-FFF2-40B4-BE49-F238E27FC236}">
                <a16:creationId xmlns:a16="http://schemas.microsoft.com/office/drawing/2014/main" id="{CE4E6FAF-FB05-49F3-3E72-C26FF4471400}"/>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IN">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Hardware and Software Requirements</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Working</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Block Diagram</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Architecture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Work</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 </a:t>
            </a:r>
          </a:p>
          <a:p>
            <a:pPr marL="0" indent="0">
              <a:buNone/>
            </a:pPr>
            <a:endParaRPr lang="en-IN" dirty="0"/>
          </a:p>
        </p:txBody>
      </p:sp>
      <p:pic>
        <p:nvPicPr>
          <p:cNvPr id="4" name="Picture 3">
            <a:extLst>
              <a:ext uri="{FF2B5EF4-FFF2-40B4-BE49-F238E27FC236}">
                <a16:creationId xmlns:a16="http://schemas.microsoft.com/office/drawing/2014/main" id="{FE425939-4348-0482-0351-000E4A52F6DC}"/>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422000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2EB9-857C-A3E3-F4E2-2CDB9DCAB7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Abstract</a:t>
            </a:r>
            <a:endParaRPr lang="en-IN" dirty="0"/>
          </a:p>
        </p:txBody>
      </p:sp>
      <p:sp>
        <p:nvSpPr>
          <p:cNvPr id="3" name="Content Placeholder 2">
            <a:extLst>
              <a:ext uri="{FF2B5EF4-FFF2-40B4-BE49-F238E27FC236}">
                <a16:creationId xmlns:a16="http://schemas.microsoft.com/office/drawing/2014/main" id="{D2AF64E3-6964-3FE1-C0C0-854BE1FFA997}"/>
              </a:ext>
            </a:extLst>
          </p:cNvPr>
          <p:cNvSpPr>
            <a:spLocks noGrp="1"/>
          </p:cNvSpPr>
          <p:nvPr>
            <p:ph idx="1"/>
          </p:nvPr>
        </p:nvSpPr>
        <p:spPr>
          <a:xfrm>
            <a:off x="1052804" y="2108102"/>
            <a:ext cx="10515600" cy="368620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 this system we have proposed face recognition door lock system using Arduino for security purpose. Implementation of the system is for monitoring whether any unknown person is entering in to the door. We have established communication with electronic devices through face detection with the help of ESP-32 camera Arduino platform.</a:t>
            </a:r>
          </a:p>
          <a:p>
            <a:pPr marL="0" indent="0" algn="just">
              <a:buNone/>
            </a:pPr>
            <a:r>
              <a:rPr lang="en-US" dirty="0">
                <a:latin typeface="Times New Roman" panose="02020603050405020304" pitchFamily="18" charset="0"/>
                <a:cs typeface="Times New Roman" panose="02020603050405020304" pitchFamily="18" charset="0"/>
              </a:rPr>
              <a:t>As soon as the person enters near the door, ESP-32 camera captures the image and face detection process is done then if it matches with database images then the door is unlocked otherwise a message with the picture of a person will be sent to the registered mobile.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73D2D3-171C-9FBD-5D1D-26F093A41AA3}"/>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308769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155D-74A6-2FF0-96D2-021C99BEC695}"/>
              </a:ext>
            </a:extLst>
          </p:cNvPr>
          <p:cNvSpPr>
            <a:spLocks noGrp="1"/>
          </p:cNvSpPr>
          <p:nvPr>
            <p:ph type="title"/>
          </p:nvPr>
        </p:nvSpPr>
        <p:spPr>
          <a:xfrm>
            <a:off x="838200" y="654374"/>
            <a:ext cx="10515600" cy="1325563"/>
          </a:xfrm>
        </p:spPr>
        <p:txBody>
          <a:bodyPr/>
          <a:lstStyle/>
          <a:p>
            <a:pPr algn="just"/>
            <a:r>
              <a:rPr lang="en-IN" b="1" dirty="0">
                <a:latin typeface="Times New Roman" panose="02020603050405020304" pitchFamily="18" charset="0"/>
                <a:cs typeface="Times New Roman" panose="02020603050405020304" pitchFamily="18" charset="0"/>
              </a:rPr>
              <a:t>Introduction</a:t>
            </a:r>
            <a:br>
              <a:rPr lang="en-IN"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E05B5355-0822-757C-72E0-AC70022690F7}"/>
              </a:ext>
            </a:extLst>
          </p:cNvPr>
          <p:cNvSpPr>
            <a:spLocks noGrp="1"/>
          </p:cNvSpPr>
          <p:nvPr>
            <p:ph idx="1"/>
          </p:nvPr>
        </p:nvSpPr>
        <p:spPr>
          <a:xfrm>
            <a:off x="950167" y="2058890"/>
            <a:ext cx="10515600" cy="3819395"/>
          </a:xfrm>
        </p:spPr>
        <p:txBody>
          <a:bodyPr/>
          <a:lstStyle/>
          <a:p>
            <a:pPr marL="0" indent="0" algn="just">
              <a:buNone/>
            </a:pPr>
            <a:r>
              <a:rPr lang="en-US" dirty="0">
                <a:latin typeface="Times New Roman" panose="02020603050405020304" pitchFamily="18" charset="0"/>
                <a:cs typeface="Times New Roman" panose="02020603050405020304" pitchFamily="18" charset="0"/>
              </a:rPr>
              <a:t>Nowadays, as the technology is increasing, facilities for human beings are increasing. In day to day activities, life of people has become very easier with the incorporation of many technologies. On the other hand, it also creates security issues . The traditional door locks have a problem that almost anyone can break and enter into your house. Hence it is a great challenge to overcome these problems. In general, in order to secure home, people make use of CCTV. Images will store in the database, so that the action can be taken when any suspicious incident happens</a:t>
            </a:r>
            <a:r>
              <a:rPr lang="en-US" dirty="0"/>
              <a:t>.</a:t>
            </a:r>
            <a:endParaRPr lang="en-IN" dirty="0"/>
          </a:p>
        </p:txBody>
      </p:sp>
      <p:pic>
        <p:nvPicPr>
          <p:cNvPr id="4" name="Picture 3">
            <a:extLst>
              <a:ext uri="{FF2B5EF4-FFF2-40B4-BE49-F238E27FC236}">
                <a16:creationId xmlns:a16="http://schemas.microsoft.com/office/drawing/2014/main" id="{EBB086D5-3AA9-078A-0255-5F70C1B856D7}"/>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90188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CAF7-2CA6-673F-8A2C-6E9CD1D09949}"/>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Existing system</a:t>
            </a:r>
            <a:endParaRPr lang="en-IN" dirty="0"/>
          </a:p>
        </p:txBody>
      </p:sp>
      <p:sp>
        <p:nvSpPr>
          <p:cNvPr id="3" name="Content Placeholder 2">
            <a:extLst>
              <a:ext uri="{FF2B5EF4-FFF2-40B4-BE49-F238E27FC236}">
                <a16:creationId xmlns:a16="http://schemas.microsoft.com/office/drawing/2014/main" id="{80770470-871D-B27E-9595-A23E7EB7F60A}"/>
              </a:ext>
            </a:extLst>
          </p:cNvPr>
          <p:cNvSpPr>
            <a:spLocks noGrp="1"/>
          </p:cNvSpPr>
          <p:nvPr>
            <p:ph idx="1"/>
          </p:nvPr>
        </p:nvSpPr>
        <p:spPr>
          <a:xfrm>
            <a:off x="838200" y="2394792"/>
            <a:ext cx="10515600" cy="3082277"/>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For the most part, customary locks are substantial and that are not solid as they can harm basically by utilizing a few apparatuses. With these kinds of locks there is no security. Some of the door locking system is also existed but it does not deal with more security. And also it is not more flexible .</a:t>
            </a:r>
            <a:endParaRPr lang="en-IN" dirty="0"/>
          </a:p>
        </p:txBody>
      </p:sp>
      <p:pic>
        <p:nvPicPr>
          <p:cNvPr id="4" name="Picture 3">
            <a:extLst>
              <a:ext uri="{FF2B5EF4-FFF2-40B4-BE49-F238E27FC236}">
                <a16:creationId xmlns:a16="http://schemas.microsoft.com/office/drawing/2014/main" id="{BD271E09-7029-82A0-029B-90FD0AF34A5E}"/>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72204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F0E5-F390-1C86-777E-6ACA6F2332C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Proposed System</a:t>
            </a:r>
            <a:endParaRPr lang="en-IN" dirty="0"/>
          </a:p>
        </p:txBody>
      </p:sp>
      <p:sp>
        <p:nvSpPr>
          <p:cNvPr id="3" name="Content Placeholder 2">
            <a:extLst>
              <a:ext uri="{FF2B5EF4-FFF2-40B4-BE49-F238E27FC236}">
                <a16:creationId xmlns:a16="http://schemas.microsoft.com/office/drawing/2014/main" id="{4AFC62A4-EA27-F1C3-B8B5-EB9DF478EE65}"/>
              </a:ext>
            </a:extLst>
          </p:cNvPr>
          <p:cNvSpPr>
            <a:spLocks noGrp="1"/>
          </p:cNvSpPr>
          <p:nvPr>
            <p:ph idx="1"/>
          </p:nvPr>
        </p:nvSpPr>
        <p:spPr>
          <a:xfrm>
            <a:off x="1015481" y="2478768"/>
            <a:ext cx="10515600" cy="2979640"/>
          </a:xfrm>
        </p:spPr>
        <p:txBody>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main objective of this </a:t>
            </a:r>
            <a:r>
              <a:rPr lang="en-US" dirty="0">
                <a:solidFill>
                  <a:srgbClr val="333333"/>
                </a:solidFill>
                <a:latin typeface="Times New Roman" panose="02020603050405020304" pitchFamily="18" charset="0"/>
                <a:cs typeface="Times New Roman" panose="02020603050405020304" pitchFamily="18" charset="0"/>
              </a:rPr>
              <a:t>project </a:t>
            </a:r>
            <a:r>
              <a:rPr lang="en-US" b="0" i="0" dirty="0">
                <a:solidFill>
                  <a:srgbClr val="333333"/>
                </a:solidFill>
                <a:effectLst/>
                <a:latin typeface="Times New Roman" panose="02020603050405020304" pitchFamily="18" charset="0"/>
                <a:cs typeface="Times New Roman" panose="02020603050405020304" pitchFamily="18" charset="0"/>
              </a:rPr>
              <a:t>is to enhance the security of the door locking system . In our proposed system we are going to use ESP32-CAM which is </a:t>
            </a:r>
            <a:r>
              <a:rPr lang="en-US" dirty="0">
                <a:solidFill>
                  <a:srgbClr val="333333"/>
                </a:solidFill>
                <a:latin typeface="Times New Roman" panose="02020603050405020304" pitchFamily="18" charset="0"/>
                <a:cs typeface="Times New Roman" panose="02020603050405020304" pitchFamily="18" charset="0"/>
              </a:rPr>
              <a:t>used take some pictures of the users and store those pictures in database .when the user face is recognized it will automatically open the lock. If some unauthorized person try to unlock the door it will send the message to registered mobile number.</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90E3D240-AE9B-9ED4-1943-E7A822A873FA}"/>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196965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CB69-705A-A5E9-47AB-7A943B4095C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Hardware and software Requirements</a:t>
            </a:r>
            <a:endParaRPr lang="en-IN" dirty="0"/>
          </a:p>
        </p:txBody>
      </p:sp>
      <p:sp>
        <p:nvSpPr>
          <p:cNvPr id="3" name="Content Placeholder 2">
            <a:extLst>
              <a:ext uri="{FF2B5EF4-FFF2-40B4-BE49-F238E27FC236}">
                <a16:creationId xmlns:a16="http://schemas.microsoft.com/office/drawing/2014/main" id="{AF202A01-0944-67A3-2422-C30F29096357}"/>
              </a:ext>
            </a:extLst>
          </p:cNvPr>
          <p:cNvSpPr>
            <a:spLocks noGrp="1"/>
          </p:cNvSpPr>
          <p:nvPr>
            <p:ph sz="half" idx="1"/>
          </p:nvPr>
        </p:nvSpPr>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Hardware Requirements</a:t>
            </a:r>
            <a:r>
              <a:rPr lang="en-IN" dirty="0"/>
              <a:t>:-</a:t>
            </a:r>
          </a:p>
          <a:p>
            <a:pPr marL="0" indent="0">
              <a:buNone/>
            </a:pPr>
            <a:r>
              <a:rPr lang="en-IN" dirty="0">
                <a:latin typeface="Times New Roman" panose="02020603050405020304" pitchFamily="18" charset="0"/>
                <a:cs typeface="Times New Roman" panose="02020603050405020304" pitchFamily="18" charset="0"/>
              </a:rPr>
              <a:t>1</a:t>
            </a:r>
            <a:r>
              <a:rPr lang="en-IN">
                <a:latin typeface="Times New Roman" panose="02020603050405020304" pitchFamily="18" charset="0"/>
                <a:cs typeface="Times New Roman" panose="02020603050405020304" pitchFamily="18" charset="0"/>
              </a:rPr>
              <a:t>.Arduino UNO </a:t>
            </a:r>
            <a:r>
              <a:rPr lang="en-IN" dirty="0">
                <a:latin typeface="Times New Roman" panose="02020603050405020304" pitchFamily="18" charset="0"/>
                <a:cs typeface="Times New Roman" panose="02020603050405020304" pitchFamily="18" charset="0"/>
              </a:rPr>
              <a:t>Board                                      </a:t>
            </a:r>
          </a:p>
          <a:p>
            <a:pPr marL="0" indent="0">
              <a:buNone/>
            </a:pPr>
            <a:r>
              <a:rPr lang="en-IN" dirty="0">
                <a:latin typeface="Times New Roman" panose="02020603050405020304" pitchFamily="18" charset="0"/>
                <a:cs typeface="Times New Roman" panose="02020603050405020304" pitchFamily="18" charset="0"/>
              </a:rPr>
              <a:t>2.TTL Programmer</a:t>
            </a:r>
          </a:p>
          <a:p>
            <a:pPr marL="0" indent="0">
              <a:buNone/>
            </a:pPr>
            <a:r>
              <a:rPr lang="en-IN" dirty="0">
                <a:latin typeface="Times New Roman" panose="02020603050405020304" pitchFamily="18" charset="0"/>
                <a:cs typeface="Times New Roman" panose="02020603050405020304" pitchFamily="18" charset="0"/>
              </a:rPr>
              <a:t>3.Relay Module</a:t>
            </a:r>
          </a:p>
          <a:p>
            <a:pPr marL="0" indent="0">
              <a:buNone/>
            </a:pPr>
            <a:r>
              <a:rPr lang="en-IN" dirty="0">
                <a:latin typeface="Times New Roman" panose="02020603050405020304" pitchFamily="18" charset="0"/>
                <a:cs typeface="Times New Roman" panose="02020603050405020304" pitchFamily="18" charset="0"/>
              </a:rPr>
              <a:t>4.LED</a:t>
            </a:r>
          </a:p>
          <a:p>
            <a:pPr marL="0" indent="0">
              <a:buNone/>
            </a:pPr>
            <a:r>
              <a:rPr lang="en-IN" dirty="0">
                <a:latin typeface="Times New Roman" panose="02020603050405020304" pitchFamily="18" charset="0"/>
                <a:cs typeface="Times New Roman" panose="02020603050405020304" pitchFamily="18" charset="0"/>
              </a:rPr>
              <a:t>5.Solenoid Lock</a:t>
            </a:r>
          </a:p>
          <a:p>
            <a:pPr marL="0" indent="0">
              <a:buNone/>
            </a:pPr>
            <a:r>
              <a:rPr lang="en-IN" dirty="0">
                <a:latin typeface="Times New Roman" panose="02020603050405020304" pitchFamily="18" charset="0"/>
                <a:cs typeface="Times New Roman" panose="02020603050405020304" pitchFamily="18" charset="0"/>
              </a:rPr>
              <a:t>6.Jumper Wires</a:t>
            </a:r>
          </a:p>
          <a:p>
            <a:pPr marL="0" indent="0">
              <a:buNone/>
            </a:pPr>
            <a:r>
              <a:rPr lang="en-IN" dirty="0">
                <a:latin typeface="Times New Roman" panose="02020603050405020304" pitchFamily="18" charset="0"/>
                <a:cs typeface="Times New Roman" panose="02020603050405020304" pitchFamily="18" charset="0"/>
              </a:rPr>
              <a:t>7.ESP32-CAM</a:t>
            </a: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643C074-DA9B-7281-7E94-75A9DB42A8C3}"/>
              </a:ext>
            </a:extLst>
          </p:cNvPr>
          <p:cNvSpPr>
            <a:spLocks noGrp="1"/>
          </p:cNvSpPr>
          <p:nvPr>
            <p:ph sz="half" idx="2"/>
          </p:nvPr>
        </p:nvSpPr>
        <p:spPr>
          <a:xfrm>
            <a:off x="6172200" y="1825625"/>
            <a:ext cx="5181600" cy="4351338"/>
          </a:xfrm>
        </p:spPr>
        <p:txBody>
          <a:bodyPr>
            <a:normAutofit lnSpcReduction="10000"/>
          </a:bodyPr>
          <a:lstStyle/>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8.12 V Battery                                                                9.Regulator                                                               10.Capacitor                                                              11.Breadboard</a:t>
            </a:r>
          </a:p>
          <a:p>
            <a:pPr marL="0" indent="0">
              <a:buNone/>
            </a:pPr>
            <a:endParaRPr lang="en-IN" dirty="0"/>
          </a:p>
        </p:txBody>
      </p:sp>
      <p:pic>
        <p:nvPicPr>
          <p:cNvPr id="5" name="Picture 4">
            <a:extLst>
              <a:ext uri="{FF2B5EF4-FFF2-40B4-BE49-F238E27FC236}">
                <a16:creationId xmlns:a16="http://schemas.microsoft.com/office/drawing/2014/main" id="{D9C3192C-5734-3E6E-4A23-DF7690F56F54}"/>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08863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986599-E472-A598-B7DD-55A5F7640FF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Hardware and software Requirements</a:t>
            </a:r>
            <a:endParaRPr lang="en-IN" dirty="0"/>
          </a:p>
        </p:txBody>
      </p:sp>
      <p:sp>
        <p:nvSpPr>
          <p:cNvPr id="6" name="Content Placeholder 5">
            <a:extLst>
              <a:ext uri="{FF2B5EF4-FFF2-40B4-BE49-F238E27FC236}">
                <a16:creationId xmlns:a16="http://schemas.microsoft.com/office/drawing/2014/main" id="{C385544B-53CF-C1A1-C6D5-DE28C9F6A287}"/>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Software used:-</a:t>
            </a:r>
          </a:p>
          <a:p>
            <a:pPr marL="0" indent="0">
              <a:buNone/>
            </a:pPr>
            <a:r>
              <a:rPr lang="en-IN" dirty="0">
                <a:latin typeface="Times New Roman" panose="02020603050405020304" pitchFamily="18" charset="0"/>
                <a:cs typeface="Times New Roman" panose="02020603050405020304" pitchFamily="18" charset="0"/>
              </a:rPr>
              <a:t>1.Arduino IDE</a:t>
            </a:r>
          </a:p>
          <a:p>
            <a:pPr marL="0" indent="0">
              <a:buNone/>
            </a:pPr>
            <a:r>
              <a:rPr lang="en-IN" dirty="0">
                <a:latin typeface="Times New Roman" panose="02020603050405020304" pitchFamily="18" charset="0"/>
                <a:cs typeface="Times New Roman" panose="02020603050405020304" pitchFamily="18" charset="0"/>
              </a:rPr>
              <a:t>2.Firebase Database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B6E713-F1FA-40E6-9EE2-0B7832415D69}"/>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86000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A3E5-6B99-B5F1-27BD-A2DDBF2844BD}"/>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F45650B0-5454-1378-CA10-ACA38531D8BF}"/>
              </a:ext>
            </a:extLst>
          </p:cNvPr>
          <p:cNvSpPr>
            <a:spLocks noGrp="1"/>
          </p:cNvSpPr>
          <p:nvPr>
            <p:ph idx="1"/>
          </p:nvPr>
        </p:nvSpPr>
        <p:spPr>
          <a:xfrm>
            <a:off x="838200" y="2096213"/>
            <a:ext cx="10515600" cy="349282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part covered the essential settings including the ESP32 Camera board manager installation. The system is powered by ESP 32 CAM circuit. The Circuit Diagram for ESP32-CAM Faces Recognition Door Lock System is combined with an TTL </a:t>
            </a:r>
            <a:r>
              <a:rPr lang="en-US">
                <a:latin typeface="Times New Roman" panose="02020603050405020304" pitchFamily="18" charset="0"/>
                <a:cs typeface="Times New Roman" panose="02020603050405020304" pitchFamily="18" charset="0"/>
              </a:rPr>
              <a:t>Programer, </a:t>
            </a:r>
            <a:r>
              <a:rPr lang="en-US" dirty="0">
                <a:latin typeface="Times New Roman" panose="02020603050405020304" pitchFamily="18" charset="0"/>
                <a:cs typeface="Times New Roman" panose="02020603050405020304" pitchFamily="18" charset="0"/>
              </a:rPr>
              <a:t>Relay Module, and Solenoid Lock. The UNO board is employed to flash the code into ESP32-CAM while the relay module is employed to modify the Solenoid lock on or off. Here Arduino IDE is employed to program ESP32-CAM.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9A9624-B70B-3ACC-A17E-BB2304CDF6FD}"/>
              </a:ext>
            </a:extLst>
          </p:cNvPr>
          <p:cNvPicPr>
            <a:picLocks noChangeAspect="1"/>
          </p:cNvPicPr>
          <p:nvPr/>
        </p:nvPicPr>
        <p:blipFill>
          <a:blip r:embed="rId2"/>
          <a:stretch>
            <a:fillRect/>
          </a:stretch>
        </p:blipFill>
        <p:spPr>
          <a:xfrm>
            <a:off x="9296149" y="0"/>
            <a:ext cx="2895851" cy="1054699"/>
          </a:xfrm>
          <a:prstGeom prst="rect">
            <a:avLst/>
          </a:prstGeom>
        </p:spPr>
      </p:pic>
    </p:spTree>
    <p:extLst>
      <p:ext uri="{BB962C8B-B14F-4D97-AF65-F5344CB8AC3E}">
        <p14:creationId xmlns:p14="http://schemas.microsoft.com/office/powerpoint/2010/main" val="232995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881</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SMART DOOR LOCKING SYSTEM USING FACE RECOGNITION  BATCH:02</vt:lpstr>
      <vt:lpstr>                            Contents</vt:lpstr>
      <vt:lpstr>                              Abstract</vt:lpstr>
      <vt:lpstr>Introduction </vt:lpstr>
      <vt:lpstr>                      Existing system</vt:lpstr>
      <vt:lpstr>                     Proposed System</vt:lpstr>
      <vt:lpstr>         Hardware and software Requirements</vt:lpstr>
      <vt:lpstr>          Hardware and software Requirements</vt:lpstr>
      <vt:lpstr>                               Working</vt:lpstr>
      <vt:lpstr>                        Block Diagram </vt:lpstr>
      <vt:lpstr>                        Block Diagram </vt:lpstr>
      <vt:lpstr>PowerPoint Presentation</vt:lpstr>
      <vt:lpstr>                      The Architecture</vt:lpstr>
      <vt:lpstr>                             Results</vt:lpstr>
      <vt:lpstr>                              Results</vt:lpstr>
      <vt:lpstr>                              Results</vt:lpstr>
      <vt:lpstr>                          Future Work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DOOR LOCKING SYSTEM USING FACE RECOGNITION  BATCH:02</dc:title>
  <dc:creator>juhi kumari</dc:creator>
  <cp:lastModifiedBy>juhi kumari</cp:lastModifiedBy>
  <cp:revision>9</cp:revision>
  <dcterms:created xsi:type="dcterms:W3CDTF">2022-12-08T18:27:43Z</dcterms:created>
  <dcterms:modified xsi:type="dcterms:W3CDTF">2022-12-21T16:56:06Z</dcterms:modified>
</cp:coreProperties>
</file>