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70" r:id="rId14"/>
    <p:sldId id="271" r:id="rId15"/>
    <p:sldId id="272" r:id="rId16"/>
    <p:sldId id="277"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BDB85-C54E-4D02-B81F-CC9158CE429D}" v="42" dt="2022-09-22T18:49:07.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7BBA-5442-211D-B39F-BBA298676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AB7C5A-77F3-5987-920D-4C239D0B1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91100C-CF13-55F9-C032-E4E73C1E48F3}"/>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D43C22FC-8C34-0183-E153-583C428EB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DB382-BB54-7582-ED84-94BBE6426CB6}"/>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115266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5455-4485-D8CF-36E8-5DCE797CC6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EA3AA-5749-5AC4-8574-15FAA234A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355D7-F0FE-49C6-7051-532CB222897B}"/>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F172AEC3-A7B0-3BDF-AA0E-30BAAFDAB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BB1BF-FDE8-FBD5-A958-95BAB442E5F6}"/>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61473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25BBE3-71AA-C854-C140-501C91BD91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A183DC-79A7-9C58-A4D8-301FEE70F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B9587-0E55-265B-EEEA-8A2310C91EAA}"/>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9383166D-788F-0EE8-0D6E-F23D9111A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E5AB8-76D9-41BA-CC99-57A8CF161719}"/>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105720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3E6E-F5FE-382A-3E35-BF3757639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70369-165B-E9FB-3283-E4F70C622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5AC48-68B2-516B-1A9C-3A3A95164758}"/>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C177FDF6-C8D2-C75E-073E-751A1AFCE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E32B1-9988-76CB-8F9F-7D7D02B9633B}"/>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301625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B918-5853-FA87-CBF8-563E17149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AC6081-0E1E-CE5C-870F-E6876FE83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08734-08FC-C11C-DB10-C398ADBAC205}"/>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CB41B80D-AC2C-010B-A21E-522D47521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005EE-4613-2703-B1C3-4162E13DCB4D}"/>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05897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322B-360A-453C-D047-EBCCCA994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AD4922-505E-E916-0FC2-82B7F9E8D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886130-B701-82E6-7AF9-4126EA620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1C885-DFB3-1EA6-21CE-03E18E11D59C}"/>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6" name="Footer Placeholder 5">
            <a:extLst>
              <a:ext uri="{FF2B5EF4-FFF2-40B4-BE49-F238E27FC236}">
                <a16:creationId xmlns:a16="http://schemas.microsoft.com/office/drawing/2014/main" id="{407FB1DD-A064-3F10-16D4-18B11A580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231C45-6461-947B-3A2A-65772E383535}"/>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68607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FF1D-5948-EBD6-DA97-0BAFE0CFDB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589CAD-A66B-87ED-0C95-09F6D6C02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33C15-7067-E780-D6A0-C0E5F374F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35EA09-A1E5-5657-19FE-AEE21A172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BC9F15-1160-CAAD-7EF6-F70E5B7C0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F9F029-EC86-4931-D472-55B3468B000D}"/>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8" name="Footer Placeholder 7">
            <a:extLst>
              <a:ext uri="{FF2B5EF4-FFF2-40B4-BE49-F238E27FC236}">
                <a16:creationId xmlns:a16="http://schemas.microsoft.com/office/drawing/2014/main" id="{3F3676AD-C176-8288-8609-A95E47BDCF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CE43E3-5B5A-1577-FF9B-9311B7CCF323}"/>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00400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B2AD-8A12-C3D8-7C23-83559823B8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CE4B1-1B3F-0327-8F98-7F96497CB859}"/>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4" name="Footer Placeholder 3">
            <a:extLst>
              <a:ext uri="{FF2B5EF4-FFF2-40B4-BE49-F238E27FC236}">
                <a16:creationId xmlns:a16="http://schemas.microsoft.com/office/drawing/2014/main" id="{FC911631-F9FE-84A6-E1E7-735B5BAB6B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B02CF-6DAB-A6F5-69AB-2C2DEE4B7974}"/>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83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60717-BC30-755F-7D4A-4BED54E31D11}"/>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3" name="Footer Placeholder 2">
            <a:extLst>
              <a:ext uri="{FF2B5EF4-FFF2-40B4-BE49-F238E27FC236}">
                <a16:creationId xmlns:a16="http://schemas.microsoft.com/office/drawing/2014/main" id="{A5090F82-8D1D-35DE-1B58-3C3AEFFBCB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DDAE6-5EA6-ACD5-54DA-8ECFEFA87C3B}"/>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265488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7D92-E3EF-5181-BD9B-26DCD5712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4A1E4D-12CD-5BB7-5D3E-B8886D512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ECF0DC-7099-D6A3-D5E3-D5D4C1D5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97115-57F8-995F-C04F-4B55BED60AB2}"/>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6" name="Footer Placeholder 5">
            <a:extLst>
              <a:ext uri="{FF2B5EF4-FFF2-40B4-BE49-F238E27FC236}">
                <a16:creationId xmlns:a16="http://schemas.microsoft.com/office/drawing/2014/main" id="{6F603DF6-C4E0-81B5-8D61-53752ACA3D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CB33F-1955-D01B-57F1-E87910FE008D}"/>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123341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C27-65E8-1FBF-1060-61F7239B3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BD621D-C410-8625-656B-6EC3D614A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DF4DCB-9FBE-F1E5-773C-0747D8780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82783-E927-26F2-34FC-5B363D44D71F}"/>
              </a:ext>
            </a:extLst>
          </p:cNvPr>
          <p:cNvSpPr>
            <a:spLocks noGrp="1"/>
          </p:cNvSpPr>
          <p:nvPr>
            <p:ph type="dt" sz="half" idx="10"/>
          </p:nvPr>
        </p:nvSpPr>
        <p:spPr/>
        <p:txBody>
          <a:bodyPr/>
          <a:lstStyle/>
          <a:p>
            <a:fld id="{FF0AF032-8466-47EC-BFEF-F10074292455}" type="datetimeFigureOut">
              <a:rPr lang="en-IN" smtClean="0"/>
              <a:t>14-10-2022</a:t>
            </a:fld>
            <a:endParaRPr lang="en-IN"/>
          </a:p>
        </p:txBody>
      </p:sp>
      <p:sp>
        <p:nvSpPr>
          <p:cNvPr id="6" name="Footer Placeholder 5">
            <a:extLst>
              <a:ext uri="{FF2B5EF4-FFF2-40B4-BE49-F238E27FC236}">
                <a16:creationId xmlns:a16="http://schemas.microsoft.com/office/drawing/2014/main" id="{B5C1A69C-2099-9D8E-C63C-7B5AD3452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82D5E9-F700-05E9-AB1C-39AC7EEC55B3}"/>
              </a:ext>
            </a:extLst>
          </p:cNvPr>
          <p:cNvSpPr>
            <a:spLocks noGrp="1"/>
          </p:cNvSpPr>
          <p:nvPr>
            <p:ph type="sldNum" sz="quarter" idx="12"/>
          </p:nvPr>
        </p:nvSpPr>
        <p:spPr/>
        <p:txBody>
          <a:bodyPr/>
          <a:lstStyle/>
          <a:p>
            <a:fld id="{5FDA6F35-0EF3-4121-B94D-DEA5C7EF2414}" type="slidenum">
              <a:rPr lang="en-IN" smtClean="0"/>
              <a:t>‹#›</a:t>
            </a:fld>
            <a:endParaRPr lang="en-IN"/>
          </a:p>
        </p:txBody>
      </p:sp>
    </p:spTree>
    <p:extLst>
      <p:ext uri="{BB962C8B-B14F-4D97-AF65-F5344CB8AC3E}">
        <p14:creationId xmlns:p14="http://schemas.microsoft.com/office/powerpoint/2010/main" val="179652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9CC67-F042-A192-A3E8-DDBF2711F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97F8AB-0577-86CE-EB37-E2F535126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3F5AA-F813-33B4-04FF-2B8A14346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AF032-8466-47EC-BFEF-F10074292455}" type="datetimeFigureOut">
              <a:rPr lang="en-IN" smtClean="0"/>
              <a:t>14-10-2022</a:t>
            </a:fld>
            <a:endParaRPr lang="en-IN"/>
          </a:p>
        </p:txBody>
      </p:sp>
      <p:sp>
        <p:nvSpPr>
          <p:cNvPr id="5" name="Footer Placeholder 4">
            <a:extLst>
              <a:ext uri="{FF2B5EF4-FFF2-40B4-BE49-F238E27FC236}">
                <a16:creationId xmlns:a16="http://schemas.microsoft.com/office/drawing/2014/main" id="{168BB51A-1B60-9299-7081-DD42D62BC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2232B-3CDD-D106-9B4E-4E01ACC1F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A6F35-0EF3-4121-B94D-DEA5C7EF2414}" type="slidenum">
              <a:rPr lang="en-IN" smtClean="0"/>
              <a:t>‹#›</a:t>
            </a:fld>
            <a:endParaRPr lang="en-IN"/>
          </a:p>
        </p:txBody>
      </p:sp>
    </p:spTree>
    <p:extLst>
      <p:ext uri="{BB962C8B-B14F-4D97-AF65-F5344CB8AC3E}">
        <p14:creationId xmlns:p14="http://schemas.microsoft.com/office/powerpoint/2010/main" val="331011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3FCF-BAE3-F33C-674F-5BFD4812F60C}"/>
              </a:ext>
            </a:extLst>
          </p:cNvPr>
          <p:cNvSpPr>
            <a:spLocks noGrp="1"/>
          </p:cNvSpPr>
          <p:nvPr>
            <p:ph type="ctrTitle"/>
          </p:nvPr>
        </p:nvSpPr>
        <p:spPr/>
        <p:txBody>
          <a:bodyPr>
            <a:normAutofit fontScale="90000"/>
          </a:bodyPr>
          <a:lstStyle/>
          <a:p>
            <a:r>
              <a:rPr lang="en-IN" sz="5300" b="1" dirty="0">
                <a:latin typeface="Times New Roman" panose="02020603050405020304" pitchFamily="18" charset="0"/>
                <a:cs typeface="Times New Roman" panose="02020603050405020304" pitchFamily="18" charset="0"/>
              </a:rPr>
              <a:t>IOT BASED SMART DOOR LOCKING SYSTEM</a:t>
            </a:r>
            <a:br>
              <a:rPr lang="en-IN" sz="4800" dirty="0">
                <a:latin typeface="Times New Roman" panose="02020603050405020304" pitchFamily="18" charset="0"/>
                <a:cs typeface="Times New Roman" panose="02020603050405020304" pitchFamily="18" charset="0"/>
              </a:rPr>
            </a:br>
            <a:br>
              <a:rPr lang="en-IN" sz="48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BATCH:02</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7F4A0D-061D-9FD7-A200-9CBEE746969F}"/>
              </a:ext>
            </a:extLst>
          </p:cNvPr>
          <p:cNvSpPr>
            <a:spLocks noGrp="1"/>
          </p:cNvSpPr>
          <p:nvPr>
            <p:ph type="subTitle" idx="1"/>
          </p:nvPr>
        </p:nvSpPr>
        <p:spPr>
          <a:xfrm>
            <a:off x="1524000" y="3602038"/>
            <a:ext cx="9383486" cy="1847040"/>
          </a:xfrm>
        </p:spPr>
        <p:txBody>
          <a:bodyPr>
            <a:normAutofit/>
          </a:bodyPr>
          <a:lstStyle/>
          <a:p>
            <a:pPr algn="l"/>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                                                                        presented by:-</a:t>
            </a: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DR.Ramakrishnan</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Chavali</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Rahul           :191FA07072</a:t>
            </a:r>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Mr.P.Ramdoss</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Valeti</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Vishnu Vivek :201FA07053</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dirty="0"/>
              <a:t>                                                                                   </a:t>
            </a:r>
            <a:r>
              <a:rPr lang="en-IN" sz="2000" dirty="0">
                <a:latin typeface="Times New Roman" panose="02020603050405020304" pitchFamily="18" charset="0"/>
                <a:cs typeface="Times New Roman" panose="02020603050405020304" pitchFamily="18" charset="0"/>
              </a:rPr>
              <a:t>Juhi Kumari             :201FA07075</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75C217-418E-98C9-3208-2F991393E27F}"/>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82202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99A2-B891-D7A8-72C7-D087B224FF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Block Diagram </a:t>
            </a:r>
          </a:p>
        </p:txBody>
      </p:sp>
      <p:pic>
        <p:nvPicPr>
          <p:cNvPr id="5" name="Content Placeholder 4">
            <a:extLst>
              <a:ext uri="{FF2B5EF4-FFF2-40B4-BE49-F238E27FC236}">
                <a16:creationId xmlns:a16="http://schemas.microsoft.com/office/drawing/2014/main" id="{7CE419F7-7A24-491C-62B3-39496B8EB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7094" y="1825625"/>
            <a:ext cx="5728995" cy="4351338"/>
          </a:xfrm>
        </p:spPr>
      </p:pic>
      <p:pic>
        <p:nvPicPr>
          <p:cNvPr id="6" name="Picture 5">
            <a:extLst>
              <a:ext uri="{FF2B5EF4-FFF2-40B4-BE49-F238E27FC236}">
                <a16:creationId xmlns:a16="http://schemas.microsoft.com/office/drawing/2014/main" id="{14F5DD5A-F6E8-FF52-9D7E-779552CDDAAB}"/>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99780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D61D-8592-6DBB-C9D7-B9AE497DA54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Flow Chart</a:t>
            </a:r>
          </a:p>
        </p:txBody>
      </p:sp>
      <p:pic>
        <p:nvPicPr>
          <p:cNvPr id="5" name="Content Placeholder 4">
            <a:extLst>
              <a:ext uri="{FF2B5EF4-FFF2-40B4-BE49-F238E27FC236}">
                <a16:creationId xmlns:a16="http://schemas.microsoft.com/office/drawing/2014/main" id="{3E57A7C4-3468-A4D5-7342-060E6C813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616" y="1872278"/>
            <a:ext cx="5066523" cy="4667250"/>
          </a:xfrm>
        </p:spPr>
      </p:pic>
      <p:pic>
        <p:nvPicPr>
          <p:cNvPr id="6" name="Picture 5">
            <a:extLst>
              <a:ext uri="{FF2B5EF4-FFF2-40B4-BE49-F238E27FC236}">
                <a16:creationId xmlns:a16="http://schemas.microsoft.com/office/drawing/2014/main" id="{6AE0048E-7351-ACD4-5423-45F4A470C682}"/>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420811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E651-1FB7-43FC-0CA4-071020FC0E8F}"/>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0B0E5E87-0280-A8AF-FFC2-854815BAE33B}"/>
              </a:ext>
            </a:extLst>
          </p:cNvPr>
          <p:cNvSpPr>
            <a:spLocks noGrp="1"/>
          </p:cNvSpPr>
          <p:nvPr>
            <p:ph idx="1"/>
          </p:nvPr>
        </p:nvSpPr>
        <p:spPr>
          <a:xfrm>
            <a:off x="1006151" y="2488098"/>
            <a:ext cx="10515600" cy="3343534"/>
          </a:xfrm>
        </p:spPr>
        <p:txBody>
          <a:bodyPr>
            <a:normAutofit/>
          </a:bodyPr>
          <a:lstStyle/>
          <a:p>
            <a:pPr algn="just"/>
            <a:r>
              <a:rPr lang="en-US" b="1" dirty="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The initial step is to interface every one of the parts to Arduino Uno.</a:t>
            </a:r>
          </a:p>
          <a:p>
            <a:pPr algn="just"/>
            <a:r>
              <a:rPr lang="en-US" b="1" dirty="0">
                <a:latin typeface="Times New Roman" panose="02020603050405020304" pitchFamily="18" charset="0"/>
                <a:cs typeface="Times New Roman" panose="02020603050405020304" pitchFamily="18" charset="0"/>
              </a:rPr>
              <a:t>Step2:</a:t>
            </a:r>
            <a:r>
              <a:rPr lang="en-US" dirty="0">
                <a:latin typeface="Times New Roman" panose="02020603050405020304" pitchFamily="18" charset="0"/>
                <a:cs typeface="Times New Roman" panose="02020603050405020304" pitchFamily="18" charset="0"/>
              </a:rPr>
              <a:t> The second step is to associate the Arduino Uno and associated parts to the Arduino compiler. When it is associated with the Arduino compiler begin dumping the code into Arduino Uno. </a:t>
            </a:r>
          </a:p>
        </p:txBody>
      </p:sp>
      <p:pic>
        <p:nvPicPr>
          <p:cNvPr id="4" name="Picture 3">
            <a:extLst>
              <a:ext uri="{FF2B5EF4-FFF2-40B4-BE49-F238E27FC236}">
                <a16:creationId xmlns:a16="http://schemas.microsoft.com/office/drawing/2014/main" id="{745EDBD0-3F86-45AC-0D34-6C3704F0632C}"/>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65844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8423-D88D-EE2C-F36F-A38A5208CFB4}"/>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Algorithm</a:t>
            </a:r>
            <a:endParaRPr lang="en-IN" dirty="0"/>
          </a:p>
        </p:txBody>
      </p:sp>
      <p:sp>
        <p:nvSpPr>
          <p:cNvPr id="3" name="Content Placeholder 2">
            <a:extLst>
              <a:ext uri="{FF2B5EF4-FFF2-40B4-BE49-F238E27FC236}">
                <a16:creationId xmlns:a16="http://schemas.microsoft.com/office/drawing/2014/main" id="{91CBA6BA-D18D-0B4F-2270-2308C14D6D0F}"/>
              </a:ext>
            </a:extLst>
          </p:cNvPr>
          <p:cNvSpPr>
            <a:spLocks noGrp="1"/>
          </p:cNvSpPr>
          <p:nvPr>
            <p:ph idx="1"/>
          </p:nvPr>
        </p:nvSpPr>
        <p:spPr>
          <a:xfrm>
            <a:off x="838200" y="2610368"/>
            <a:ext cx="10515600" cy="3306212"/>
          </a:xfrm>
        </p:spPr>
        <p:txBody>
          <a:bodyPr/>
          <a:lstStyle/>
          <a:p>
            <a:pPr algn="just"/>
            <a:r>
              <a:rPr lang="en-US" b="1" dirty="0">
                <a:latin typeface="Times New Roman" panose="02020603050405020304" pitchFamily="18" charset="0"/>
                <a:cs typeface="Times New Roman" panose="02020603050405020304" pitchFamily="18" charset="0"/>
              </a:rPr>
              <a:t>Step3:</a:t>
            </a:r>
            <a:r>
              <a:rPr lang="en-US" dirty="0">
                <a:latin typeface="Times New Roman" panose="02020603050405020304" pitchFamily="18" charset="0"/>
                <a:cs typeface="Times New Roman" panose="02020603050405020304" pitchFamily="18" charset="0"/>
              </a:rPr>
              <a:t> In the wake of setting up the Arduino. It is the most straightforward to utilize and there are many activities out there. </a:t>
            </a:r>
          </a:p>
          <a:p>
            <a:pPr algn="just"/>
            <a:r>
              <a:rPr lang="en-US" b="1" dirty="0">
                <a:latin typeface="Times New Roman" panose="02020603050405020304" pitchFamily="18" charset="0"/>
                <a:cs typeface="Times New Roman" panose="02020603050405020304" pitchFamily="18" charset="0"/>
              </a:rPr>
              <a:t>Step4:</a:t>
            </a:r>
            <a:r>
              <a:rPr lang="en-US" dirty="0">
                <a:latin typeface="Times New Roman" panose="02020603050405020304" pitchFamily="18" charset="0"/>
                <a:cs typeface="Times New Roman" panose="02020603050405020304" pitchFamily="18" charset="0"/>
              </a:rPr>
              <a:t> At the point when Arduino starts to stack a cluster of lines of code will show up. This will proceed until the point that the boot procedure has finished. At that point, the gadget consequently works the engine with given code and works likewise with the given secret key.</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253D61-037B-ACE3-72A0-91A597C365A5}"/>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57917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BDB7-2A8E-A7BB-E63D-98F9C8D6D501}"/>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The Architecture</a:t>
            </a:r>
          </a:p>
        </p:txBody>
      </p:sp>
      <p:sp>
        <p:nvSpPr>
          <p:cNvPr id="3" name="Content Placeholder 2">
            <a:extLst>
              <a:ext uri="{FF2B5EF4-FFF2-40B4-BE49-F238E27FC236}">
                <a16:creationId xmlns:a16="http://schemas.microsoft.com/office/drawing/2014/main" id="{D6A4CCB3-EBE7-8996-134D-AE7EF73B111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Main features of the door lock system:-</a:t>
            </a:r>
          </a:p>
          <a:p>
            <a:pPr marL="0" indent="0" algn="just">
              <a:buNone/>
            </a:pPr>
            <a:r>
              <a:rPr lang="en-US" dirty="0">
                <a:latin typeface="Times New Roman" panose="02020603050405020304" pitchFamily="18" charset="0"/>
                <a:cs typeface="Times New Roman" panose="02020603050405020304" pitchFamily="18" charset="0"/>
              </a:rPr>
              <a:t>There are several features of the door lock system. It helps to lock and unlock the doors from mobile device with the help of an android application installed. It has a monitoring system, which can uniquely monitor every actions performed on the application. The system can monitor the last person who locked the door to the person who shared a specific door key with another person. With such features implanted, it enhances the security system of the place. The admins can track and monitor every single activity on-the-go.</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15DD0E-9B11-E6DB-B66B-586FC4B7F483}"/>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388228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F199-00C5-151C-2848-6FE7165FDE18}"/>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The Architecture</a:t>
            </a:r>
            <a:endParaRPr lang="en-IN" dirty="0"/>
          </a:p>
        </p:txBody>
      </p:sp>
      <p:sp>
        <p:nvSpPr>
          <p:cNvPr id="3" name="Content Placeholder 2">
            <a:extLst>
              <a:ext uri="{FF2B5EF4-FFF2-40B4-BE49-F238E27FC236}">
                <a16:creationId xmlns:a16="http://schemas.microsoft.com/office/drawing/2014/main" id="{EA460949-6FD5-6F73-A015-214D3F73B3BC}"/>
              </a:ext>
            </a:extLst>
          </p:cNvPr>
          <p:cNvSpPr>
            <a:spLocks noGrp="1"/>
          </p:cNvSpPr>
          <p:nvPr>
            <p:ph idx="1"/>
          </p:nvPr>
        </p:nvSpPr>
        <p:spPr>
          <a:xfrm>
            <a:off x="838200" y="1825625"/>
            <a:ext cx="10515600" cy="4584506"/>
          </a:xfrm>
        </p:spPr>
        <p:txBody>
          <a:bodyPr/>
          <a:lstStyle/>
          <a:p>
            <a:pPr marL="0" indent="0">
              <a:buNone/>
            </a:pPr>
            <a:r>
              <a:rPr lang="en-US" b="1" dirty="0">
                <a:latin typeface="Times New Roman" panose="02020603050405020304" pitchFamily="18" charset="0"/>
                <a:cs typeface="Times New Roman" panose="02020603050405020304" pitchFamily="18" charset="0"/>
              </a:rPr>
              <a:t>Structure of the door lock system:-</a:t>
            </a:r>
          </a:p>
          <a:p>
            <a:pPr marL="0" indent="0">
              <a:buNone/>
            </a:pPr>
            <a:endParaRPr lang="en-IN" dirty="0"/>
          </a:p>
        </p:txBody>
      </p:sp>
      <p:pic>
        <p:nvPicPr>
          <p:cNvPr id="5" name="Picture 4">
            <a:extLst>
              <a:ext uri="{FF2B5EF4-FFF2-40B4-BE49-F238E27FC236}">
                <a16:creationId xmlns:a16="http://schemas.microsoft.com/office/drawing/2014/main" id="{8A3F204E-15DC-42F1-3DD4-31E196845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859" y="2255788"/>
            <a:ext cx="5951736" cy="4237087"/>
          </a:xfrm>
          <a:prstGeom prst="rect">
            <a:avLst/>
          </a:prstGeom>
        </p:spPr>
      </p:pic>
      <p:pic>
        <p:nvPicPr>
          <p:cNvPr id="6" name="Picture 5">
            <a:extLst>
              <a:ext uri="{FF2B5EF4-FFF2-40B4-BE49-F238E27FC236}">
                <a16:creationId xmlns:a16="http://schemas.microsoft.com/office/drawing/2014/main" id="{09D7D1ED-CB23-A9A8-56B5-A9D1ED90D8E9}"/>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392014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244D-FE59-A40D-CCA5-CCC3FF008DC5}"/>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The Architecture</a:t>
            </a:r>
            <a:endParaRPr lang="en-IN" dirty="0"/>
          </a:p>
        </p:txBody>
      </p:sp>
      <p:pic>
        <p:nvPicPr>
          <p:cNvPr id="4" name="Content Placeholder 3">
            <a:extLst>
              <a:ext uri="{FF2B5EF4-FFF2-40B4-BE49-F238E27FC236}">
                <a16:creationId xmlns:a16="http://schemas.microsoft.com/office/drawing/2014/main" id="{02D2D5C5-8A81-C0C8-307A-B38AD428DC2A}"/>
              </a:ext>
            </a:extLst>
          </p:cNvPr>
          <p:cNvPicPr>
            <a:picLocks noGrp="1" noChangeAspect="1"/>
          </p:cNvPicPr>
          <p:nvPr>
            <p:ph idx="1"/>
          </p:nvPr>
        </p:nvPicPr>
        <p:blipFill>
          <a:blip r:embed="rId2"/>
          <a:stretch>
            <a:fillRect/>
          </a:stretch>
        </p:blipFill>
        <p:spPr>
          <a:xfrm>
            <a:off x="1576874" y="1847461"/>
            <a:ext cx="9405258" cy="4777274"/>
          </a:xfrm>
          <a:prstGeom prst="rect">
            <a:avLst/>
          </a:prstGeom>
        </p:spPr>
      </p:pic>
      <p:sp>
        <p:nvSpPr>
          <p:cNvPr id="5" name="TextBox 4">
            <a:extLst>
              <a:ext uri="{FF2B5EF4-FFF2-40B4-BE49-F238E27FC236}">
                <a16:creationId xmlns:a16="http://schemas.microsoft.com/office/drawing/2014/main" id="{9719D981-A506-121C-1561-795CB5A2C5B1}"/>
              </a:ext>
            </a:extLst>
          </p:cNvPr>
          <p:cNvSpPr txBox="1"/>
          <p:nvPr/>
        </p:nvSpPr>
        <p:spPr>
          <a:xfrm>
            <a:off x="2248678" y="1690688"/>
            <a:ext cx="259391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Smart Door Locking System</a:t>
            </a:r>
          </a:p>
        </p:txBody>
      </p:sp>
      <p:sp>
        <p:nvSpPr>
          <p:cNvPr id="6" name="TextBox 5">
            <a:extLst>
              <a:ext uri="{FF2B5EF4-FFF2-40B4-BE49-F238E27FC236}">
                <a16:creationId xmlns:a16="http://schemas.microsoft.com/office/drawing/2014/main" id="{4136EFE2-D733-28DC-F9EB-7FDFC9DF1059}"/>
              </a:ext>
            </a:extLst>
          </p:cNvPr>
          <p:cNvSpPr txBox="1"/>
          <p:nvPr/>
        </p:nvSpPr>
        <p:spPr>
          <a:xfrm>
            <a:off x="7688423" y="1703192"/>
            <a:ext cx="292670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Camera Surveillance System</a:t>
            </a:r>
          </a:p>
        </p:txBody>
      </p:sp>
    </p:spTree>
    <p:extLst>
      <p:ext uri="{BB962C8B-B14F-4D97-AF65-F5344CB8AC3E}">
        <p14:creationId xmlns:p14="http://schemas.microsoft.com/office/powerpoint/2010/main" val="331185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35FC-89FD-0A3A-316E-E923C5F5350E}"/>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Future Work</a:t>
            </a:r>
          </a:p>
        </p:txBody>
      </p:sp>
      <p:sp>
        <p:nvSpPr>
          <p:cNvPr id="3" name="Content Placeholder 2">
            <a:extLst>
              <a:ext uri="{FF2B5EF4-FFF2-40B4-BE49-F238E27FC236}">
                <a16:creationId xmlns:a16="http://schemas.microsoft.com/office/drawing/2014/main" id="{0BC65D6B-AC75-F2BF-89C5-D3AD73BF53B2}"/>
              </a:ext>
            </a:extLst>
          </p:cNvPr>
          <p:cNvSpPr>
            <a:spLocks noGrp="1"/>
          </p:cNvSpPr>
          <p:nvPr>
            <p:ph idx="1"/>
          </p:nvPr>
        </p:nvSpPr>
        <p:spPr>
          <a:xfrm>
            <a:off x="959498" y="2497429"/>
            <a:ext cx="10515600" cy="3119599"/>
          </a:xfrm>
        </p:spPr>
        <p:txBody>
          <a:bodyPr/>
          <a:lstStyle/>
          <a:p>
            <a:pPr marL="0" indent="0" algn="just">
              <a:buNone/>
            </a:pPr>
            <a:r>
              <a:rPr lang="en-US" dirty="0">
                <a:latin typeface="Times New Roman" panose="02020603050405020304" pitchFamily="18" charset="0"/>
                <a:cs typeface="Times New Roman" panose="02020603050405020304" pitchFamily="18" charset="0"/>
              </a:rPr>
              <a:t>There are several other features those will be integrated in the future aiming to solve many problems and advancements. The features to be integrated in future is an impact detection sensor, which is capable of detecting any kind of physical impact made on the door and raising an alarm on the admin’s mobile device. Users can add new doors or remove them accordingly. It eliminates the hassle of carrying several keys and more importantly the problems of losing keys.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D0065C-30F7-1639-BEF9-252E96DA7C1B}"/>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130041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8FE7-7B0E-8629-3F71-29132E175655}"/>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9B7566-BF56-BAC2-4A0B-FD1CC207F1C1}"/>
              </a:ext>
            </a:extLst>
          </p:cNvPr>
          <p:cNvSpPr>
            <a:spLocks noGrp="1"/>
          </p:cNvSpPr>
          <p:nvPr>
            <p:ph idx="1"/>
          </p:nvPr>
        </p:nvSpPr>
        <p:spPr>
          <a:xfrm>
            <a:off x="838200" y="2226841"/>
            <a:ext cx="10515600" cy="3306212"/>
          </a:xfrm>
        </p:spPr>
        <p:txBody>
          <a:bodyPr/>
          <a:lstStyle/>
          <a:p>
            <a:pPr marL="0" indent="0" algn="just">
              <a:buNone/>
            </a:pPr>
            <a:r>
              <a:rPr lang="en-US" dirty="0">
                <a:latin typeface="Times New Roman" panose="02020603050405020304" pitchFamily="18" charset="0"/>
                <a:cs typeface="Times New Roman" panose="02020603050405020304" pitchFamily="18" charset="0"/>
              </a:rPr>
              <a:t>We are going to designed an electronic door lock system that can be operated remotely by harnessing the power of IoT (Internet of things), which has better security features and is user friendly. This system has the capability to lock and unlock doors over the internet enabling keyless entry and solves the problem of losing a key. It improves user convenience by allowing the user to lock and unlock the door remotely, along with enhanced security and sharing features.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57B35A-3F7C-A467-E2DA-E717F01E9878}"/>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402456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D8E6D-F565-62D1-E786-771E78F9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pic>
        <p:nvPicPr>
          <p:cNvPr id="6" name="Picture 5">
            <a:extLst>
              <a:ext uri="{FF2B5EF4-FFF2-40B4-BE49-F238E27FC236}">
                <a16:creationId xmlns:a16="http://schemas.microsoft.com/office/drawing/2014/main" id="{B44800E3-60B8-9F92-1E9D-0F54E7B97DC0}"/>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127377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4B07-F538-2E3D-546D-DBA7BA2D240A}"/>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F5B2257E-2B0A-420E-DB9E-5710D9619811}"/>
              </a:ext>
            </a:extLst>
          </p:cNvPr>
          <p:cNvSpPr>
            <a:spLocks noGrp="1"/>
          </p:cNvSpPr>
          <p:nvPr>
            <p:ph idx="1"/>
          </p:nvPr>
        </p:nvSpPr>
        <p:spPr>
          <a:xfrm>
            <a:off x="838200" y="1825625"/>
            <a:ext cx="10515600" cy="4667250"/>
          </a:xfrm>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Hardware and Software Requirements</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Block Diagram</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Flow chart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Architecture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Work</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 </a:t>
            </a: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B449D26B-9614-8D3F-634E-FE5D17170BE1}"/>
              </a:ext>
            </a:extLst>
          </p:cNvPr>
          <p:cNvPicPr>
            <a:picLocks noChangeAspect="1"/>
          </p:cNvPicPr>
          <p:nvPr/>
        </p:nvPicPr>
        <p:blipFill>
          <a:blip r:embed="rId2"/>
          <a:stretch>
            <a:fillRect/>
          </a:stretch>
        </p:blipFill>
        <p:spPr>
          <a:xfrm>
            <a:off x="9296149" y="18662"/>
            <a:ext cx="2895851" cy="1054699"/>
          </a:xfrm>
          <a:prstGeom prst="rect">
            <a:avLst/>
          </a:prstGeom>
        </p:spPr>
      </p:pic>
    </p:spTree>
    <p:extLst>
      <p:ext uri="{BB962C8B-B14F-4D97-AF65-F5344CB8AC3E}">
        <p14:creationId xmlns:p14="http://schemas.microsoft.com/office/powerpoint/2010/main" val="222918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E398-4B57-36BA-B663-C447B27B0A6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3D7B1B0-3BEA-3F21-A3DE-56AAF45DD000}"/>
              </a:ext>
            </a:extLst>
          </p:cNvPr>
          <p:cNvSpPr>
            <a:spLocks noGrp="1"/>
          </p:cNvSpPr>
          <p:nvPr>
            <p:ph idx="1"/>
          </p:nvPr>
        </p:nvSpPr>
        <p:spPr>
          <a:xfrm>
            <a:off x="838200" y="2055813"/>
            <a:ext cx="10515600" cy="4099411"/>
          </a:xfrm>
        </p:spPr>
        <p:txBody>
          <a:bodyPr/>
          <a:lstStyle/>
          <a:p>
            <a:pPr marL="0" indent="0" algn="just">
              <a:buNone/>
            </a:pPr>
            <a:r>
              <a:rPr lang="en-US" dirty="0">
                <a:latin typeface="Times New Roman" panose="02020603050405020304" pitchFamily="18" charset="0"/>
                <a:cs typeface="Times New Roman" panose="02020603050405020304" pitchFamily="18" charset="0"/>
              </a:rPr>
              <a:t>In recent trends, smart buildings have become the base for the Internet of Things (IoT). The usage of the internet is increased by connecting the devices in the homes to make the places more comfortable, provident, delightful, and secure. The AI-Thinker ESP32-CAM module is a low cost development board with a very small size OV2640 camera and a micro SD card slot.</a:t>
            </a:r>
          </a:p>
        </p:txBody>
      </p:sp>
      <p:pic>
        <p:nvPicPr>
          <p:cNvPr id="4" name="Picture 3">
            <a:extLst>
              <a:ext uri="{FF2B5EF4-FFF2-40B4-BE49-F238E27FC236}">
                <a16:creationId xmlns:a16="http://schemas.microsoft.com/office/drawing/2014/main" id="{285D4CA8-4C26-3725-50BE-59AD96F86D3B}"/>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334283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03FC-706A-0F6C-5CED-575872A78CB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7FEE8D07-8267-7EB6-8B77-2B9E2416690C}"/>
              </a:ext>
            </a:extLst>
          </p:cNvPr>
          <p:cNvSpPr>
            <a:spLocks noGrp="1"/>
          </p:cNvSpPr>
          <p:nvPr>
            <p:ph idx="1"/>
          </p:nvPr>
        </p:nvSpPr>
        <p:spPr>
          <a:xfrm>
            <a:off x="838200" y="2141537"/>
            <a:ext cx="10515600" cy="4351338"/>
          </a:xfrm>
        </p:spPr>
        <p:txBody>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A main function of door is to preserve privacy and it is also the first security barrier to secure a room or area. With the numbers of crimes increasing every day, several door lock systems have been developed to allow a person to access the door. The use of IoT technology to door lock able to increase the security level of the system which this technology allows a user to monitor and control the security system via mobile. Thus, this project is suitable to implement in the office environment and to bring conveniences to themselves.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A81428-EEC8-CFB3-ABAF-85A392900F54}"/>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4591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F12C-9343-C817-1A51-E50E0E8C067E}"/>
              </a:ext>
            </a:extLst>
          </p:cNvPr>
          <p:cNvSpPr>
            <a:spLocks noGrp="1"/>
          </p:cNvSpPr>
          <p:nvPr>
            <p:ph type="title"/>
          </p:nvPr>
        </p:nvSpPr>
        <p:spPr/>
        <p:txBody>
          <a:bodyPr/>
          <a:lstStyle/>
          <a:p>
            <a:r>
              <a:rPr lang="en-IN" dirty="0"/>
              <a:t>                          </a:t>
            </a:r>
            <a:r>
              <a:rPr lang="en-IN" sz="4800"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08A5A8-B79E-B66C-A0D4-9A48F3F6230E}"/>
              </a:ext>
            </a:extLst>
          </p:cNvPr>
          <p:cNvSpPr>
            <a:spLocks noGrp="1"/>
          </p:cNvSpPr>
          <p:nvPr>
            <p:ph idx="1"/>
          </p:nvPr>
        </p:nvSpPr>
        <p:spPr>
          <a:xfrm>
            <a:off x="1156996" y="2572074"/>
            <a:ext cx="9890449" cy="2233191"/>
          </a:xfrm>
        </p:spPr>
        <p:txBody>
          <a:bodyPr/>
          <a:lstStyle/>
          <a:p>
            <a:pPr marL="0" indent="0" algn="just">
              <a:buNone/>
            </a:pPr>
            <a:r>
              <a:rPr lang="en-US" dirty="0">
                <a:latin typeface="Times New Roman" panose="02020603050405020304" pitchFamily="18" charset="0"/>
                <a:cs typeface="Times New Roman" panose="02020603050405020304" pitchFamily="18" charset="0"/>
              </a:rPr>
              <a:t>For the most part, customary locks are substantial and that are not solid as they can harm basically by utilizing a few apparatuses. With these kinds of locks there is no security</a:t>
            </a:r>
            <a:r>
              <a:rPr lang="en-US" dirty="0"/>
              <a:t>.</a:t>
            </a:r>
            <a:endParaRPr lang="en-IN" dirty="0"/>
          </a:p>
        </p:txBody>
      </p:sp>
      <p:pic>
        <p:nvPicPr>
          <p:cNvPr id="4" name="Picture 3">
            <a:extLst>
              <a:ext uri="{FF2B5EF4-FFF2-40B4-BE49-F238E27FC236}">
                <a16:creationId xmlns:a16="http://schemas.microsoft.com/office/drawing/2014/main" id="{984EF96F-F749-411A-567F-1DBE16C246F5}"/>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181017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4F65-0869-E89E-A2D2-E9435B5F98F8}"/>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C9D5640-09D8-8A82-6400-97BEDD67B78A}"/>
              </a:ext>
            </a:extLst>
          </p:cNvPr>
          <p:cNvSpPr>
            <a:spLocks noGrp="1"/>
          </p:cNvSpPr>
          <p:nvPr>
            <p:ph idx="1"/>
          </p:nvPr>
        </p:nvSpPr>
        <p:spPr>
          <a:xfrm>
            <a:off x="838200" y="2245502"/>
            <a:ext cx="10515600" cy="4351338"/>
          </a:xfrm>
        </p:spPr>
        <p:txBody>
          <a:bodyPr/>
          <a:lstStyle/>
          <a:p>
            <a:pPr marL="0" indent="0" algn="just">
              <a:buNone/>
            </a:pPr>
            <a:endParaRPr lang="en-US"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main objective of this </a:t>
            </a:r>
            <a:r>
              <a:rPr lang="en-US" dirty="0">
                <a:solidFill>
                  <a:srgbClr val="333333"/>
                </a:solidFill>
                <a:latin typeface="Times New Roman" panose="02020603050405020304" pitchFamily="18" charset="0"/>
                <a:cs typeface="Times New Roman" panose="02020603050405020304" pitchFamily="18" charset="0"/>
              </a:rPr>
              <a:t>project </a:t>
            </a:r>
            <a:r>
              <a:rPr lang="en-US" b="0" i="0" dirty="0">
                <a:solidFill>
                  <a:srgbClr val="333333"/>
                </a:solidFill>
                <a:effectLst/>
                <a:latin typeface="Times New Roman" panose="02020603050405020304" pitchFamily="18" charset="0"/>
                <a:cs typeface="Times New Roman" panose="02020603050405020304" pitchFamily="18" charset="0"/>
              </a:rPr>
              <a:t>is to enhance the security of the door locking system . In our proposed system we are going to use ESP32-CAM which is </a:t>
            </a:r>
            <a:r>
              <a:rPr lang="en-US" dirty="0">
                <a:solidFill>
                  <a:srgbClr val="333333"/>
                </a:solidFill>
                <a:latin typeface="Times New Roman" panose="02020603050405020304" pitchFamily="18" charset="0"/>
                <a:cs typeface="Times New Roman" panose="02020603050405020304" pitchFamily="18" charset="0"/>
              </a:rPr>
              <a:t>used take some pictures of the users when the user face is recognized it will automatically open the lock.</a:t>
            </a:r>
            <a:endParaRPr lang="en-IN" dirty="0"/>
          </a:p>
        </p:txBody>
      </p:sp>
      <p:pic>
        <p:nvPicPr>
          <p:cNvPr id="4" name="Picture 3">
            <a:extLst>
              <a:ext uri="{FF2B5EF4-FFF2-40B4-BE49-F238E27FC236}">
                <a16:creationId xmlns:a16="http://schemas.microsoft.com/office/drawing/2014/main" id="{67BDFAFA-179A-BE65-F5FC-E6233B5B7116}"/>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17809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AEF5-9CE7-E51F-D196-618CAD07192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Proposed System</a:t>
            </a:r>
            <a:endParaRPr lang="en-IN" dirty="0"/>
          </a:p>
        </p:txBody>
      </p:sp>
      <p:pic>
        <p:nvPicPr>
          <p:cNvPr id="5" name="Content Placeholder 4">
            <a:extLst>
              <a:ext uri="{FF2B5EF4-FFF2-40B4-BE49-F238E27FC236}">
                <a16:creationId xmlns:a16="http://schemas.microsoft.com/office/drawing/2014/main" id="{0F0DA3B3-21D4-5518-CEDB-102A9F39B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371" y="2673820"/>
            <a:ext cx="7119257" cy="2775258"/>
          </a:xfrm>
        </p:spPr>
      </p:pic>
      <p:pic>
        <p:nvPicPr>
          <p:cNvPr id="6" name="Picture 5">
            <a:extLst>
              <a:ext uri="{FF2B5EF4-FFF2-40B4-BE49-F238E27FC236}">
                <a16:creationId xmlns:a16="http://schemas.microsoft.com/office/drawing/2014/main" id="{6CF46F29-31E6-08F5-0C52-3B05689DCFB2}"/>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161127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8D2F-F340-EC6A-5AB6-5101A409CBA0}"/>
              </a:ext>
            </a:extLst>
          </p:cNvPr>
          <p:cNvSpPr>
            <a:spLocks noGrp="1"/>
          </p:cNvSpPr>
          <p:nvPr>
            <p:ph type="title"/>
          </p:nvPr>
        </p:nvSpPr>
        <p:spPr>
          <a:xfrm>
            <a:off x="838200" y="738350"/>
            <a:ext cx="10515600" cy="1325563"/>
          </a:xfrm>
        </p:spPr>
        <p:txBody>
          <a:bodyPr/>
          <a:lstStyle/>
          <a:p>
            <a:r>
              <a:rPr lang="en-IN" b="1" dirty="0">
                <a:latin typeface="Times New Roman" panose="02020603050405020304" pitchFamily="18" charset="0"/>
                <a:cs typeface="Times New Roman" panose="02020603050405020304" pitchFamily="18" charset="0"/>
              </a:rPr>
              <a:t>      Hardware and software Requirements</a:t>
            </a:r>
          </a:p>
        </p:txBody>
      </p:sp>
      <p:sp>
        <p:nvSpPr>
          <p:cNvPr id="3" name="Content Placeholder 2">
            <a:extLst>
              <a:ext uri="{FF2B5EF4-FFF2-40B4-BE49-F238E27FC236}">
                <a16:creationId xmlns:a16="http://schemas.microsoft.com/office/drawing/2014/main" id="{E5260790-2796-3B3C-27F8-4D77552B4137}"/>
              </a:ext>
            </a:extLst>
          </p:cNvPr>
          <p:cNvSpPr>
            <a:spLocks noGrp="1"/>
          </p:cNvSpPr>
          <p:nvPr>
            <p:ph idx="1"/>
          </p:nvPr>
        </p:nvSpPr>
        <p:spPr>
          <a:xfrm>
            <a:off x="1024813" y="1946923"/>
            <a:ext cx="10515600" cy="4351338"/>
          </a:xfrm>
        </p:spPr>
        <p:txBody>
          <a:bodyPr/>
          <a:lstStyle/>
          <a:p>
            <a:pPr marL="0" indent="0">
              <a:buNone/>
            </a:pPr>
            <a:r>
              <a:rPr lang="en-IN" b="1" dirty="0">
                <a:latin typeface="Times New Roman" panose="02020603050405020304" pitchFamily="18" charset="0"/>
                <a:cs typeface="Times New Roman" panose="02020603050405020304" pitchFamily="18" charset="0"/>
              </a:rPr>
              <a:t>Hardware Requirements</a:t>
            </a:r>
            <a:r>
              <a:rPr lang="en-IN" dirty="0"/>
              <a:t>:-</a:t>
            </a:r>
          </a:p>
          <a:p>
            <a:pPr marL="514350" indent="-514350">
              <a:buFont typeface="+mj-lt"/>
              <a:buAutoNum type="arabicPeriod"/>
            </a:pPr>
            <a:r>
              <a:rPr lang="en-IN" dirty="0"/>
              <a:t>ESP32-CAM</a:t>
            </a:r>
          </a:p>
          <a:p>
            <a:pPr marL="514350" indent="-514350">
              <a:buFont typeface="+mj-lt"/>
              <a:buAutoNum type="arabicPeriod"/>
            </a:pPr>
            <a:r>
              <a:rPr lang="en-IN" dirty="0"/>
              <a:t>Solenoid Lock</a:t>
            </a:r>
          </a:p>
          <a:p>
            <a:pPr marL="514350" indent="-514350">
              <a:buFont typeface="+mj-lt"/>
              <a:buAutoNum type="arabicPeriod"/>
            </a:pPr>
            <a:r>
              <a:rPr lang="en-IN" dirty="0"/>
              <a:t>Jumpers Wires</a:t>
            </a:r>
          </a:p>
          <a:p>
            <a:pPr marL="514350" indent="-514350">
              <a:buFont typeface="+mj-lt"/>
              <a:buAutoNum type="arabicPeriod"/>
            </a:pPr>
            <a:r>
              <a:rPr lang="en-IN" dirty="0"/>
              <a:t>Relay Module</a:t>
            </a:r>
          </a:p>
          <a:p>
            <a:pPr marL="514350" indent="-514350">
              <a:buFont typeface="+mj-lt"/>
              <a:buAutoNum type="arabicPeriod"/>
            </a:pPr>
            <a:r>
              <a:rPr lang="en-IN" dirty="0"/>
              <a:t>FTDI Board         </a:t>
            </a:r>
          </a:p>
        </p:txBody>
      </p:sp>
      <p:pic>
        <p:nvPicPr>
          <p:cNvPr id="6" name="Picture 5">
            <a:extLst>
              <a:ext uri="{FF2B5EF4-FFF2-40B4-BE49-F238E27FC236}">
                <a16:creationId xmlns:a16="http://schemas.microsoft.com/office/drawing/2014/main" id="{43A9DEEA-1766-C022-9172-667CA55613E8}"/>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331979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F1E4-09CB-B94B-7ECF-85FDE5FF3D69}"/>
              </a:ext>
            </a:extLst>
          </p:cNvPr>
          <p:cNvSpPr>
            <a:spLocks noGrp="1"/>
          </p:cNvSpPr>
          <p:nvPr>
            <p:ph type="title"/>
          </p:nvPr>
        </p:nvSpPr>
        <p:spPr>
          <a:xfrm>
            <a:off x="754224" y="777381"/>
            <a:ext cx="10515600" cy="1325563"/>
          </a:xfrm>
        </p:spPr>
        <p:txBody>
          <a:bodyPr/>
          <a:lstStyle/>
          <a:p>
            <a:r>
              <a:rPr lang="en-IN" b="1" dirty="0">
                <a:latin typeface="Times New Roman" panose="02020603050405020304" pitchFamily="18" charset="0"/>
                <a:cs typeface="Times New Roman" panose="02020603050405020304" pitchFamily="18" charset="0"/>
              </a:rPr>
              <a:t>     Hardware and software Requirements</a:t>
            </a:r>
            <a:endParaRPr lang="en-IN" dirty="0"/>
          </a:p>
        </p:txBody>
      </p:sp>
      <p:sp>
        <p:nvSpPr>
          <p:cNvPr id="3" name="Content Placeholder 2">
            <a:extLst>
              <a:ext uri="{FF2B5EF4-FFF2-40B4-BE49-F238E27FC236}">
                <a16:creationId xmlns:a16="http://schemas.microsoft.com/office/drawing/2014/main" id="{F4BC4D1C-AFD5-A9F9-4644-155B8B755CA2}"/>
              </a:ext>
            </a:extLst>
          </p:cNvPr>
          <p:cNvSpPr>
            <a:spLocks noGrp="1"/>
          </p:cNvSpPr>
          <p:nvPr>
            <p:ph idx="1"/>
          </p:nvPr>
        </p:nvSpPr>
        <p:spPr>
          <a:xfrm>
            <a:off x="1342053" y="2189519"/>
            <a:ext cx="10515600" cy="4351338"/>
          </a:xfrm>
        </p:spPr>
        <p:txBody>
          <a:bodyPr/>
          <a:lstStyle/>
          <a:p>
            <a:pPr marL="0" indent="0">
              <a:buNone/>
            </a:pPr>
            <a:r>
              <a:rPr lang="en-IN" b="1" dirty="0">
                <a:latin typeface="Times New Roman" panose="02020603050405020304" pitchFamily="18" charset="0"/>
                <a:cs typeface="Times New Roman" panose="02020603050405020304" pitchFamily="18" charset="0"/>
              </a:rPr>
              <a:t>Software Requirements:-</a:t>
            </a:r>
            <a:endParaRPr lang="en-IN" dirty="0"/>
          </a:p>
        </p:txBody>
      </p:sp>
      <p:graphicFrame>
        <p:nvGraphicFramePr>
          <p:cNvPr id="4" name="Table 4">
            <a:extLst>
              <a:ext uri="{FF2B5EF4-FFF2-40B4-BE49-F238E27FC236}">
                <a16:creationId xmlns:a16="http://schemas.microsoft.com/office/drawing/2014/main" id="{49D6C120-10D1-8EF4-6A53-F7A508262CE5}"/>
              </a:ext>
            </a:extLst>
          </p:cNvPr>
          <p:cNvGraphicFramePr>
            <a:graphicFrameLocks noGrp="1"/>
          </p:cNvGraphicFramePr>
          <p:nvPr>
            <p:extLst>
              <p:ext uri="{D42A27DB-BD31-4B8C-83A1-F6EECF244321}">
                <p14:modId xmlns:p14="http://schemas.microsoft.com/office/powerpoint/2010/main" val="967773453"/>
              </p:ext>
            </p:extLst>
          </p:nvPr>
        </p:nvGraphicFramePr>
        <p:xfrm>
          <a:off x="2274595" y="2921690"/>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85482796"/>
                    </a:ext>
                  </a:extLst>
                </a:gridCol>
                <a:gridCol w="4064000">
                  <a:extLst>
                    <a:ext uri="{9D8B030D-6E8A-4147-A177-3AD203B41FA5}">
                      <a16:colId xmlns:a16="http://schemas.microsoft.com/office/drawing/2014/main" val="1968203822"/>
                    </a:ext>
                  </a:extLst>
                </a:gridCol>
              </a:tblGrid>
              <a:tr h="370840">
                <a:tc>
                  <a:txBody>
                    <a:bodyPr/>
                    <a:lstStyle/>
                    <a:p>
                      <a:r>
                        <a:rPr lang="en-IN" dirty="0"/>
                        <a:t>                        </a:t>
                      </a:r>
                      <a:r>
                        <a:rPr lang="en-IN" b="1" dirty="0">
                          <a:latin typeface="Times New Roman" panose="02020603050405020304" pitchFamily="18" charset="0"/>
                          <a:cs typeface="Times New Roman" panose="02020603050405020304" pitchFamily="18" charset="0"/>
                        </a:rPr>
                        <a:t>Component</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Function</a:t>
                      </a:r>
                    </a:p>
                  </a:txBody>
                  <a:tcPr/>
                </a:tc>
                <a:extLst>
                  <a:ext uri="{0D108BD9-81ED-4DB2-BD59-A6C34878D82A}">
                    <a16:rowId xmlns:a16="http://schemas.microsoft.com/office/drawing/2014/main" val="2869601427"/>
                  </a:ext>
                </a:extLst>
              </a:tr>
              <a:tr h="370840">
                <a:tc>
                  <a:txBody>
                    <a:bodyPr/>
                    <a:lstStyle/>
                    <a:p>
                      <a:r>
                        <a:rPr lang="en-IN" dirty="0">
                          <a:latin typeface="Times New Roman" panose="02020603050405020304" pitchFamily="18" charset="0"/>
                          <a:cs typeface="Times New Roman" panose="02020603050405020304" pitchFamily="18" charset="0"/>
                        </a:rPr>
                        <a:t>MIT App inventor</a:t>
                      </a:r>
                    </a:p>
                  </a:txBody>
                  <a:tcPr/>
                </a:tc>
                <a:tc>
                  <a:txBody>
                    <a:bodyPr/>
                    <a:lstStyle/>
                    <a:p>
                      <a:r>
                        <a:rPr lang="en-IN" dirty="0">
                          <a:latin typeface="Times New Roman" panose="02020603050405020304" pitchFamily="18" charset="0"/>
                          <a:cs typeface="Times New Roman" panose="02020603050405020304" pitchFamily="18" charset="0"/>
                        </a:rPr>
                        <a:t>To create an Android app</a:t>
                      </a:r>
                    </a:p>
                  </a:txBody>
                  <a:tcPr/>
                </a:tc>
                <a:extLst>
                  <a:ext uri="{0D108BD9-81ED-4DB2-BD59-A6C34878D82A}">
                    <a16:rowId xmlns:a16="http://schemas.microsoft.com/office/drawing/2014/main" val="3685848414"/>
                  </a:ext>
                </a:extLst>
              </a:tr>
              <a:tr h="370840">
                <a:tc>
                  <a:txBody>
                    <a:bodyPr/>
                    <a:lstStyle/>
                    <a:p>
                      <a:r>
                        <a:rPr lang="en-IN" dirty="0">
                          <a:latin typeface="Times New Roman" panose="02020603050405020304" pitchFamily="18" charset="0"/>
                          <a:cs typeface="Times New Roman" panose="02020603050405020304" pitchFamily="18" charset="0"/>
                        </a:rPr>
                        <a:t>Arduino IDE</a:t>
                      </a:r>
                    </a:p>
                  </a:txBody>
                  <a:tcPr/>
                </a:tc>
                <a:tc>
                  <a:txBody>
                    <a:bodyPr/>
                    <a:lstStyle/>
                    <a:p>
                      <a:r>
                        <a:rPr lang="en-IN" dirty="0">
                          <a:latin typeface="Times New Roman" panose="02020603050405020304" pitchFamily="18" charset="0"/>
                          <a:cs typeface="Times New Roman" panose="02020603050405020304" pitchFamily="18" charset="0"/>
                        </a:rPr>
                        <a:t>To write and upload Arduino code</a:t>
                      </a:r>
                    </a:p>
                  </a:txBody>
                  <a:tcPr/>
                </a:tc>
                <a:extLst>
                  <a:ext uri="{0D108BD9-81ED-4DB2-BD59-A6C34878D82A}">
                    <a16:rowId xmlns:a16="http://schemas.microsoft.com/office/drawing/2014/main" val="2476728007"/>
                  </a:ext>
                </a:extLst>
              </a:tr>
              <a:tr h="370840">
                <a:tc>
                  <a:txBody>
                    <a:bodyPr/>
                    <a:lstStyle/>
                    <a:p>
                      <a:r>
                        <a:rPr lang="en-IN" dirty="0">
                          <a:latin typeface="Times New Roman" panose="02020603050405020304" pitchFamily="18" charset="0"/>
                          <a:cs typeface="Times New Roman" panose="02020603050405020304" pitchFamily="18" charset="0"/>
                        </a:rPr>
                        <a:t>Firebase database</a:t>
                      </a:r>
                    </a:p>
                  </a:txBody>
                  <a:tcPr/>
                </a:tc>
                <a:tc>
                  <a:txBody>
                    <a:bodyPr/>
                    <a:lstStyle/>
                    <a:p>
                      <a:r>
                        <a:rPr lang="en-IN" dirty="0">
                          <a:latin typeface="Times New Roman" panose="02020603050405020304" pitchFamily="18" charset="0"/>
                          <a:cs typeface="Times New Roman" panose="02020603050405020304" pitchFamily="18" charset="0"/>
                        </a:rPr>
                        <a:t>To store and retrieve user credentials</a:t>
                      </a:r>
                    </a:p>
                  </a:txBody>
                  <a:tcPr/>
                </a:tc>
                <a:extLst>
                  <a:ext uri="{0D108BD9-81ED-4DB2-BD59-A6C34878D82A}">
                    <a16:rowId xmlns:a16="http://schemas.microsoft.com/office/drawing/2014/main" val="4151356126"/>
                  </a:ext>
                </a:extLst>
              </a:tr>
              <a:tr h="370840">
                <a:tc>
                  <a:txBody>
                    <a:bodyPr/>
                    <a:lstStyle/>
                    <a:p>
                      <a:r>
                        <a:rPr lang="en-IN" dirty="0">
                          <a:latin typeface="Times New Roman" panose="02020603050405020304" pitchFamily="18" charset="0"/>
                          <a:cs typeface="Times New Roman" panose="02020603050405020304" pitchFamily="18" charset="0"/>
                        </a:rPr>
                        <a:t>Wireshark</a:t>
                      </a:r>
                    </a:p>
                  </a:txBody>
                  <a:tcPr/>
                </a:tc>
                <a:tc>
                  <a:txBody>
                    <a:bodyPr/>
                    <a:lstStyle/>
                    <a:p>
                      <a:r>
                        <a:rPr lang="en-IN" dirty="0">
                          <a:latin typeface="Times New Roman" panose="02020603050405020304" pitchFamily="18" charset="0"/>
                          <a:cs typeface="Times New Roman" panose="02020603050405020304" pitchFamily="18" charset="0"/>
                        </a:rPr>
                        <a:t>To capture network packets</a:t>
                      </a:r>
                    </a:p>
                  </a:txBody>
                  <a:tcPr/>
                </a:tc>
                <a:extLst>
                  <a:ext uri="{0D108BD9-81ED-4DB2-BD59-A6C34878D82A}">
                    <a16:rowId xmlns:a16="http://schemas.microsoft.com/office/drawing/2014/main" val="2049610811"/>
                  </a:ext>
                </a:extLst>
              </a:tr>
            </a:tbl>
          </a:graphicData>
        </a:graphic>
      </p:graphicFrame>
      <p:pic>
        <p:nvPicPr>
          <p:cNvPr id="5" name="Picture 4">
            <a:extLst>
              <a:ext uri="{FF2B5EF4-FFF2-40B4-BE49-F238E27FC236}">
                <a16:creationId xmlns:a16="http://schemas.microsoft.com/office/drawing/2014/main" id="{FA4347A1-7E62-97FE-A42B-2E969232CAF3}"/>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25906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832</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IOT BASED SMART DOOR LOCKING SYSTEM  BATCH:02</vt:lpstr>
      <vt:lpstr>                         Contents</vt:lpstr>
      <vt:lpstr>                            Abstract</vt:lpstr>
      <vt:lpstr>                         Introduction</vt:lpstr>
      <vt:lpstr>                          Existing system</vt:lpstr>
      <vt:lpstr>                      Proposed System</vt:lpstr>
      <vt:lpstr>                    Proposed System</vt:lpstr>
      <vt:lpstr>      Hardware and software Requirements</vt:lpstr>
      <vt:lpstr>     Hardware and software Requirements</vt:lpstr>
      <vt:lpstr>                        Block Diagram </vt:lpstr>
      <vt:lpstr>                           Flow Chart</vt:lpstr>
      <vt:lpstr>                         Algorithm</vt:lpstr>
      <vt:lpstr>                            Algorithm</vt:lpstr>
      <vt:lpstr>                  The Architecture</vt:lpstr>
      <vt:lpstr>                       The Architecture</vt:lpstr>
      <vt:lpstr>                       The Architecture</vt:lpstr>
      <vt:lpstr>                       Future Work</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DOOR LOCKING SYSTEM  BATCH:02</dc:title>
  <dc:creator>juhi kumari</dc:creator>
  <cp:lastModifiedBy>juhi kumari</cp:lastModifiedBy>
  <cp:revision>10</cp:revision>
  <dcterms:created xsi:type="dcterms:W3CDTF">2022-09-22T14:57:30Z</dcterms:created>
  <dcterms:modified xsi:type="dcterms:W3CDTF">2022-10-14T09:14:41Z</dcterms:modified>
</cp:coreProperties>
</file>