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81" r:id="rId2"/>
    <p:sldId id="282" r:id="rId3"/>
    <p:sldId id="385" r:id="rId4"/>
    <p:sldId id="386" r:id="rId5"/>
    <p:sldId id="387" r:id="rId6"/>
    <p:sldId id="283" r:id="rId7"/>
    <p:sldId id="256" r:id="rId8"/>
    <p:sldId id="257" r:id="rId9"/>
    <p:sldId id="259" r:id="rId10"/>
    <p:sldId id="260" r:id="rId11"/>
    <p:sldId id="321" r:id="rId12"/>
    <p:sldId id="323" r:id="rId13"/>
    <p:sldId id="322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7" r:id="rId22"/>
    <p:sldId id="338" r:id="rId23"/>
    <p:sldId id="332" r:id="rId24"/>
    <p:sldId id="284" r:id="rId25"/>
    <p:sldId id="313" r:id="rId26"/>
    <p:sldId id="314" r:id="rId27"/>
    <p:sldId id="333" r:id="rId28"/>
    <p:sldId id="334" r:id="rId29"/>
    <p:sldId id="335" r:id="rId30"/>
    <p:sldId id="336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8" r:id="rId40"/>
    <p:sldId id="347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61" r:id="rId51"/>
    <p:sldId id="358" r:id="rId52"/>
    <p:sldId id="359" r:id="rId53"/>
    <p:sldId id="360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8" r:id="rId70"/>
    <p:sldId id="377" r:id="rId71"/>
    <p:sldId id="379" r:id="rId72"/>
    <p:sldId id="380" r:id="rId73"/>
    <p:sldId id="381" r:id="rId74"/>
    <p:sldId id="382" r:id="rId75"/>
    <p:sldId id="383" r:id="rId76"/>
    <p:sldId id="384" r:id="rId7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C3123-D8EE-2047-9A95-6A8E2D75F69A}" v="2" dt="2023-09-27T19:13:5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9" autoAdjust="0"/>
    <p:restoredTop sz="94699"/>
  </p:normalViewPr>
  <p:slideViewPr>
    <p:cSldViewPr snapToGrid="0">
      <p:cViewPr varScale="1">
        <p:scale>
          <a:sx n="100" d="100"/>
          <a:sy n="100" d="100"/>
        </p:scale>
        <p:origin x="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6DA7F-D387-4CEC-B603-32B5F893D45E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01F-DEEF-4E68-BF9A-3D7DDE8DBA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710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351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763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684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435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449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6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699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68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549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644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06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2BD3-7A5D-4EAF-BC2A-F01201BC0A58}" type="datetimeFigureOut">
              <a:rPr lang="fi-FI" smtClean="0"/>
              <a:t>26.8.2024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A3AF-6B59-4E1D-89BC-147C79812D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2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ullstackopen.com/osa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ullstackope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ullstackopen.com/osa1/java_scripti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-hy2020/part2-notes-frontend/tree/part2-1/src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-hy2020/part2-notes-frontend/tree/part2-2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not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-hy2020/part2-notes-frontend/tree/part2-5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ullstackopen.com/osa0/web_sovelluksen_toimintaperiaatteita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ullstackopen.com/osa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Selainohjelmointi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Tämä ohje on tehty sivuston fullstackopen.com mukaan</a:t>
            </a:r>
          </a:p>
        </p:txBody>
      </p:sp>
    </p:spTree>
    <p:extLst>
      <p:ext uri="{BB962C8B-B14F-4D97-AF65-F5344CB8AC3E}">
        <p14:creationId xmlns:p14="http://schemas.microsoft.com/office/powerpoint/2010/main" val="22829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Reactin</a:t>
            </a:r>
            <a:r>
              <a:rPr lang="fi-FI" dirty="0"/>
              <a:t> alkeet – sovelluksen luominen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Aloita luvusta </a:t>
            </a:r>
            <a:r>
              <a:rPr lang="fi-FI" dirty="0">
                <a:hlinkClick r:id="rId2"/>
              </a:rPr>
              <a:t>https://fullstackopen.com/osa1</a:t>
            </a:r>
            <a:r>
              <a:rPr lang="fi-FI" dirty="0"/>
              <a:t>  kohdasta </a:t>
            </a:r>
            <a:r>
              <a:rPr lang="fi-FI" dirty="0" err="1"/>
              <a:t>React</a:t>
            </a:r>
            <a:endParaRPr lang="fi-FI" dirty="0"/>
          </a:p>
          <a:p>
            <a:r>
              <a:rPr lang="fi-FI" dirty="0"/>
              <a:t>Luo sovellus ohjeen mukaan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create </a:t>
            </a:r>
            <a:r>
              <a:rPr lang="en-US" dirty="0" err="1"/>
              <a:t>vite@latest</a:t>
            </a:r>
            <a:r>
              <a:rPr lang="en-US" dirty="0"/>
              <a:t> part1 -- --template react</a:t>
            </a:r>
          </a:p>
          <a:p>
            <a:pPr lvl="1"/>
            <a:r>
              <a:rPr lang="en-US" dirty="0"/>
              <a:t>cd part1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pPr lvl="1"/>
            <a:r>
              <a:rPr lang="en-US" dirty="0"/>
              <a:t>Avaa </a:t>
            </a:r>
            <a:r>
              <a:rPr lang="en-US" dirty="0" err="1"/>
              <a:t>selain</a:t>
            </a:r>
            <a:r>
              <a:rPr lang="en-US" dirty="0"/>
              <a:t> ja anna </a:t>
            </a:r>
            <a:r>
              <a:rPr lang="en-US" dirty="0" err="1"/>
              <a:t>osoite</a:t>
            </a:r>
            <a:r>
              <a:rPr lang="en-US" dirty="0"/>
              <a:t> http://localhost:5173/</a:t>
            </a:r>
          </a:p>
          <a:p>
            <a:pPr lvl="1"/>
            <a:endParaRPr lang="en-US" dirty="0"/>
          </a:p>
          <a:p>
            <a:r>
              <a:rPr lang="fi-FI" dirty="0"/>
              <a:t>Tee kaikki esimerkit Visual Studio </a:t>
            </a:r>
            <a:r>
              <a:rPr lang="fi-FI" dirty="0" err="1"/>
              <a:t>Codella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3151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4B8743-A5C0-DB36-4CCE-8CB1950F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Reactin</a:t>
            </a:r>
            <a:r>
              <a:rPr lang="fi-FI" dirty="0"/>
              <a:t> alkeet – </a:t>
            </a:r>
            <a:r>
              <a:rPr lang="fi-FI" dirty="0" err="1"/>
              <a:t>main.jsx</a:t>
            </a:r>
            <a:r>
              <a:rPr lang="fi-FI" dirty="0"/>
              <a:t> ja </a:t>
            </a:r>
            <a:r>
              <a:rPr lang="fi-FI" dirty="0" err="1"/>
              <a:t>App.jsx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288FF82-DE77-8F4D-DDA6-A1E7332C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07"/>
            <a:ext cx="10405056" cy="1027045"/>
          </a:xfrm>
        </p:spPr>
        <p:txBody>
          <a:bodyPr>
            <a:normAutofit/>
          </a:bodyPr>
          <a:lstStyle/>
          <a:p>
            <a:r>
              <a:rPr lang="fi-FI" sz="2000" dirty="0"/>
              <a:t>Yksinkertaistetaan koodia seuraavaksi. Koodi löytyy hakemistosta </a:t>
            </a:r>
            <a:r>
              <a:rPr lang="fi-FI" sz="2000" i="1" dirty="0" err="1"/>
              <a:t>src</a:t>
            </a:r>
            <a:r>
              <a:rPr lang="fi-FI" sz="2000" dirty="0"/>
              <a:t>.</a:t>
            </a:r>
          </a:p>
          <a:p>
            <a:r>
              <a:rPr lang="fi-FI" sz="2000" dirty="0"/>
              <a:t>Korvaa </a:t>
            </a:r>
            <a:r>
              <a:rPr lang="fi-FI" sz="2000" dirty="0" err="1"/>
              <a:t>main.jsx</a:t>
            </a:r>
            <a:r>
              <a:rPr lang="fi-FI" sz="2000" dirty="0"/>
              <a:t> tiedoston sisältö seuraavalla koodilla:</a:t>
            </a:r>
          </a:p>
          <a:p>
            <a:endParaRPr lang="fi-FI" sz="2000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0468416-5451-25DB-C9FF-BD165704F90F}"/>
              </a:ext>
            </a:extLst>
          </p:cNvPr>
          <p:cNvSpPr txBox="1"/>
          <p:nvPr/>
        </p:nvSpPr>
        <p:spPr>
          <a:xfrm>
            <a:off x="1654936" y="2669551"/>
            <a:ext cx="7814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react-dom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ReactDOM.createRoot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isällön paikkamerkki 2">
            <a:extLst>
              <a:ext uri="{FF2B5EF4-FFF2-40B4-BE49-F238E27FC236}">
                <a16:creationId xmlns:a16="http://schemas.microsoft.com/office/drawing/2014/main" id="{769CDABB-1896-775A-48E2-DDC42380B1A7}"/>
              </a:ext>
            </a:extLst>
          </p:cNvPr>
          <p:cNvSpPr txBox="1">
            <a:spLocks/>
          </p:cNvSpPr>
          <p:nvPr/>
        </p:nvSpPr>
        <p:spPr>
          <a:xfrm>
            <a:off x="893472" y="4070842"/>
            <a:ext cx="10405056" cy="5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dirty="0" err="1"/>
              <a:t>App.jsx</a:t>
            </a:r>
            <a:endParaRPr lang="fi-FI" sz="2000" dirty="0"/>
          </a:p>
          <a:p>
            <a:endParaRPr lang="fi-FI" sz="2000" dirty="0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EF5F483F-8AD1-C1CA-7FAA-F95DE6DD98A4}"/>
              </a:ext>
            </a:extLst>
          </p:cNvPr>
          <p:cNvSpPr txBox="1"/>
          <p:nvPr/>
        </p:nvSpPr>
        <p:spPr>
          <a:xfrm>
            <a:off x="1654936" y="4578439"/>
            <a:ext cx="4037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19626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C1B75A-413A-F614-30DB-73BD1D96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Reactin</a:t>
            </a:r>
            <a:r>
              <a:rPr lang="fi-FI" dirty="0"/>
              <a:t> alkeet – </a:t>
            </a:r>
            <a:r>
              <a:rPr lang="fi-FI" dirty="0" err="1"/>
              <a:t>main.jsx</a:t>
            </a:r>
            <a:r>
              <a:rPr lang="fi-FI" dirty="0"/>
              <a:t> ja </a:t>
            </a:r>
            <a:r>
              <a:rPr lang="fi-FI" dirty="0" err="1"/>
              <a:t>App.jsx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09AE405-71C2-33CA-C899-149E1930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42" y="1786879"/>
            <a:ext cx="10515600" cy="4351338"/>
          </a:xfrm>
        </p:spPr>
        <p:txBody>
          <a:bodyPr/>
          <a:lstStyle/>
          <a:p>
            <a:r>
              <a:rPr lang="fi-FI" dirty="0">
                <a:solidFill>
                  <a:srgbClr val="33332D"/>
                </a:solidFill>
                <a:latin typeface="IBM Plex Sans" panose="020B0503050203000203" pitchFamily="34" charset="0"/>
              </a:rPr>
              <a:t>Tallenna tiedostot</a:t>
            </a:r>
          </a:p>
          <a:p>
            <a:r>
              <a:rPr lang="fi-FI" dirty="0">
                <a:solidFill>
                  <a:srgbClr val="33332D"/>
                </a:solidFill>
                <a:latin typeface="IBM Plex Sans" panose="020B0503050203000203" pitchFamily="34" charset="0"/>
              </a:rPr>
              <a:t>Poista tiedostot </a:t>
            </a:r>
            <a:r>
              <a:rPr lang="fi-FI" b="0" i="1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App.css</a:t>
            </a:r>
            <a:r>
              <a:rPr lang="fi-FI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 ja </a:t>
            </a:r>
            <a:r>
              <a:rPr lang="fi-FI" b="0" i="1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index.css</a:t>
            </a:r>
            <a:r>
              <a:rPr lang="fi-FI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 sekä hakemisto </a:t>
            </a:r>
            <a:r>
              <a:rPr lang="fi-FI" b="0" i="1" dirty="0" err="1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assets</a:t>
            </a:r>
            <a:endParaRPr lang="fi-FI" dirty="0">
              <a:solidFill>
                <a:srgbClr val="33332D"/>
              </a:solidFill>
              <a:latin typeface="IBM Plex Sans" panose="020B0503050203000203" pitchFamily="34" charset="0"/>
            </a:endParaRPr>
          </a:p>
          <a:p>
            <a:r>
              <a:rPr lang="fi-FI" dirty="0">
                <a:solidFill>
                  <a:srgbClr val="33332D"/>
                </a:solidFill>
                <a:latin typeface="IBM Plex Sans" panose="020B0503050203000203" pitchFamily="34" charset="0"/>
              </a:rPr>
              <a:t>Päivitä selain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99297E4E-5DBD-8A2B-57F1-68ED3C3D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74" y="3878572"/>
            <a:ext cx="4517233" cy="16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6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9074CA6-8513-FE56-C830-359EC638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Reactin</a:t>
            </a:r>
            <a:r>
              <a:rPr lang="fi-FI" dirty="0"/>
              <a:t> alkeet – komponentti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826A76F-F82F-15E1-6EEB-46F642C5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b="0" i="0" dirty="0">
                <a:solidFill>
                  <a:srgbClr val="33332D"/>
                </a:solidFill>
                <a:effectLst/>
                <a:latin typeface="IBM Plex Sans" panose="020F0502020204030204" pitchFamily="34" charset="0"/>
              </a:rPr>
              <a:t>Tiedosto </a:t>
            </a:r>
            <a:r>
              <a:rPr lang="fi-FI" sz="2000" b="0" i="1" dirty="0">
                <a:solidFill>
                  <a:srgbClr val="33332D"/>
                </a:solidFill>
                <a:effectLst/>
                <a:latin typeface="IBM Plex Sans" panose="020F0502020204030204" pitchFamily="34" charset="0"/>
              </a:rPr>
              <a:t>App.js</a:t>
            </a:r>
            <a:r>
              <a:rPr lang="fi-FI" sz="2000" b="0" i="0" dirty="0">
                <a:solidFill>
                  <a:srgbClr val="33332D"/>
                </a:solidFill>
                <a:effectLst/>
                <a:latin typeface="IBM Plex Sans" panose="020F0502020204030204" pitchFamily="34" charset="0"/>
              </a:rPr>
              <a:t> määrittelee nyt </a:t>
            </a:r>
            <a:r>
              <a:rPr lang="fi-FI" sz="2000" b="0" i="0" dirty="0" err="1">
                <a:solidFill>
                  <a:srgbClr val="33332D"/>
                </a:solidFill>
                <a:effectLst/>
                <a:latin typeface="IBM Plex Sans" panose="020F0502020204030204" pitchFamily="34" charset="0"/>
              </a:rPr>
              <a:t>React</a:t>
            </a:r>
            <a:r>
              <a:rPr lang="fi-FI" sz="2000" b="0" i="0" dirty="0">
                <a:solidFill>
                  <a:srgbClr val="33332D"/>
                </a:solidFill>
                <a:effectLst/>
                <a:latin typeface="IBM Plex Sans" panose="020F0502020204030204" pitchFamily="34" charset="0"/>
              </a:rPr>
              <a:t>-</a:t>
            </a:r>
            <a:r>
              <a:rPr lang="fi-FI" sz="2000" dirty="0">
                <a:latin typeface="IBM Plex Sans" panose="020F0502020204030204" pitchFamily="34" charset="0"/>
              </a:rPr>
              <a:t>komponentin </a:t>
            </a:r>
            <a:r>
              <a:rPr lang="fi-FI" sz="2000" b="0" i="1" dirty="0" err="1">
                <a:solidFill>
                  <a:srgbClr val="33332D"/>
                </a:solidFill>
                <a:effectLst/>
                <a:latin typeface="IBM Plex Sans" panose="020F0502020204030204" pitchFamily="34" charset="0"/>
              </a:rPr>
              <a:t>App</a:t>
            </a:r>
            <a:r>
              <a:rPr lang="fi-FI" sz="2000" b="0" i="0" dirty="0">
                <a:solidFill>
                  <a:srgbClr val="33332D"/>
                </a:solidFill>
                <a:effectLst/>
                <a:latin typeface="IBM Plex Sans" panose="020F0502020204030204" pitchFamily="34" charset="0"/>
              </a:rPr>
              <a:t>. </a:t>
            </a:r>
            <a:r>
              <a:rPr lang="fi-FI" sz="2000" dirty="0"/>
              <a:t>Tiedoston </a:t>
            </a:r>
            <a:r>
              <a:rPr lang="fi-FI" sz="2000" i="1" dirty="0" err="1"/>
              <a:t>main.jsx</a:t>
            </a:r>
            <a:r>
              <a:rPr lang="fi-FI" sz="2000" i="1" dirty="0"/>
              <a:t> </a:t>
            </a:r>
            <a:r>
              <a:rPr lang="fi-FI" sz="2000" dirty="0"/>
              <a:t>viimeisen rivin komento </a:t>
            </a:r>
            <a:r>
              <a:rPr lang="fi-FI" sz="2000" dirty="0" err="1"/>
              <a:t>ReactDOM.createRoot</a:t>
            </a:r>
            <a:r>
              <a:rPr lang="fi-FI" sz="2000" dirty="0"/>
              <a:t>() renderöi komponentin sisällön tiedoston index.html määrittelemään div-elementtiin, jonka </a:t>
            </a:r>
            <a:r>
              <a:rPr lang="fi-FI" sz="2000" dirty="0" err="1"/>
              <a:t>id:n</a:t>
            </a:r>
            <a:r>
              <a:rPr lang="fi-FI" sz="2000" dirty="0"/>
              <a:t> arvona on '</a:t>
            </a:r>
            <a:r>
              <a:rPr lang="fi-FI" sz="2000" dirty="0" err="1"/>
              <a:t>root</a:t>
            </a:r>
            <a:r>
              <a:rPr lang="fi-FI" sz="2000" dirty="0"/>
              <a:t>'.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CCAA99CD-9EBD-51D2-1B6E-B24F4DE2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71" y="3429000"/>
            <a:ext cx="7027525" cy="2972586"/>
          </a:xfrm>
          <a:prstGeom prst="rect">
            <a:avLst/>
          </a:prstGeom>
        </p:spPr>
      </p:pic>
      <p:sp>
        <p:nvSpPr>
          <p:cNvPr id="6" name="Nuoli: Oikea 5">
            <a:extLst>
              <a:ext uri="{FF2B5EF4-FFF2-40B4-BE49-F238E27FC236}">
                <a16:creationId xmlns:a16="http://schemas.microsoft.com/office/drawing/2014/main" id="{5A64F2A9-EFCE-913F-4106-CBBAA1A9D762}"/>
              </a:ext>
            </a:extLst>
          </p:cNvPr>
          <p:cNvSpPr/>
          <p:nvPr/>
        </p:nvSpPr>
        <p:spPr>
          <a:xfrm>
            <a:off x="4930426" y="5603838"/>
            <a:ext cx="557939" cy="2092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C7590BAB-E70B-D697-04E3-813CF0BC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57" y="2866206"/>
            <a:ext cx="7360028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4582C1-8CAA-61A8-F9F2-139A9E52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Reactin</a:t>
            </a:r>
            <a:r>
              <a:rPr lang="fi-FI" dirty="0"/>
              <a:t> alkeet – funktion määrittely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CCC2030-4431-FCBC-1462-1AD3CEA5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194" cy="4351338"/>
          </a:xfrm>
        </p:spPr>
        <p:txBody>
          <a:bodyPr>
            <a:normAutofit/>
          </a:bodyPr>
          <a:lstStyle/>
          <a:p>
            <a:r>
              <a:rPr lang="fi-FI" sz="2000" dirty="0">
                <a:solidFill>
                  <a:srgbClr val="33332D"/>
                </a:solidFill>
                <a:latin typeface="IBM Plex Sans" panose="020B0503050203000203" pitchFamily="34" charset="0"/>
              </a:rPr>
              <a:t>K</a:t>
            </a:r>
            <a:r>
              <a:rPr lang="fi-FI" sz="2000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omponentti on määritelty JavaScript-funktiona (harmaalla taustalla oleva osa)</a:t>
            </a:r>
          </a:p>
          <a:p>
            <a:r>
              <a:rPr lang="fi-FI" sz="2000" dirty="0">
                <a:solidFill>
                  <a:srgbClr val="33332D"/>
                </a:solidFill>
                <a:latin typeface="IBM Plex Sans" panose="020B0503050203000203" pitchFamily="34" charset="0"/>
              </a:rPr>
              <a:t>Funktio sijoitetaan vakiomuuttujaan </a:t>
            </a:r>
            <a:r>
              <a:rPr lang="fi-FI" sz="2000" b="0" i="1" dirty="0" err="1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App</a:t>
            </a:r>
            <a:endParaRPr lang="fi-FI" sz="2000" b="0" i="1" dirty="0">
              <a:solidFill>
                <a:srgbClr val="33332D"/>
              </a:solidFill>
              <a:effectLst/>
              <a:latin typeface="IBM Plex Sans" panose="020B0503050203000203" pitchFamily="34" charset="0"/>
            </a:endParaRPr>
          </a:p>
          <a:p>
            <a:r>
              <a:rPr lang="fi-FI" sz="2000" dirty="0">
                <a:solidFill>
                  <a:srgbClr val="33332D"/>
                </a:solidFill>
                <a:latin typeface="IBM Plex Sans" panose="020B0503050203000203" pitchFamily="34" charset="0"/>
              </a:rPr>
              <a:t>Jos funktiossa on vain yksi lauseke (jonka arvo palautetaan), ei tarvita </a:t>
            </a:r>
            <a:r>
              <a:rPr lang="fi-FI" sz="2000" dirty="0" err="1">
                <a:solidFill>
                  <a:srgbClr val="33332D"/>
                </a:solidFill>
                <a:latin typeface="IBM Plex Sans" panose="020B0503050203000203" pitchFamily="34" charset="0"/>
              </a:rPr>
              <a:t>returnia</a:t>
            </a:r>
            <a:endParaRPr lang="fi-FI" sz="2000" dirty="0">
              <a:solidFill>
                <a:srgbClr val="33332D"/>
              </a:solidFill>
              <a:latin typeface="IBM Plex Sans" panose="020B0503050203000203" pitchFamily="34" charset="0"/>
            </a:endParaRPr>
          </a:p>
          <a:p>
            <a:r>
              <a:rPr lang="fi-FI" sz="2000" dirty="0">
                <a:solidFill>
                  <a:srgbClr val="33332D"/>
                </a:solidFill>
                <a:latin typeface="IBM Plex Sans" panose="020B0503050203000203" pitchFamily="34" charset="0"/>
              </a:rPr>
              <a:t>Alemmassa esimerkissä on kaksi lausetta ja paluuarvossa tarvitaan nyt </a:t>
            </a:r>
            <a:r>
              <a:rPr lang="fi-FI" sz="2000" dirty="0" err="1">
                <a:solidFill>
                  <a:srgbClr val="33332D"/>
                </a:solidFill>
                <a:latin typeface="IBM Plex Sans" panose="020B0503050203000203" pitchFamily="34" charset="0"/>
              </a:rPr>
              <a:t>return</a:t>
            </a:r>
            <a:r>
              <a:rPr lang="fi-FI" sz="2000" dirty="0">
                <a:solidFill>
                  <a:srgbClr val="33332D"/>
                </a:solidFill>
                <a:latin typeface="IBM Plex Sans" panose="020B0503050203000203" pitchFamily="34" charset="0"/>
              </a:rPr>
              <a:t>.</a:t>
            </a:r>
          </a:p>
          <a:p>
            <a:r>
              <a:rPr lang="fi-FI" sz="2000" dirty="0">
                <a:solidFill>
                  <a:srgbClr val="33332D"/>
                </a:solidFill>
                <a:latin typeface="IBM Plex Sans" panose="020B0503050203000203" pitchFamily="34" charset="0"/>
              </a:rPr>
              <a:t>Lisää console.log-lause </a:t>
            </a:r>
            <a:r>
              <a:rPr lang="fi-FI" sz="2000">
                <a:solidFill>
                  <a:srgbClr val="33332D"/>
                </a:solidFill>
                <a:latin typeface="IBM Plex Sans" panose="020B0503050203000203" pitchFamily="34" charset="0"/>
              </a:rPr>
              <a:t>ja katso </a:t>
            </a:r>
            <a:r>
              <a:rPr lang="fi-FI" sz="2000" dirty="0">
                <a:solidFill>
                  <a:srgbClr val="33332D"/>
                </a:solidFill>
                <a:latin typeface="IBM Plex Sans" panose="020B0503050203000203" pitchFamily="34" charset="0"/>
              </a:rPr>
              <a:t>mitä selaimen konsolissa tapahtuu.</a:t>
            </a:r>
            <a:endParaRPr lang="fi-FI" sz="20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F23F1E9-36E6-6F69-6B6A-15F217C6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418" y="1497505"/>
            <a:ext cx="2749691" cy="1873346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692D0615-D3B8-DF54-5200-A85BFE77100F}"/>
              </a:ext>
            </a:extLst>
          </p:cNvPr>
          <p:cNvSpPr txBox="1"/>
          <p:nvPr/>
        </p:nvSpPr>
        <p:spPr>
          <a:xfrm>
            <a:off x="7179971" y="3760631"/>
            <a:ext cx="45608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() 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fi-FI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from komponentti'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</a:t>
            </a:r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FEB064D0-5ED4-842C-4932-4940D92D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99" y="5178357"/>
            <a:ext cx="5245370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8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A95AEB1-5540-5FC4-C17B-6145CEBD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Reactin</a:t>
            </a:r>
            <a:r>
              <a:rPr lang="fi-FI" dirty="0"/>
              <a:t> alkeet – dynaaminen sisältö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79E403B-BFE4-3195-326E-6646DCE0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8876" cy="3924792"/>
          </a:xfrm>
        </p:spPr>
        <p:txBody>
          <a:bodyPr>
            <a:normAutofit/>
          </a:bodyPr>
          <a:lstStyle/>
          <a:p>
            <a:r>
              <a:rPr lang="fi-FI" dirty="0"/>
              <a:t>Komponenttien sisällä voidaan renderöidä myös dynaamista sisältöä.</a:t>
            </a:r>
          </a:p>
          <a:p>
            <a:r>
              <a:rPr lang="fi-FI" dirty="0"/>
              <a:t>Aaltosulkeiden sisällä oleva JavaScript-koodi upotetaan HTML-koodin sekaan.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BBDA17F6-0C70-A63E-4A46-F118D7A8DA0D}"/>
              </a:ext>
            </a:extLst>
          </p:cNvPr>
          <p:cNvSpPr txBox="1"/>
          <p:nvPr/>
        </p:nvSpPr>
        <p:spPr>
          <a:xfrm>
            <a:off x="5090547" y="1606684"/>
            <a:ext cx="62632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()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now =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Date()</a:t>
            </a: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fi-FI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lang="fi-FI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console.log(now, a+b)</a:t>
            </a:r>
          </a:p>
          <a:p>
            <a:b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world, it is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now.toString()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</a:t>
            </a:r>
          </a:p>
          <a:p>
            <a:b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0243B9-07BB-55E9-AB1D-BFBF9CB5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A0AE91F-5EBC-8012-EAD0-A0A5D5AC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>
            <a:normAutofit/>
          </a:bodyPr>
          <a:lstStyle/>
          <a:p>
            <a:r>
              <a:rPr lang="fi-FI" sz="2400" dirty="0" err="1"/>
              <a:t>React</a:t>
            </a:r>
            <a:r>
              <a:rPr lang="fi-FI" sz="2400" dirty="0"/>
              <a:t>-komponentti palauttaa JSX-koodia, joka on HTML:n näköistä. Vaikka JSX näyttää HTML:ltä, kyseessä on kuitenkin tapa kirjoittaa </a:t>
            </a:r>
            <a:r>
              <a:rPr lang="fi-FI" sz="2400" dirty="0" err="1"/>
              <a:t>JavaScriptia</a:t>
            </a:r>
            <a:r>
              <a:rPr lang="fi-FI" sz="2400" dirty="0"/>
              <a:t>. Kehitysympäristö kääntää </a:t>
            </a:r>
            <a:r>
              <a:rPr lang="fi-FI" sz="2400" dirty="0" err="1"/>
              <a:t>JSX:n</a:t>
            </a:r>
            <a:r>
              <a:rPr lang="fi-FI" sz="2400" dirty="0"/>
              <a:t> JavaScriptiksi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B14E1DF8-A543-30CC-097D-0B3BE73B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97" y="2999590"/>
            <a:ext cx="4332042" cy="3296812"/>
          </a:xfrm>
          <a:prstGeom prst="rect">
            <a:avLst/>
          </a:prstGeom>
        </p:spPr>
      </p:pic>
      <p:sp>
        <p:nvSpPr>
          <p:cNvPr id="6" name="Nuoli: Oikea 5">
            <a:extLst>
              <a:ext uri="{FF2B5EF4-FFF2-40B4-BE49-F238E27FC236}">
                <a16:creationId xmlns:a16="http://schemas.microsoft.com/office/drawing/2014/main" id="{E186DCE5-B344-AE6E-7474-00E3A324FB87}"/>
              </a:ext>
            </a:extLst>
          </p:cNvPr>
          <p:cNvSpPr/>
          <p:nvPr/>
        </p:nvSpPr>
        <p:spPr>
          <a:xfrm>
            <a:off x="5748727" y="4369026"/>
            <a:ext cx="513263" cy="55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6266B800-CAE4-A4FD-4917-2F5CC40F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31" y="3045873"/>
            <a:ext cx="4900649" cy="33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F37A28-54F2-BB3B-52CE-31BC0AFC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Monta komponenttia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BCF0522-504E-B479-0B08-2AD99649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5552" cy="4351338"/>
          </a:xfrm>
        </p:spPr>
        <p:txBody>
          <a:bodyPr/>
          <a:lstStyle/>
          <a:p>
            <a:r>
              <a:rPr lang="fi-FI" dirty="0"/>
              <a:t>Määritellään uusi komponentti </a:t>
            </a:r>
            <a:r>
              <a:rPr lang="fi-FI" dirty="0" err="1"/>
              <a:t>Hello</a:t>
            </a:r>
            <a:r>
              <a:rPr lang="fi-FI" dirty="0"/>
              <a:t>, jota käytetään komponentista </a:t>
            </a:r>
            <a:r>
              <a:rPr lang="fi-FI" dirty="0" err="1"/>
              <a:t>App</a:t>
            </a:r>
            <a:r>
              <a:rPr lang="fi-FI" dirty="0"/>
              <a:t>.</a:t>
            </a:r>
          </a:p>
          <a:p>
            <a:r>
              <a:rPr lang="fi-FI" dirty="0" err="1"/>
              <a:t>Hello</a:t>
            </a:r>
            <a:r>
              <a:rPr lang="fi-FI" dirty="0"/>
              <a:t>-komponenttia voidaan käyttää tietysti monta kertaa</a:t>
            </a:r>
          </a:p>
          <a:p>
            <a:r>
              <a:rPr lang="fi-FI" dirty="0"/>
              <a:t>On sovittu, että juurikomponentti on nimeltään </a:t>
            </a:r>
            <a:r>
              <a:rPr lang="fi-FI" dirty="0" err="1"/>
              <a:t>App</a:t>
            </a:r>
            <a:r>
              <a:rPr lang="fi-FI" dirty="0"/>
              <a:t>.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86A94B92-4221-9F32-D030-DB6FF1F57E49}"/>
              </a:ext>
            </a:extLst>
          </p:cNvPr>
          <p:cNvSpPr txBox="1"/>
          <p:nvPr/>
        </p:nvSpPr>
        <p:spPr>
          <a:xfrm>
            <a:off x="6754970" y="1027906"/>
            <a:ext cx="43208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11E2C2-BF5A-CA27-B324-72127E9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Tiedonvälitys komponenttien välillä (</a:t>
            </a:r>
            <a:r>
              <a:rPr lang="fi-FI" dirty="0" err="1"/>
              <a:t>props</a:t>
            </a:r>
            <a:r>
              <a:rPr lang="fi-FI" dirty="0"/>
              <a:t>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89589C8-252F-867D-11D0-40989D77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6910" cy="4351338"/>
          </a:xfrm>
        </p:spPr>
        <p:txBody>
          <a:bodyPr>
            <a:normAutofit fontScale="92500"/>
          </a:bodyPr>
          <a:lstStyle/>
          <a:p>
            <a:r>
              <a:rPr lang="fi-FI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Komponenteille voidaan välittää dataa propsien avulla.</a:t>
            </a:r>
          </a:p>
          <a:p>
            <a:r>
              <a:rPr lang="fi-FI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Komponentin määrittelevällä funktiolla on nyt parametri </a:t>
            </a:r>
            <a:r>
              <a:rPr lang="fi-FI" b="0" i="1" dirty="0" err="1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props</a:t>
            </a:r>
            <a:r>
              <a:rPr lang="fi-FI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r>
              <a:rPr lang="fi-FI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Parametri saa arvokseen olion, jonka kenttinä ovat kaikki eri "propsit", jotka komponentin käyttäjä määrittelee.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29C18CFE-495C-2CEA-21B8-C5A5C6560321}"/>
              </a:ext>
            </a:extLst>
          </p:cNvPr>
          <p:cNvSpPr txBox="1"/>
          <p:nvPr/>
        </p:nvSpPr>
        <p:spPr>
          <a:xfrm>
            <a:off x="6233374" y="1764239"/>
            <a:ext cx="366318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props.name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Terve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"Mika"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"Jaana"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9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33B9DE-693F-640B-6048-53CC7D08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Tiedonvälitys komponenttien välillä (</a:t>
            </a:r>
            <a:r>
              <a:rPr lang="fi-FI" dirty="0" err="1"/>
              <a:t>props</a:t>
            </a:r>
            <a:r>
              <a:rPr lang="fi-FI" dirty="0"/>
              <a:t>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775D4B1-4310-6AD7-677D-D696BAA1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0544" cy="4351338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Kaksi propsia</a:t>
            </a:r>
          </a:p>
          <a:p>
            <a:r>
              <a:rPr lang="fi-FI" dirty="0"/>
              <a:t>Muista web-konsoli ja console.log-aputulostukset!</a:t>
            </a:r>
          </a:p>
          <a:p>
            <a:r>
              <a:rPr lang="fi-FI" dirty="0" err="1"/>
              <a:t>Huom</a:t>
            </a:r>
            <a:r>
              <a:rPr lang="fi-FI" dirty="0"/>
              <a:t>: </a:t>
            </a:r>
            <a:r>
              <a:rPr lang="fi-FI" dirty="0" err="1"/>
              <a:t>React</a:t>
            </a:r>
            <a:r>
              <a:rPr lang="fi-FI" dirty="0"/>
              <a:t>-komponenttien nimien tulee alkaa isolla kirjaimella</a:t>
            </a:r>
          </a:p>
          <a:p>
            <a:r>
              <a:rPr lang="fi-FI" dirty="0" err="1"/>
              <a:t>Huom</a:t>
            </a:r>
            <a:r>
              <a:rPr lang="fi-FI" dirty="0"/>
              <a:t>: </a:t>
            </a:r>
            <a:r>
              <a:rPr lang="fi-FI" dirty="0" err="1"/>
              <a:t>React</a:t>
            </a:r>
            <a:r>
              <a:rPr lang="fi-FI" dirty="0"/>
              <a:t>-komponentin tulee sisältää yksi juurielementti</a:t>
            </a:r>
          </a:p>
          <a:p>
            <a:r>
              <a:rPr lang="fi-FI" sz="1600" dirty="0"/>
              <a:t>Ks. Materiaali virheilmoituksen poistamisesta</a:t>
            </a:r>
          </a:p>
          <a:p>
            <a:endParaRPr lang="fi-FI" sz="1600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33FA4B4F-1A7B-F111-6F7F-9461B32C5699}"/>
              </a:ext>
            </a:extLst>
          </p:cNvPr>
          <p:cNvSpPr txBox="1"/>
          <p:nvPr/>
        </p:nvSpPr>
        <p:spPr>
          <a:xfrm>
            <a:off x="5254580" y="1369804"/>
            <a:ext cx="584967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 = (props) 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console.log(props)</a:t>
            </a: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Hello 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props.name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you are 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props.age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years old</a:t>
            </a: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() 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nimi = </a:t>
            </a:r>
            <a:r>
              <a:rPr lang="fi-FI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'Mika'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ika = 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&lt;Hello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"Jaana"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&lt;Hello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nimi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ika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83385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Selainohjelmointi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Opiskellaan </a:t>
            </a:r>
            <a:r>
              <a:rPr lang="fi-FI" dirty="0" err="1"/>
              <a:t>Reactin</a:t>
            </a:r>
            <a:r>
              <a:rPr lang="fi-FI" dirty="0"/>
              <a:t> alkeita Helsingin yliopiston (HY) materiaalin mukaan</a:t>
            </a:r>
          </a:p>
          <a:p>
            <a:pPr lvl="1"/>
            <a:r>
              <a:rPr lang="fi-FI" dirty="0">
                <a:hlinkClick r:id="rId2"/>
              </a:rPr>
              <a:t>https://fullstackopen.com/</a:t>
            </a:r>
            <a:r>
              <a:rPr lang="fi-FI" dirty="0"/>
              <a:t> </a:t>
            </a:r>
          </a:p>
          <a:p>
            <a:r>
              <a:rPr lang="fi-FI" dirty="0"/>
              <a:t> HY: kurssilla puhutaan ns. </a:t>
            </a:r>
            <a:r>
              <a:rPr lang="fi-FI" dirty="0" err="1"/>
              <a:t>Fullstack</a:t>
            </a:r>
            <a:r>
              <a:rPr lang="fi-FI" dirty="0"/>
              <a:t> </a:t>
            </a:r>
            <a:r>
              <a:rPr lang="fi-FI" dirty="0" err="1"/>
              <a:t>developmentista</a:t>
            </a:r>
            <a:r>
              <a:rPr lang="fi-FI" dirty="0"/>
              <a:t>. Se tarkoittaa, että ohjelmistosuunnittelija tekee sekä </a:t>
            </a:r>
            <a:r>
              <a:rPr lang="fi-FI" dirty="0" err="1"/>
              <a:t>frontend</a:t>
            </a:r>
            <a:r>
              <a:rPr lang="fi-FI" dirty="0"/>
              <a:t>- että </a:t>
            </a:r>
            <a:r>
              <a:rPr lang="fi-FI" dirty="0" err="1"/>
              <a:t>backend</a:t>
            </a:r>
            <a:r>
              <a:rPr lang="fi-FI" dirty="0"/>
              <a:t>-kehitystä. (Selainohjelmointi, palvelinohjelmointi, tietokannat, ohjelmistotuotannon ympäristöt…)</a:t>
            </a:r>
          </a:p>
          <a:p>
            <a:r>
              <a:rPr lang="fi-FI" dirty="0"/>
              <a:t>Käydään </a:t>
            </a:r>
            <a:r>
              <a:rPr lang="fi-FI" dirty="0" err="1"/>
              <a:t>Reactista</a:t>
            </a:r>
            <a:r>
              <a:rPr lang="fi-FI" dirty="0"/>
              <a:t> perusasiat läpi. Samalla opiskellaan myös palvelinsovellusten alkeita </a:t>
            </a:r>
            <a:r>
              <a:rPr lang="fi-FI" dirty="0" err="1"/>
              <a:t>Node.js:llä</a:t>
            </a:r>
            <a:r>
              <a:rPr lang="fi-FI" dirty="0"/>
              <a:t>. Varsinainen palvelinohjelmoinnin kurssi on myöhemmin.</a:t>
            </a:r>
          </a:p>
        </p:txBody>
      </p:sp>
    </p:spTree>
    <p:extLst>
      <p:ext uri="{BB962C8B-B14F-4D97-AF65-F5344CB8AC3E}">
        <p14:creationId xmlns:p14="http://schemas.microsoft.com/office/powerpoint/2010/main" val="109652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7E35E8-DE5E-02CD-96F6-6780D7BA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Olioiden renderöinti ei onnistu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AF1E300-5C7C-FC5C-4143-6D34B7DB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4" y="1492406"/>
            <a:ext cx="10875136" cy="666437"/>
          </a:xfrm>
        </p:spPr>
        <p:txBody>
          <a:bodyPr>
            <a:noAutofit/>
          </a:bodyPr>
          <a:lstStyle/>
          <a:p>
            <a:r>
              <a:rPr lang="fi-FI" sz="2000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Yksittäisten aaltosulkeissa renderöitävien asioiden tulee </a:t>
            </a:r>
            <a:r>
              <a:rPr lang="fi-FI" sz="2000" b="0" i="0" dirty="0" err="1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Reactissa</a:t>
            </a:r>
            <a:r>
              <a:rPr lang="fi-FI" sz="2000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 olla primitiivisiä arvoja, kuten lukuja tai merkkijonoja. Kokeile ensin vasemman puoleista koodia</a:t>
            </a:r>
            <a:endParaRPr lang="fi-FI" sz="2000" dirty="0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452B2A4B-5781-C456-3686-FA6968614CC0}"/>
              </a:ext>
            </a:extLst>
          </p:cNvPr>
          <p:cNvSpPr txBox="1"/>
          <p:nvPr/>
        </p:nvSpPr>
        <p:spPr>
          <a:xfrm>
            <a:off x="838200" y="2290131"/>
            <a:ext cx="45639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'Leevi'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'Venla'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D2739614-C333-1295-023B-70009AAF33B8}"/>
              </a:ext>
            </a:extLst>
          </p:cNvPr>
          <p:cNvSpPr txBox="1"/>
          <p:nvPr/>
        </p:nvSpPr>
        <p:spPr>
          <a:xfrm>
            <a:off x="5895254" y="2290131"/>
            <a:ext cx="54585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() 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friends = [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name: </a:t>
            </a:r>
            <a:r>
              <a:rPr lang="fi-FI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'Leevi'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fi-FI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name: </a:t>
            </a:r>
            <a:r>
              <a:rPr lang="fi-FI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'Venla'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fi-FI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b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friends[</a:t>
            </a:r>
            <a:r>
              <a:rPr lang="fi-FI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].name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friends[</a:t>
            </a:r>
            <a:r>
              <a:rPr lang="fi-FI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].age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friends[</a:t>
            </a:r>
            <a:r>
              <a:rPr lang="fi-FI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].name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friends[</a:t>
            </a:r>
            <a:r>
              <a:rPr lang="fi-FI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].age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</a:t>
            </a:r>
          </a:p>
        </p:txBody>
      </p:sp>
      <p:sp>
        <p:nvSpPr>
          <p:cNvPr id="10" name="Nuoli: Oikea 9">
            <a:extLst>
              <a:ext uri="{FF2B5EF4-FFF2-40B4-BE49-F238E27FC236}">
                <a16:creationId xmlns:a16="http://schemas.microsoft.com/office/drawing/2014/main" id="{369EB861-FA4F-A4A1-DDB2-DF377F69C228}"/>
              </a:ext>
            </a:extLst>
          </p:cNvPr>
          <p:cNvSpPr/>
          <p:nvPr/>
        </p:nvSpPr>
        <p:spPr>
          <a:xfrm>
            <a:off x="4707228" y="3792828"/>
            <a:ext cx="534473" cy="328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553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F2A15F-D5BD-1E2D-EA05-0D48988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FF28860-DC21-E197-8D3A-B09E02EC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 tehtävät 1.1 ja 1.2</a:t>
            </a:r>
          </a:p>
        </p:txBody>
      </p:sp>
    </p:spTree>
    <p:extLst>
      <p:ext uri="{BB962C8B-B14F-4D97-AF65-F5344CB8AC3E}">
        <p14:creationId xmlns:p14="http://schemas.microsoft.com/office/powerpoint/2010/main" val="413122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507339-0DA9-3651-0996-D2FBF679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 1.1 ja 1.2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BDCD77-8EA8-ED6A-0AE1-86ACDCF0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76" y="1568047"/>
            <a:ext cx="6373968" cy="853181"/>
          </a:xfrm>
        </p:spPr>
        <p:txBody>
          <a:bodyPr>
            <a:normAutofit/>
          </a:bodyPr>
          <a:lstStyle/>
          <a:p>
            <a:r>
              <a:rPr lang="fi-FI" sz="2000" dirty="0"/>
              <a:t>Etene asteittain. Etsi ensin sopiva malli </a:t>
            </a:r>
            <a:r>
              <a:rPr lang="fi-FI" sz="2000" dirty="0" err="1"/>
              <a:t>Header</a:t>
            </a:r>
            <a:r>
              <a:rPr lang="fi-FI" sz="2000" dirty="0"/>
              <a:t>-komponenttia varten (sellainen, jossa on propsien välitys)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13B9788C-5007-084C-92C5-3519960FFDA4}"/>
              </a:ext>
            </a:extLst>
          </p:cNvPr>
          <p:cNvSpPr txBox="1"/>
          <p:nvPr/>
        </p:nvSpPr>
        <p:spPr>
          <a:xfrm>
            <a:off x="7445600" y="428178"/>
            <a:ext cx="449955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Kurssin nimi: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props.course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Content = 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props.partname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props.exercises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 = 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Tehtäviä yhteensä: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props.sum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A6CECD47-E9B1-7B55-8F65-152A97BD80AF}"/>
              </a:ext>
            </a:extLst>
          </p:cNvPr>
          <p:cNvSpPr txBox="1"/>
          <p:nvPr/>
        </p:nvSpPr>
        <p:spPr>
          <a:xfrm>
            <a:off x="558623" y="2757652"/>
            <a:ext cx="60949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part1 =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'Fundamentals of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exercises1 =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part2 =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'Using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data'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exercises2 =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part3 =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'State of a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exercises3 =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&lt;Content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partname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part1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exercises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exercises1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&lt;Content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partname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part2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exercises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exercises2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&lt;Content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partname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part3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exercises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exercises3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&lt;Total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exercises1 + exercises2 + exercises3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BADB61A-EDAC-9869-9538-B7D37D2B9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JavaScript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F717FCA-5A2E-3BE6-40A0-105096DCC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831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381A-100F-4C27-9F67-9CE71053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Javascript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A7B0-4EC7-4C35-9B69-EBBDCD9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7823" cy="4351338"/>
          </a:xfrm>
        </p:spPr>
        <p:txBody>
          <a:bodyPr>
            <a:normAutofit fontScale="85000" lnSpcReduction="20000"/>
          </a:bodyPr>
          <a:lstStyle/>
          <a:p>
            <a:r>
              <a:rPr lang="fi-FI" dirty="0"/>
              <a:t>Kerrataan </a:t>
            </a:r>
            <a:r>
              <a:rPr lang="fi-FI" dirty="0" err="1"/>
              <a:t>Javascriptia</a:t>
            </a:r>
            <a:r>
              <a:rPr lang="fi-FI" dirty="0"/>
              <a:t> sivulta</a:t>
            </a:r>
          </a:p>
          <a:p>
            <a:pPr lvl="1"/>
            <a:r>
              <a:rPr lang="fi-FI" dirty="0">
                <a:hlinkClick r:id="rId2"/>
              </a:rPr>
              <a:t>https://fullstackopen.com/osa1/java_scriptia</a:t>
            </a:r>
            <a:r>
              <a:rPr lang="fi-FI" dirty="0"/>
              <a:t> </a:t>
            </a:r>
          </a:p>
          <a:p>
            <a:r>
              <a:rPr lang="fi-FI" dirty="0"/>
              <a:t>Kokeillaan JavaScript esimerkkejä </a:t>
            </a:r>
            <a:r>
              <a:rPr lang="fi-FI" dirty="0" err="1"/>
              <a:t>Node.js:n</a:t>
            </a:r>
            <a:r>
              <a:rPr lang="fi-FI" dirty="0"/>
              <a:t> avulla (</a:t>
            </a:r>
            <a:r>
              <a:rPr lang="fi-FI" dirty="0" err="1"/>
              <a:t>Nodea</a:t>
            </a:r>
            <a:r>
              <a:rPr lang="fi-FI" dirty="0"/>
              <a:t> käytetään myöhemmin palvelinohjelmoinnissa)</a:t>
            </a:r>
          </a:p>
          <a:p>
            <a:r>
              <a:rPr lang="fi-FI" dirty="0"/>
              <a:t>Koodi kirjoitetaan .</a:t>
            </a:r>
            <a:r>
              <a:rPr lang="fi-FI" dirty="0" err="1"/>
              <a:t>js</a:t>
            </a:r>
            <a:r>
              <a:rPr lang="fi-FI" dirty="0"/>
              <a:t>-päätteiseen tiedostoon ja suoritetaan komennolla </a:t>
            </a:r>
            <a:r>
              <a:rPr lang="fi-FI" dirty="0" err="1"/>
              <a:t>node</a:t>
            </a:r>
            <a:r>
              <a:rPr lang="fi-FI" dirty="0"/>
              <a:t> tiedosto.js</a:t>
            </a:r>
          </a:p>
          <a:p>
            <a:r>
              <a:rPr lang="fi-FI" dirty="0"/>
              <a:t>Vakio määritellään avainsanalla </a:t>
            </a:r>
            <a:r>
              <a:rPr lang="fi-FI" dirty="0" err="1"/>
              <a:t>const</a:t>
            </a:r>
            <a:endParaRPr lang="fi-FI" dirty="0"/>
          </a:p>
          <a:p>
            <a:r>
              <a:rPr lang="fi-FI" dirty="0"/>
              <a:t>Muuttuja määritellään </a:t>
            </a:r>
            <a:r>
              <a:rPr lang="fi-FI" dirty="0" err="1"/>
              <a:t>avansanalla</a:t>
            </a:r>
            <a:r>
              <a:rPr lang="fi-FI" dirty="0"/>
              <a:t> </a:t>
            </a:r>
            <a:r>
              <a:rPr lang="fi-FI" dirty="0" err="1"/>
              <a:t>let</a:t>
            </a:r>
            <a:r>
              <a:rPr lang="fi-FI" dirty="0"/>
              <a:t>.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ADE49A42-2915-1857-51C7-FC246E2B1DBC}"/>
              </a:ext>
            </a:extLst>
          </p:cNvPr>
          <p:cNvSpPr txBox="1"/>
          <p:nvPr/>
        </p:nvSpPr>
        <p:spPr>
          <a:xfrm>
            <a:off x="6432998" y="1690688"/>
            <a:ext cx="53767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fi-FI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fi-FI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console.log(x, y)   </a:t>
            </a:r>
            <a:r>
              <a:rPr lang="fi-FI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1, 5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+= </a:t>
            </a:r>
            <a:r>
              <a:rPr lang="fi-FI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console.log(x, y)   </a:t>
            </a:r>
            <a:r>
              <a:rPr lang="fi-FI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1, 15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fi-FI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'teksti'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console.log(x, y)   </a:t>
            </a:r>
            <a:r>
              <a:rPr lang="fi-FI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1, teksti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fi-FI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fi-FI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aiheuttaa virheen</a:t>
            </a:r>
            <a:endParaRPr lang="fi-FI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3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Taulukot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461456" cy="4351338"/>
          </a:xfrm>
        </p:spPr>
        <p:txBody>
          <a:bodyPr>
            <a:normAutofit fontScale="85000" lnSpcReduction="20000"/>
          </a:bodyPr>
          <a:lstStyle/>
          <a:p>
            <a:r>
              <a:rPr lang="fi-FI" dirty="0" err="1"/>
              <a:t>forEach</a:t>
            </a:r>
            <a:r>
              <a:rPr lang="fi-FI" dirty="0"/>
              <a:t> saa parametrikseen nuolisyntaksilla määritellyn funktion</a:t>
            </a:r>
          </a:p>
          <a:p>
            <a:r>
              <a:rPr lang="fi-FI" dirty="0" err="1"/>
              <a:t>forEach</a:t>
            </a:r>
            <a:r>
              <a:rPr lang="fi-FI" dirty="0"/>
              <a:t> kutsuu funktiota jokaiselle taulukon alkiolle antaen taulukon alkion aina parametrina</a:t>
            </a:r>
          </a:p>
          <a:p>
            <a:endParaRPr lang="fi-FI" dirty="0"/>
          </a:p>
          <a:p>
            <a:r>
              <a:rPr lang="fi-FI" dirty="0" err="1"/>
              <a:t>Reactissa</a:t>
            </a:r>
            <a:r>
              <a:rPr lang="fi-FI" dirty="0"/>
              <a:t> kannattaa </a:t>
            </a:r>
            <a:r>
              <a:rPr lang="fi-FI" dirty="0" err="1"/>
              <a:t>käyttää¨push-metodin</a:t>
            </a:r>
            <a:r>
              <a:rPr lang="fi-FI" dirty="0"/>
              <a:t> sijaan  metodia </a:t>
            </a:r>
            <a:r>
              <a:rPr lang="fi-FI" dirty="0" err="1"/>
              <a:t>concat</a:t>
            </a:r>
            <a:r>
              <a:rPr lang="fi-FI" dirty="0"/>
              <a:t>, joka ei lisää alkiota taulukkoon, vaan luo uuden taulukon, jossa on lisättävä alkio sekä vanhan taulukon sisältö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E6491931-2580-9355-96E4-19D713415705}"/>
              </a:ext>
            </a:extLst>
          </p:cNvPr>
          <p:cNvSpPr txBox="1"/>
          <p:nvPr/>
        </p:nvSpPr>
        <p:spPr>
          <a:xfrm>
            <a:off x="5673144" y="365125"/>
            <a:ext cx="590738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[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t.length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3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console.log(t[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    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-1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t.push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lisätään taulukkoon luku 5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t.length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4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t.forEach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1, -1, 3, 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           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A0BC191A-492F-BA44-743D-7119666A5026}"/>
              </a:ext>
            </a:extLst>
          </p:cNvPr>
          <p:cNvSpPr txBox="1"/>
          <p:nvPr/>
        </p:nvSpPr>
        <p:spPr>
          <a:xfrm>
            <a:off x="5673144" y="4327301"/>
            <a:ext cx="4785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[</a:t>
            </a:r>
            <a:r>
              <a:rPr lang="fr-F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fr-F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t2 = t.concat(</a:t>
            </a:r>
            <a:r>
              <a:rPr lang="fr-F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console.log(t)  </a:t>
            </a:r>
            <a:r>
              <a:rPr lang="fr-F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[1, -1, 3]</a:t>
            </a:r>
            <a:endParaRPr lang="fr-F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console.log(t2) </a:t>
            </a:r>
            <a:r>
              <a:rPr lang="fr-F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[1, -1, 3, 5]</a:t>
            </a:r>
            <a:endParaRPr lang="fr-F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16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Map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06989" cy="1936478"/>
          </a:xfrm>
        </p:spPr>
        <p:txBody>
          <a:bodyPr>
            <a:normAutofit/>
          </a:bodyPr>
          <a:lstStyle/>
          <a:p>
            <a:r>
              <a:rPr lang="fi-FI" dirty="0" err="1"/>
              <a:t>Map</a:t>
            </a:r>
            <a:r>
              <a:rPr lang="fi-FI" dirty="0"/>
              <a:t> muodostaa taulukon perusteella uuden taulukon, jonka jokainen alkio muodostetaan </a:t>
            </a:r>
            <a:r>
              <a:rPr lang="fi-FI" dirty="0" err="1"/>
              <a:t>map:in</a:t>
            </a:r>
            <a:r>
              <a:rPr lang="fi-FI" dirty="0"/>
              <a:t> parametrina olevan funktion avulla.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5292" y="3530160"/>
            <a:ext cx="84298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fi-FI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i-FI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fi-FI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</a:rPr>
              <a:t>luku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i-FI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</a:rPr>
              <a:t>luku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fi-FI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i-FI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i-FI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fi-FI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</a:rPr>
              <a:t>luku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i-FI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'&lt;li&gt;'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</a:rPr>
              <a:t>luku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'&lt;/li&gt;'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i-FI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1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F24AED-A604-9A17-DB4F-906E1A05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Destruktoiva</a:t>
            </a:r>
            <a:r>
              <a:rPr lang="fi-FI" dirty="0"/>
              <a:t> sijoituslause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E6736-DA46-7634-873A-FCF4E9BC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41039" cy="1896369"/>
          </a:xfrm>
        </p:spPr>
        <p:txBody>
          <a:bodyPr>
            <a:normAutofit fontScale="92500" lnSpcReduction="10000"/>
          </a:bodyPr>
          <a:lstStyle/>
          <a:p>
            <a:r>
              <a:rPr lang="fi-FI" dirty="0"/>
              <a:t>Taulukon yksittäisiä alkioita voidaan sijoittaa muuttujiin </a:t>
            </a:r>
            <a:r>
              <a:rPr lang="fi-FI" dirty="0" err="1"/>
              <a:t>destrukturoivan</a:t>
            </a:r>
            <a:r>
              <a:rPr lang="fi-FI" dirty="0"/>
              <a:t> sijoituslauseen avulla. </a:t>
            </a:r>
          </a:p>
          <a:p>
            <a:r>
              <a:rPr lang="fi-FI" dirty="0"/>
              <a:t>Alla olevassa esimerkissä muuttujiin </a:t>
            </a:r>
            <a:r>
              <a:rPr lang="fi-FI" dirty="0" err="1"/>
              <a:t>first</a:t>
            </a:r>
            <a:r>
              <a:rPr lang="fi-FI" dirty="0"/>
              <a:t> ja </a:t>
            </a:r>
            <a:r>
              <a:rPr lang="fi-FI" dirty="0" err="1"/>
              <a:t>second</a:t>
            </a:r>
            <a:r>
              <a:rPr lang="fi-FI" dirty="0"/>
              <a:t> sijoitetaan taulukon kaksi ensimmäistä lukua. Muuttujaan </a:t>
            </a:r>
            <a:r>
              <a:rPr lang="fi-FI" dirty="0" err="1"/>
              <a:t>rest</a:t>
            </a:r>
            <a:r>
              <a:rPr lang="fi-FI" dirty="0"/>
              <a:t> kerätään sijoituksesta jäljelle jääneet luvut omaksi taulukoksi.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7650F3F-F3BB-07EE-97C4-E29CFAA08538}"/>
              </a:ext>
            </a:extLst>
          </p:cNvPr>
          <p:cNvSpPr txBox="1"/>
          <p:nvPr/>
        </p:nvSpPr>
        <p:spPr>
          <a:xfrm>
            <a:off x="927279" y="4108361"/>
            <a:ext cx="6263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1, 2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tulostuu [3, 4 ,5]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61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80C135C-214A-2E2B-9730-2B60FE1E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Oliot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DFD49C8-8739-3F8A-B428-C3B0A4BE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6758" cy="4667250"/>
          </a:xfrm>
        </p:spPr>
        <p:txBody>
          <a:bodyPr>
            <a:normAutofit/>
          </a:bodyPr>
          <a:lstStyle/>
          <a:p>
            <a:r>
              <a:rPr lang="fi-FI" dirty="0"/>
              <a:t>JavaScriptissä on eri tapoja määritellä olioita.</a:t>
            </a:r>
          </a:p>
          <a:p>
            <a:r>
              <a:rPr lang="fi-FI" dirty="0"/>
              <a:t>Yleisesti käytetään olioliteraaleja, eli määritellään olio luettelemalla sen kentät aaltosulkeiden sisällä.</a:t>
            </a:r>
          </a:p>
          <a:p>
            <a:r>
              <a:rPr lang="fi-FI" dirty="0"/>
              <a:t> JavaScriptissä ei ole luokkia samassa mielessä kuin olio-ohjelmointikielissä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3601AC9E-9B50-9087-DEEF-8E07F6E6FE4E}"/>
              </a:ext>
            </a:extLst>
          </p:cNvPr>
          <p:cNvSpPr txBox="1"/>
          <p:nvPr/>
        </p:nvSpPr>
        <p:spPr>
          <a:xfrm>
            <a:off x="5140280" y="920621"/>
            <a:ext cx="60949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matti =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'Matti'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'ylioppilas'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ohjelmoinnin_perusteet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'Ohjelmoinnin perusteet'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basics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jukka =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'Jukka'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'Lahtinen'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'TITE'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240435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335F95-EEDF-AEE6-C3C2-F1EB7EEF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Olion käyttäminen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AA2FF7-7202-05C5-14D1-D65CDB69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6606" cy="4351338"/>
          </a:xfrm>
        </p:spPr>
        <p:txBody>
          <a:bodyPr/>
          <a:lstStyle/>
          <a:p>
            <a:r>
              <a:rPr lang="fi-FI" dirty="0"/>
              <a:t>Olioiden kenttiin viitataan pistenotaatiolla tai hakasulkeilla</a:t>
            </a:r>
          </a:p>
          <a:p>
            <a:r>
              <a:rPr lang="fi-FI" dirty="0"/>
              <a:t>Olioille voidaan lisätä kenttiä myös lennossa joko pistenotaation tai hakasulkeiden avulla.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1E922FFC-57B6-9089-19CC-3D8F0E3E182A}"/>
              </a:ext>
            </a:extLst>
          </p:cNvPr>
          <p:cNvSpPr txBox="1"/>
          <p:nvPr/>
        </p:nvSpPr>
        <p:spPr>
          <a:xfrm>
            <a:off x="5558845" y="1825625"/>
            <a:ext cx="60949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console.log(matti.name)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matti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matti.address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'Ilmajoki'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matti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'secret number'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43244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matti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jukka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789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A825-62A3-7906-7EBA-09125334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Kurssin suoritus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D43B-D3CC-4FC7-96D7-E833EC3F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Kurssin suoritus koostuu seuraavista osista</a:t>
            </a:r>
          </a:p>
          <a:p>
            <a:pPr lvl="1"/>
            <a:r>
              <a:rPr lang="fi-FI" dirty="0"/>
              <a:t>Aktiivinen osallistuminen tunneille</a:t>
            </a:r>
          </a:p>
          <a:p>
            <a:pPr lvl="1"/>
            <a:r>
              <a:rPr lang="fi-FI" dirty="0" err="1"/>
              <a:t>Fullstack</a:t>
            </a:r>
            <a:r>
              <a:rPr lang="fi-FI" dirty="0"/>
              <a:t>-open materiaalin lukeminen ja esimerkkien tekeminen</a:t>
            </a:r>
          </a:p>
          <a:p>
            <a:pPr lvl="2"/>
            <a:r>
              <a:rPr lang="fi-FI" dirty="0"/>
              <a:t>Materiaalissa esitetyt malliratkaisut kannattaa myös ajaa itse. Tätä tehdään myös yhdessä tunneilla</a:t>
            </a:r>
          </a:p>
          <a:p>
            <a:pPr lvl="1"/>
            <a:r>
              <a:rPr lang="fi-FI" dirty="0"/>
              <a:t>Harjoitukset</a:t>
            </a:r>
          </a:p>
          <a:p>
            <a:pPr lvl="2"/>
            <a:r>
              <a:rPr lang="fi-FI" dirty="0"/>
              <a:t>Materiaalissa on harjoituksia, jotka kannattaa tehdä itsenäisesti. Harjoituksia tehdään myös yhdessä.</a:t>
            </a:r>
          </a:p>
          <a:p>
            <a:pPr lvl="1"/>
            <a:r>
              <a:rPr lang="fi-FI" dirty="0"/>
              <a:t>Harjoitustyön tekeminen</a:t>
            </a:r>
          </a:p>
          <a:p>
            <a:pPr lvl="2"/>
            <a:r>
              <a:rPr lang="fi-FI" dirty="0"/>
              <a:t>Asiaa ei opi kunnolla, jos tekee vain harjoitukset. Materiaalista opittuja asioita kannattaa soveltaa omaan harjoitustyöhön. </a:t>
            </a:r>
          </a:p>
          <a:p>
            <a:pPr lvl="1"/>
            <a:r>
              <a:rPr lang="fi-FI" dirty="0"/>
              <a:t>Tentti</a:t>
            </a:r>
          </a:p>
          <a:p>
            <a:pPr lvl="2"/>
            <a:r>
              <a:rPr lang="fi-FI" dirty="0" err="1"/>
              <a:t>Github</a:t>
            </a:r>
            <a:r>
              <a:rPr lang="fi-FI" dirty="0"/>
              <a:t> </a:t>
            </a:r>
            <a:r>
              <a:rPr lang="fi-FI" dirty="0" err="1"/>
              <a:t>copilot</a:t>
            </a:r>
            <a:r>
              <a:rPr lang="fi-FI" dirty="0"/>
              <a:t> osaa lähes kaikki ohjelmoinnin koulutehtävät, siksi tentti.</a:t>
            </a:r>
          </a:p>
        </p:txBody>
      </p:sp>
    </p:spTree>
    <p:extLst>
      <p:ext uri="{BB962C8B-B14F-4D97-AF65-F5344CB8AC3E}">
        <p14:creationId xmlns:p14="http://schemas.microsoft.com/office/powerpoint/2010/main" val="2314002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4EB4F7A-5EBF-B55B-523A-D959A4CF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Funktiot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78E3764-0E15-C8D9-CEC7-294F8C85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8730" cy="4351338"/>
          </a:xfrm>
        </p:spPr>
        <p:txBody>
          <a:bodyPr/>
          <a:lstStyle/>
          <a:p>
            <a:r>
              <a:rPr lang="fi-FI" dirty="0"/>
              <a:t>Käytetään nuolifunktioita</a:t>
            </a:r>
          </a:p>
          <a:p>
            <a:endParaRPr lang="fi-FI" dirty="0"/>
          </a:p>
          <a:p>
            <a:r>
              <a:rPr lang="fi-FI" dirty="0"/>
              <a:t>Jos parametreja on yksi, voidaan jättää sulut pois</a:t>
            </a:r>
          </a:p>
          <a:p>
            <a:endParaRPr lang="fi-FI" dirty="0"/>
          </a:p>
          <a:p>
            <a:r>
              <a:rPr lang="fi-FI" dirty="0"/>
              <a:t>Jos funktio sisältää vain yhden lausekkeen, ei aaltosulkeita tarvita.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2A8D34D4-2CFD-5CFE-7C0A-6614D7496277}"/>
              </a:ext>
            </a:extLst>
          </p:cNvPr>
          <p:cNvSpPr txBox="1"/>
          <p:nvPr/>
        </p:nvSpPr>
        <p:spPr>
          <a:xfrm>
            <a:off x="6224790" y="515365"/>
            <a:ext cx="37010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(p1, p2)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console.log(p1)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console.log(p2)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+ p2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D215290B-1BD1-C989-8CDC-3275287BCCA8}"/>
              </a:ext>
            </a:extLst>
          </p:cNvPr>
          <p:cNvSpPr txBox="1"/>
          <p:nvPr/>
        </p:nvSpPr>
        <p:spPr>
          <a:xfrm>
            <a:off x="6224790" y="2777218"/>
            <a:ext cx="29991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square = p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console.log(p)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* p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93B92ED9-52BA-B04B-7657-A0427C77D7D1}"/>
              </a:ext>
            </a:extLst>
          </p:cNvPr>
          <p:cNvSpPr txBox="1"/>
          <p:nvPr/>
        </p:nvSpPr>
        <p:spPr>
          <a:xfrm>
            <a:off x="6224790" y="4423517"/>
            <a:ext cx="6094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square2 = p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* p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908DA262-C3F0-2BB7-1AD4-B6619F86F13D}"/>
              </a:ext>
            </a:extLst>
          </p:cNvPr>
          <p:cNvSpPr txBox="1"/>
          <p:nvPr/>
        </p:nvSpPr>
        <p:spPr>
          <a:xfrm>
            <a:off x="6192593" y="5608151"/>
            <a:ext cx="6159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[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tSquared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t.map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* p)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tSquared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[ 1, 4, 9 ]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3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D8FD0B-5C02-D0D7-24C1-81AE70F8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91" y="397324"/>
            <a:ext cx="4337228" cy="472002"/>
          </a:xfrm>
        </p:spPr>
        <p:txBody>
          <a:bodyPr>
            <a:normAutofit fontScale="90000"/>
          </a:bodyPr>
          <a:lstStyle/>
          <a:p>
            <a:r>
              <a:rPr lang="fi-FI" dirty="0"/>
              <a:t>Tehtävät 1.3 – 1.5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D881166E-FF3B-8F63-D8D1-51A6E480A943}"/>
              </a:ext>
            </a:extLst>
          </p:cNvPr>
          <p:cNvSpPr txBox="1"/>
          <p:nvPr/>
        </p:nvSpPr>
        <p:spPr>
          <a:xfrm>
            <a:off x="6595593" y="447969"/>
            <a:ext cx="609492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props.course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Content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props.part.name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props.part.exercises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Yhteensä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tehtävää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299E0DC7-F06E-6690-1812-46462C405E0A}"/>
              </a:ext>
            </a:extLst>
          </p:cNvPr>
          <p:cNvSpPr txBox="1"/>
          <p:nvPr/>
        </p:nvSpPr>
        <p:spPr>
          <a:xfrm>
            <a:off x="543865" y="1186633"/>
            <a:ext cx="433722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-sovelluskehitys"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Reactin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perusteet"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"Tiedonvälitys propseilla"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"Komponenttien tila"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exercises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course.name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&lt;Content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course.parts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&lt;Total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course.parts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92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F16A111-D171-981C-2822-5775AEC37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Komponentin tila ja tapahtumankäsittely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3319A55-BE80-618C-3349-8069FB8D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6167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F3271F-E894-E19C-C1DA-F51201B4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Komponenttien apufunktiot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A30D7D9-03E5-CFC6-A5E4-B9228161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0093" cy="4351338"/>
          </a:xfrm>
        </p:spPr>
        <p:txBody>
          <a:bodyPr>
            <a:normAutofit fontScale="85000" lnSpcReduction="10000"/>
          </a:bodyPr>
          <a:lstStyle/>
          <a:p>
            <a:r>
              <a:rPr lang="fi-FI" dirty="0"/>
              <a:t>Funktio </a:t>
            </a:r>
            <a:r>
              <a:rPr lang="fi-FI" dirty="0" err="1"/>
              <a:t>bornYear</a:t>
            </a:r>
            <a:r>
              <a:rPr lang="fi-FI" dirty="0"/>
              <a:t> on määritelty komponentin </a:t>
            </a:r>
            <a:r>
              <a:rPr lang="fi-FI" dirty="0" err="1"/>
              <a:t>Hello</a:t>
            </a:r>
            <a:r>
              <a:rPr lang="fi-FI" dirty="0"/>
              <a:t> sisällä.</a:t>
            </a:r>
          </a:p>
          <a:p>
            <a:r>
              <a:rPr lang="fi-FI" dirty="0"/>
              <a:t>Esimerkiksi Javassa metodien määrittely toisen metodin sisällä ei onnistu. (C#:</a:t>
            </a:r>
            <a:r>
              <a:rPr lang="fi-FI" dirty="0" err="1"/>
              <a:t>ssa</a:t>
            </a:r>
            <a:r>
              <a:rPr lang="fi-FI" dirty="0"/>
              <a:t> onnistuu kyllä)</a:t>
            </a:r>
          </a:p>
          <a:p>
            <a:r>
              <a:rPr lang="fi-FI" dirty="0" err="1"/>
              <a:t>JavaScriptissa</a:t>
            </a:r>
            <a:r>
              <a:rPr lang="fi-FI" dirty="0"/>
              <a:t> funktioiden sisällä määritellyt funktiot on hyvin yleisesti käytetty tekniikka.</a:t>
            </a:r>
          </a:p>
          <a:p>
            <a:r>
              <a:rPr lang="fi-FI" dirty="0"/>
              <a:t>Huomaa, että ikää ei tarvitse välittää apufunktiolle parametrina, sillä sisäfunktio näkee ulomman funktion propsit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57A284BD-E2B3-1692-E091-1C30F8F12585}"/>
              </a:ext>
            </a:extLst>
          </p:cNvPr>
          <p:cNvSpPr txBox="1"/>
          <p:nvPr/>
        </p:nvSpPr>
        <p:spPr>
          <a:xfrm>
            <a:off x="6096000" y="1347166"/>
            <a:ext cx="529804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bornYear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yearNow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yearNow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props.age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props.name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props.age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were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probably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bornYear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nimi =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'Pekka'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ika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"Maya"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nimi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ika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55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B081715-4ADB-42BC-6A57-CAC51EF4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Destrukturointi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7E33DA8-E1C9-EFF7-A578-B895816E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513" cy="4351338"/>
          </a:xfrm>
        </p:spPr>
        <p:txBody>
          <a:bodyPr>
            <a:normAutofit fontScale="92500"/>
          </a:bodyPr>
          <a:lstStyle/>
          <a:p>
            <a:r>
              <a:rPr lang="fi-FI" dirty="0" err="1"/>
              <a:t>Destrukturointi</a:t>
            </a:r>
            <a:r>
              <a:rPr lang="fi-FI" dirty="0"/>
              <a:t> helpottaa apumuuttujien määrittelyä.</a:t>
            </a:r>
          </a:p>
          <a:p>
            <a:r>
              <a:rPr lang="fi-FI" dirty="0" err="1"/>
              <a:t>Destruktoinnin</a:t>
            </a:r>
            <a:r>
              <a:rPr lang="fi-FI" dirty="0"/>
              <a:t> avulla voidaan kopioida olion oliomuuttujien arvot suoraan omiin yksittäisiin muuttujiin</a:t>
            </a:r>
          </a:p>
          <a:p>
            <a:r>
              <a:rPr lang="fi-FI" dirty="0"/>
              <a:t>Huomaa myös </a:t>
            </a:r>
            <a:r>
              <a:rPr lang="fi-FI" dirty="0" err="1"/>
              <a:t>bornYear</a:t>
            </a:r>
            <a:r>
              <a:rPr lang="fi-FI" dirty="0"/>
              <a:t>-funktion lyhyempi muoto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C342FBD6-D875-BA52-50E6-98AC452AFF33}"/>
              </a:ext>
            </a:extLst>
          </p:cNvPr>
          <p:cNvSpPr txBox="1"/>
          <p:nvPr/>
        </p:nvSpPr>
        <p:spPr>
          <a:xfrm>
            <a:off x="5100034" y="2223013"/>
            <a:ext cx="64893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 = ({ name, age })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bornYear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Date().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age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Hello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you are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years old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 you were probably born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bornYear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745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4484A1-C1A1-1C12-83CC-DE415F2B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Tilallinen komponentti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613602B-B646-5E1B-23EC-F0A19FBA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9569" cy="4351338"/>
          </a:xfrm>
        </p:spPr>
        <p:txBody>
          <a:bodyPr>
            <a:normAutofit fontScale="85000" lnSpcReduction="20000"/>
          </a:bodyPr>
          <a:lstStyle/>
          <a:p>
            <a:r>
              <a:rPr lang="fi-FI" dirty="0"/>
              <a:t>Tehdään sovellus, joka päivittää laskuria kerran sekunnissa</a:t>
            </a:r>
          </a:p>
          <a:p>
            <a:r>
              <a:rPr lang="fi-FI" dirty="0" err="1"/>
              <a:t>useState</a:t>
            </a:r>
            <a:r>
              <a:rPr lang="fi-FI" dirty="0"/>
              <a:t>(0) luo komponentille </a:t>
            </a:r>
            <a:r>
              <a:rPr lang="fi-FI" i="1" dirty="0"/>
              <a:t>tilan</a:t>
            </a:r>
            <a:r>
              <a:rPr lang="fi-FI" dirty="0"/>
              <a:t>, joka saa alkuarvokseen nollan. Funktio palauttaa taulukon, jossa alkiot </a:t>
            </a:r>
            <a:r>
              <a:rPr lang="fi-FI" i="1" dirty="0" err="1"/>
              <a:t>counter</a:t>
            </a:r>
            <a:r>
              <a:rPr lang="fi-FI" dirty="0"/>
              <a:t> ja </a:t>
            </a:r>
            <a:r>
              <a:rPr lang="fi-FI" i="1" dirty="0" err="1"/>
              <a:t>setCounter</a:t>
            </a:r>
            <a:r>
              <a:rPr lang="fi-FI" i="1" dirty="0"/>
              <a:t>.</a:t>
            </a:r>
          </a:p>
          <a:p>
            <a:r>
              <a:rPr lang="fi-FI" dirty="0"/>
              <a:t>Muuttujassa </a:t>
            </a:r>
            <a:r>
              <a:rPr lang="fi-FI" dirty="0" err="1"/>
              <a:t>counter</a:t>
            </a:r>
            <a:r>
              <a:rPr lang="fi-FI" dirty="0"/>
              <a:t> on tilan arvo</a:t>
            </a:r>
          </a:p>
          <a:p>
            <a:r>
              <a:rPr lang="fi-FI" dirty="0"/>
              <a:t>Muuttuja </a:t>
            </a:r>
            <a:r>
              <a:rPr lang="fi-FI" dirty="0" err="1"/>
              <a:t>setCounter</a:t>
            </a:r>
            <a:r>
              <a:rPr lang="fi-FI" dirty="0"/>
              <a:t> on viite funktioon, jonka avulla tilaa voidaan muuttaa</a:t>
            </a:r>
          </a:p>
          <a:p>
            <a:r>
              <a:rPr lang="fi-FI" dirty="0"/>
              <a:t>Kun funktiota </a:t>
            </a:r>
            <a:r>
              <a:rPr lang="fi-FI" dirty="0" err="1"/>
              <a:t>setCounter</a:t>
            </a:r>
            <a:r>
              <a:rPr lang="fi-FI" dirty="0"/>
              <a:t> kutsutaan, renderöi </a:t>
            </a:r>
            <a:r>
              <a:rPr lang="fi-FI" dirty="0" err="1"/>
              <a:t>React</a:t>
            </a:r>
            <a:r>
              <a:rPr lang="fi-FI" dirty="0"/>
              <a:t> komponentin uudelleen, eli käytännössä suorittaa uudelleen </a:t>
            </a:r>
            <a:r>
              <a:rPr lang="fi-FI" dirty="0" err="1"/>
              <a:t>App</a:t>
            </a:r>
            <a:r>
              <a:rPr lang="fi-FI" dirty="0"/>
              <a:t>-komponentin koodin</a:t>
            </a:r>
            <a:endParaRPr lang="fi-FI" i="1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8E62DE41-81C0-8E24-5376-4B22D93C3A99}"/>
              </a:ext>
            </a:extLst>
          </p:cNvPr>
          <p:cNvSpPr txBox="1"/>
          <p:nvPr/>
        </p:nvSpPr>
        <p:spPr>
          <a:xfrm>
            <a:off x="6602033" y="1825625"/>
            <a:ext cx="609492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rendering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36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9BF1EE-4FDE-50D5-177C-F7F8ED8D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Tapahtumankäsittely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D2F4E7-26EA-9390-7BB9-B2C6598B5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2065" cy="4351338"/>
          </a:xfrm>
        </p:spPr>
        <p:txBody>
          <a:bodyPr>
            <a:normAutofit lnSpcReduction="10000"/>
          </a:bodyPr>
          <a:lstStyle/>
          <a:p>
            <a:r>
              <a:rPr lang="fi-FI" dirty="0"/>
              <a:t>Muutetaan sovellusta siten, että laskurin kasvaminen tapahtuu </a:t>
            </a:r>
            <a:r>
              <a:rPr lang="fi-FI" dirty="0" err="1"/>
              <a:t>buttonia</a:t>
            </a:r>
            <a:r>
              <a:rPr lang="fi-FI" dirty="0"/>
              <a:t> painamalla</a:t>
            </a:r>
          </a:p>
          <a:p>
            <a:r>
              <a:rPr lang="fi-FI" dirty="0"/>
              <a:t>Button-elementit tukevat mm. hiiritapahtumia (esim. </a:t>
            </a:r>
            <a:r>
              <a:rPr lang="fi-FI" dirty="0" err="1"/>
              <a:t>click</a:t>
            </a:r>
            <a:r>
              <a:rPr lang="fi-FI" dirty="0"/>
              <a:t>)</a:t>
            </a:r>
          </a:p>
          <a:p>
            <a:r>
              <a:rPr lang="fi-FI" dirty="0"/>
              <a:t>Funktion rekisteröiminen tapahtumankäsittelijäksi tapahtumalle </a:t>
            </a:r>
            <a:r>
              <a:rPr lang="fi-FI" dirty="0" err="1"/>
              <a:t>click</a:t>
            </a:r>
            <a:r>
              <a:rPr lang="fi-FI" dirty="0"/>
              <a:t> on näytetty oheisessa esimerkissä</a:t>
            </a:r>
          </a:p>
          <a:p>
            <a:r>
              <a:rPr lang="fi-FI" dirty="0"/>
              <a:t>Laskuri ei toimi vielä kuitenkaan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FA8C8B09-A2C1-631C-A224-B23C056ED42A}"/>
              </a:ext>
            </a:extLst>
          </p:cNvPr>
          <p:cNvSpPr txBox="1"/>
          <p:nvPr/>
        </p:nvSpPr>
        <p:spPr>
          <a:xfrm>
            <a:off x="6170591" y="1127897"/>
            <a:ext cx="609492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plus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90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ADC8B31-AD60-D24F-E572-9D868929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Tapahtumankäsittely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A395199-D7F9-797F-AA24-AE1EC938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31936" cy="698634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Tapahtumankäsittelijäfunktio voidaan määritellä myös suoraan </a:t>
            </a:r>
            <a:r>
              <a:rPr lang="fi-FI" dirty="0" err="1"/>
              <a:t>onClick</a:t>
            </a:r>
            <a:r>
              <a:rPr lang="fi-FI" dirty="0"/>
              <a:t>-määrittelyn yhteydessä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ADD45A60-9C51-13F4-37B4-751C68C990DC}"/>
              </a:ext>
            </a:extLst>
          </p:cNvPr>
          <p:cNvSpPr txBox="1"/>
          <p:nvPr/>
        </p:nvSpPr>
        <p:spPr>
          <a:xfrm>
            <a:off x="973966" y="2998811"/>
            <a:ext cx="60949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plus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51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B5D30B-E2ED-50D4-8E07-3CD8D0E8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Tapahtumankäsittely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91D8771-B0A9-0EB9-34A5-9659FE63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456" cy="503484"/>
          </a:xfrm>
        </p:spPr>
        <p:txBody>
          <a:bodyPr/>
          <a:lstStyle/>
          <a:p>
            <a:r>
              <a:rPr lang="fi-FI" dirty="0"/>
              <a:t>Toimiva koodi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1781E0BE-FA45-C7EA-C3CD-39331849365D}"/>
              </a:ext>
            </a:extLst>
          </p:cNvPr>
          <p:cNvSpPr txBox="1"/>
          <p:nvPr/>
        </p:nvSpPr>
        <p:spPr>
          <a:xfrm>
            <a:off x="2004275" y="2512955"/>
            <a:ext cx="697873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plus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60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0A4B-FFF3-3A93-60DB-C6A617E6B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Lomakkeet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6B656-4875-75C5-6E42-4A605BAD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90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2D23-D444-563B-05D5-F9ED2AB0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Arviointi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EAC6-464D-2040-8B58-2F5293D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Arviointi tehdään tällä perusteella</a:t>
            </a:r>
          </a:p>
          <a:p>
            <a:pPr lvl="1"/>
            <a:r>
              <a:rPr lang="fi-FI" dirty="0"/>
              <a:t>Tehtävät 10 %</a:t>
            </a:r>
          </a:p>
          <a:p>
            <a:pPr lvl="1"/>
            <a:r>
              <a:rPr lang="fi-FI" dirty="0"/>
              <a:t>Harjoitustyö 30 %</a:t>
            </a:r>
          </a:p>
          <a:p>
            <a:pPr lvl="1"/>
            <a:r>
              <a:rPr lang="fi-FI" dirty="0"/>
              <a:t>Tentti 60 %</a:t>
            </a:r>
          </a:p>
        </p:txBody>
      </p:sp>
    </p:spTree>
    <p:extLst>
      <p:ext uri="{BB962C8B-B14F-4D97-AF65-F5344CB8AC3E}">
        <p14:creationId xmlns:p14="http://schemas.microsoft.com/office/powerpoint/2010/main" val="2314172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7DA2-E8CD-F5AC-02CB-C893122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Lomakkeet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0057-F18C-BB84-88F1-21805D43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588" cy="4351338"/>
          </a:xfrm>
        </p:spPr>
        <p:txBody>
          <a:bodyPr>
            <a:normAutofit/>
          </a:bodyPr>
          <a:lstStyle/>
          <a:p>
            <a:r>
              <a:rPr lang="fi-FI" sz="2000" dirty="0"/>
              <a:t>Aloitetaan versiosta part2-1: </a:t>
            </a:r>
          </a:p>
          <a:p>
            <a:pPr lvl="1"/>
            <a:r>
              <a:rPr lang="fi-FI" sz="2000" dirty="0">
                <a:hlinkClick r:id="rId2"/>
              </a:rPr>
              <a:t>https://github.com/fullstack-hy2020/part2-notes-frontend/tree/part2-1/src</a:t>
            </a:r>
            <a:r>
              <a:rPr lang="fi-FI" sz="2000" dirty="0"/>
              <a:t> </a:t>
            </a:r>
          </a:p>
          <a:p>
            <a:pPr lvl="1"/>
            <a:r>
              <a:rPr lang="fi-FI" sz="2000" dirty="0"/>
              <a:t>Kopioi </a:t>
            </a:r>
            <a:r>
              <a:rPr lang="fi-FI" sz="2000" dirty="0" err="1"/>
              <a:t>main.jsx</a:t>
            </a:r>
            <a:r>
              <a:rPr lang="fi-FI" sz="2000" dirty="0"/>
              <a:t> tästä versiosta</a:t>
            </a:r>
          </a:p>
          <a:p>
            <a:r>
              <a:rPr lang="fi-FI" sz="2000" dirty="0"/>
              <a:t>Jatketaan kohdasta ”</a:t>
            </a:r>
            <a:r>
              <a:rPr lang="fi-FI" sz="2000" b="1" dirty="0"/>
              <a:t>Muistiinpanojen tallettaminen komponentin tilaan</a:t>
            </a:r>
            <a:r>
              <a:rPr lang="fi-FI" sz="2000" dirty="0"/>
              <a:t>”</a:t>
            </a:r>
          </a:p>
          <a:p>
            <a:r>
              <a:rPr lang="fi-FI" sz="2000" dirty="0"/>
              <a:t>Täydennetään koodia siten, että </a:t>
            </a:r>
            <a:r>
              <a:rPr lang="fi-FI" sz="2000" dirty="0" err="1"/>
              <a:t>main.jsx:ssä</a:t>
            </a:r>
            <a:r>
              <a:rPr lang="fi-FI" sz="2000" dirty="0"/>
              <a:t> määritelty lista välitetään </a:t>
            </a:r>
            <a:r>
              <a:rPr lang="fi-FI" sz="2000" dirty="0" err="1"/>
              <a:t>props:in</a:t>
            </a:r>
            <a:r>
              <a:rPr lang="fi-FI" sz="2000" dirty="0"/>
              <a:t> kautta </a:t>
            </a:r>
            <a:r>
              <a:rPr lang="fi-FI" sz="2000" dirty="0" err="1"/>
              <a:t>App</a:t>
            </a:r>
            <a:r>
              <a:rPr lang="fi-FI" sz="2000" dirty="0"/>
              <a:t>-komponentille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9EFB7-2F2A-108C-D3E3-7D6C636BC976}"/>
              </a:ext>
            </a:extLst>
          </p:cNvPr>
          <p:cNvSpPr txBox="1"/>
          <p:nvPr/>
        </p:nvSpPr>
        <p:spPr>
          <a:xfrm>
            <a:off x="5808215" y="1825625"/>
            <a:ext cx="60945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i-FI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fi-FI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App</a:t>
            </a:r>
            <a:r>
              <a:rPr lang="fi-FI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(</a:t>
            </a:r>
            <a:r>
              <a:rPr lang="fi-FI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props</a:t>
            </a:r>
            <a:r>
              <a:rPr lang="fi-FI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fi-FI" sz="1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fi-FI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[</a:t>
            </a:r>
            <a:r>
              <a:rPr lang="fi-FI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</a:t>
            </a:r>
            <a:r>
              <a:rPr lang="fi-FI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setNotes] = </a:t>
            </a:r>
            <a:r>
              <a:rPr lang="fi-FI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useState</a:t>
            </a:r>
            <a:r>
              <a:rPr lang="fi-FI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props.notes</a:t>
            </a:r>
            <a:r>
              <a:rPr lang="fi-FI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note.id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909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D98D-F522-12A8-18FE-95D34B78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Lomakkeet - </a:t>
            </a:r>
            <a:r>
              <a:rPr lang="fi-FI" dirty="0" err="1"/>
              <a:t>Form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0B49-DF15-BA6C-1987-7322731F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4648200" cy="4351338"/>
          </a:xfrm>
        </p:spPr>
        <p:txBody>
          <a:bodyPr>
            <a:normAutofit/>
          </a:bodyPr>
          <a:lstStyle/>
          <a:p>
            <a:r>
              <a:rPr lang="fi-FI" sz="2400" dirty="0"/>
              <a:t>Lisätään seuraavaksi komponenttiin tapahtumankäsittelijä (</a:t>
            </a:r>
            <a:r>
              <a:rPr lang="fi-FI" sz="2400" dirty="0" err="1"/>
              <a:t>addNote</a:t>
            </a:r>
            <a:r>
              <a:rPr lang="fi-FI" sz="2400" dirty="0"/>
              <a:t>) sekä lomake eli HTML </a:t>
            </a:r>
            <a:r>
              <a:rPr lang="fi-FI" sz="2400" dirty="0" err="1"/>
              <a:t>form</a:t>
            </a:r>
            <a:endParaRPr lang="fi-FI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3406D-1513-DAC7-198F-1E9F489822A3}"/>
              </a:ext>
            </a:extLst>
          </p:cNvPr>
          <p:cNvSpPr txBox="1"/>
          <p:nvPr/>
        </p:nvSpPr>
        <p:spPr>
          <a:xfrm>
            <a:off x="6012402" y="797510"/>
            <a:ext cx="60945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setNotes]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props.notes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addNote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event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event.preventDefault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console.log(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clicked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event.target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notes.map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note.id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onSubmit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addNote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&lt;input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submit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save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475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FD18-15A9-76DE-F9C8-50AEF857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Kontrolloitu komponentti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847E-CA52-C8BF-6FC3-069B8978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753" cy="4351338"/>
          </a:xfrm>
        </p:spPr>
        <p:txBody>
          <a:bodyPr>
            <a:normAutofit lnSpcReduction="10000"/>
          </a:bodyPr>
          <a:lstStyle/>
          <a:p>
            <a:r>
              <a:rPr lang="fi-FI" sz="2400" dirty="0"/>
              <a:t>Lisätään komponentille </a:t>
            </a:r>
            <a:r>
              <a:rPr lang="fi-FI" sz="2400" dirty="0" err="1"/>
              <a:t>App</a:t>
            </a:r>
            <a:r>
              <a:rPr lang="fi-FI" sz="2400" dirty="0"/>
              <a:t> tila </a:t>
            </a:r>
            <a:r>
              <a:rPr lang="fi-FI" sz="2400" dirty="0" err="1"/>
              <a:t>newNote</a:t>
            </a:r>
            <a:r>
              <a:rPr lang="fi-FI" sz="2400" dirty="0"/>
              <a:t> lomakkeen syötettä varten ja määritellään se input-komponentin attribuutin </a:t>
            </a:r>
            <a:r>
              <a:rPr lang="fi-FI" sz="2400" dirty="0" err="1"/>
              <a:t>value</a:t>
            </a:r>
            <a:r>
              <a:rPr lang="fi-FI" sz="2400" dirty="0"/>
              <a:t> arvoksi</a:t>
            </a:r>
          </a:p>
          <a:p>
            <a:pPr lvl="1"/>
            <a:r>
              <a:rPr lang="fi-FI" sz="2000" dirty="0" err="1"/>
              <a:t>value</a:t>
            </a:r>
            <a:r>
              <a:rPr lang="fi-FI" sz="2000" dirty="0"/>
              <a:t>={</a:t>
            </a:r>
            <a:r>
              <a:rPr lang="fi-FI" sz="2000" dirty="0" err="1"/>
              <a:t>newNote</a:t>
            </a:r>
            <a:r>
              <a:rPr lang="fi-FI" sz="2000" dirty="0"/>
              <a:t>}</a:t>
            </a:r>
            <a:endParaRPr lang="fi-FI" sz="2400" dirty="0"/>
          </a:p>
          <a:p>
            <a:r>
              <a:rPr lang="fi-FI" sz="2400" dirty="0"/>
              <a:t>Lisätään tapahtumankäsittelijä </a:t>
            </a:r>
            <a:r>
              <a:rPr lang="fi-FI" sz="2400" dirty="0" err="1"/>
              <a:t>handleNoteChange</a:t>
            </a:r>
            <a:r>
              <a:rPr lang="fi-FI" sz="2400" dirty="0"/>
              <a:t>, joka synkronoi syötekenttään tehdyt muutokset komponentin </a:t>
            </a:r>
            <a:r>
              <a:rPr lang="fi-FI" sz="2400" dirty="0" err="1"/>
              <a:t>App</a:t>
            </a:r>
            <a:r>
              <a:rPr lang="fi-FI" sz="2400" dirty="0"/>
              <a:t> tilaan.</a:t>
            </a:r>
          </a:p>
          <a:p>
            <a:r>
              <a:rPr lang="fi-FI" sz="2400" dirty="0"/>
              <a:t>Rekisteröidään tapahtumankäsittelijä</a:t>
            </a:r>
          </a:p>
          <a:p>
            <a:pPr lvl="1"/>
            <a:r>
              <a:rPr lang="fi-FI" sz="2000" dirty="0" err="1"/>
              <a:t>onChange</a:t>
            </a:r>
            <a:r>
              <a:rPr lang="fi-FI" sz="2000" dirty="0"/>
              <a:t>={</a:t>
            </a:r>
            <a:r>
              <a:rPr lang="fi-FI" sz="2000" dirty="0" err="1"/>
              <a:t>handleNoteChange</a:t>
            </a:r>
            <a:r>
              <a:rPr lang="fi-FI" sz="2000" dirty="0"/>
              <a:t>}</a:t>
            </a:r>
          </a:p>
          <a:p>
            <a:endParaRPr lang="fi-FI" sz="2400" dirty="0"/>
          </a:p>
          <a:p>
            <a:endParaRPr lang="fi-FI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75097-1A37-B49E-A3E3-0541F18BFAB8}"/>
              </a:ext>
            </a:extLst>
          </p:cNvPr>
          <p:cNvSpPr txBox="1"/>
          <p:nvPr/>
        </p:nvSpPr>
        <p:spPr>
          <a:xfrm>
            <a:off x="7157621" y="766732"/>
            <a:ext cx="441886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setNotes] = 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props.notes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fi-FI" sz="10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[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newNote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setNewNote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useState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fi-FI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'a </a:t>
            </a:r>
            <a:r>
              <a:rPr lang="fi-FI" sz="10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fi-FI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0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</a:t>
            </a:r>
            <a:r>
              <a:rPr lang="fi-FI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...'</a:t>
            </a:r>
            <a:endParaRPr lang="fi-FI" sz="1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) </a:t>
            </a:r>
          </a:p>
          <a:p>
            <a:b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addNote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event.preventDefault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fi-FI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fi-FI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event.target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fi-FI" sz="10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handleNoteChange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(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event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fi-FI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console.log(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event.target.value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setNewNote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event.target.value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notes.map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note.id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addNote</a:t>
            </a:r>
            <a:r>
              <a:rPr lang="fi-FI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000" b="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i-FI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newNote</a:t>
            </a:r>
            <a:r>
              <a:rPr lang="fi-FI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fi-FI" sz="1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000" b="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onChange</a:t>
            </a:r>
            <a:r>
              <a:rPr lang="fi-FI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i-FI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fi-FI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handleNoteChange</a:t>
            </a:r>
            <a:r>
              <a:rPr lang="fi-FI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fi-FI" sz="1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fi-FI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7846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764-8C80-6B94-C17B-5B74A12A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Kontrolloitu komponentti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3617-D51A-FC44-D216-F0D8ECC7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8930" cy="4351338"/>
          </a:xfrm>
        </p:spPr>
        <p:txBody>
          <a:bodyPr>
            <a:normAutofit lnSpcReduction="10000"/>
          </a:bodyPr>
          <a:lstStyle/>
          <a:p>
            <a:r>
              <a:rPr lang="fi-FI" sz="2000" dirty="0"/>
              <a:t>Viimeistellään </a:t>
            </a:r>
            <a:r>
              <a:rPr lang="fi-FI" sz="2000" dirty="0" err="1"/>
              <a:t>addNote</a:t>
            </a:r>
            <a:r>
              <a:rPr lang="fi-FI" sz="2000" dirty="0"/>
              <a:t> niin, että uusi teksti tallentuu listaan</a:t>
            </a:r>
          </a:p>
          <a:p>
            <a:r>
              <a:rPr lang="fi-FI" sz="2000" dirty="0"/>
              <a:t>Ensin tehdään olio </a:t>
            </a:r>
            <a:r>
              <a:rPr lang="fi-FI" sz="2000" dirty="0" err="1"/>
              <a:t>noteObject</a:t>
            </a:r>
            <a:r>
              <a:rPr lang="fi-FI" sz="2000" dirty="0"/>
              <a:t>, jonka sisältökentän arvo saadaan komponentin tilasta </a:t>
            </a:r>
            <a:r>
              <a:rPr lang="fi-FI" sz="2000" dirty="0" err="1"/>
              <a:t>newNote</a:t>
            </a:r>
            <a:r>
              <a:rPr lang="fi-FI" sz="2000" dirty="0"/>
              <a:t>.</a:t>
            </a:r>
          </a:p>
          <a:p>
            <a:r>
              <a:rPr lang="fi-FI" sz="2000" dirty="0"/>
              <a:t>id generoidaan kaikkien muistiinpanojen lukumäärän perusteella.</a:t>
            </a:r>
          </a:p>
          <a:p>
            <a:r>
              <a:rPr lang="fi-FI" sz="2000" dirty="0"/>
              <a:t>Komennon </a:t>
            </a:r>
            <a:r>
              <a:rPr lang="fi-FI" sz="2000" dirty="0" err="1"/>
              <a:t>Math.random</a:t>
            </a:r>
            <a:r>
              <a:rPr lang="fi-FI" sz="2000" dirty="0"/>
              <a:t>() avulla muistiinpanosta tulee 50 %:n todennäköisyydellä tärkeä.</a:t>
            </a:r>
          </a:p>
          <a:p>
            <a:r>
              <a:rPr lang="fi-FI" sz="2000" dirty="0"/>
              <a:t>Uusi muistiinpano lisätään vanhojen perään </a:t>
            </a:r>
            <a:r>
              <a:rPr lang="fi-FI" sz="2000" dirty="0" err="1"/>
              <a:t>concat</a:t>
            </a:r>
            <a:r>
              <a:rPr lang="fi-FI" sz="2000" dirty="0"/>
              <a:t>-metodilla.</a:t>
            </a:r>
          </a:p>
          <a:p>
            <a:r>
              <a:rPr lang="fi-FI" sz="2000" dirty="0"/>
              <a:t>Tyhjennetään myös syötekenttä funktiolla </a:t>
            </a:r>
            <a:r>
              <a:rPr lang="fi-FI" sz="2000" dirty="0" err="1"/>
              <a:t>setNewNote</a:t>
            </a:r>
            <a:endParaRPr lang="fi-FI" sz="2000" dirty="0"/>
          </a:p>
          <a:p>
            <a:r>
              <a:rPr lang="fi-FI" sz="2000" dirty="0"/>
              <a:t>Ratkaisu: </a:t>
            </a:r>
            <a:r>
              <a:rPr lang="fi-FI" sz="2000" dirty="0">
                <a:hlinkClick r:id="rId2"/>
              </a:rPr>
              <a:t>https://github.com/fullstack-hy2020/part2-notes-frontend/tree/part2-2</a:t>
            </a:r>
            <a:r>
              <a:rPr lang="fi-FI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27D6-FDE3-5129-7F39-A9BFF3891A8A}"/>
              </a:ext>
            </a:extLst>
          </p:cNvPr>
          <p:cNvSpPr txBox="1"/>
          <p:nvPr/>
        </p:nvSpPr>
        <p:spPr>
          <a:xfrm>
            <a:off x="6811392" y="2278810"/>
            <a:ext cx="474733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addNote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event.preventDefault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noteObject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notes.length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setNotes(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notes.concat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noteObject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setNewNote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4034635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BD37-9C27-A8A6-F0C1-E08BAFDF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Näytettävien elementtien </a:t>
            </a:r>
            <a:r>
              <a:rPr lang="fi-FI" dirty="0" err="1"/>
              <a:t>filtteröinti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12EB-DBEF-D0BA-7189-89C61B72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6258" cy="1476868"/>
          </a:xfrm>
        </p:spPr>
        <p:txBody>
          <a:bodyPr>
            <a:normAutofit/>
          </a:bodyPr>
          <a:lstStyle/>
          <a:p>
            <a:r>
              <a:rPr lang="fi-FI" sz="2400" b="0" i="0" dirty="0">
                <a:solidFill>
                  <a:srgbClr val="33332D"/>
                </a:solidFill>
                <a:effectLst/>
                <a:latin typeface="IBM Plex Sans" panose="020B0503050203000203" pitchFamily="34" charset="0"/>
              </a:rPr>
              <a:t>Tehdään sovellukseen toiminto, joka näyttää ainoastaan tärkeät muistiinpanot.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F6FF8-3D21-8A3E-41C9-B717B5A30054}"/>
              </a:ext>
            </a:extLst>
          </p:cNvPr>
          <p:cNvSpPr txBox="1"/>
          <p:nvPr/>
        </p:nvSpPr>
        <p:spPr>
          <a:xfrm>
            <a:off x="813049" y="3429000"/>
            <a:ext cx="483314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setNotes]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props.notes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showAll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setShowAll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notesToShow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showAll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?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: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notes.filter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note.important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=== </a:t>
            </a:r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event.preventDefault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notes.length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956E2-9275-B1AB-D8BB-340F3C8FB786}"/>
              </a:ext>
            </a:extLst>
          </p:cNvPr>
          <p:cNvSpPr txBox="1"/>
          <p:nvPr/>
        </p:nvSpPr>
        <p:spPr>
          <a:xfrm>
            <a:off x="5534488" y="2337891"/>
            <a:ext cx="6094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onClick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setShowAll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(!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showAll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  show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showAll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? 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: 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all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&lt;/div&gt;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    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notesToShow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note.id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addNote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handleNoteChange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</p:txBody>
      </p:sp>
    </p:spTree>
    <p:extLst>
      <p:ext uri="{BB962C8B-B14F-4D97-AF65-F5344CB8AC3E}">
        <p14:creationId xmlns:p14="http://schemas.microsoft.com/office/powerpoint/2010/main" val="1733510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996C-B88D-0EEB-F405-D06B5C51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 2.6.-2.10.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97F4-7213-A8B5-BE45-DA0163AF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3435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5B3E-9A26-0EF1-1269-6C71D9AA5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Palvelimella olevan datan hakeminen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0766A-B5E9-A1E8-2D2A-98D650D5D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3123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7F97-38A7-20A6-8021-9996887F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Palvelimella olevan datan hakeminen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0EF1-44BF-0F4E-EC35-CB6CBC61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8524" cy="4351338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Käytetään palvelimena toistaiseksi sovelluskehitykseen tarkoitettua JSON Serveriä.</a:t>
            </a:r>
          </a:p>
          <a:p>
            <a:r>
              <a:rPr lang="fi-FI" dirty="0"/>
              <a:t>Asenna JSON </a:t>
            </a:r>
            <a:r>
              <a:rPr lang="fi-FI" dirty="0" err="1"/>
              <a:t>server</a:t>
            </a:r>
            <a:endParaRPr lang="fi-FI" dirty="0"/>
          </a:p>
          <a:p>
            <a:pPr lvl="1"/>
            <a:r>
              <a:rPr lang="fi-FI" b="0" i="0" dirty="0" err="1">
                <a:solidFill>
                  <a:srgbClr val="33332D"/>
                </a:solidFill>
                <a:effectLst/>
                <a:latin typeface="Courier" pitchFamily="2" charset="0"/>
              </a:rPr>
              <a:t>npm</a:t>
            </a:r>
            <a:r>
              <a:rPr lang="fi-FI" b="0" i="0" dirty="0">
                <a:solidFill>
                  <a:srgbClr val="33332D"/>
                </a:solidFill>
                <a:effectLst/>
                <a:latin typeface="Courier" pitchFamily="2" charset="0"/>
              </a:rPr>
              <a:t> </a:t>
            </a:r>
            <a:r>
              <a:rPr lang="fi-FI" b="0" i="0" dirty="0" err="1">
                <a:solidFill>
                  <a:srgbClr val="33332D"/>
                </a:solidFill>
                <a:effectLst/>
                <a:latin typeface="Courier" pitchFamily="2" charset="0"/>
              </a:rPr>
              <a:t>install</a:t>
            </a:r>
            <a:r>
              <a:rPr lang="fi-FI" b="0" i="0" dirty="0">
                <a:solidFill>
                  <a:srgbClr val="33332D"/>
                </a:solidFill>
                <a:effectLst/>
                <a:latin typeface="Courier" pitchFamily="2" charset="0"/>
              </a:rPr>
              <a:t> </a:t>
            </a:r>
            <a:r>
              <a:rPr lang="fi-FI" b="0" i="0" dirty="0" err="1">
                <a:solidFill>
                  <a:srgbClr val="33332D"/>
                </a:solidFill>
                <a:effectLst/>
                <a:latin typeface="Courier" pitchFamily="2" charset="0"/>
              </a:rPr>
              <a:t>json-server</a:t>
            </a:r>
            <a:endParaRPr lang="fi-FI" dirty="0"/>
          </a:p>
          <a:p>
            <a:r>
              <a:rPr lang="fi-FI" dirty="0"/>
              <a:t>Tee projektin juurihakemistoon tiedosto </a:t>
            </a:r>
            <a:r>
              <a:rPr lang="fi-FI" dirty="0" err="1"/>
              <a:t>db.json</a:t>
            </a:r>
            <a:endParaRPr lang="fi-FI" dirty="0"/>
          </a:p>
          <a:p>
            <a:r>
              <a:rPr lang="fi-FI" dirty="0"/>
              <a:t>Käynnistä JSON Server</a:t>
            </a:r>
          </a:p>
          <a:p>
            <a:pPr lvl="1"/>
            <a:r>
              <a:rPr lang="fi-FI" dirty="0" err="1"/>
              <a:t>npx</a:t>
            </a:r>
            <a:r>
              <a:rPr lang="fi-FI" dirty="0"/>
              <a:t> </a:t>
            </a:r>
            <a:r>
              <a:rPr lang="fi-FI" dirty="0" err="1"/>
              <a:t>json-server</a:t>
            </a:r>
            <a:r>
              <a:rPr lang="fi-FI" dirty="0"/>
              <a:t> --</a:t>
            </a:r>
            <a:r>
              <a:rPr lang="fi-FI" dirty="0" err="1"/>
              <a:t>port</a:t>
            </a:r>
            <a:r>
              <a:rPr lang="fi-FI" dirty="0"/>
              <a:t>=3001 --</a:t>
            </a:r>
            <a:r>
              <a:rPr lang="fi-FI" dirty="0" err="1"/>
              <a:t>watch</a:t>
            </a:r>
            <a:r>
              <a:rPr lang="fi-FI" dirty="0"/>
              <a:t> </a:t>
            </a:r>
            <a:r>
              <a:rPr lang="fi-FI" dirty="0" err="1"/>
              <a:t>db.json</a:t>
            </a:r>
            <a:endParaRPr lang="fi-FI" dirty="0"/>
          </a:p>
          <a:p>
            <a:r>
              <a:rPr lang="fi-FI" dirty="0"/>
              <a:t>Tarkista selaimessa:</a:t>
            </a:r>
          </a:p>
          <a:p>
            <a:pPr lvl="1"/>
            <a:r>
              <a:rPr lang="fi-FI" dirty="0">
                <a:hlinkClick r:id="rId2"/>
              </a:rPr>
              <a:t>http://localhost:3001/notes</a:t>
            </a:r>
            <a:endParaRPr lang="fi-FI" dirty="0"/>
          </a:p>
          <a:p>
            <a:endParaRPr lang="fi-FI" dirty="0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0A504E6F-A26C-6846-2766-250D093EF5D6}"/>
              </a:ext>
            </a:extLst>
          </p:cNvPr>
          <p:cNvSpPr txBox="1"/>
          <p:nvPr/>
        </p:nvSpPr>
        <p:spPr>
          <a:xfrm>
            <a:off x="6536724" y="2200801"/>
            <a:ext cx="538754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dirty="0"/>
              <a:t>{</a:t>
            </a:r>
          </a:p>
          <a:p>
            <a:r>
              <a:rPr lang="fi-FI" sz="1200" dirty="0"/>
              <a:t>  "</a:t>
            </a:r>
            <a:r>
              <a:rPr lang="fi-FI" sz="1200" dirty="0" err="1"/>
              <a:t>notes</a:t>
            </a:r>
            <a:r>
              <a:rPr lang="fi-FI" sz="1200" dirty="0"/>
              <a:t>": [</a:t>
            </a:r>
          </a:p>
          <a:p>
            <a:r>
              <a:rPr lang="fi-FI" sz="1200" dirty="0"/>
              <a:t>    {</a:t>
            </a:r>
          </a:p>
          <a:p>
            <a:r>
              <a:rPr lang="fi-FI" sz="1200" dirty="0"/>
              <a:t>      "id": 1,</a:t>
            </a:r>
          </a:p>
          <a:p>
            <a:r>
              <a:rPr lang="fi-FI" sz="1200" dirty="0"/>
              <a:t>      "</a:t>
            </a:r>
            <a:r>
              <a:rPr lang="fi-FI" sz="1200" dirty="0" err="1"/>
              <a:t>content</a:t>
            </a:r>
            <a:r>
              <a:rPr lang="fi-FI" sz="1200" dirty="0"/>
              <a:t>": "HTML is </a:t>
            </a:r>
            <a:r>
              <a:rPr lang="fi-FI" sz="1200" dirty="0" err="1"/>
              <a:t>easy</a:t>
            </a:r>
            <a:r>
              <a:rPr lang="fi-FI" sz="1200" dirty="0"/>
              <a:t>",</a:t>
            </a:r>
          </a:p>
          <a:p>
            <a:r>
              <a:rPr lang="fi-FI" sz="1200" dirty="0"/>
              <a:t>      "</a:t>
            </a:r>
            <a:r>
              <a:rPr lang="fi-FI" sz="1200" dirty="0" err="1"/>
              <a:t>important</a:t>
            </a:r>
            <a:r>
              <a:rPr lang="fi-FI" sz="1200" dirty="0"/>
              <a:t>": </a:t>
            </a:r>
            <a:r>
              <a:rPr lang="fi-FI" sz="1200" dirty="0" err="1"/>
              <a:t>true</a:t>
            </a:r>
            <a:endParaRPr lang="fi-FI" sz="1200" dirty="0"/>
          </a:p>
          <a:p>
            <a:r>
              <a:rPr lang="fi-FI" sz="1200" dirty="0"/>
              <a:t>    },</a:t>
            </a:r>
          </a:p>
          <a:p>
            <a:r>
              <a:rPr lang="fi-FI" sz="1200" dirty="0"/>
              <a:t>    {</a:t>
            </a:r>
          </a:p>
          <a:p>
            <a:r>
              <a:rPr lang="fi-FI" sz="1200" dirty="0"/>
              <a:t>      "id": 2,</a:t>
            </a:r>
          </a:p>
          <a:p>
            <a:r>
              <a:rPr lang="fi-FI" sz="1200" dirty="0"/>
              <a:t>      "</a:t>
            </a:r>
            <a:r>
              <a:rPr lang="fi-FI" sz="1200" dirty="0" err="1"/>
              <a:t>content</a:t>
            </a:r>
            <a:r>
              <a:rPr lang="fi-FI" sz="1200" dirty="0"/>
              <a:t>": "</a:t>
            </a:r>
            <a:r>
              <a:rPr lang="fi-FI" sz="1200" dirty="0" err="1"/>
              <a:t>Browser</a:t>
            </a:r>
            <a:r>
              <a:rPr lang="fi-FI" sz="1200" dirty="0"/>
              <a:t> </a:t>
            </a:r>
            <a:r>
              <a:rPr lang="fi-FI" sz="1200" dirty="0" err="1"/>
              <a:t>can</a:t>
            </a:r>
            <a:r>
              <a:rPr lang="fi-FI" sz="1200" dirty="0"/>
              <a:t> </a:t>
            </a:r>
            <a:r>
              <a:rPr lang="fi-FI" sz="1200" dirty="0" err="1"/>
              <a:t>execute</a:t>
            </a:r>
            <a:r>
              <a:rPr lang="fi-FI" sz="1200" dirty="0"/>
              <a:t> </a:t>
            </a:r>
            <a:r>
              <a:rPr lang="fi-FI" sz="1200" dirty="0" err="1"/>
              <a:t>only</a:t>
            </a:r>
            <a:r>
              <a:rPr lang="fi-FI" sz="1200" dirty="0"/>
              <a:t> JavaScript",</a:t>
            </a:r>
          </a:p>
          <a:p>
            <a:r>
              <a:rPr lang="fi-FI" sz="1200" dirty="0"/>
              <a:t>      "</a:t>
            </a:r>
            <a:r>
              <a:rPr lang="fi-FI" sz="1200" dirty="0" err="1"/>
              <a:t>important</a:t>
            </a:r>
            <a:r>
              <a:rPr lang="fi-FI" sz="1200" dirty="0"/>
              <a:t>": </a:t>
            </a:r>
            <a:r>
              <a:rPr lang="fi-FI" sz="1200" dirty="0" err="1"/>
              <a:t>false</a:t>
            </a:r>
            <a:endParaRPr lang="fi-FI" sz="1200" dirty="0"/>
          </a:p>
          <a:p>
            <a:r>
              <a:rPr lang="fi-FI" sz="1200" dirty="0"/>
              <a:t>    },</a:t>
            </a:r>
          </a:p>
          <a:p>
            <a:r>
              <a:rPr lang="fi-FI" sz="1200" dirty="0"/>
              <a:t>    {</a:t>
            </a:r>
          </a:p>
          <a:p>
            <a:r>
              <a:rPr lang="fi-FI" sz="1200" dirty="0"/>
              <a:t>      "id": 3,</a:t>
            </a:r>
          </a:p>
          <a:p>
            <a:r>
              <a:rPr lang="fi-FI" sz="1200" dirty="0"/>
              <a:t>      "</a:t>
            </a:r>
            <a:r>
              <a:rPr lang="fi-FI" sz="1200" dirty="0" err="1"/>
              <a:t>content</a:t>
            </a:r>
            <a:r>
              <a:rPr lang="fi-FI" sz="1200" dirty="0"/>
              <a:t>": "GET and POST </a:t>
            </a:r>
            <a:r>
              <a:rPr lang="fi-FI" sz="1200" dirty="0" err="1"/>
              <a:t>are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most</a:t>
            </a:r>
            <a:r>
              <a:rPr lang="fi-FI" sz="1200" dirty="0"/>
              <a:t> </a:t>
            </a:r>
            <a:r>
              <a:rPr lang="fi-FI" sz="1200" dirty="0" err="1"/>
              <a:t>important</a:t>
            </a:r>
            <a:r>
              <a:rPr lang="fi-FI" sz="1200" dirty="0"/>
              <a:t> </a:t>
            </a:r>
            <a:r>
              <a:rPr lang="fi-FI" sz="1200" dirty="0" err="1"/>
              <a:t>methods</a:t>
            </a:r>
            <a:r>
              <a:rPr lang="fi-FI" sz="1200" dirty="0"/>
              <a:t> of HTTP </a:t>
            </a:r>
            <a:r>
              <a:rPr lang="fi-FI" sz="1200" dirty="0" err="1"/>
              <a:t>protocol</a:t>
            </a:r>
            <a:r>
              <a:rPr lang="fi-FI" sz="1200" dirty="0"/>
              <a:t>",</a:t>
            </a:r>
          </a:p>
          <a:p>
            <a:r>
              <a:rPr lang="fi-FI" sz="1200" dirty="0"/>
              <a:t>      "</a:t>
            </a:r>
            <a:r>
              <a:rPr lang="fi-FI" sz="1200" dirty="0" err="1"/>
              <a:t>important</a:t>
            </a:r>
            <a:r>
              <a:rPr lang="fi-FI" sz="1200" dirty="0"/>
              <a:t>": </a:t>
            </a:r>
            <a:r>
              <a:rPr lang="fi-FI" sz="1200" dirty="0" err="1"/>
              <a:t>true</a:t>
            </a:r>
            <a:endParaRPr lang="fi-FI" sz="1200" dirty="0"/>
          </a:p>
          <a:p>
            <a:r>
              <a:rPr lang="fi-FI" sz="1200" dirty="0"/>
              <a:t>    }</a:t>
            </a:r>
          </a:p>
          <a:p>
            <a:r>
              <a:rPr lang="fi-FI" sz="1200" dirty="0"/>
              <a:t>  ]</a:t>
            </a:r>
          </a:p>
          <a:p>
            <a:r>
              <a:rPr lang="fi-FI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4298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36A88A5-9CF5-4BC3-328A-4180E0B7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Lisäasennuksia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4F8BE30-92F6-8ABB-19D4-AD5E123B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195" cy="4512716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Avaa toinen konsoli ja asenna </a:t>
            </a:r>
            <a:r>
              <a:rPr lang="fi-FI" dirty="0" err="1"/>
              <a:t>axios</a:t>
            </a:r>
            <a:r>
              <a:rPr lang="fi-FI" dirty="0"/>
              <a:t> HTTP-pyyntöjä varten</a:t>
            </a:r>
          </a:p>
          <a:p>
            <a:pPr lvl="1"/>
            <a:r>
              <a:rPr lang="fi-FI" dirty="0" err="1">
                <a:effectLst/>
              </a:rPr>
              <a:t>npm</a:t>
            </a:r>
            <a:r>
              <a:rPr lang="fi-FI" dirty="0"/>
              <a:t> </a:t>
            </a:r>
            <a:r>
              <a:rPr lang="fi-FI" dirty="0" err="1">
                <a:effectLst/>
              </a:rPr>
              <a:t>install</a:t>
            </a:r>
            <a:r>
              <a:rPr lang="fi-FI" dirty="0"/>
              <a:t> </a:t>
            </a:r>
            <a:r>
              <a:rPr lang="fi-FI" dirty="0" err="1"/>
              <a:t>axios</a:t>
            </a:r>
            <a:endParaRPr lang="fi-FI" dirty="0"/>
          </a:p>
          <a:p>
            <a:r>
              <a:rPr lang="fi-FI" dirty="0"/>
              <a:t>Asenna JSON Server projektin sovelluskehityksen aikaiseksi riippuvuudeksi komennolla</a:t>
            </a:r>
          </a:p>
          <a:p>
            <a:pPr lvl="1"/>
            <a:r>
              <a:rPr lang="fi-FI" dirty="0" err="1">
                <a:effectLst/>
              </a:rPr>
              <a:t>npm</a:t>
            </a:r>
            <a:r>
              <a:rPr lang="fi-FI" dirty="0"/>
              <a:t> </a:t>
            </a:r>
            <a:r>
              <a:rPr lang="fi-FI" dirty="0" err="1">
                <a:effectLst/>
              </a:rPr>
              <a:t>install</a:t>
            </a:r>
            <a:r>
              <a:rPr lang="fi-FI" dirty="0"/>
              <a:t> </a:t>
            </a:r>
            <a:r>
              <a:rPr lang="fi-FI" dirty="0" err="1"/>
              <a:t>json-server</a:t>
            </a:r>
            <a:r>
              <a:rPr lang="fi-FI" dirty="0"/>
              <a:t> --</a:t>
            </a:r>
            <a:r>
              <a:rPr lang="fi-FI" dirty="0" err="1"/>
              <a:t>save-dev</a:t>
            </a:r>
            <a:endParaRPr lang="fi-FI" dirty="0"/>
          </a:p>
          <a:p>
            <a:r>
              <a:rPr lang="fi-FI" dirty="0"/>
              <a:t>Tee </a:t>
            </a:r>
            <a:r>
              <a:rPr lang="fi-FI" dirty="0" err="1"/>
              <a:t>package.json</a:t>
            </a:r>
            <a:r>
              <a:rPr lang="fi-FI" dirty="0"/>
              <a:t> lisäys:</a:t>
            </a:r>
          </a:p>
          <a:p>
            <a:pPr lvl="1"/>
            <a:r>
              <a:rPr lang="fi-FI" dirty="0"/>
              <a:t>"</a:t>
            </a:r>
            <a:r>
              <a:rPr lang="fi-FI" dirty="0" err="1"/>
              <a:t>server</a:t>
            </a:r>
            <a:r>
              <a:rPr lang="fi-FI" dirty="0"/>
              <a:t>": "</a:t>
            </a:r>
            <a:r>
              <a:rPr lang="fi-FI" dirty="0" err="1"/>
              <a:t>json-server</a:t>
            </a:r>
            <a:r>
              <a:rPr lang="fi-FI" dirty="0"/>
              <a:t> -p3001 --</a:t>
            </a:r>
            <a:r>
              <a:rPr lang="fi-FI" dirty="0" err="1"/>
              <a:t>watch</a:t>
            </a:r>
            <a:r>
              <a:rPr lang="fi-FI" dirty="0"/>
              <a:t> </a:t>
            </a:r>
            <a:r>
              <a:rPr lang="fi-FI" dirty="0" err="1"/>
              <a:t>db.json</a:t>
            </a:r>
            <a:r>
              <a:rPr lang="fi-FI" dirty="0"/>
              <a:t>”</a:t>
            </a:r>
          </a:p>
          <a:p>
            <a:pPr lvl="1"/>
            <a:r>
              <a:rPr lang="fi-FI" dirty="0"/>
              <a:t>Muista pilkku edelliselle riville</a:t>
            </a:r>
          </a:p>
          <a:p>
            <a:r>
              <a:rPr lang="fi-FI" dirty="0"/>
              <a:t>Serverin voi nyt käynnistää näin:</a:t>
            </a:r>
          </a:p>
          <a:p>
            <a:pPr lvl="1"/>
            <a:r>
              <a:rPr lang="fi-FI" dirty="0" err="1"/>
              <a:t>npm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CE056DE4-76B6-11C0-96C2-469F98193E2E}"/>
              </a:ext>
            </a:extLst>
          </p:cNvPr>
          <p:cNvSpPr txBox="1"/>
          <p:nvPr/>
        </p:nvSpPr>
        <p:spPr>
          <a:xfrm>
            <a:off x="6093942" y="2064254"/>
            <a:ext cx="60980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{</a:t>
            </a:r>
          </a:p>
          <a:p>
            <a:r>
              <a:rPr lang="fi-FI" dirty="0"/>
              <a:t>  "</a:t>
            </a:r>
            <a:r>
              <a:rPr lang="fi-FI" dirty="0" err="1"/>
              <a:t>name</a:t>
            </a:r>
            <a:r>
              <a:rPr lang="fi-FI" dirty="0"/>
              <a:t>": "part1",</a:t>
            </a:r>
          </a:p>
          <a:p>
            <a:r>
              <a:rPr lang="fi-FI" dirty="0"/>
              <a:t>  "</a:t>
            </a:r>
            <a:r>
              <a:rPr lang="fi-FI" dirty="0" err="1"/>
              <a:t>private</a:t>
            </a:r>
            <a:r>
              <a:rPr lang="fi-FI" dirty="0"/>
              <a:t>": </a:t>
            </a:r>
            <a:r>
              <a:rPr lang="fi-FI" dirty="0" err="1"/>
              <a:t>true</a:t>
            </a:r>
            <a:r>
              <a:rPr lang="fi-FI" dirty="0"/>
              <a:t>,</a:t>
            </a:r>
          </a:p>
          <a:p>
            <a:r>
              <a:rPr lang="fi-FI" dirty="0"/>
              <a:t>  "version": "0.0.0",</a:t>
            </a:r>
          </a:p>
          <a:p>
            <a:r>
              <a:rPr lang="fi-FI" dirty="0"/>
              <a:t>  "</a:t>
            </a:r>
            <a:r>
              <a:rPr lang="fi-FI" dirty="0" err="1"/>
              <a:t>type</a:t>
            </a:r>
            <a:r>
              <a:rPr lang="fi-FI" dirty="0"/>
              <a:t>": "</a:t>
            </a:r>
            <a:r>
              <a:rPr lang="fi-FI" dirty="0" err="1"/>
              <a:t>module</a:t>
            </a:r>
            <a:r>
              <a:rPr lang="fi-FI" dirty="0"/>
              <a:t>",</a:t>
            </a:r>
          </a:p>
          <a:p>
            <a:r>
              <a:rPr lang="fi-FI" dirty="0"/>
              <a:t>  </a:t>
            </a:r>
            <a:r>
              <a:rPr lang="fi-FI" dirty="0">
                <a:highlight>
                  <a:srgbClr val="00FFFF"/>
                </a:highlight>
              </a:rPr>
              <a:t>"</a:t>
            </a:r>
            <a:r>
              <a:rPr lang="fi-FI" dirty="0" err="1">
                <a:highlight>
                  <a:srgbClr val="00FFFF"/>
                </a:highlight>
              </a:rPr>
              <a:t>scripts</a:t>
            </a:r>
            <a:r>
              <a:rPr lang="fi-FI" dirty="0">
                <a:highlight>
                  <a:srgbClr val="00FFFF"/>
                </a:highlight>
              </a:rPr>
              <a:t>": </a:t>
            </a:r>
            <a:r>
              <a:rPr lang="fi-FI" dirty="0"/>
              <a:t>{</a:t>
            </a:r>
          </a:p>
          <a:p>
            <a:r>
              <a:rPr lang="fi-FI" dirty="0"/>
              <a:t>    "</a:t>
            </a:r>
            <a:r>
              <a:rPr lang="fi-FI" dirty="0" err="1"/>
              <a:t>dev</a:t>
            </a:r>
            <a:r>
              <a:rPr lang="fi-FI" dirty="0"/>
              <a:t>": "</a:t>
            </a:r>
            <a:r>
              <a:rPr lang="fi-FI" dirty="0" err="1"/>
              <a:t>vite</a:t>
            </a:r>
            <a:r>
              <a:rPr lang="fi-FI" dirty="0"/>
              <a:t>",</a:t>
            </a:r>
          </a:p>
          <a:p>
            <a:r>
              <a:rPr lang="fi-FI" dirty="0"/>
              <a:t>    "</a:t>
            </a:r>
            <a:r>
              <a:rPr lang="fi-FI" dirty="0" err="1"/>
              <a:t>build</a:t>
            </a:r>
            <a:r>
              <a:rPr lang="fi-FI" dirty="0"/>
              <a:t>": "</a:t>
            </a:r>
            <a:r>
              <a:rPr lang="fi-FI" dirty="0" err="1"/>
              <a:t>vite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",</a:t>
            </a:r>
          </a:p>
          <a:p>
            <a:r>
              <a:rPr lang="fi-FI" dirty="0"/>
              <a:t>    "</a:t>
            </a:r>
            <a:r>
              <a:rPr lang="fi-FI" dirty="0" err="1"/>
              <a:t>lint</a:t>
            </a:r>
            <a:r>
              <a:rPr lang="fi-FI" dirty="0"/>
              <a:t>": "</a:t>
            </a:r>
            <a:r>
              <a:rPr lang="fi-FI" dirty="0" err="1"/>
              <a:t>eslint</a:t>
            </a:r>
            <a:r>
              <a:rPr lang="fi-FI" dirty="0"/>
              <a:t> . --</a:t>
            </a:r>
            <a:r>
              <a:rPr lang="fi-FI" dirty="0" err="1"/>
              <a:t>ext</a:t>
            </a:r>
            <a:r>
              <a:rPr lang="fi-FI" dirty="0"/>
              <a:t> </a:t>
            </a:r>
            <a:r>
              <a:rPr lang="fi-FI" dirty="0" err="1"/>
              <a:t>js,jsx</a:t>
            </a:r>
            <a:r>
              <a:rPr lang="fi-FI" dirty="0"/>
              <a:t> --</a:t>
            </a:r>
            <a:r>
              <a:rPr lang="fi-FI" dirty="0" err="1"/>
              <a:t>report-unused-disable-directives</a:t>
            </a:r>
            <a:r>
              <a:rPr lang="fi-FI" dirty="0"/>
              <a:t> --</a:t>
            </a:r>
            <a:r>
              <a:rPr lang="fi-FI" dirty="0" err="1"/>
              <a:t>max-warnings</a:t>
            </a:r>
            <a:r>
              <a:rPr lang="fi-FI" dirty="0"/>
              <a:t> 0",</a:t>
            </a:r>
          </a:p>
          <a:p>
            <a:r>
              <a:rPr lang="fi-FI" dirty="0"/>
              <a:t>    "</a:t>
            </a:r>
            <a:r>
              <a:rPr lang="fi-FI" dirty="0" err="1"/>
              <a:t>preview</a:t>
            </a:r>
            <a:r>
              <a:rPr lang="fi-FI" dirty="0"/>
              <a:t>": "</a:t>
            </a:r>
            <a:r>
              <a:rPr lang="fi-FI" dirty="0" err="1"/>
              <a:t>vite</a:t>
            </a:r>
            <a:r>
              <a:rPr lang="fi-FI" dirty="0"/>
              <a:t> </a:t>
            </a:r>
            <a:r>
              <a:rPr lang="fi-FI" dirty="0" err="1"/>
              <a:t>preview</a:t>
            </a:r>
            <a:r>
              <a:rPr lang="fi-FI" dirty="0"/>
              <a:t>"</a:t>
            </a:r>
            <a:r>
              <a:rPr lang="fi-FI" dirty="0">
                <a:highlight>
                  <a:srgbClr val="FFFF00"/>
                </a:highlight>
              </a:rPr>
              <a:t>,</a:t>
            </a:r>
          </a:p>
          <a:p>
            <a:r>
              <a:rPr lang="fi-FI" dirty="0">
                <a:highlight>
                  <a:srgbClr val="FFFF00"/>
                </a:highlight>
              </a:rPr>
              <a:t>    "</a:t>
            </a:r>
            <a:r>
              <a:rPr lang="fi-FI" dirty="0" err="1">
                <a:highlight>
                  <a:srgbClr val="FFFF00"/>
                </a:highlight>
              </a:rPr>
              <a:t>server</a:t>
            </a:r>
            <a:r>
              <a:rPr lang="fi-FI" dirty="0">
                <a:highlight>
                  <a:srgbClr val="FFFF00"/>
                </a:highlight>
              </a:rPr>
              <a:t>": "</a:t>
            </a:r>
            <a:r>
              <a:rPr lang="fi-FI" dirty="0" err="1">
                <a:highlight>
                  <a:srgbClr val="FFFF00"/>
                </a:highlight>
              </a:rPr>
              <a:t>json-server</a:t>
            </a:r>
            <a:r>
              <a:rPr lang="fi-FI" dirty="0">
                <a:highlight>
                  <a:srgbClr val="FFFF00"/>
                </a:highlight>
              </a:rPr>
              <a:t> -p3001 --</a:t>
            </a:r>
            <a:r>
              <a:rPr lang="fi-FI" dirty="0" err="1">
                <a:highlight>
                  <a:srgbClr val="FFFF00"/>
                </a:highlight>
              </a:rPr>
              <a:t>watch</a:t>
            </a:r>
            <a:r>
              <a:rPr lang="fi-FI" dirty="0">
                <a:highlight>
                  <a:srgbClr val="FFFF00"/>
                </a:highlight>
              </a:rPr>
              <a:t> </a:t>
            </a:r>
            <a:r>
              <a:rPr lang="fi-FI" dirty="0" err="1">
                <a:highlight>
                  <a:srgbClr val="FFFF00"/>
                </a:highlight>
              </a:rPr>
              <a:t>db.json</a:t>
            </a:r>
            <a:r>
              <a:rPr lang="fi-FI" dirty="0">
                <a:highlight>
                  <a:srgbClr val="FFFF00"/>
                </a:highlight>
              </a:rPr>
              <a:t>"</a:t>
            </a:r>
          </a:p>
          <a:p>
            <a:r>
              <a:rPr lang="fi-FI" dirty="0"/>
              <a:t>  },</a:t>
            </a:r>
          </a:p>
        </p:txBody>
      </p:sp>
    </p:spTree>
    <p:extLst>
      <p:ext uri="{BB962C8B-B14F-4D97-AF65-F5344CB8AC3E}">
        <p14:creationId xmlns:p14="http://schemas.microsoft.com/office/powerpoint/2010/main" val="383000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D7B63D-748E-1091-FE49-BB1DC18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Axios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D95BD47-7CB7-2FF6-4F4B-14A26814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17011" cy="2301532"/>
          </a:xfrm>
        </p:spPr>
        <p:txBody>
          <a:bodyPr>
            <a:normAutofit fontScale="92500"/>
          </a:bodyPr>
          <a:lstStyle/>
          <a:p>
            <a:r>
              <a:rPr lang="fi-FI" dirty="0"/>
              <a:t>Kokeillaan hakea tietoa palvelimelta </a:t>
            </a:r>
            <a:r>
              <a:rPr lang="fi-FI" dirty="0" err="1"/>
              <a:t>axios:n</a:t>
            </a:r>
            <a:r>
              <a:rPr lang="fi-FI" dirty="0"/>
              <a:t> avulla</a:t>
            </a:r>
          </a:p>
          <a:p>
            <a:r>
              <a:rPr lang="fi-FI" dirty="0"/>
              <a:t>Käynnistä </a:t>
            </a:r>
            <a:r>
              <a:rPr lang="fi-FI" dirty="0" err="1"/>
              <a:t>react</a:t>
            </a:r>
            <a:r>
              <a:rPr lang="fi-FI" dirty="0"/>
              <a:t>-sovellus (eri konsolissa kuin JSON </a:t>
            </a:r>
            <a:r>
              <a:rPr lang="fi-FI" dirty="0" err="1"/>
              <a:t>server</a:t>
            </a:r>
            <a:r>
              <a:rPr lang="fi-FI" dirty="0"/>
              <a:t>):</a:t>
            </a:r>
          </a:p>
          <a:p>
            <a:pPr lvl="1"/>
            <a:r>
              <a:rPr lang="fi-FI" dirty="0" err="1">
                <a:effectLst/>
              </a:rPr>
              <a:t>npm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dev</a:t>
            </a:r>
            <a:endParaRPr lang="fi-FI" dirty="0"/>
          </a:p>
          <a:p>
            <a:r>
              <a:rPr lang="fi-FI" dirty="0"/>
              <a:t>Lisää seuraava tiedoston </a:t>
            </a:r>
            <a:r>
              <a:rPr lang="fi-FI" dirty="0" err="1"/>
              <a:t>main.jsx</a:t>
            </a:r>
            <a:r>
              <a:rPr lang="fi-FI" dirty="0"/>
              <a:t> loppuun ja katso localhost:5173 konsoli</a:t>
            </a:r>
          </a:p>
          <a:p>
            <a:endParaRPr lang="fi-FI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B852CB21-8D0C-429E-7069-4290D27A2C11}"/>
              </a:ext>
            </a:extLst>
          </p:cNvPr>
          <p:cNvSpPr txBox="1"/>
          <p:nvPr/>
        </p:nvSpPr>
        <p:spPr>
          <a:xfrm>
            <a:off x="985451" y="4286808"/>
            <a:ext cx="60980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import </a:t>
            </a:r>
            <a:r>
              <a:rPr lang="fi-FI" dirty="0" err="1"/>
              <a:t>axios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'</a:t>
            </a:r>
            <a:r>
              <a:rPr lang="fi-FI" dirty="0" err="1"/>
              <a:t>axios</a:t>
            </a:r>
            <a:r>
              <a:rPr lang="fi-FI" dirty="0"/>
              <a:t>'</a:t>
            </a:r>
          </a:p>
          <a:p>
            <a:endParaRPr lang="fi-FI" dirty="0"/>
          </a:p>
          <a:p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promise</a:t>
            </a:r>
            <a:r>
              <a:rPr lang="fi-FI" dirty="0"/>
              <a:t> = </a:t>
            </a:r>
            <a:r>
              <a:rPr lang="fi-FI" dirty="0" err="1"/>
              <a:t>axios.get</a:t>
            </a:r>
            <a:r>
              <a:rPr lang="fi-FI" dirty="0"/>
              <a:t>('http://localhost:3001/</a:t>
            </a:r>
            <a:r>
              <a:rPr lang="fi-FI" dirty="0" err="1"/>
              <a:t>notes</a:t>
            </a:r>
            <a:r>
              <a:rPr lang="fi-FI" dirty="0"/>
              <a:t>')</a:t>
            </a:r>
          </a:p>
          <a:p>
            <a:r>
              <a:rPr lang="fi-FI" dirty="0" err="1"/>
              <a:t>console.log</a:t>
            </a:r>
            <a:r>
              <a:rPr lang="fi-FI" dirty="0"/>
              <a:t>(</a:t>
            </a:r>
            <a:r>
              <a:rPr lang="fi-FI" dirty="0" err="1"/>
              <a:t>promise</a:t>
            </a:r>
            <a:r>
              <a:rPr lang="fi-FI" dirty="0"/>
              <a:t>)</a:t>
            </a:r>
          </a:p>
          <a:p>
            <a:endParaRPr lang="fi-FI" dirty="0"/>
          </a:p>
          <a:p>
            <a:r>
              <a:rPr lang="fi-FI" dirty="0" err="1"/>
              <a:t>const</a:t>
            </a:r>
            <a:r>
              <a:rPr lang="fi-FI" dirty="0"/>
              <a:t> promise2 = </a:t>
            </a:r>
            <a:r>
              <a:rPr lang="fi-FI" dirty="0" err="1"/>
              <a:t>axios.get</a:t>
            </a:r>
            <a:r>
              <a:rPr lang="fi-FI" dirty="0"/>
              <a:t>('http://localhost:3001/</a:t>
            </a:r>
            <a:r>
              <a:rPr lang="fi-FI" dirty="0" err="1"/>
              <a:t>foobar</a:t>
            </a:r>
            <a:r>
              <a:rPr lang="fi-FI" dirty="0"/>
              <a:t>')</a:t>
            </a:r>
          </a:p>
          <a:p>
            <a:r>
              <a:rPr lang="fi-FI" dirty="0" err="1"/>
              <a:t>console.log</a:t>
            </a:r>
            <a:r>
              <a:rPr lang="fi-FI" dirty="0"/>
              <a:t>(promise2)</a:t>
            </a:r>
          </a:p>
        </p:txBody>
      </p:sp>
    </p:spTree>
    <p:extLst>
      <p:ext uri="{BB962C8B-B14F-4D97-AF65-F5344CB8AC3E}">
        <p14:creationId xmlns:p14="http://schemas.microsoft.com/office/powerpoint/2010/main" val="191111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A7C6-BF38-5F65-94D5-53FE62F60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Osa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2DF89-F5E7-4867-9E56-E36D3BC6D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1092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9213-588F-FF60-8F62-EE4A8A0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Axios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23A4-BE56-73BF-6385-26269075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5629" cy="4351338"/>
          </a:xfrm>
        </p:spPr>
        <p:txBody>
          <a:bodyPr/>
          <a:lstStyle/>
          <a:p>
            <a:r>
              <a:rPr lang="fi-FI" dirty="0"/>
              <a:t>Ensimmäinen </a:t>
            </a:r>
            <a:r>
              <a:rPr lang="fi-FI" dirty="0" err="1"/>
              <a:t>get</a:t>
            </a:r>
            <a:r>
              <a:rPr lang="fi-FI" dirty="0"/>
              <a:t> onnistuu ja toinen ei.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2B79F-D21A-60EE-1A6E-3E0E31B0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847" y="2007925"/>
            <a:ext cx="6400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99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8A69CA-CD4E-864E-B1CF-B1AC6E2D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Promise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50D9E2-6B82-122A-1E3E-6823A60D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3953"/>
          </a:xfrm>
        </p:spPr>
        <p:txBody>
          <a:bodyPr>
            <a:normAutofit fontScale="85000" lnSpcReduction="10000"/>
          </a:bodyPr>
          <a:lstStyle/>
          <a:p>
            <a:r>
              <a:rPr lang="fi-FI" dirty="0" err="1"/>
              <a:t>Axiosin</a:t>
            </a:r>
            <a:r>
              <a:rPr lang="fi-FI" dirty="0"/>
              <a:t> metodi </a:t>
            </a:r>
            <a:r>
              <a:rPr lang="fi-FI" dirty="0" err="1"/>
              <a:t>get</a:t>
            </a:r>
            <a:r>
              <a:rPr lang="fi-FI" dirty="0"/>
              <a:t> palauttaa </a:t>
            </a:r>
            <a:r>
              <a:rPr lang="fi-FI" dirty="0" err="1"/>
              <a:t>promisen</a:t>
            </a:r>
            <a:r>
              <a:rPr lang="fi-FI" dirty="0"/>
              <a:t>.</a:t>
            </a:r>
          </a:p>
          <a:p>
            <a:r>
              <a:rPr lang="fi-FI" dirty="0"/>
              <a:t>Mozilla:</a:t>
            </a:r>
          </a:p>
          <a:p>
            <a:pPr lvl="1"/>
            <a:r>
              <a:rPr lang="fi-FI" dirty="0"/>
              <a:t>A </a:t>
            </a:r>
            <a:r>
              <a:rPr lang="fi-FI" dirty="0" err="1"/>
              <a:t>Promise</a:t>
            </a:r>
            <a:r>
              <a:rPr lang="fi-FI" dirty="0"/>
              <a:t> is an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representing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eventual</a:t>
            </a:r>
            <a:r>
              <a:rPr lang="fi-FI" dirty="0"/>
              <a:t> </a:t>
            </a:r>
            <a:r>
              <a:rPr lang="fi-FI" b="1" dirty="0" err="1"/>
              <a:t>completion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b="1" dirty="0" err="1"/>
              <a:t>failure</a:t>
            </a:r>
            <a:r>
              <a:rPr lang="fi-FI" dirty="0"/>
              <a:t> of an </a:t>
            </a:r>
            <a:r>
              <a:rPr lang="fi-FI" b="1" dirty="0" err="1"/>
              <a:t>asynchronous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.</a:t>
            </a:r>
          </a:p>
          <a:p>
            <a:r>
              <a:rPr lang="fi-FI" dirty="0" err="1"/>
              <a:t>Promiselle</a:t>
            </a:r>
            <a:r>
              <a:rPr lang="fi-FI" dirty="0"/>
              <a:t> lisätään tapahtumankuuntelija metodilla </a:t>
            </a:r>
            <a:r>
              <a:rPr lang="fi-FI" dirty="0" err="1"/>
              <a:t>then</a:t>
            </a:r>
            <a:endParaRPr lang="fi-FI" dirty="0"/>
          </a:p>
          <a:p>
            <a:r>
              <a:rPr lang="fi-FI" dirty="0" err="1"/>
              <a:t>Promise</a:t>
            </a:r>
            <a:r>
              <a:rPr lang="fi-FI" dirty="0"/>
              <a:t> suoritetaan tässä tapauksessa </a:t>
            </a:r>
            <a:r>
              <a:rPr lang="fi-FI" b="1" i="1" dirty="0"/>
              <a:t>asynkronisesti</a:t>
            </a:r>
            <a:r>
              <a:rPr lang="fi-FI" dirty="0"/>
              <a:t> vasta sitten, kun </a:t>
            </a:r>
            <a:r>
              <a:rPr lang="fi-FI" dirty="0" err="1"/>
              <a:t>axios.get</a:t>
            </a:r>
            <a:r>
              <a:rPr lang="fi-FI" dirty="0"/>
              <a:t> on valmis. Ohjelman suoritus jatkuu </a:t>
            </a:r>
            <a:r>
              <a:rPr lang="fi-FI" dirty="0" err="1"/>
              <a:t>get</a:t>
            </a:r>
            <a:r>
              <a:rPr lang="fi-FI" dirty="0"/>
              <a:t>-metodista välittömästi eteenpäin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955C19E6-B6A3-0C40-6C03-69D7BAB35F08}"/>
              </a:ext>
            </a:extLst>
          </p:cNvPr>
          <p:cNvSpPr txBox="1"/>
          <p:nvPr/>
        </p:nvSpPr>
        <p:spPr>
          <a:xfrm>
            <a:off x="2905788" y="4804111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promise</a:t>
            </a:r>
            <a:r>
              <a:rPr lang="fi-FI" dirty="0"/>
              <a:t> = </a:t>
            </a:r>
            <a:r>
              <a:rPr lang="fi-FI" dirty="0" err="1"/>
              <a:t>axios.get</a:t>
            </a:r>
            <a:r>
              <a:rPr lang="fi-FI" dirty="0"/>
              <a:t>('http://localhost:3001/</a:t>
            </a:r>
            <a:r>
              <a:rPr lang="fi-FI" dirty="0" err="1"/>
              <a:t>notes</a:t>
            </a:r>
            <a:r>
              <a:rPr lang="fi-FI" dirty="0"/>
              <a:t>')</a:t>
            </a:r>
          </a:p>
          <a:p>
            <a:endParaRPr lang="fi-FI" dirty="0"/>
          </a:p>
          <a:p>
            <a:r>
              <a:rPr lang="fi-FI" dirty="0" err="1"/>
              <a:t>promise.then</a:t>
            </a:r>
            <a:r>
              <a:rPr lang="fi-FI" dirty="0"/>
              <a:t>(</a:t>
            </a:r>
            <a:r>
              <a:rPr lang="fi-FI" dirty="0" err="1"/>
              <a:t>response</a:t>
            </a:r>
            <a:r>
              <a:rPr lang="fi-FI" dirty="0"/>
              <a:t> =&gt; {</a:t>
            </a:r>
          </a:p>
          <a:p>
            <a:r>
              <a:rPr lang="fi-FI" dirty="0"/>
              <a:t>  </a:t>
            </a:r>
            <a:r>
              <a:rPr lang="fi-FI" dirty="0" err="1"/>
              <a:t>console.log</a:t>
            </a:r>
            <a:r>
              <a:rPr lang="fi-FI" dirty="0"/>
              <a:t>(</a:t>
            </a:r>
            <a:r>
              <a:rPr lang="fi-FI" dirty="0" err="1"/>
              <a:t>response</a:t>
            </a:r>
            <a:r>
              <a:rPr lang="fi-FI" dirty="0"/>
              <a:t>)</a:t>
            </a:r>
          </a:p>
          <a:p>
            <a:r>
              <a:rPr lang="fi-FI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74461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1347D2-9AD8-8853-699C-50039B78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Promise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ECD0CC9-CD92-83C1-27EB-DD16323C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Yleinen tapa:</a:t>
            </a:r>
          </a:p>
          <a:p>
            <a:pPr marL="457200" lvl="1" indent="0">
              <a:buNone/>
            </a:pPr>
            <a:r>
              <a:rPr lang="fi-FI" dirty="0" err="1"/>
              <a:t>axios.get</a:t>
            </a:r>
            <a:r>
              <a:rPr lang="fi-FI" dirty="0"/>
              <a:t>('http://localhost:3001/</a:t>
            </a:r>
            <a:r>
              <a:rPr lang="fi-FI" dirty="0" err="1"/>
              <a:t>notes</a:t>
            </a:r>
            <a:r>
              <a:rPr lang="fi-FI" dirty="0"/>
              <a:t>').</a:t>
            </a:r>
            <a:r>
              <a:rPr lang="fi-FI" dirty="0" err="1"/>
              <a:t>then</a:t>
            </a:r>
            <a:r>
              <a:rPr lang="fi-FI" dirty="0"/>
              <a:t>(</a:t>
            </a:r>
            <a:r>
              <a:rPr lang="fi-FI" dirty="0" err="1"/>
              <a:t>response</a:t>
            </a:r>
            <a:r>
              <a:rPr lang="fi-FI" dirty="0"/>
              <a:t> =&gt; {</a:t>
            </a:r>
          </a:p>
          <a:p>
            <a:pPr marL="457200" lvl="1" indent="0">
              <a:buNone/>
            </a:pPr>
            <a:r>
              <a:rPr lang="fi-FI" dirty="0"/>
              <a:t>  </a:t>
            </a:r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notes</a:t>
            </a:r>
            <a:r>
              <a:rPr lang="fi-FI" dirty="0"/>
              <a:t> = </a:t>
            </a:r>
            <a:r>
              <a:rPr lang="fi-FI" dirty="0" err="1"/>
              <a:t>response.data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  </a:t>
            </a:r>
            <a:r>
              <a:rPr lang="fi-FI" dirty="0" err="1"/>
              <a:t>console.log</a:t>
            </a:r>
            <a:r>
              <a:rPr lang="fi-FI" dirty="0"/>
              <a:t>(</a:t>
            </a:r>
            <a:r>
              <a:rPr lang="fi-FI" dirty="0" err="1"/>
              <a:t>notes</a:t>
            </a:r>
            <a:r>
              <a:rPr lang="fi-FI" dirty="0"/>
              <a:t>)</a:t>
            </a:r>
          </a:p>
          <a:p>
            <a:pPr marL="457200" lvl="1" indent="0">
              <a:buNone/>
            </a:pPr>
            <a:r>
              <a:rPr lang="fi-FI" dirty="0"/>
              <a:t>})</a:t>
            </a:r>
          </a:p>
          <a:p>
            <a:r>
              <a:rPr lang="fi-FI" dirty="0"/>
              <a:t>Luettavampi tapa formatoida ketjutettuja metodikutsuja on sijoittaa jokainen kutsu omalle rivilleen:</a:t>
            </a:r>
          </a:p>
          <a:p>
            <a:pPr marL="457200" lvl="1" indent="0">
              <a:buNone/>
            </a:pPr>
            <a:r>
              <a:rPr lang="fi-FI" dirty="0" err="1"/>
              <a:t>axios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  .</a:t>
            </a:r>
            <a:r>
              <a:rPr lang="fi-FI" dirty="0" err="1"/>
              <a:t>get</a:t>
            </a:r>
            <a:r>
              <a:rPr lang="fi-FI" dirty="0"/>
              <a:t>('http://localhost:3001/</a:t>
            </a:r>
            <a:r>
              <a:rPr lang="fi-FI" dirty="0" err="1"/>
              <a:t>notes</a:t>
            </a:r>
            <a:r>
              <a:rPr lang="fi-FI" dirty="0"/>
              <a:t>')</a:t>
            </a:r>
          </a:p>
          <a:p>
            <a:pPr marL="457200" lvl="1" indent="0">
              <a:buNone/>
            </a:pPr>
            <a:r>
              <a:rPr lang="fi-FI" dirty="0"/>
              <a:t>  .</a:t>
            </a:r>
            <a:r>
              <a:rPr lang="fi-FI" dirty="0" err="1"/>
              <a:t>then</a:t>
            </a:r>
            <a:r>
              <a:rPr lang="fi-FI" dirty="0"/>
              <a:t>(</a:t>
            </a:r>
            <a:r>
              <a:rPr lang="fi-FI" dirty="0" err="1"/>
              <a:t>response</a:t>
            </a:r>
            <a:r>
              <a:rPr lang="fi-FI" dirty="0"/>
              <a:t> =&gt; {</a:t>
            </a:r>
          </a:p>
          <a:p>
            <a:pPr marL="457200" lvl="1" indent="0">
              <a:buNone/>
            </a:pPr>
            <a:r>
              <a:rPr lang="fi-FI" dirty="0"/>
              <a:t>    </a:t>
            </a:r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notes</a:t>
            </a:r>
            <a:r>
              <a:rPr lang="fi-FI" dirty="0"/>
              <a:t> = </a:t>
            </a:r>
            <a:r>
              <a:rPr lang="fi-FI" dirty="0" err="1"/>
              <a:t>response.data</a:t>
            </a:r>
            <a:endParaRPr lang="fi-FI" dirty="0"/>
          </a:p>
          <a:p>
            <a:pPr marL="457200" lvl="1" indent="0">
              <a:buNone/>
            </a:pPr>
            <a:r>
              <a:rPr lang="fi-FI" dirty="0"/>
              <a:t>    </a:t>
            </a:r>
            <a:r>
              <a:rPr lang="fi-FI" dirty="0" err="1"/>
              <a:t>console.log</a:t>
            </a:r>
            <a:r>
              <a:rPr lang="fi-FI" dirty="0"/>
              <a:t>(</a:t>
            </a:r>
            <a:r>
              <a:rPr lang="fi-FI" dirty="0" err="1"/>
              <a:t>notes</a:t>
            </a:r>
            <a:r>
              <a:rPr lang="fi-FI" dirty="0"/>
              <a:t>)</a:t>
            </a:r>
          </a:p>
          <a:p>
            <a:pPr marL="457200" lvl="1" indent="0">
              <a:buNone/>
            </a:pPr>
            <a:r>
              <a:rPr lang="fi-FI" dirty="0"/>
              <a:t> })</a:t>
            </a:r>
          </a:p>
          <a:p>
            <a:r>
              <a:rPr lang="fi-FI" dirty="0"/>
              <a:t>Kokeile edellä olevaa koodia </a:t>
            </a:r>
            <a:r>
              <a:rPr lang="fi-FI" dirty="0" err="1"/>
              <a:t>main.jsx:ssä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2346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7A374C-51BE-8658-D510-8E12ED7B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Effect</a:t>
            </a:r>
            <a:r>
              <a:rPr lang="fi-FI" dirty="0"/>
              <a:t> </a:t>
            </a:r>
            <a:r>
              <a:rPr lang="fi-FI"/>
              <a:t>hookit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33DDD93-782A-9A28-CFD1-4B9AA816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592473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/>
              <a:t>“The Effect Hook lets you perform </a:t>
            </a:r>
            <a:r>
              <a:rPr lang="en-US" sz="2400" b="1" i="1" dirty="0"/>
              <a:t>side effects </a:t>
            </a:r>
            <a:r>
              <a:rPr lang="en-US" sz="2400" i="1" dirty="0"/>
              <a:t>in function components. Data </a:t>
            </a:r>
            <a:r>
              <a:rPr lang="en-US" sz="2400" b="1" i="1" dirty="0"/>
              <a:t>fetching</a:t>
            </a:r>
            <a:r>
              <a:rPr lang="en-US" sz="2400" i="1" dirty="0"/>
              <a:t>, setting up a subscription, and manually changing the DOM in React components are all examples of side effects.”</a:t>
            </a:r>
          </a:p>
          <a:p>
            <a:r>
              <a:rPr lang="fi-FI" sz="2400" dirty="0" err="1"/>
              <a:t>Axios.get</a:t>
            </a:r>
            <a:r>
              <a:rPr lang="fi-FI" sz="2400" dirty="0"/>
              <a:t> tehdään </a:t>
            </a:r>
            <a:r>
              <a:rPr lang="fi-FI" sz="2400" dirty="0" err="1"/>
              <a:t>useEffect</a:t>
            </a:r>
            <a:r>
              <a:rPr lang="fi-FI" sz="2400" dirty="0"/>
              <a:t>-funktiolle parametrina annetussa funktiossa</a:t>
            </a:r>
          </a:p>
          <a:p>
            <a:r>
              <a:rPr lang="fi-FI" sz="2400" dirty="0"/>
              <a:t>Poista datan hakeminen tiedostosta </a:t>
            </a:r>
            <a:r>
              <a:rPr lang="fi-FI" sz="2400" dirty="0" err="1"/>
              <a:t>main.jsx</a:t>
            </a:r>
            <a:r>
              <a:rPr lang="fi-FI" sz="2400" dirty="0"/>
              <a:t>. Komponentille </a:t>
            </a:r>
            <a:r>
              <a:rPr lang="fi-FI" sz="2400" dirty="0" err="1"/>
              <a:t>App</a:t>
            </a:r>
            <a:r>
              <a:rPr lang="fi-FI" sz="2400" dirty="0"/>
              <a:t> ei ole enää tarvetta välittää dataa propseina. </a:t>
            </a:r>
          </a:p>
          <a:p>
            <a:pPr lvl="1"/>
            <a:r>
              <a:rPr lang="fi-FI" sz="2000" dirty="0" err="1"/>
              <a:t>ReactDOM.createRoot</a:t>
            </a:r>
            <a:r>
              <a:rPr lang="fi-FI" sz="2000" dirty="0"/>
              <a:t>(</a:t>
            </a:r>
            <a:r>
              <a:rPr lang="fi-FI" sz="2000" dirty="0" err="1"/>
              <a:t>document.getElementById</a:t>
            </a:r>
            <a:r>
              <a:rPr lang="fi-FI" sz="2000" dirty="0"/>
              <a:t>('</a:t>
            </a:r>
            <a:r>
              <a:rPr lang="fi-FI" sz="2000" dirty="0" err="1"/>
              <a:t>root</a:t>
            </a:r>
            <a:r>
              <a:rPr lang="fi-FI" sz="2000" dirty="0"/>
              <a:t>')).</a:t>
            </a:r>
            <a:r>
              <a:rPr lang="fi-FI" sz="2000" dirty="0" err="1"/>
              <a:t>render</a:t>
            </a:r>
            <a:r>
              <a:rPr lang="fi-FI" sz="2000" dirty="0"/>
              <a:t>(&lt;</a:t>
            </a:r>
            <a:r>
              <a:rPr lang="fi-FI" sz="2000" dirty="0" err="1"/>
              <a:t>App</a:t>
            </a:r>
            <a:r>
              <a:rPr lang="fi-FI" sz="2000" dirty="0"/>
              <a:t> /&gt;)</a:t>
            </a:r>
          </a:p>
          <a:p>
            <a:r>
              <a:rPr lang="fi-FI" sz="2400" dirty="0" err="1"/>
              <a:t>App</a:t>
            </a:r>
            <a:r>
              <a:rPr lang="fi-FI" sz="2400" dirty="0"/>
              <a:t>-komponentin alku on ohessa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91B09-954B-C5D6-250E-8470777CA8E3}"/>
              </a:ext>
            </a:extLst>
          </p:cNvPr>
          <p:cNvSpPr txBox="1"/>
          <p:nvPr/>
        </p:nvSpPr>
        <p:spPr>
          <a:xfrm>
            <a:off x="7108046" y="2174168"/>
            <a:ext cx="46976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useEffect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setNotes]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[]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useEffect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(()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console.log(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effect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axios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.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'http://localhost:3001/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.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then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response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console.log(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promise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fulfilled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setNotes(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response.data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})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}, [])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console.log(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render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notes.length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348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8F5E-5430-BACE-640A-B8DCBC1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Suoritusympäristö kehitysaikana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6F9B-C13D-8442-4251-C7911945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9400" cy="4351338"/>
          </a:xfrm>
        </p:spPr>
        <p:txBody>
          <a:bodyPr>
            <a:normAutofit/>
          </a:bodyPr>
          <a:lstStyle/>
          <a:p>
            <a:r>
              <a:rPr lang="fi-FI" sz="2000" dirty="0" err="1"/>
              <a:t>React</a:t>
            </a:r>
            <a:r>
              <a:rPr lang="fi-FI" sz="2000" dirty="0"/>
              <a:t>-sovelluksen muodostavaa JavaScript-koodia suoritetaan selaimessa. Selain hakee JavaScriptin </a:t>
            </a:r>
            <a:r>
              <a:rPr lang="fi-FI" sz="2000" dirty="0" err="1"/>
              <a:t>React</a:t>
            </a:r>
            <a:r>
              <a:rPr lang="fi-FI" sz="2000" dirty="0"/>
              <a:t> </a:t>
            </a:r>
            <a:r>
              <a:rPr lang="fi-FI" sz="2000" dirty="0" err="1"/>
              <a:t>Development</a:t>
            </a:r>
            <a:r>
              <a:rPr lang="fi-FI" sz="2000" dirty="0"/>
              <a:t> Serveriltä (portti 5173).</a:t>
            </a:r>
          </a:p>
          <a:p>
            <a:r>
              <a:rPr lang="fi-FI" sz="2000" dirty="0"/>
              <a:t>JSON-muodossa olevan datan selaimessa pyörivä </a:t>
            </a:r>
            <a:r>
              <a:rPr lang="fi-FI" sz="2000" dirty="0" err="1"/>
              <a:t>React</a:t>
            </a:r>
            <a:r>
              <a:rPr lang="fi-FI" sz="2000" dirty="0"/>
              <a:t>-sovellus hakee koneella portissa 3001 käynnissä olevalta JSON Serveriltä, joka taas saa JSON-datan tiedostosta </a:t>
            </a:r>
            <a:r>
              <a:rPr lang="fi-FI" sz="2000" dirty="0" err="1"/>
              <a:t>db.json</a:t>
            </a:r>
            <a:r>
              <a:rPr lang="fi-FI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7F89F-EA54-4910-027D-387BA9E7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1920399"/>
            <a:ext cx="5988732" cy="41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6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9402-0A6E-5827-E9C5-7BDF12F7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 2.11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5F5D-762C-DF40-400F-EFDF14BA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40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63F0-24D8-840D-819F-7F8E9AF59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Palvelimella olevan datan muokkaaminen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F5732-9C8E-45A3-C821-4486E50B2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7468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D1E8-D743-BDCD-A7C4-1404DB4D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B01A-E987-DF82-4122-858FCFF5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 err="1"/>
              <a:t>REST:issä</a:t>
            </a:r>
            <a:r>
              <a:rPr lang="fi-FI" dirty="0"/>
              <a:t> yksittäisiä asioita, esim. meidän tapauksessamme muistiinpanoja, kutsutaan resursseiksi. Jokaisella resurssilla on yksilöivä osoite eli URL. JSON Serverin noudattaman yleisen konvention mukaan yksittäistä muistiinpanoa kuvaavan resurssin URL on muotoa </a:t>
            </a:r>
            <a:r>
              <a:rPr lang="fi-FI" dirty="0" err="1"/>
              <a:t>notes</a:t>
            </a:r>
            <a:r>
              <a:rPr lang="fi-FI" dirty="0"/>
              <a:t>/3, missä 3 on resurssin tunniste. Osoite </a:t>
            </a:r>
            <a:r>
              <a:rPr lang="fi-FI" dirty="0" err="1"/>
              <a:t>notes</a:t>
            </a:r>
            <a:r>
              <a:rPr lang="fi-FI" dirty="0"/>
              <a:t> taas vastaa kaikkien yksittäisten muistiinpanojen kokoelmaa (listaa).</a:t>
            </a:r>
          </a:p>
          <a:p>
            <a:r>
              <a:rPr lang="fi-FI" dirty="0"/>
              <a:t>Resursseja haetaan palvelimelta HTTP GET ‑pyynnöillä. Esim. HTTP GET osoitteeseen </a:t>
            </a:r>
            <a:r>
              <a:rPr lang="fi-FI" dirty="0" err="1"/>
              <a:t>notes</a:t>
            </a:r>
            <a:r>
              <a:rPr lang="fi-FI" dirty="0"/>
              <a:t>/3 palauttaa muistiinpanon, jonka id-kentän arvo on 3. HTTP GET ‑pyyntö osoitteeseen </a:t>
            </a:r>
            <a:r>
              <a:rPr lang="fi-FI" dirty="0" err="1"/>
              <a:t>notes</a:t>
            </a:r>
            <a:r>
              <a:rPr lang="fi-FI" dirty="0"/>
              <a:t> palauttaa kaikki muistiinpanot.</a:t>
            </a:r>
          </a:p>
          <a:p>
            <a:r>
              <a:rPr lang="fi-FI" dirty="0"/>
              <a:t>Uuden muistiinpanon lisääminen tapahtuu HTTP POST ‑pyynnöllä, joka kohdistuu osoitteeseen </a:t>
            </a:r>
            <a:r>
              <a:rPr lang="fi-FI" dirty="0" err="1"/>
              <a:t>notes</a:t>
            </a:r>
            <a:r>
              <a:rPr lang="fi-FI" dirty="0"/>
              <a:t>. Pyynnön mukana sen runkona eli </a:t>
            </a:r>
            <a:r>
              <a:rPr lang="fi-FI" dirty="0" err="1"/>
              <a:t>bodynä</a:t>
            </a:r>
            <a:r>
              <a:rPr lang="fi-FI" dirty="0"/>
              <a:t> lähetetään luotavan muistiinpanon tiedot.</a:t>
            </a:r>
          </a:p>
          <a:p>
            <a:r>
              <a:rPr lang="fi-FI" dirty="0"/>
              <a:t>Tiedot lähetetään JSON-muodossa. HTTP-</a:t>
            </a:r>
            <a:r>
              <a:rPr lang="fi-FI" dirty="0" err="1"/>
              <a:t>headerille</a:t>
            </a:r>
            <a:r>
              <a:rPr lang="fi-FI" dirty="0"/>
              <a:t> </a:t>
            </a:r>
            <a:r>
              <a:rPr lang="fi-FI" dirty="0" err="1"/>
              <a:t>Content-Type:ksi</a:t>
            </a:r>
            <a:r>
              <a:rPr lang="fi-FI" dirty="0"/>
              <a:t> laitetaan arvo </a:t>
            </a:r>
            <a:r>
              <a:rPr lang="fi-FI" dirty="0" err="1"/>
              <a:t>application</a:t>
            </a:r>
            <a:r>
              <a:rPr lang="fi-FI" dirty="0"/>
              <a:t>/</a:t>
            </a:r>
            <a:r>
              <a:rPr lang="fi-FI" dirty="0" err="1"/>
              <a:t>json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8762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074E-A124-75B2-141A-56B8D3E7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Datan lähetys palvelimelle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BF4-7EF1-908C-57B9-96C47EC9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5145350" cy="4351338"/>
          </a:xfrm>
        </p:spPr>
        <p:txBody>
          <a:bodyPr>
            <a:normAutofit lnSpcReduction="10000"/>
          </a:bodyPr>
          <a:lstStyle/>
          <a:p>
            <a:r>
              <a:rPr lang="fi-FI" sz="2400" dirty="0"/>
              <a:t>Muuta </a:t>
            </a:r>
            <a:r>
              <a:rPr lang="fi-FI" sz="2400" dirty="0" err="1"/>
              <a:t>addNote</a:t>
            </a:r>
            <a:r>
              <a:rPr lang="fi-FI" sz="2400" dirty="0"/>
              <a:t>-tapahtumankäsittelijää siten, että muistiinpano lähetään palvelimelle</a:t>
            </a:r>
          </a:p>
          <a:p>
            <a:r>
              <a:rPr lang="fi-FI" sz="2400" dirty="0"/>
              <a:t>Tee olio. Älä lisää id-kenttää, sillä palvelin generoi sen.</a:t>
            </a:r>
          </a:p>
          <a:p>
            <a:r>
              <a:rPr lang="fi-FI" sz="2400" dirty="0"/>
              <a:t>Lähetä olio palvelimelle </a:t>
            </a:r>
            <a:r>
              <a:rPr lang="fi-FI" sz="2400" dirty="0" err="1"/>
              <a:t>Post:lla</a:t>
            </a:r>
            <a:endParaRPr lang="fi-FI" sz="2400" dirty="0"/>
          </a:p>
          <a:p>
            <a:r>
              <a:rPr lang="fi-FI" sz="2400" dirty="0"/>
              <a:t>Katso selaimella palvelimen tila:</a:t>
            </a:r>
          </a:p>
          <a:p>
            <a:pPr lvl="1"/>
            <a:r>
              <a:rPr lang="fi-FI" sz="2000" dirty="0"/>
              <a:t>localhost:3001/</a:t>
            </a:r>
            <a:r>
              <a:rPr lang="fi-FI" sz="2000" dirty="0" err="1"/>
              <a:t>notes</a:t>
            </a:r>
            <a:endParaRPr lang="fi-FI" sz="2000" dirty="0"/>
          </a:p>
          <a:p>
            <a:r>
              <a:rPr lang="fi-FI" sz="2400" dirty="0"/>
              <a:t>Koodi on GitHubissa:</a:t>
            </a:r>
          </a:p>
          <a:p>
            <a:pPr lvl="1"/>
            <a:r>
              <a:rPr lang="fi-FI" sz="2000" dirty="0">
                <a:hlinkClick r:id="rId2"/>
              </a:rPr>
              <a:t>https://github.com/fullstack-hy2020/part2-notes-frontend/tree/part2-5</a:t>
            </a:r>
            <a:r>
              <a:rPr lang="fi-FI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333E4-F816-B271-5225-5E697B8CB40B}"/>
              </a:ext>
            </a:extLst>
          </p:cNvPr>
          <p:cNvSpPr txBox="1"/>
          <p:nvPr/>
        </p:nvSpPr>
        <p:spPr>
          <a:xfrm>
            <a:off x="6208452" y="1905506"/>
            <a:ext cx="56698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addNote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(event)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event.preventDefault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content: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important: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axios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.post(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'http://localhost:3001/notes'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noteObject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.then(response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setNotes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notes.concat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response.data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setNewNote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   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console.log(response)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})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770157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56D1-2C92-BC9B-455C-DD03B671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Tiedon muuttaminen (muistiinpanon tärkeyden muutos)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30A2-3DD6-D65D-4BDD-C1A66C9B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015229"/>
          </a:xfrm>
        </p:spPr>
        <p:txBody>
          <a:bodyPr>
            <a:normAutofit/>
          </a:bodyPr>
          <a:lstStyle/>
          <a:p>
            <a:r>
              <a:rPr lang="fi-FI" sz="2400" dirty="0"/>
              <a:t>Lisätään painikkeet, joilla muistiinpanojen tärkeyttä voi muuttaa.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0698-AB65-89E5-2D37-D1FB71BE2311}"/>
              </a:ext>
            </a:extLst>
          </p:cNvPr>
          <p:cNvSpPr txBox="1"/>
          <p:nvPr/>
        </p:nvSpPr>
        <p:spPr>
          <a:xfrm>
            <a:off x="838200" y="3551067"/>
            <a:ext cx="53865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({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toggleImportance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note.important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?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note.content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toggleImportance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6D9AC-3AF7-54AE-410B-505173A2970D}"/>
              </a:ext>
            </a:extLst>
          </p:cNvPr>
          <p:cNvSpPr txBox="1"/>
          <p:nvPr/>
        </p:nvSpPr>
        <p:spPr>
          <a:xfrm>
            <a:off x="6438531" y="1469126"/>
            <a:ext cx="55196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setNotes]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toggleImportanceOf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(id)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console.log(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importance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of 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 id + 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needs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to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be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toggled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} 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048C0-0449-E148-C550-924AF700D5B4}"/>
              </a:ext>
            </a:extLst>
          </p:cNvPr>
          <p:cNvSpPr txBox="1"/>
          <p:nvPr/>
        </p:nvSpPr>
        <p:spPr>
          <a:xfrm>
            <a:off x="5959136" y="3999391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show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notesToShow.map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Note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note.id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toggleImportance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toggleImportanceOf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(note.id)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i-FI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i-FI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Web-sovellusten toiminnan perusteet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Aloitetaan osasta 0b, Web-sovellusten toiminnan perusteet.</a:t>
            </a:r>
          </a:p>
          <a:p>
            <a:pPr lvl="1"/>
            <a:r>
              <a:rPr lang="fi-FI" dirty="0">
                <a:hlinkClick r:id="rId2"/>
              </a:rPr>
              <a:t>https://fullstackopen.com/osa0/web_sovelluksen_toimintaperiaatteita</a:t>
            </a:r>
            <a:r>
              <a:rPr lang="fi-FI" dirty="0"/>
              <a:t> </a:t>
            </a:r>
          </a:p>
          <a:p>
            <a:r>
              <a:rPr lang="fi-FI" dirty="0"/>
              <a:t>Käydään seuraavat kohdat HY:n materiaalin perusteella</a:t>
            </a:r>
          </a:p>
          <a:p>
            <a:pPr lvl="1"/>
            <a:r>
              <a:rPr lang="fi-FI" dirty="0"/>
              <a:t>Web-sovelluksen toimintaperiaatteita: </a:t>
            </a:r>
            <a:r>
              <a:rPr lang="fi-FI" dirty="0" err="1"/>
              <a:t>Developer</a:t>
            </a:r>
            <a:r>
              <a:rPr lang="fi-FI" dirty="0"/>
              <a:t>-konsoli</a:t>
            </a:r>
          </a:p>
          <a:p>
            <a:pPr lvl="1"/>
            <a:r>
              <a:rPr lang="fi-FI" dirty="0"/>
              <a:t>HTTP GET</a:t>
            </a:r>
          </a:p>
          <a:p>
            <a:pPr lvl="1"/>
            <a:r>
              <a:rPr lang="fi-FI" dirty="0"/>
              <a:t>Perinteinen web-sovellus</a:t>
            </a:r>
          </a:p>
          <a:p>
            <a:pPr lvl="1"/>
            <a:r>
              <a:rPr lang="fi-FI" dirty="0"/>
              <a:t>Selaimessa suoritettava sovelluslogiikka</a:t>
            </a:r>
          </a:p>
          <a:p>
            <a:pPr lvl="1"/>
            <a:r>
              <a:rPr lang="fi-FI" dirty="0"/>
              <a:t>Tapahtumankäsittelijä ja takaisinkutsu</a:t>
            </a:r>
          </a:p>
          <a:p>
            <a:pPr lvl="1"/>
            <a:r>
              <a:rPr lang="fi-FI" dirty="0" err="1"/>
              <a:t>Document</a:t>
            </a:r>
            <a:r>
              <a:rPr lang="fi-FI" dirty="0"/>
              <a:t> Object </a:t>
            </a:r>
            <a:r>
              <a:rPr lang="fi-FI" dirty="0" err="1"/>
              <a:t>Model</a:t>
            </a:r>
            <a:r>
              <a:rPr lang="fi-FI" dirty="0"/>
              <a:t> eli DOM</a:t>
            </a:r>
          </a:p>
          <a:p>
            <a:pPr lvl="1"/>
            <a:r>
              <a:rPr lang="fi-FI" dirty="0" err="1"/>
              <a:t>document</a:t>
            </a:r>
            <a:r>
              <a:rPr lang="fi-FI" dirty="0"/>
              <a:t>-olio ja sivun manipulointi konsolista</a:t>
            </a:r>
          </a:p>
          <a:p>
            <a:pPr lvl="1"/>
            <a:r>
              <a:rPr lang="fi-FI" dirty="0"/>
              <a:t>CSS</a:t>
            </a:r>
          </a:p>
          <a:p>
            <a:pPr lvl="1"/>
            <a:r>
              <a:rPr lang="fi-FI" dirty="0" err="1"/>
              <a:t>JavaScriptia</a:t>
            </a:r>
            <a:r>
              <a:rPr lang="fi-FI" dirty="0"/>
              <a:t> sisältävän sivun lataaminen – kertaus</a:t>
            </a:r>
          </a:p>
          <a:p>
            <a:pPr lvl="1"/>
            <a:endParaRPr lang="fi-FI" dirty="0"/>
          </a:p>
          <a:p>
            <a:pPr lvl="1"/>
            <a:r>
              <a:rPr lang="fi-FI" dirty="0"/>
              <a:t>Full </a:t>
            </a:r>
            <a:r>
              <a:rPr lang="fi-FI" dirty="0" err="1"/>
              <a:t>stack</a:t>
            </a:r>
            <a:r>
              <a:rPr lang="fi-FI" dirty="0"/>
              <a:t> ‑websovelluskehitys</a:t>
            </a:r>
          </a:p>
          <a:p>
            <a:pPr lvl="1"/>
            <a:r>
              <a:rPr lang="fi-FI" dirty="0"/>
              <a:t>JavaScript </a:t>
            </a:r>
            <a:r>
              <a:rPr lang="fi-FI" dirty="0" err="1"/>
              <a:t>fatigue</a:t>
            </a:r>
            <a:endParaRPr lang="fi-FI" dirty="0"/>
          </a:p>
          <a:p>
            <a:pPr marL="457200" lvl="1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465369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3C1B-ADA6-B5FF-4C6D-6C4365DC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Tapahtumakäsittelijä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FCF3-1FDD-897F-17FB-60F718C9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0029" cy="4351338"/>
          </a:xfrm>
        </p:spPr>
        <p:txBody>
          <a:bodyPr>
            <a:normAutofit fontScale="92500" lnSpcReduction="10000"/>
          </a:bodyPr>
          <a:lstStyle/>
          <a:p>
            <a:r>
              <a:rPr lang="fi-FI" sz="2400" dirty="0"/>
              <a:t>Muuta vielä tapahtumankäsittelijää </a:t>
            </a:r>
            <a:r>
              <a:rPr lang="fi-FI" sz="2400" dirty="0" err="1"/>
              <a:t>toggleImportanceOf</a:t>
            </a:r>
            <a:endParaRPr lang="fi-FI" sz="2400" dirty="0"/>
          </a:p>
          <a:p>
            <a:r>
              <a:rPr lang="fi-FI" sz="2400" dirty="0"/>
              <a:t>Joka rivillä on uusia </a:t>
            </a:r>
            <a:r>
              <a:rPr lang="fi-FI" sz="2400" dirty="0" err="1"/>
              <a:t>asiota</a:t>
            </a:r>
            <a:endParaRPr lang="fi-FI" sz="2400" dirty="0"/>
          </a:p>
          <a:p>
            <a:pPr lvl="1"/>
            <a:r>
              <a:rPr lang="fi-FI" sz="2000" dirty="0"/>
              <a:t>Huomaa erilaiset </a:t>
            </a:r>
            <a:r>
              <a:rPr lang="fi-FI" sz="2000" dirty="0" err="1"/>
              <a:t>hipsut</a:t>
            </a:r>
            <a:r>
              <a:rPr lang="fi-FI" sz="2000" dirty="0"/>
              <a:t> </a:t>
            </a:r>
            <a:r>
              <a:rPr lang="fi-FI" sz="2000" dirty="0" err="1"/>
              <a:t>url</a:t>
            </a:r>
            <a:r>
              <a:rPr lang="fi-FI" sz="2000" dirty="0"/>
              <a:t>-lauseessa (</a:t>
            </a:r>
            <a:r>
              <a:rPr lang="fi-FI" sz="2000" dirty="0" err="1"/>
              <a:t>template</a:t>
            </a:r>
            <a:r>
              <a:rPr lang="fi-FI" sz="2000" dirty="0"/>
              <a:t> </a:t>
            </a:r>
            <a:r>
              <a:rPr lang="fi-FI" sz="2000" dirty="0" err="1"/>
              <a:t>string</a:t>
            </a:r>
            <a:r>
              <a:rPr lang="fi-FI" sz="2000"/>
              <a:t>)</a:t>
            </a:r>
            <a:endParaRPr lang="fi-FI" sz="2000" dirty="0"/>
          </a:p>
          <a:p>
            <a:pPr lvl="1"/>
            <a:r>
              <a:rPr lang="fi-FI" sz="2000" dirty="0" err="1"/>
              <a:t>find</a:t>
            </a:r>
            <a:r>
              <a:rPr lang="fi-FI" sz="2000" dirty="0"/>
              <a:t>!</a:t>
            </a:r>
          </a:p>
          <a:p>
            <a:pPr lvl="1"/>
            <a:r>
              <a:rPr lang="fi-FI" sz="2000" dirty="0"/>
              <a:t>Huomaa uuden olion tekeminen, jossa vain </a:t>
            </a:r>
            <a:r>
              <a:rPr lang="fi-FI" sz="2000" dirty="0" err="1"/>
              <a:t>important</a:t>
            </a:r>
            <a:r>
              <a:rPr lang="fi-FI" sz="2000" dirty="0"/>
              <a:t> muuttuu</a:t>
            </a:r>
          </a:p>
          <a:p>
            <a:pPr lvl="1"/>
            <a:r>
              <a:rPr lang="fi-FI" sz="2000" dirty="0"/>
              <a:t>Takaisinkutsufunktiossa asetetaan komponentin </a:t>
            </a:r>
            <a:r>
              <a:rPr lang="fi-FI" sz="2000" dirty="0" err="1"/>
              <a:t>App</a:t>
            </a:r>
            <a:r>
              <a:rPr lang="fi-FI" sz="2000" dirty="0"/>
              <a:t> tilaan </a:t>
            </a:r>
            <a:r>
              <a:rPr lang="fi-FI" sz="2000" dirty="0" err="1"/>
              <a:t>notes</a:t>
            </a:r>
            <a:r>
              <a:rPr lang="fi-FI" sz="2000" dirty="0"/>
              <a:t> kaikki vanhat muistiinpanot paitsi muuttunut, josta tilaan asetetaan palvelimen palauttama versio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D769E-6440-7331-BCF5-6B1CE647F0A0}"/>
              </a:ext>
            </a:extLst>
          </p:cNvPr>
          <p:cNvSpPr txBox="1"/>
          <p:nvPr/>
        </p:nvSpPr>
        <p:spPr>
          <a:xfrm>
            <a:off x="5186777" y="1949913"/>
            <a:ext cx="66826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setNotes]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toggleImportanceOf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id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`http://localhost:3001/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notes.find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n.id === id)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changedNote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...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!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axios.put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changedNote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setNotes(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notes.map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note.id !== id ?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61824-C06D-31F2-6633-C0E68DBF4996}"/>
              </a:ext>
            </a:extLst>
          </p:cNvPr>
          <p:cNvSpPr txBox="1"/>
          <p:nvPr/>
        </p:nvSpPr>
        <p:spPr>
          <a:xfrm>
            <a:off x="5480850" y="4853524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dirty="0" err="1"/>
              <a:t>Map</a:t>
            </a:r>
            <a:r>
              <a:rPr lang="fi-FI" sz="1600" dirty="0"/>
              <a:t>-operaatio siis luo uuden taulukon vanhan taulukon perusteella. Jokainen uuden taulukon alkio luodaan ehdollisesti siten, että jos ehto note.id !== id on tosi, otetaan uuteen taulukkoon suoraan vanhan taulukon kyseinen alkio. Jos ehto on epätosi eli kyseessä on muutettu muistiinpano, otetaan uuteen taulukkoon palvelimen palauttama olio.</a:t>
            </a:r>
          </a:p>
        </p:txBody>
      </p:sp>
    </p:spTree>
    <p:extLst>
      <p:ext uri="{BB962C8B-B14F-4D97-AF65-F5344CB8AC3E}">
        <p14:creationId xmlns:p14="http://schemas.microsoft.com/office/powerpoint/2010/main" val="4055187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62AE-E006-8835-3755-80A30787F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Palvelimen kanssa tapahtuvan kommunikoinnin eristäminen omaan moduuliin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F036E-E761-5DF0-FDF0-2AD0F44AF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9178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4D4-9EE2-E89A-C241-F8A682A2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Palvelinkommunikointi omaan moduuliin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CAFA-2054-E059-0A2A-B380B45C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901" cy="4351338"/>
          </a:xfrm>
        </p:spPr>
        <p:txBody>
          <a:bodyPr>
            <a:normAutofit/>
          </a:bodyPr>
          <a:lstStyle/>
          <a:p>
            <a:r>
              <a:rPr lang="fi-FI" dirty="0"/>
              <a:t>Laitetaan palvelinkommunikointi omaan moduuliin</a:t>
            </a:r>
          </a:p>
          <a:p>
            <a:r>
              <a:rPr lang="fi-FI" dirty="0"/>
              <a:t>Tee hakemisto </a:t>
            </a:r>
            <a:r>
              <a:rPr lang="fi-FI" b="0" i="1" dirty="0" err="1">
                <a:solidFill>
                  <a:srgbClr val="33332D"/>
                </a:solidFill>
                <a:effectLst/>
              </a:rPr>
              <a:t>src</a:t>
            </a:r>
            <a:r>
              <a:rPr lang="fi-FI" b="0" i="1" dirty="0">
                <a:solidFill>
                  <a:srgbClr val="33332D"/>
                </a:solidFill>
                <a:effectLst/>
              </a:rPr>
              <a:t>/</a:t>
            </a:r>
            <a:r>
              <a:rPr lang="fi-FI" b="0" i="1" dirty="0" err="1">
                <a:solidFill>
                  <a:srgbClr val="33332D"/>
                </a:solidFill>
                <a:effectLst/>
              </a:rPr>
              <a:t>services</a:t>
            </a:r>
            <a:r>
              <a:rPr lang="fi-FI" b="0" i="1" dirty="0">
                <a:solidFill>
                  <a:srgbClr val="33332D"/>
                </a:solidFill>
                <a:effectLst/>
              </a:rPr>
              <a:t> </a:t>
            </a:r>
            <a:r>
              <a:rPr lang="fi-FI" b="0" i="0" dirty="0">
                <a:solidFill>
                  <a:srgbClr val="33332D"/>
                </a:solidFill>
                <a:effectLst/>
              </a:rPr>
              <a:t>ja lisää sinne tiedosto </a:t>
            </a:r>
            <a:r>
              <a:rPr lang="fi-FI" b="0" i="1" dirty="0">
                <a:solidFill>
                  <a:srgbClr val="33332D"/>
                </a:solidFill>
                <a:effectLst/>
              </a:rPr>
              <a:t>notes.js</a:t>
            </a:r>
            <a:r>
              <a:rPr lang="fi-FI" dirty="0">
                <a:solidFill>
                  <a:srgbClr val="33332D"/>
                </a:solidFill>
              </a:rPr>
              <a:t>.</a:t>
            </a:r>
          </a:p>
          <a:p>
            <a:r>
              <a:rPr lang="fi-FI" dirty="0"/>
              <a:t>Moduuli palauttaa olion, jonka kenttinä on funktiot </a:t>
            </a:r>
            <a:r>
              <a:rPr lang="fi-FI" dirty="0" err="1"/>
              <a:t>getAll</a:t>
            </a:r>
            <a:r>
              <a:rPr lang="fi-FI" dirty="0"/>
              <a:t>, </a:t>
            </a:r>
            <a:r>
              <a:rPr lang="fi-FI" dirty="0" err="1"/>
              <a:t>create</a:t>
            </a:r>
            <a:r>
              <a:rPr lang="fi-FI" dirty="0"/>
              <a:t> ja </a:t>
            </a:r>
            <a:r>
              <a:rPr lang="fi-FI" dirty="0" err="1"/>
              <a:t>update</a:t>
            </a:r>
            <a:r>
              <a:rPr lang="fi-FI" dirty="0"/>
              <a:t>.</a:t>
            </a:r>
          </a:p>
          <a:p>
            <a:r>
              <a:rPr lang="fi-FI" dirty="0"/>
              <a:t>Funktiot palauttavat </a:t>
            </a:r>
            <a:r>
              <a:rPr lang="fi-FI" dirty="0" err="1"/>
              <a:t>Axiosin</a:t>
            </a:r>
            <a:r>
              <a:rPr lang="fi-FI" dirty="0"/>
              <a:t> metodien palauttaman </a:t>
            </a:r>
            <a:r>
              <a:rPr lang="fi-FI" dirty="0" err="1"/>
              <a:t>promisen</a:t>
            </a:r>
            <a:r>
              <a:rPr lang="fi-FI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45639-74DB-55D9-CDDF-78E77ADFB633}"/>
              </a:ext>
            </a:extLst>
          </p:cNvPr>
          <p:cNvSpPr txBox="1"/>
          <p:nvPr/>
        </p:nvSpPr>
        <p:spPr>
          <a:xfrm>
            <a:off x="6832241" y="1825625"/>
            <a:ext cx="46991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'http://localhost:3001/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axios.post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(id,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axios.put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2106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248B-7A2B-A3E9-7C64-38068128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Lyhyempi tapa olioliteraalien määrittelyyn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9BF3-44E7-6DE8-AF82-BCB9CD35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813" y="1690688"/>
            <a:ext cx="5079642" cy="2160095"/>
          </a:xfrm>
        </p:spPr>
        <p:txBody>
          <a:bodyPr/>
          <a:lstStyle/>
          <a:p>
            <a:r>
              <a:rPr lang="fi-FI" dirty="0"/>
              <a:t>Kun olion kenttien nimet ovat samat kuin muuttujien nimet, voidaan olion määrittely kirjoittaa tiiviimmässä muodossa: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72177-C6B6-FD77-C4FC-3644C6450F61}"/>
              </a:ext>
            </a:extLst>
          </p:cNvPr>
          <p:cNvSpPr txBox="1"/>
          <p:nvPr/>
        </p:nvSpPr>
        <p:spPr>
          <a:xfrm>
            <a:off x="6228546" y="1890815"/>
            <a:ext cx="51252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'http://localhost:3001/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request.then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axios.post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request.then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(id,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axios.put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request.then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export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getAll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update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2D893-C28F-08BD-7D2D-93C0FEF6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13" y="3727952"/>
            <a:ext cx="1606633" cy="130816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81AD9B9-EE9A-783D-CA6C-7E2228A717FB}"/>
              </a:ext>
            </a:extLst>
          </p:cNvPr>
          <p:cNvSpPr/>
          <p:nvPr/>
        </p:nvSpPr>
        <p:spPr>
          <a:xfrm>
            <a:off x="2984469" y="4235149"/>
            <a:ext cx="392806" cy="3670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DAFD0-7712-7FEC-EC3A-676A329D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223" y="3783641"/>
            <a:ext cx="1041454" cy="1270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8A46BF-B6EC-8E40-FE31-9D0178B12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83231"/>
            <a:ext cx="1822544" cy="609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F4845D-5599-0CAC-B5B9-3B5DDB5F0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192862"/>
            <a:ext cx="2432175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1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9B9D-4C76-70AE-0CE1-A2400345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Then</a:t>
            </a:r>
            <a:r>
              <a:rPr lang="fi-FI" dirty="0"/>
              <a:t> palauttaa </a:t>
            </a:r>
            <a:r>
              <a:rPr lang="fi-FI" dirty="0" err="1"/>
              <a:t>promisen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65B2-78E7-7815-3F64-4D9B3D0A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1839" cy="4351338"/>
          </a:xfrm>
        </p:spPr>
        <p:txBody>
          <a:bodyPr/>
          <a:lstStyle/>
          <a:p>
            <a:r>
              <a:rPr lang="fi-FI" dirty="0"/>
              <a:t>Enää ei palautetakaan suoraan </a:t>
            </a:r>
            <a:r>
              <a:rPr lang="fi-FI" dirty="0" err="1"/>
              <a:t>Axiosin</a:t>
            </a:r>
            <a:r>
              <a:rPr lang="fi-FI" dirty="0"/>
              <a:t> palauttamaa </a:t>
            </a:r>
            <a:r>
              <a:rPr lang="fi-FI" dirty="0" err="1"/>
              <a:t>promisea</a:t>
            </a:r>
            <a:r>
              <a:rPr lang="fi-FI" dirty="0"/>
              <a:t>, vaan otetaan </a:t>
            </a:r>
            <a:r>
              <a:rPr lang="fi-FI" dirty="0" err="1"/>
              <a:t>promise</a:t>
            </a:r>
            <a:r>
              <a:rPr lang="fi-FI" dirty="0"/>
              <a:t> ensin muuttujaan </a:t>
            </a:r>
            <a:r>
              <a:rPr lang="fi-FI" dirty="0" err="1"/>
              <a:t>request</a:t>
            </a:r>
            <a:r>
              <a:rPr lang="fi-FI" dirty="0"/>
              <a:t> ja kutsutaan sille metodia </a:t>
            </a:r>
            <a:r>
              <a:rPr lang="fi-FI" dirty="0" err="1"/>
              <a:t>then</a:t>
            </a:r>
            <a:r>
              <a:rPr lang="fi-FI" dirty="0"/>
              <a:t>.</a:t>
            </a:r>
          </a:p>
          <a:p>
            <a:r>
              <a:rPr lang="fi-FI" dirty="0"/>
              <a:t>Nytkin funktio </a:t>
            </a:r>
            <a:r>
              <a:rPr lang="fi-FI" dirty="0" err="1"/>
              <a:t>getAll</a:t>
            </a:r>
            <a:r>
              <a:rPr lang="fi-FI" dirty="0"/>
              <a:t> palauttaa </a:t>
            </a:r>
            <a:r>
              <a:rPr lang="fi-FI" dirty="0" err="1"/>
              <a:t>promisen</a:t>
            </a:r>
            <a:r>
              <a:rPr lang="fi-FI" dirty="0"/>
              <a:t>, sillä </a:t>
            </a:r>
            <a:r>
              <a:rPr lang="fi-FI" dirty="0" err="1"/>
              <a:t>promisen</a:t>
            </a:r>
            <a:r>
              <a:rPr lang="fi-FI" dirty="0"/>
              <a:t> metodi </a:t>
            </a:r>
            <a:r>
              <a:rPr lang="fi-FI" dirty="0" err="1"/>
              <a:t>then</a:t>
            </a:r>
            <a:r>
              <a:rPr lang="fi-FI" dirty="0"/>
              <a:t> palauttaa </a:t>
            </a:r>
            <a:r>
              <a:rPr lang="fi-FI" dirty="0" err="1"/>
              <a:t>promisen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67C9-E706-B690-748B-35AF0F5E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302" y="1825625"/>
            <a:ext cx="5022766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6FFB4-635E-CE99-2071-109B9B45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01" y="4219221"/>
            <a:ext cx="4267309" cy="1879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40E67C-42F6-6F70-16AE-C6883BC7EFDC}"/>
              </a:ext>
            </a:extLst>
          </p:cNvPr>
          <p:cNvSpPr txBox="1"/>
          <p:nvPr/>
        </p:nvSpPr>
        <p:spPr>
          <a:xfrm>
            <a:off x="6414302" y="3816628"/>
            <a:ext cx="16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Pidempi versio:</a:t>
            </a:r>
          </a:p>
        </p:txBody>
      </p:sp>
    </p:spTree>
    <p:extLst>
      <p:ext uri="{BB962C8B-B14F-4D97-AF65-F5344CB8AC3E}">
        <p14:creationId xmlns:p14="http://schemas.microsoft.com/office/powerpoint/2010/main" val="1957586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2F54-76F0-D612-252B-0093EC1C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151"/>
          </a:xfrm>
        </p:spPr>
        <p:txBody>
          <a:bodyPr>
            <a:normAutofit fontScale="90000"/>
          </a:bodyPr>
          <a:lstStyle/>
          <a:p>
            <a:r>
              <a:rPr lang="fi-FI" dirty="0"/>
              <a:t>Muutokset </a:t>
            </a:r>
            <a:r>
              <a:rPr lang="fi-FI" dirty="0" err="1"/>
              <a:t>App</a:t>
            </a:r>
            <a:r>
              <a:rPr lang="fi-FI" dirty="0"/>
              <a:t>-komponenttiin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89C29-FE82-37C6-EB41-69CD9C3978BC}"/>
              </a:ext>
            </a:extLst>
          </p:cNvPr>
          <p:cNvSpPr txBox="1"/>
          <p:nvPr/>
        </p:nvSpPr>
        <p:spPr>
          <a:xfrm>
            <a:off x="838199" y="1041023"/>
            <a:ext cx="635465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noteService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'./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services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setNotes]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setShowAll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toggleImportanceOf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id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notes.find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n.id === id)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changedNote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...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!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noteService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.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update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(id,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changedNote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.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then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returnedNote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setNotes(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notes.map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note.id !== id ?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: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returnedNote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})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   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useEffect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(()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noteService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.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getAll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.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then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initialNotes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setNotes(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initialNotes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})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 [])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1E761-FB92-876A-FEAA-E408C096E706}"/>
              </a:ext>
            </a:extLst>
          </p:cNvPr>
          <p:cNvSpPr txBox="1"/>
          <p:nvPr/>
        </p:nvSpPr>
        <p:spPr>
          <a:xfrm>
            <a:off x="7123628" y="937933"/>
            <a:ext cx="48472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notes.length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notesToShow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showAll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?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notes.filter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event.preventDefault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noteService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.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noteObject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.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then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returnedNote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setNotes(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notes.concat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returnedNote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setNewNote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})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916399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B927-B083-6E6B-1624-EAD89173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Muutokset </a:t>
            </a:r>
            <a:r>
              <a:rPr lang="fi-FI" dirty="0" err="1"/>
              <a:t>App</a:t>
            </a:r>
            <a:r>
              <a:rPr lang="fi-FI" dirty="0"/>
              <a:t>-komponenttiin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B9F0-40D4-7B45-3DFE-00DC1F50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i="1" dirty="0"/>
              <a:t>” Tämä kaikki on hieman monimutkaista, ja asian selittäminen varmaan vain vaikeuttaa sen ymmärtämistä.”</a:t>
            </a:r>
          </a:p>
        </p:txBody>
      </p:sp>
    </p:spTree>
    <p:extLst>
      <p:ext uri="{BB962C8B-B14F-4D97-AF65-F5344CB8AC3E}">
        <p14:creationId xmlns:p14="http://schemas.microsoft.com/office/powerpoint/2010/main" val="3529314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A459-1484-8999-E2EA-FF96CABA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Promise</a:t>
            </a:r>
            <a:r>
              <a:rPr lang="fi-FI" dirty="0"/>
              <a:t> ja virheet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C640-2230-B70C-F697-66CE5EFA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2070" cy="4351338"/>
          </a:xfrm>
        </p:spPr>
        <p:txBody>
          <a:bodyPr>
            <a:normAutofit fontScale="85000" lnSpcReduction="20000"/>
          </a:bodyPr>
          <a:lstStyle/>
          <a:p>
            <a:r>
              <a:rPr lang="fi-FI" dirty="0" err="1"/>
              <a:t>Kovakoodataan</a:t>
            </a:r>
            <a:r>
              <a:rPr lang="fi-FI" dirty="0"/>
              <a:t> </a:t>
            </a:r>
            <a:r>
              <a:rPr lang="fi-FI" dirty="0" err="1"/>
              <a:t>noteServiceen</a:t>
            </a:r>
            <a:r>
              <a:rPr lang="fi-FI" dirty="0"/>
              <a:t> funktioon </a:t>
            </a:r>
            <a:r>
              <a:rPr lang="fi-FI" dirty="0" err="1"/>
              <a:t>getAll</a:t>
            </a:r>
            <a:r>
              <a:rPr lang="fi-FI" dirty="0"/>
              <a:t> muistiinpano, jota ei ole oikeasti olemassa palvelimella.</a:t>
            </a:r>
          </a:p>
          <a:p>
            <a:r>
              <a:rPr lang="fi-FI" dirty="0"/>
              <a:t>Kun valemuistiinpanon tärkeyttä yritetään muuttaa, tulee virheilmoitus 404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found</a:t>
            </a:r>
            <a:r>
              <a:rPr lang="fi-FI" dirty="0"/>
              <a:t>.</a:t>
            </a:r>
          </a:p>
          <a:p>
            <a:r>
              <a:rPr lang="fi-FI" dirty="0"/>
              <a:t>Sovelluksen tulisi pystyä käsittelemään tilanne hallitusti.</a:t>
            </a:r>
          </a:p>
          <a:p>
            <a:r>
              <a:rPr lang="fi-FI" dirty="0"/>
              <a:t>Kun HTTP-pyyntö epäonnistuu, menee pyyntöä vastaava </a:t>
            </a:r>
            <a:r>
              <a:rPr lang="fi-FI" dirty="0" err="1"/>
              <a:t>promise</a:t>
            </a:r>
            <a:r>
              <a:rPr lang="fi-FI" dirty="0"/>
              <a:t> tilaan </a:t>
            </a:r>
            <a:r>
              <a:rPr lang="fi-FI" dirty="0" err="1"/>
              <a:t>rejected</a:t>
            </a:r>
            <a:r>
              <a:rPr lang="fi-FI" dirty="0"/>
              <a:t>.</a:t>
            </a:r>
          </a:p>
          <a:p>
            <a:r>
              <a:rPr lang="fi-FI" dirty="0"/>
              <a:t>Virhetilanne voidaan käsitellä liittämällä </a:t>
            </a:r>
            <a:r>
              <a:rPr lang="fi-FI" dirty="0" err="1"/>
              <a:t>promiseen</a:t>
            </a:r>
            <a:r>
              <a:rPr lang="fi-FI" dirty="0"/>
              <a:t> epäonnistumistilanteen käsittelijä kutsumalla metodia </a:t>
            </a:r>
            <a:r>
              <a:rPr lang="fi-FI" dirty="0" err="1"/>
              <a:t>catch</a:t>
            </a:r>
            <a:r>
              <a:rPr lang="fi-FI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49F1D-AFAF-09E7-3360-74A3E5B031D5}"/>
              </a:ext>
            </a:extLst>
          </p:cNvPr>
          <p:cNvSpPr txBox="1"/>
          <p:nvPr/>
        </p:nvSpPr>
        <p:spPr>
          <a:xfrm>
            <a:off x="6685746" y="1690688"/>
            <a:ext cx="44802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nonExisting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id: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saved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request.then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fi-FI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response.data.concat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nonExisting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E8AA1-8431-34E9-D862-19C390A2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78" y="3877005"/>
            <a:ext cx="4334572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7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642F-CCD9-F69B-4592-4F103DAA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Promise</a:t>
            </a:r>
            <a:r>
              <a:rPr lang="fi-FI" dirty="0"/>
              <a:t> ja virheet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B78B-DDE6-55FC-94B8-20966457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3197" cy="4351338"/>
          </a:xfrm>
        </p:spPr>
        <p:txBody>
          <a:bodyPr/>
          <a:lstStyle/>
          <a:p>
            <a:r>
              <a:rPr lang="fi-FI" dirty="0"/>
              <a:t>Käsitellään virhe</a:t>
            </a:r>
          </a:p>
          <a:p>
            <a:r>
              <a:rPr lang="fi-FI" dirty="0"/>
              <a:t>Käytetään toistaiseksi </a:t>
            </a:r>
            <a:r>
              <a:rPr lang="fi-FI" dirty="0" err="1"/>
              <a:t>alert</a:t>
            </a:r>
            <a:r>
              <a:rPr lang="fi-FI" dirty="0"/>
              <a:t>-funktiota</a:t>
            </a:r>
          </a:p>
          <a:p>
            <a:r>
              <a:rPr lang="fi-FI" dirty="0"/>
              <a:t>Poistetaan olematon muistiinpano metodilla </a:t>
            </a:r>
            <a:r>
              <a:rPr lang="fi-FI" dirty="0" err="1"/>
              <a:t>filter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D639-AC4E-7482-E5E4-6C2DCEEA89B2}"/>
              </a:ext>
            </a:extLst>
          </p:cNvPr>
          <p:cNvSpPr txBox="1"/>
          <p:nvPr/>
        </p:nvSpPr>
        <p:spPr>
          <a:xfrm>
            <a:off x="5327024" y="1997324"/>
            <a:ext cx="66245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toggleImportanceOf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id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notes.find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n.id === id)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changedNote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...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!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noteService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changedNote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returnedNote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setNotes(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notes.map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note.id !== id ?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returnedNote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.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error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alert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  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`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'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${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note.content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was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already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deleted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server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`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setNotes(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notes.filter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(n </a:t>
            </a:r>
            <a:r>
              <a:rPr lang="fi-FI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n.id !== id))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})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5883830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8FC8-AF7B-E675-42BE-5B51FEC7D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Node.js ja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AE78A-E85B-F7C2-D041-D6EFA5311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Osa 3</a:t>
            </a:r>
          </a:p>
        </p:txBody>
      </p:sp>
    </p:spTree>
    <p:extLst>
      <p:ext uri="{BB962C8B-B14F-4D97-AF65-F5344CB8AC3E}">
        <p14:creationId xmlns:p14="http://schemas.microsoft.com/office/powerpoint/2010/main" val="5001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Reactin</a:t>
            </a:r>
            <a:r>
              <a:rPr lang="fi-FI" dirty="0"/>
              <a:t> alkeet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8843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0882-D042-9DB8-D1A8-81BA4CC5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ja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D67B-5B8E-C2BB-7AC7-5395D735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50" cy="4351338"/>
          </a:xfrm>
        </p:spPr>
        <p:txBody>
          <a:bodyPr>
            <a:normAutofit/>
          </a:bodyPr>
          <a:lstStyle/>
          <a:p>
            <a:r>
              <a:rPr lang="fi-FI" sz="2400" dirty="0"/>
              <a:t>Tehdään palvelinsovellus (</a:t>
            </a:r>
            <a:r>
              <a:rPr lang="fi-FI" sz="2400" dirty="0" err="1"/>
              <a:t>backend</a:t>
            </a:r>
            <a:r>
              <a:rPr lang="fi-FI" sz="2400" dirty="0"/>
              <a:t>) </a:t>
            </a:r>
            <a:r>
              <a:rPr lang="fi-FI" sz="2400" dirty="0" err="1"/>
              <a:t>Node.js:n</a:t>
            </a:r>
            <a:r>
              <a:rPr lang="fi-FI" sz="2400" dirty="0"/>
              <a:t> Express-kirjastolla</a:t>
            </a:r>
          </a:p>
          <a:p>
            <a:r>
              <a:rPr lang="fi-FI" sz="2400" dirty="0"/>
              <a:t>Tavoitteena on tehdä osan 2 muistiinpanosovellukseen sopiva </a:t>
            </a:r>
            <a:r>
              <a:rPr lang="fi-FI" sz="2400" dirty="0" err="1"/>
              <a:t>backend</a:t>
            </a:r>
            <a:endParaRPr lang="fi-FI" sz="2400" dirty="0"/>
          </a:p>
          <a:p>
            <a:r>
              <a:rPr lang="fi-FI" sz="2400" dirty="0"/>
              <a:t>Mene sopivaan hakemistoon ja tee projektiin runko komennolla</a:t>
            </a:r>
          </a:p>
          <a:p>
            <a:pPr lvl="1"/>
            <a:r>
              <a:rPr lang="fi-FI" sz="2000" b="1" dirty="0" err="1"/>
              <a:t>npm</a:t>
            </a:r>
            <a:r>
              <a:rPr lang="fi-FI" sz="2000" b="1" dirty="0"/>
              <a:t> </a:t>
            </a:r>
            <a:r>
              <a:rPr lang="fi-FI" sz="2000" b="1" dirty="0" err="1"/>
              <a:t>init</a:t>
            </a:r>
            <a:r>
              <a:rPr lang="fi-FI" sz="2000" dirty="0"/>
              <a:t>. </a:t>
            </a:r>
          </a:p>
          <a:p>
            <a:r>
              <a:rPr lang="fi-FI" sz="2400" dirty="0"/>
              <a:t>Vastaile kysymyksiin. Syntyy tiedosto </a:t>
            </a:r>
            <a:r>
              <a:rPr lang="fi-FI" sz="2400" dirty="0" err="1"/>
              <a:t>package.json</a:t>
            </a:r>
            <a:endParaRPr lang="fi-FI" sz="2400" dirty="0"/>
          </a:p>
          <a:p>
            <a:r>
              <a:rPr lang="fi-FI" sz="2400" dirty="0"/>
              <a:t>Lisää </a:t>
            </a:r>
            <a:r>
              <a:rPr lang="fi-FI" sz="2400" dirty="0" err="1"/>
              <a:t>package.json</a:t>
            </a:r>
            <a:r>
              <a:rPr lang="fi-FI" sz="2400" dirty="0"/>
              <a:t> kenttään </a:t>
            </a:r>
            <a:r>
              <a:rPr lang="fi-FI" sz="2400" dirty="0" err="1"/>
              <a:t>scripts</a:t>
            </a:r>
            <a:endParaRPr lang="fi-FI" sz="2400" dirty="0"/>
          </a:p>
          <a:p>
            <a:pPr lvl="1"/>
            <a:r>
              <a:rPr lang="fi-FI" sz="2000" dirty="0"/>
              <a:t>"</a:t>
            </a:r>
            <a:r>
              <a:rPr lang="fi-FI" sz="2000" dirty="0" err="1"/>
              <a:t>start</a:t>
            </a:r>
            <a:r>
              <a:rPr lang="fi-FI" sz="2000" dirty="0"/>
              <a:t>": "</a:t>
            </a:r>
            <a:r>
              <a:rPr lang="fi-FI" sz="2000" dirty="0" err="1"/>
              <a:t>node</a:t>
            </a:r>
            <a:r>
              <a:rPr lang="fi-FI" sz="2000" dirty="0"/>
              <a:t> index.js",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23440-5CB7-BF99-4FE0-53CBE710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25" y="1932224"/>
            <a:ext cx="4677609" cy="18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8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38B7-8A11-70A0-D239-0F75D852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</a:t>
            </a:r>
            <a:r>
              <a:rPr lang="fi-FI" dirty="0" err="1"/>
              <a:t>hello</a:t>
            </a:r>
            <a:r>
              <a:rPr lang="fi-FI" dirty="0"/>
              <a:t> </a:t>
            </a:r>
            <a:r>
              <a:rPr lang="fi-FI" dirty="0" err="1"/>
              <a:t>world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2FE0-6C8E-3698-D04B-2D9DB51D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 projektin juureen tiedosto index.js </a:t>
            </a:r>
          </a:p>
          <a:p>
            <a:r>
              <a:rPr lang="fi-FI" dirty="0"/>
              <a:t>Lisää sinne rivi</a:t>
            </a:r>
          </a:p>
          <a:p>
            <a:pPr lvl="1"/>
            <a:r>
              <a:rPr lang="fi-FI" dirty="0"/>
              <a:t>console.log('</a:t>
            </a:r>
            <a:r>
              <a:rPr lang="fi-FI" dirty="0" err="1"/>
              <a:t>hello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’)</a:t>
            </a:r>
          </a:p>
          <a:p>
            <a:r>
              <a:rPr lang="fi-FI" dirty="0"/>
              <a:t>Aja ohjelma </a:t>
            </a:r>
          </a:p>
          <a:p>
            <a:pPr lvl="1"/>
            <a:r>
              <a:rPr lang="fi-FI" dirty="0" err="1"/>
              <a:t>npm</a:t>
            </a:r>
            <a:r>
              <a:rPr lang="fi-FI" dirty="0"/>
              <a:t> </a:t>
            </a:r>
            <a:r>
              <a:rPr lang="fi-FI" dirty="0" err="1"/>
              <a:t>start</a:t>
            </a:r>
            <a:endParaRPr lang="fi-FI" dirty="0"/>
          </a:p>
          <a:p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841560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DEDD-C45F-1480-882A-92908795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51CE-BB4C-A6B9-4174-60A049A8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fi-FI" sz="2400" dirty="0"/>
              <a:t>Yleisin tapa tehdä </a:t>
            </a:r>
            <a:r>
              <a:rPr lang="fi-FI" sz="2400" dirty="0" err="1"/>
              <a:t>backend</a:t>
            </a:r>
            <a:r>
              <a:rPr lang="fi-FI" sz="2400" dirty="0"/>
              <a:t> </a:t>
            </a:r>
            <a:r>
              <a:rPr lang="fi-FI" sz="2400" dirty="0" err="1"/>
              <a:t>Node.js:llä</a:t>
            </a:r>
            <a:r>
              <a:rPr lang="fi-FI" sz="2400" dirty="0"/>
              <a:t> on käyttää Express-</a:t>
            </a:r>
            <a:r>
              <a:rPr lang="fi-FI" sz="2400" dirty="0" err="1"/>
              <a:t>frameworkiä</a:t>
            </a:r>
            <a:endParaRPr lang="fi-FI" sz="2400" dirty="0"/>
          </a:p>
          <a:p>
            <a:r>
              <a:rPr lang="fi-FI" sz="2400" dirty="0"/>
              <a:t>Otetaan Express käyttöön määrittelemällä se projektin riippuvuudeksi komennolla</a:t>
            </a:r>
          </a:p>
          <a:p>
            <a:pPr lvl="1"/>
            <a:r>
              <a:rPr lang="fi-FI" sz="2000" dirty="0" err="1"/>
              <a:t>npm</a:t>
            </a:r>
            <a:r>
              <a:rPr lang="fi-FI" sz="2000" dirty="0"/>
              <a:t> </a:t>
            </a:r>
            <a:r>
              <a:rPr lang="fi-FI" sz="2000" dirty="0" err="1"/>
              <a:t>install</a:t>
            </a:r>
            <a:r>
              <a:rPr lang="fi-FI" sz="2000" dirty="0"/>
              <a:t> express</a:t>
            </a:r>
          </a:p>
          <a:p>
            <a:r>
              <a:rPr lang="fi-FI" sz="2400" dirty="0"/>
              <a:t>Katso </a:t>
            </a:r>
            <a:r>
              <a:rPr lang="fi-FI" sz="2400" dirty="0" err="1"/>
              <a:t>package.json</a:t>
            </a:r>
            <a:r>
              <a:rPr lang="fi-FI" sz="2400" dirty="0"/>
              <a:t> </a:t>
            </a:r>
          </a:p>
          <a:p>
            <a:r>
              <a:rPr lang="fi-FI" sz="2400" dirty="0"/>
              <a:t>Riippuvuudet voi päivittää komennolla</a:t>
            </a:r>
          </a:p>
          <a:p>
            <a:pPr lvl="1"/>
            <a:r>
              <a:rPr lang="fi-FI" sz="2000" dirty="0" err="1"/>
              <a:t>npm</a:t>
            </a:r>
            <a:r>
              <a:rPr lang="fi-FI" sz="2000" dirty="0"/>
              <a:t> </a:t>
            </a:r>
            <a:r>
              <a:rPr lang="fi-FI" sz="2000" dirty="0" err="1"/>
              <a:t>update</a:t>
            </a:r>
            <a:endParaRPr lang="fi-FI" sz="2000" dirty="0"/>
          </a:p>
          <a:p>
            <a:r>
              <a:rPr lang="fi-FI" sz="2400" dirty="0"/>
              <a:t>Riippuvuudet saa asennettua komennolla</a:t>
            </a:r>
          </a:p>
          <a:p>
            <a:pPr lvl="1"/>
            <a:r>
              <a:rPr lang="fi-FI" sz="2000" dirty="0" err="1"/>
              <a:t>npm</a:t>
            </a:r>
            <a:r>
              <a:rPr lang="fi-FI" sz="2000" dirty="0"/>
              <a:t> </a:t>
            </a:r>
            <a:r>
              <a:rPr lang="fi-FI" sz="2000" dirty="0" err="1"/>
              <a:t>install</a:t>
            </a:r>
            <a:endParaRPr lang="fi-FI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31CBF-8B3D-6570-E5AD-709A4D12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492" y="3670300"/>
            <a:ext cx="2108308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325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BC5C-95E2-B5B3-ECDB-AD77AB94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Web ja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029E-55F1-0CB2-2C1F-A5C5BE73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6350" cy="4351338"/>
          </a:xfrm>
        </p:spPr>
        <p:txBody>
          <a:bodyPr/>
          <a:lstStyle/>
          <a:p>
            <a:r>
              <a:rPr lang="fi-FI" dirty="0"/>
              <a:t>Muutetaan sovellus (index.js) muotoon</a:t>
            </a:r>
          </a:p>
          <a:p>
            <a:r>
              <a:rPr lang="fi-FI" dirty="0"/>
              <a:t>Käynnistä sovellus uudelleen</a:t>
            </a:r>
          </a:p>
          <a:p>
            <a:r>
              <a:rPr lang="fi-FI" dirty="0"/>
              <a:t>Sovelluksessa on määritelty kaksi </a:t>
            </a:r>
            <a:r>
              <a:rPr lang="fi-FI" i="1" dirty="0" err="1"/>
              <a:t>routea</a:t>
            </a:r>
            <a:endParaRPr lang="fi-FI" i="1" dirty="0"/>
          </a:p>
          <a:p>
            <a:pPr marL="457200" lvl="1" indent="0">
              <a:buNone/>
            </a:pPr>
            <a:r>
              <a:rPr lang="fi-FI" dirty="0" err="1"/>
              <a:t>app.get</a:t>
            </a:r>
            <a:r>
              <a:rPr lang="fi-FI" dirty="0"/>
              <a:t>('/', (</a:t>
            </a:r>
            <a:r>
              <a:rPr lang="fi-FI" dirty="0" err="1"/>
              <a:t>req</a:t>
            </a:r>
            <a:r>
              <a:rPr lang="fi-FI" dirty="0"/>
              <a:t>, </a:t>
            </a:r>
            <a:r>
              <a:rPr lang="fi-FI" dirty="0" err="1"/>
              <a:t>res</a:t>
            </a:r>
            <a:r>
              <a:rPr lang="fi-FI" dirty="0"/>
              <a:t>) =&gt; {</a:t>
            </a:r>
          </a:p>
          <a:p>
            <a:pPr marL="457200" lvl="1" indent="0">
              <a:buNone/>
            </a:pPr>
            <a:r>
              <a:rPr lang="fi-FI" dirty="0"/>
              <a:t>  </a:t>
            </a:r>
            <a:r>
              <a:rPr lang="fi-FI" dirty="0" err="1"/>
              <a:t>res.send</a:t>
            </a:r>
            <a:r>
              <a:rPr lang="fi-FI" dirty="0"/>
              <a:t>('&lt;h1&gt;</a:t>
            </a:r>
            <a:r>
              <a:rPr lang="fi-FI" dirty="0" err="1"/>
              <a:t>Hello</a:t>
            </a:r>
            <a:r>
              <a:rPr lang="fi-FI" dirty="0"/>
              <a:t> World!&lt;/h1&gt;')</a:t>
            </a:r>
          </a:p>
          <a:p>
            <a:pPr marL="457200" lvl="1" indent="0">
              <a:buNone/>
            </a:pPr>
            <a:r>
              <a:rPr lang="fi-FI" dirty="0"/>
              <a:t>})</a:t>
            </a:r>
          </a:p>
          <a:p>
            <a:pPr lvl="1"/>
            <a:endParaRPr lang="fi-FI" dirty="0"/>
          </a:p>
          <a:p>
            <a:pPr marL="457200" lvl="1" indent="0">
              <a:buNone/>
            </a:pPr>
            <a:r>
              <a:rPr lang="fi-FI" dirty="0" err="1"/>
              <a:t>app.get</a:t>
            </a:r>
            <a:r>
              <a:rPr lang="fi-FI" dirty="0"/>
              <a:t>('/</a:t>
            </a:r>
            <a:r>
              <a:rPr lang="fi-FI" dirty="0" err="1"/>
              <a:t>api</a:t>
            </a:r>
            <a:r>
              <a:rPr lang="fi-FI" dirty="0"/>
              <a:t>/</a:t>
            </a:r>
            <a:r>
              <a:rPr lang="fi-FI" dirty="0" err="1"/>
              <a:t>notes</a:t>
            </a:r>
            <a:r>
              <a:rPr lang="fi-FI" dirty="0"/>
              <a:t>', (</a:t>
            </a:r>
            <a:r>
              <a:rPr lang="fi-FI" dirty="0" err="1"/>
              <a:t>req</a:t>
            </a:r>
            <a:r>
              <a:rPr lang="fi-FI" dirty="0"/>
              <a:t>, </a:t>
            </a:r>
            <a:r>
              <a:rPr lang="fi-FI" dirty="0" err="1"/>
              <a:t>res</a:t>
            </a:r>
            <a:r>
              <a:rPr lang="fi-FI" dirty="0"/>
              <a:t>) =&gt; {</a:t>
            </a:r>
          </a:p>
          <a:p>
            <a:pPr marL="457200" lvl="1" indent="0">
              <a:buNone/>
            </a:pPr>
            <a:r>
              <a:rPr lang="fi-FI" dirty="0"/>
              <a:t>  </a:t>
            </a:r>
            <a:r>
              <a:rPr lang="fi-FI" dirty="0" err="1"/>
              <a:t>res.json</a:t>
            </a:r>
            <a:r>
              <a:rPr lang="fi-FI" dirty="0"/>
              <a:t>(</a:t>
            </a:r>
            <a:r>
              <a:rPr lang="fi-FI" dirty="0" err="1"/>
              <a:t>notes</a:t>
            </a:r>
            <a:r>
              <a:rPr lang="fi-FI" dirty="0"/>
              <a:t>)</a:t>
            </a:r>
          </a:p>
          <a:p>
            <a:pPr marL="457200" lvl="1" indent="0">
              <a:buNone/>
            </a:pPr>
            <a:r>
              <a:rPr lang="fi-FI" dirty="0"/>
              <a:t>})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A52CF-F1F8-068B-117E-CD7C02D2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0" y="1387361"/>
            <a:ext cx="4089610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634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A6C9-2456-5C9B-1E89-2BB17D752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Yhdistetään </a:t>
            </a:r>
            <a:r>
              <a:rPr lang="fi-FI" dirty="0" err="1"/>
              <a:t>frontend</a:t>
            </a:r>
            <a:r>
              <a:rPr lang="fi-FI" dirty="0"/>
              <a:t> ja </a:t>
            </a:r>
            <a:r>
              <a:rPr lang="fi-FI" dirty="0" err="1"/>
              <a:t>backend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FDED8-DB87-0E38-601D-292149CE7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3b, Sovellus internetiin</a:t>
            </a:r>
          </a:p>
        </p:txBody>
      </p:sp>
    </p:spTree>
    <p:extLst>
      <p:ext uri="{BB962C8B-B14F-4D97-AF65-F5344CB8AC3E}">
        <p14:creationId xmlns:p14="http://schemas.microsoft.com/office/powerpoint/2010/main" val="9675567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63BC-01EB-C7D9-062E-680D6A98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Yhdistetään </a:t>
            </a:r>
            <a:r>
              <a:rPr lang="fi-FI" dirty="0" err="1"/>
              <a:t>frontend</a:t>
            </a:r>
            <a:r>
              <a:rPr lang="fi-FI" dirty="0"/>
              <a:t> ja </a:t>
            </a:r>
            <a:r>
              <a:rPr lang="fi-FI" dirty="0" err="1"/>
              <a:t>backend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22FB-AF67-BAA1-5BD3-D69E1B5D2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7400" cy="4351338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Yhdistetään seuraavaksi osassa 2 tehty </a:t>
            </a:r>
            <a:r>
              <a:rPr lang="fi-FI" dirty="0" err="1"/>
              <a:t>frontend</a:t>
            </a:r>
            <a:r>
              <a:rPr lang="fi-FI" dirty="0"/>
              <a:t> luvun 3 alussa tehty </a:t>
            </a:r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 err="1"/>
              <a:t>Frontend</a:t>
            </a:r>
            <a:r>
              <a:rPr lang="fi-FI" dirty="0"/>
              <a:t>: Y:\Makela_Petteri\TITE21\Selainohjelmointi\Harjoituksia\part2 </a:t>
            </a:r>
          </a:p>
          <a:p>
            <a:pPr lvl="1"/>
            <a:r>
              <a:rPr lang="fi-FI" dirty="0" err="1"/>
              <a:t>Backend</a:t>
            </a:r>
            <a:r>
              <a:rPr lang="fi-FI" dirty="0"/>
              <a:t>: Y:\Makela_Petteri\TITE21\Selainohjelmointi\Harjoituksia\backend</a:t>
            </a:r>
          </a:p>
          <a:p>
            <a:r>
              <a:rPr lang="fi-FI" dirty="0"/>
              <a:t>Muutetaan </a:t>
            </a:r>
            <a:r>
              <a:rPr lang="fi-FI" dirty="0" err="1"/>
              <a:t>frontendin</a:t>
            </a:r>
            <a:r>
              <a:rPr lang="fi-FI" dirty="0"/>
              <a:t> tiedostossa </a:t>
            </a:r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services</a:t>
            </a:r>
            <a:r>
              <a:rPr lang="fi-FI" dirty="0"/>
              <a:t>/notes.js määriteltyä muuttujaa </a:t>
            </a:r>
            <a:r>
              <a:rPr lang="fi-FI" dirty="0" err="1"/>
              <a:t>baseUrl</a:t>
            </a:r>
            <a:r>
              <a:rPr lang="fi-FI" dirty="0"/>
              <a:t> seuraavasti: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D346A-0F33-9728-190B-3683B5F8DD2F}"/>
              </a:ext>
            </a:extLst>
          </p:cNvPr>
          <p:cNvSpPr txBox="1"/>
          <p:nvPr/>
        </p:nvSpPr>
        <p:spPr>
          <a:xfrm>
            <a:off x="5708650" y="1467982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'http://localhost:3001/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api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fi-FI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notes</a:t>
            </a:r>
            <a:r>
              <a:rPr lang="fi-FI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endParaRPr lang="fi-FI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nonExisting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id: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saved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request.then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response.data.concat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nonExisting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axios.post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request.then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(id,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axios.put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request.then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490546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433-72C5-E8CD-534A-67B55CBB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 ja CORS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ED81-4CD6-943B-8BF4-F4AD5D32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0550" cy="4351338"/>
          </a:xfrm>
        </p:spPr>
        <p:txBody>
          <a:bodyPr>
            <a:normAutofit fontScale="92500" lnSpcReduction="20000"/>
          </a:bodyPr>
          <a:lstStyle/>
          <a:p>
            <a:r>
              <a:rPr lang="fi-FI" sz="2000" dirty="0" err="1"/>
              <a:t>Backend</a:t>
            </a:r>
            <a:r>
              <a:rPr lang="fi-FI" sz="2000" dirty="0"/>
              <a:t> toimii selaimesta ja postmanista käytettäessä, mutta </a:t>
            </a:r>
            <a:r>
              <a:rPr lang="fi-FI" sz="2000" dirty="0" err="1"/>
              <a:t>frontendin</a:t>
            </a:r>
            <a:r>
              <a:rPr lang="fi-FI" sz="2000" dirty="0"/>
              <a:t> tekemä GET-pyyntö osoitteeseen http://localhost:3001/api/notes ei kuitenkaan toimi</a:t>
            </a:r>
          </a:p>
          <a:p>
            <a:r>
              <a:rPr lang="fi-FI" sz="2000" dirty="0"/>
              <a:t>Kyse on asiasta nimeltään CORS eli Cross-</a:t>
            </a:r>
            <a:r>
              <a:rPr lang="fi-FI" sz="2000" dirty="0" err="1"/>
              <a:t>origin</a:t>
            </a:r>
            <a:r>
              <a:rPr lang="fi-FI" sz="2000" dirty="0"/>
              <a:t> </a:t>
            </a:r>
            <a:r>
              <a:rPr lang="fi-FI" sz="2000" dirty="0" err="1"/>
              <a:t>resource</a:t>
            </a:r>
            <a:r>
              <a:rPr lang="fi-FI" sz="2000" dirty="0"/>
              <a:t> </a:t>
            </a:r>
            <a:r>
              <a:rPr lang="fi-FI" sz="2000" dirty="0" err="1"/>
              <a:t>sharing</a:t>
            </a:r>
            <a:r>
              <a:rPr lang="fi-FI" sz="2000" dirty="0"/>
              <a:t>.</a:t>
            </a:r>
          </a:p>
          <a:p>
            <a:pPr lvl="1"/>
            <a:r>
              <a:rPr lang="en-US" sz="1600" i="1" dirty="0"/>
              <a:t>Certain "cross-domain" requests, notably Ajax requests, are forbidden by default by the same-origin security policy.</a:t>
            </a:r>
          </a:p>
          <a:p>
            <a:r>
              <a:rPr lang="fi-FI" sz="2000" dirty="0"/>
              <a:t>Kyse on seuraavasta: web-sovelluksen selaimessa suoritettava JavaScript-koodi saa oletusarvoisesti kommunikoida vain samassa </a:t>
            </a:r>
            <a:r>
              <a:rPr lang="fi-FI" sz="2000" dirty="0" err="1"/>
              <a:t>originissa</a:t>
            </a:r>
            <a:r>
              <a:rPr lang="fi-FI" sz="2000" dirty="0"/>
              <a:t> olevan palvelimen kanssa. Koska palvelin on </a:t>
            </a:r>
            <a:r>
              <a:rPr lang="fi-FI" sz="2000" dirty="0" err="1"/>
              <a:t>localhostin</a:t>
            </a:r>
            <a:r>
              <a:rPr lang="fi-FI" sz="2000" dirty="0"/>
              <a:t> portissa 3001 ja </a:t>
            </a:r>
            <a:r>
              <a:rPr lang="fi-FI" sz="2000" dirty="0" err="1"/>
              <a:t>frontend</a:t>
            </a:r>
            <a:r>
              <a:rPr lang="fi-FI" sz="2000" dirty="0"/>
              <a:t> </a:t>
            </a:r>
            <a:r>
              <a:rPr lang="fi-FI" sz="2000" dirty="0" err="1"/>
              <a:t>localhostin</a:t>
            </a:r>
            <a:r>
              <a:rPr lang="fi-FI" sz="2000" dirty="0"/>
              <a:t> portissa 3000, niiden </a:t>
            </a:r>
            <a:r>
              <a:rPr lang="fi-FI" sz="2000" dirty="0" err="1"/>
              <a:t>origin</a:t>
            </a:r>
            <a:r>
              <a:rPr lang="fi-FI" sz="2000" dirty="0"/>
              <a:t> ei ole sama.</a:t>
            </a:r>
          </a:p>
          <a:p>
            <a:r>
              <a:rPr lang="fi-FI" sz="2000" dirty="0"/>
              <a:t>Muista </a:t>
            </a:r>
            <a:r>
              <a:rPr lang="fi-FI" sz="2000" dirty="0" err="1"/>
              <a:t>origineista</a:t>
            </a:r>
            <a:r>
              <a:rPr lang="fi-FI" sz="2000" dirty="0"/>
              <a:t> tulevat pyynnöt voidaan sallia käyttämällä </a:t>
            </a:r>
            <a:r>
              <a:rPr lang="fi-FI" sz="2000" dirty="0" err="1"/>
              <a:t>Noden</a:t>
            </a:r>
            <a:r>
              <a:rPr lang="fi-FI" sz="2000" dirty="0"/>
              <a:t> </a:t>
            </a:r>
            <a:r>
              <a:rPr lang="fi-FI" sz="2000" dirty="0" err="1"/>
              <a:t>cors-middlewarea</a:t>
            </a:r>
            <a:r>
              <a:rPr lang="fi-FI" sz="2000" dirty="0"/>
              <a:t>.</a:t>
            </a:r>
          </a:p>
          <a:p>
            <a:r>
              <a:rPr lang="fi-FI" sz="2000" dirty="0"/>
              <a:t>Asennan </a:t>
            </a:r>
            <a:r>
              <a:rPr lang="fi-FI" sz="2000" dirty="0" err="1"/>
              <a:t>backendiin</a:t>
            </a:r>
            <a:r>
              <a:rPr lang="fi-FI" sz="2000" dirty="0"/>
              <a:t> </a:t>
            </a:r>
            <a:r>
              <a:rPr lang="fi-FI" sz="2000" dirty="0" err="1"/>
              <a:t>cors</a:t>
            </a:r>
            <a:r>
              <a:rPr lang="fi-FI" sz="2000" dirty="0"/>
              <a:t>: </a:t>
            </a:r>
          </a:p>
          <a:p>
            <a:pPr lvl="1"/>
            <a:r>
              <a:rPr lang="fi-FI" sz="1600" dirty="0" err="1"/>
              <a:t>npm</a:t>
            </a:r>
            <a:r>
              <a:rPr lang="fi-FI" sz="1600" dirty="0"/>
              <a:t>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cors</a:t>
            </a:r>
            <a:endParaRPr lang="fi-FI" sz="1600" dirty="0"/>
          </a:p>
          <a:p>
            <a:r>
              <a:rPr lang="fi-FI" sz="2000" dirty="0"/>
              <a:t>Otetaan </a:t>
            </a:r>
            <a:r>
              <a:rPr lang="fi-FI" sz="2000" dirty="0" err="1"/>
              <a:t>middleware</a:t>
            </a:r>
            <a:r>
              <a:rPr lang="fi-FI" sz="2000" dirty="0"/>
              <a:t> käyttöön toistaiseksi sellaisella konfiguraatiolla, joka sallii kaikista </a:t>
            </a:r>
            <a:r>
              <a:rPr lang="fi-FI" sz="2000" dirty="0" err="1"/>
              <a:t>origineista</a:t>
            </a:r>
            <a:r>
              <a:rPr lang="fi-FI" sz="2000" dirty="0"/>
              <a:t> tulevat pyynnöt kaikkiin </a:t>
            </a:r>
            <a:r>
              <a:rPr lang="fi-FI" sz="2000" dirty="0" err="1"/>
              <a:t>backendin</a:t>
            </a:r>
            <a:r>
              <a:rPr lang="fi-FI" sz="2000" dirty="0"/>
              <a:t> Express </a:t>
            </a:r>
            <a:r>
              <a:rPr lang="fi-FI" sz="2000" dirty="0" err="1"/>
              <a:t>routeihin</a:t>
            </a:r>
            <a:r>
              <a:rPr lang="fi-FI" sz="2000" dirty="0"/>
              <a:t>:</a:t>
            </a:r>
          </a:p>
          <a:p>
            <a:pPr marL="457200" lvl="1" indent="0">
              <a:buNone/>
            </a:pPr>
            <a:r>
              <a:rPr lang="fi-FI" sz="1600" dirty="0" err="1"/>
              <a:t>const</a:t>
            </a:r>
            <a:r>
              <a:rPr lang="fi-FI" sz="1600" dirty="0"/>
              <a:t> </a:t>
            </a:r>
            <a:r>
              <a:rPr lang="fi-FI" sz="1600" dirty="0" err="1"/>
              <a:t>cors</a:t>
            </a:r>
            <a:r>
              <a:rPr lang="fi-FI" sz="1600" dirty="0"/>
              <a:t> = </a:t>
            </a:r>
            <a:r>
              <a:rPr lang="fi-FI" sz="1600" dirty="0" err="1"/>
              <a:t>require</a:t>
            </a:r>
            <a:r>
              <a:rPr lang="fi-FI" sz="1600" dirty="0"/>
              <a:t>('</a:t>
            </a:r>
            <a:r>
              <a:rPr lang="fi-FI" sz="1600" dirty="0" err="1"/>
              <a:t>cors</a:t>
            </a:r>
            <a:r>
              <a:rPr lang="fi-FI" sz="1600" dirty="0"/>
              <a:t>')</a:t>
            </a:r>
          </a:p>
          <a:p>
            <a:pPr marL="457200" lvl="1" indent="0">
              <a:buNone/>
            </a:pPr>
            <a:r>
              <a:rPr lang="fi-FI" sz="1600" dirty="0" err="1"/>
              <a:t>app.use</a:t>
            </a:r>
            <a:r>
              <a:rPr lang="fi-FI" sz="1600" dirty="0"/>
              <a:t>(</a:t>
            </a:r>
            <a:r>
              <a:rPr lang="fi-FI" sz="1600" dirty="0" err="1"/>
              <a:t>cors</a:t>
            </a:r>
            <a:r>
              <a:rPr lang="fi-FI" sz="1600" dirty="0"/>
              <a:t>())</a:t>
            </a:r>
          </a:p>
          <a:p>
            <a:r>
              <a:rPr lang="fi-FI" sz="2000" dirty="0"/>
              <a:t>Testaa!</a:t>
            </a:r>
          </a:p>
          <a:p>
            <a:r>
              <a:rPr lang="fi-FI" sz="2000" dirty="0"/>
              <a:t>Huomaa, että </a:t>
            </a:r>
            <a:r>
              <a:rPr lang="fi-FI" sz="2000" dirty="0" err="1"/>
              <a:t>backendistä</a:t>
            </a:r>
            <a:r>
              <a:rPr lang="fi-FI" sz="2000" dirty="0"/>
              <a:t> puuttuu </a:t>
            </a:r>
            <a:r>
              <a:rPr lang="fi-FI" sz="2000"/>
              <a:t>käsittely putille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09874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Reactin</a:t>
            </a:r>
            <a:r>
              <a:rPr lang="fi-FI" dirty="0"/>
              <a:t> alkeet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Opiskellaan </a:t>
            </a:r>
            <a:r>
              <a:rPr lang="fi-FI" dirty="0" err="1"/>
              <a:t>Reactin</a:t>
            </a:r>
            <a:r>
              <a:rPr lang="fi-FI" dirty="0"/>
              <a:t> alkeita Helsingin yliopiston materiaalin mukaan</a:t>
            </a:r>
          </a:p>
          <a:p>
            <a:r>
              <a:rPr lang="fi-FI" dirty="0"/>
              <a:t>Aloitetaan kohdan osa 1 alusta</a:t>
            </a:r>
          </a:p>
          <a:p>
            <a:pPr lvl="1"/>
            <a:r>
              <a:rPr lang="fi-FI" dirty="0">
                <a:hlinkClick r:id="rId2"/>
              </a:rPr>
              <a:t>https://fullstackopen.com/osa1</a:t>
            </a:r>
            <a:r>
              <a:rPr lang="fi-FI" dirty="0"/>
              <a:t>  </a:t>
            </a:r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7512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Reactin</a:t>
            </a:r>
            <a:r>
              <a:rPr lang="fi-FI" dirty="0"/>
              <a:t> alkeet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Reactilla</a:t>
            </a:r>
            <a:r>
              <a:rPr lang="fi-FI" dirty="0"/>
              <a:t> toteutetaan </a:t>
            </a:r>
            <a:r>
              <a:rPr lang="fi-FI" dirty="0" err="1"/>
              <a:t>web</a:t>
            </a:r>
            <a:r>
              <a:rPr lang="fi-FI" dirty="0"/>
              <a:t>-sovellusten selainpuolen logiikka</a:t>
            </a:r>
          </a:p>
          <a:p>
            <a:r>
              <a:rPr lang="fi-FI" dirty="0" err="1"/>
              <a:t>React</a:t>
            </a:r>
            <a:r>
              <a:rPr lang="fi-FI" dirty="0"/>
              <a:t> on Facebookin kehittämä</a:t>
            </a:r>
          </a:p>
          <a:p>
            <a:r>
              <a:rPr lang="fi-FI" dirty="0" err="1"/>
              <a:t>React</a:t>
            </a:r>
            <a:r>
              <a:rPr lang="fi-FI" dirty="0"/>
              <a:t> on tällä hetkellä suosittu, mutta esimerkiksi </a:t>
            </a:r>
            <a:r>
              <a:rPr lang="fi-FI" dirty="0" err="1"/>
              <a:t>VueJS:stä</a:t>
            </a:r>
            <a:r>
              <a:rPr lang="fi-FI" dirty="0"/>
              <a:t> saattaa tulla sen kilpailija</a:t>
            </a:r>
          </a:p>
        </p:txBody>
      </p:sp>
    </p:spTree>
    <p:extLst>
      <p:ext uri="{BB962C8B-B14F-4D97-AF65-F5344CB8AC3E}">
        <p14:creationId xmlns:p14="http://schemas.microsoft.com/office/powerpoint/2010/main" val="17882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7380</Words>
  <Application>Microsoft Office PowerPoint</Application>
  <PresentationFormat>Widescreen</PresentationFormat>
  <Paragraphs>1098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Consolas</vt:lpstr>
      <vt:lpstr>Courier</vt:lpstr>
      <vt:lpstr>IBM Plex Sans</vt:lpstr>
      <vt:lpstr>Office Theme</vt:lpstr>
      <vt:lpstr>Selainohjelmointi</vt:lpstr>
      <vt:lpstr>Selainohjelmointi</vt:lpstr>
      <vt:lpstr>Kurssin suoritus</vt:lpstr>
      <vt:lpstr>Arviointi</vt:lpstr>
      <vt:lpstr>Osa 0</vt:lpstr>
      <vt:lpstr>Web-sovellusten toiminnan perusteet</vt:lpstr>
      <vt:lpstr>Reactin alkeet</vt:lpstr>
      <vt:lpstr>Reactin alkeet</vt:lpstr>
      <vt:lpstr>Reactin alkeet</vt:lpstr>
      <vt:lpstr>Reactin alkeet – sovelluksen luominen</vt:lpstr>
      <vt:lpstr>Reactin alkeet – main.jsx ja App.jsx</vt:lpstr>
      <vt:lpstr>Reactin alkeet – main.jsx ja App.jsx</vt:lpstr>
      <vt:lpstr>Reactin alkeet – komponentti</vt:lpstr>
      <vt:lpstr>Reactin alkeet – funktion määrittely</vt:lpstr>
      <vt:lpstr>Reactin alkeet – dynaaminen sisältö</vt:lpstr>
      <vt:lpstr>JSX</vt:lpstr>
      <vt:lpstr>Monta komponenttia</vt:lpstr>
      <vt:lpstr>Tiedonvälitys komponenttien välillä (props)</vt:lpstr>
      <vt:lpstr>Tiedonvälitys komponenttien välillä (props)</vt:lpstr>
      <vt:lpstr>Olioiden renderöinti ei onnistu</vt:lpstr>
      <vt:lpstr>Tehtävät</vt:lpstr>
      <vt:lpstr>Tehtävä 1.1 ja 1.2</vt:lpstr>
      <vt:lpstr>JavaScript</vt:lpstr>
      <vt:lpstr>Javascript</vt:lpstr>
      <vt:lpstr>Taulukot</vt:lpstr>
      <vt:lpstr>Map</vt:lpstr>
      <vt:lpstr>Destruktoiva sijoituslause</vt:lpstr>
      <vt:lpstr>Oliot</vt:lpstr>
      <vt:lpstr>Olion käyttäminen</vt:lpstr>
      <vt:lpstr>Funktiot</vt:lpstr>
      <vt:lpstr>Tehtävät 1.3 – 1.5</vt:lpstr>
      <vt:lpstr>Komponentin tila ja tapahtumankäsittely</vt:lpstr>
      <vt:lpstr>Komponenttien apufunktiot</vt:lpstr>
      <vt:lpstr>Destrukturointi</vt:lpstr>
      <vt:lpstr>Tilallinen komponentti</vt:lpstr>
      <vt:lpstr>Tapahtumankäsittely</vt:lpstr>
      <vt:lpstr>Tapahtumankäsittely</vt:lpstr>
      <vt:lpstr>Tapahtumankäsittely</vt:lpstr>
      <vt:lpstr>Lomakkeet</vt:lpstr>
      <vt:lpstr>Lomakkeet</vt:lpstr>
      <vt:lpstr>Lomakkeet - Form</vt:lpstr>
      <vt:lpstr>Kontrolloitu komponentti</vt:lpstr>
      <vt:lpstr>Kontrolloitu komponentti</vt:lpstr>
      <vt:lpstr>Näytettävien elementtien filtteröinti</vt:lpstr>
      <vt:lpstr>Tehtävät 2.6.-2.10.</vt:lpstr>
      <vt:lpstr>Palvelimella olevan datan hakeminen</vt:lpstr>
      <vt:lpstr>Palvelimella olevan datan hakeminen</vt:lpstr>
      <vt:lpstr>Lisäasennuksia</vt:lpstr>
      <vt:lpstr>Axios</vt:lpstr>
      <vt:lpstr>Axios</vt:lpstr>
      <vt:lpstr>Promise</vt:lpstr>
      <vt:lpstr>Promise</vt:lpstr>
      <vt:lpstr>Effect hookit</vt:lpstr>
      <vt:lpstr>Suoritusympäristö kehitysaikana</vt:lpstr>
      <vt:lpstr>Tehtävä 2.11</vt:lpstr>
      <vt:lpstr>Palvelimella olevan datan muokkaaminen</vt:lpstr>
      <vt:lpstr>REST</vt:lpstr>
      <vt:lpstr>Datan lähetys palvelimelle</vt:lpstr>
      <vt:lpstr>Tiedon muuttaminen (muistiinpanon tärkeyden muutos)</vt:lpstr>
      <vt:lpstr>Tapahtumakäsittelijä</vt:lpstr>
      <vt:lpstr>Palvelimen kanssa tapahtuvan kommunikoinnin eristäminen omaan moduuliin</vt:lpstr>
      <vt:lpstr>Palvelinkommunikointi omaan moduuliin</vt:lpstr>
      <vt:lpstr>Lyhyempi tapa olioliteraalien määrittelyyn</vt:lpstr>
      <vt:lpstr>Then palauttaa promisen</vt:lpstr>
      <vt:lpstr>Muutokset App-komponenttiin</vt:lpstr>
      <vt:lpstr>Muutokset App-komponenttiin</vt:lpstr>
      <vt:lpstr>Promise ja virheet</vt:lpstr>
      <vt:lpstr>Promise ja virheet</vt:lpstr>
      <vt:lpstr>Node.js ja Express</vt:lpstr>
      <vt:lpstr>Node.js ja Express</vt:lpstr>
      <vt:lpstr>Node.js hello world</vt:lpstr>
      <vt:lpstr>Express</vt:lpstr>
      <vt:lpstr>Web ja Express</vt:lpstr>
      <vt:lpstr>Yhdistetään frontend ja backend</vt:lpstr>
      <vt:lpstr>Yhdistetään frontend ja backend</vt:lpstr>
      <vt:lpstr>Same origin policy ja CORS</vt:lpstr>
    </vt:vector>
  </TitlesOfParts>
  <Company>Epedu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Mäkelä, Petteri</dc:creator>
  <cp:lastModifiedBy>Mäkelä, Petteri</cp:lastModifiedBy>
  <cp:revision>144</cp:revision>
  <dcterms:created xsi:type="dcterms:W3CDTF">2018-11-12T10:33:44Z</dcterms:created>
  <dcterms:modified xsi:type="dcterms:W3CDTF">2024-08-26T06:10:20Z</dcterms:modified>
</cp:coreProperties>
</file>