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3" r:id="rId3"/>
    <p:sldId id="343" r:id="rId4"/>
    <p:sldId id="336" r:id="rId5"/>
    <p:sldId id="269" r:id="rId6"/>
    <p:sldId id="306" r:id="rId7"/>
    <p:sldId id="304" r:id="rId8"/>
    <p:sldId id="337" r:id="rId9"/>
    <p:sldId id="325" r:id="rId10"/>
    <p:sldId id="328" r:id="rId11"/>
    <p:sldId id="338" r:id="rId12"/>
    <p:sldId id="307" r:id="rId13"/>
    <p:sldId id="341" r:id="rId14"/>
    <p:sldId id="321" r:id="rId15"/>
    <p:sldId id="323" r:id="rId16"/>
    <p:sldId id="320" r:id="rId17"/>
    <p:sldId id="319" r:id="rId18"/>
    <p:sldId id="334" r:id="rId19"/>
    <p:sldId id="322" r:id="rId20"/>
    <p:sldId id="340" r:id="rId21"/>
    <p:sldId id="344" r:id="rId22"/>
    <p:sldId id="329" r:id="rId23"/>
    <p:sldId id="333" r:id="rId24"/>
    <p:sldId id="332" r:id="rId25"/>
    <p:sldId id="342" r:id="rId26"/>
    <p:sldId id="315" r:id="rId27"/>
  </p:sldIdLst>
  <p:sldSz cx="12192000" cy="6858000"/>
  <p:notesSz cx="6802438" cy="9936163"/>
  <p:embeddedFontLst>
    <p:embeddedFont>
      <p:font typeface="Wingdings 2" panose="05020102010507070707" pitchFamily="18" charset="2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>
    <p:extLst>
      <p:ext uri="{19B8F6BF-5375-455C-9EA6-DF929625EA0E}">
        <p15:presenceInfo xmlns:p15="http://schemas.microsoft.com/office/powerpoint/2012/main" userId="남궁주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1F1F"/>
    <a:srgbClr val="18A09A"/>
    <a:srgbClr val="FFFFFF"/>
    <a:srgbClr val="FCFCFC"/>
    <a:srgbClr val="FFA3A3"/>
    <a:srgbClr val="D2DEEF"/>
    <a:srgbClr val="FFFFC7"/>
    <a:srgbClr val="0D5350"/>
    <a:srgbClr val="09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5827" autoAdjust="0"/>
  </p:normalViewPr>
  <p:slideViewPr>
    <p:cSldViewPr snapToGrid="0">
      <p:cViewPr varScale="1">
        <p:scale>
          <a:sx n="102" d="100"/>
          <a:sy n="102" d="100"/>
        </p:scale>
        <p:origin x="966" y="108"/>
      </p:cViewPr>
      <p:guideLst/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820525381155315E-2"/>
          <c:y val="0.15715612817214111"/>
          <c:w val="0.75790114501991479"/>
          <c:h val="0.47351690971419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DGA 정확도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0.96830000000000005</c:v>
                </c:pt>
                <c:pt idx="1">
                  <c:v>0.97170000000000001</c:v>
                </c:pt>
                <c:pt idx="2">
                  <c:v>0.9758</c:v>
                </c:pt>
                <c:pt idx="3">
                  <c:v>0.97689999999999999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9-476D-8546-329BFCCC5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알고리즘 정확도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BILSTM_ATT</c:v>
                </c:pt>
                <c:pt idx="2">
                  <c:v>CNN&amp;BILSTM_ATT</c:v>
                </c:pt>
                <c:pt idx="3">
                  <c:v>Ensemble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0.86429999999999996</c:v>
                </c:pt>
                <c:pt idx="1">
                  <c:v>0.93730000000000002</c:v>
                </c:pt>
                <c:pt idx="2">
                  <c:v>0.94059999999999999</c:v>
                </c:pt>
                <c:pt idx="3">
                  <c:v>0.94320000000000004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E9-476D-8546-329BFCCC5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0389295"/>
        <c:axId val="2120807167"/>
      </c:barChart>
      <c:catAx>
        <c:axId val="177038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807167"/>
        <c:crosses val="autoZero"/>
        <c:auto val="1"/>
        <c:lblAlgn val="ctr"/>
        <c:lblOffset val="100"/>
        <c:noMultiLvlLbl val="0"/>
      </c:catAx>
      <c:valAx>
        <c:axId val="212080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0389295"/>
        <c:crosses val="autoZero"/>
        <c:crossBetween val="between"/>
        <c:majorUnit val="2.5000000000000005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865" y="0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C775-E588-49B1-8152-34E6F68DC449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7609"/>
            <a:ext cx="2947988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865" y="9437609"/>
            <a:ext cx="2947987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B2693-AA52-4FA1-9F38-034AF80BC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9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6C75824B-EE8F-4812-A8E8-7CD839AE493C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78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80"/>
            <a:ext cx="5441950" cy="3912364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853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54F5F91B-DFCF-4C9F-AFC4-FED87A24F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1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6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0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5F91B-DFCF-4C9F-AFC4-FED87A24FDD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9079" y="2218815"/>
            <a:ext cx="6653842" cy="1006475"/>
          </a:xfrm>
          <a:solidFill>
            <a:srgbClr val="18A09A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01705" y="6513463"/>
            <a:ext cx="3988591" cy="268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Science, </a:t>
            </a: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Kangwon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National University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736474" y="5703200"/>
            <a:ext cx="2719052" cy="886072"/>
            <a:chOff x="4814112" y="5591062"/>
            <a:chExt cx="2719052" cy="886072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88456" y="5591062"/>
              <a:ext cx="2170364" cy="74987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14112" y="6135728"/>
              <a:ext cx="2719052" cy="34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 2" panose="05020102010507070707" pitchFamily="18" charset="2"/>
              <a:buChar char=""/>
              <a:defRPr/>
            </a:lvl1pPr>
            <a:lvl3pPr marL="1143000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747" y="2587925"/>
            <a:ext cx="7641806" cy="948905"/>
          </a:xfrm>
          <a:solidFill>
            <a:srgbClr val="7F7F7F"/>
          </a:solidFill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>
          <a:xfrm>
            <a:off x="1204823" y="1130441"/>
            <a:ext cx="3065253" cy="843562"/>
          </a:xfrm>
          <a:prstGeom prst="rect">
            <a:avLst/>
          </a:prstGeom>
          <a:solidFill>
            <a:srgbClr val="18A09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5133380" y="2534973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133380" y="3391185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133380" y="4247397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33380" y="5103610"/>
            <a:ext cx="84406" cy="633046"/>
          </a:xfrm>
          <a:prstGeom prst="rect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301706" y="2648691"/>
            <a:ext cx="3588589" cy="1370838"/>
            <a:chOff x="4284453" y="2524140"/>
            <a:chExt cx="3588589" cy="137083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4284453" y="2524140"/>
              <a:ext cx="3588589" cy="843562"/>
            </a:xfrm>
            <a:prstGeom prst="rect">
              <a:avLst/>
            </a:prstGeom>
            <a:solidFill>
              <a:srgbClr val="18A09A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dirty="0"/>
                <a:t>Q&amp;A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5216331" y="3433313"/>
              <a:ext cx="1724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Thank You!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 userDrawn="1"/>
        </p:nvGrpSpPr>
        <p:grpSpPr>
          <a:xfrm>
            <a:off x="-2218" y="152890"/>
            <a:ext cx="12189291" cy="647113"/>
            <a:chOff x="-2218" y="152890"/>
            <a:chExt cx="12189291" cy="647113"/>
          </a:xfrm>
        </p:grpSpPr>
        <p:sp>
          <p:nvSpPr>
            <p:cNvPr id="7" name="사다리꼴 6"/>
            <p:cNvSpPr/>
            <p:nvPr userDrawn="1"/>
          </p:nvSpPr>
          <p:spPr>
            <a:xfrm>
              <a:off x="-2218" y="152890"/>
              <a:ext cx="1253048" cy="647113"/>
            </a:xfrm>
            <a:custGeom>
              <a:avLst/>
              <a:gdLst>
                <a:gd name="connsiteX0" fmla="*/ 0 w 3530991"/>
                <a:gd name="connsiteY0" fmla="*/ 647113 h 647113"/>
                <a:gd name="connsiteX1" fmla="*/ 161778 w 3530991"/>
                <a:gd name="connsiteY1" fmla="*/ 0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0 w 3530991"/>
                <a:gd name="connsiteY0" fmla="*/ 647113 h 647113"/>
                <a:gd name="connsiteX1" fmla="*/ 213537 w 3530991"/>
                <a:gd name="connsiteY1" fmla="*/ 8626 h 647113"/>
                <a:gd name="connsiteX2" fmla="*/ 3369213 w 3530991"/>
                <a:gd name="connsiteY2" fmla="*/ 0 h 647113"/>
                <a:gd name="connsiteX3" fmla="*/ 3530991 w 3530991"/>
                <a:gd name="connsiteY3" fmla="*/ 647113 h 647113"/>
                <a:gd name="connsiteX4" fmla="*/ 0 w 3530991"/>
                <a:gd name="connsiteY4" fmla="*/ 647113 h 647113"/>
                <a:gd name="connsiteX0" fmla="*/ 2123 w 3317454"/>
                <a:gd name="connsiteY0" fmla="*/ 647113 h 647113"/>
                <a:gd name="connsiteX1" fmla="*/ 0 w 3317454"/>
                <a:gd name="connsiteY1" fmla="*/ 8626 h 647113"/>
                <a:gd name="connsiteX2" fmla="*/ 3155676 w 3317454"/>
                <a:gd name="connsiteY2" fmla="*/ 0 h 647113"/>
                <a:gd name="connsiteX3" fmla="*/ 3317454 w 3317454"/>
                <a:gd name="connsiteY3" fmla="*/ 647113 h 647113"/>
                <a:gd name="connsiteX4" fmla="*/ 2123 w 3317454"/>
                <a:gd name="connsiteY4" fmla="*/ 647113 h 647113"/>
                <a:gd name="connsiteX0" fmla="*/ 54 w 3315385"/>
                <a:gd name="connsiteY0" fmla="*/ 647113 h 647113"/>
                <a:gd name="connsiteX1" fmla="*/ 5246 w 3315385"/>
                <a:gd name="connsiteY1" fmla="*/ 1311 h 647113"/>
                <a:gd name="connsiteX2" fmla="*/ 3153607 w 3315385"/>
                <a:gd name="connsiteY2" fmla="*/ 0 h 647113"/>
                <a:gd name="connsiteX3" fmla="*/ 3315385 w 3315385"/>
                <a:gd name="connsiteY3" fmla="*/ 647113 h 647113"/>
                <a:gd name="connsiteX4" fmla="*/ 54 w 3315385"/>
                <a:gd name="connsiteY4" fmla="*/ 647113 h 647113"/>
                <a:gd name="connsiteX0" fmla="*/ 2123 w 3310139"/>
                <a:gd name="connsiteY0" fmla="*/ 643456 h 647113"/>
                <a:gd name="connsiteX1" fmla="*/ 0 w 3310139"/>
                <a:gd name="connsiteY1" fmla="*/ 1311 h 647113"/>
                <a:gd name="connsiteX2" fmla="*/ 3148361 w 3310139"/>
                <a:gd name="connsiteY2" fmla="*/ 0 h 647113"/>
                <a:gd name="connsiteX3" fmla="*/ 3310139 w 3310139"/>
                <a:gd name="connsiteY3" fmla="*/ 647113 h 647113"/>
                <a:gd name="connsiteX4" fmla="*/ 2123 w 3310139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3146349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08127"/>
                <a:gd name="connsiteY0" fmla="*/ 643456 h 647113"/>
                <a:gd name="connsiteX1" fmla="*/ 1646 w 3308127"/>
                <a:gd name="connsiteY1" fmla="*/ 1311 h 647113"/>
                <a:gd name="connsiteX2" fmla="*/ 2798910 w 3308127"/>
                <a:gd name="connsiteY2" fmla="*/ 0 h 647113"/>
                <a:gd name="connsiteX3" fmla="*/ 3308127 w 3308127"/>
                <a:gd name="connsiteY3" fmla="*/ 647113 h 647113"/>
                <a:gd name="connsiteX4" fmla="*/ 111 w 3308127"/>
                <a:gd name="connsiteY4" fmla="*/ 643456 h 647113"/>
                <a:gd name="connsiteX0" fmla="*/ 111 w 3332228"/>
                <a:gd name="connsiteY0" fmla="*/ 643456 h 647113"/>
                <a:gd name="connsiteX1" fmla="*/ 1646 w 3332228"/>
                <a:gd name="connsiteY1" fmla="*/ 1311 h 647113"/>
                <a:gd name="connsiteX2" fmla="*/ 2798910 w 3332228"/>
                <a:gd name="connsiteY2" fmla="*/ 0 h 647113"/>
                <a:gd name="connsiteX3" fmla="*/ 3332228 w 3332228"/>
                <a:gd name="connsiteY3" fmla="*/ 647113 h 647113"/>
                <a:gd name="connsiteX4" fmla="*/ 111 w 3332228"/>
                <a:gd name="connsiteY4" fmla="*/ 643456 h 647113"/>
                <a:gd name="connsiteX0" fmla="*/ 111 w 3404535"/>
                <a:gd name="connsiteY0" fmla="*/ 643456 h 647113"/>
                <a:gd name="connsiteX1" fmla="*/ 1646 w 3404535"/>
                <a:gd name="connsiteY1" fmla="*/ 1311 h 647113"/>
                <a:gd name="connsiteX2" fmla="*/ 2798910 w 3404535"/>
                <a:gd name="connsiteY2" fmla="*/ 0 h 647113"/>
                <a:gd name="connsiteX3" fmla="*/ 3404535 w 3404535"/>
                <a:gd name="connsiteY3" fmla="*/ 647113 h 647113"/>
                <a:gd name="connsiteX4" fmla="*/ 111 w 3404535"/>
                <a:gd name="connsiteY4" fmla="*/ 643456 h 647113"/>
                <a:gd name="connsiteX0" fmla="*/ 111 w 3380432"/>
                <a:gd name="connsiteY0" fmla="*/ 643456 h 647113"/>
                <a:gd name="connsiteX1" fmla="*/ 1646 w 3380432"/>
                <a:gd name="connsiteY1" fmla="*/ 1311 h 647113"/>
                <a:gd name="connsiteX2" fmla="*/ 2798910 w 3380432"/>
                <a:gd name="connsiteY2" fmla="*/ 0 h 647113"/>
                <a:gd name="connsiteX3" fmla="*/ 3380432 w 3380432"/>
                <a:gd name="connsiteY3" fmla="*/ 647113 h 647113"/>
                <a:gd name="connsiteX4" fmla="*/ 111 w 3380432"/>
                <a:gd name="connsiteY4" fmla="*/ 643456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432" h="647113">
                  <a:moveTo>
                    <a:pt x="111" y="643456"/>
                  </a:moveTo>
                  <a:cubicBezTo>
                    <a:pt x="-597" y="430627"/>
                    <a:pt x="2354" y="214140"/>
                    <a:pt x="1646" y="1311"/>
                  </a:cubicBezTo>
                  <a:lnTo>
                    <a:pt x="2798910" y="0"/>
                  </a:lnTo>
                  <a:lnTo>
                    <a:pt x="3380432" y="647113"/>
                  </a:lnTo>
                  <a:lnTo>
                    <a:pt x="111" y="643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 userDrawn="1"/>
          </p:nvSpPr>
          <p:spPr>
            <a:xfrm rot="10800000">
              <a:off x="1181819" y="152890"/>
              <a:ext cx="11005254" cy="647113"/>
            </a:xfrm>
            <a:custGeom>
              <a:avLst/>
              <a:gdLst>
                <a:gd name="connsiteX0" fmla="*/ 0 w 9101797"/>
                <a:gd name="connsiteY0" fmla="*/ 647113 h 647113"/>
                <a:gd name="connsiteX1" fmla="*/ 161778 w 9101797"/>
                <a:gd name="connsiteY1" fmla="*/ 0 h 647113"/>
                <a:gd name="connsiteX2" fmla="*/ 8940019 w 9101797"/>
                <a:gd name="connsiteY2" fmla="*/ 0 h 647113"/>
                <a:gd name="connsiteX3" fmla="*/ 9101797 w 9101797"/>
                <a:gd name="connsiteY3" fmla="*/ 647113 h 647113"/>
                <a:gd name="connsiteX4" fmla="*/ 0 w 9101797"/>
                <a:gd name="connsiteY4" fmla="*/ 647113 h 647113"/>
                <a:gd name="connsiteX0" fmla="*/ 62509 w 8940019"/>
                <a:gd name="connsiteY0" fmla="*/ 647113 h 647113"/>
                <a:gd name="connsiteX1" fmla="*/ 0 w 8940019"/>
                <a:gd name="connsiteY1" fmla="*/ 0 h 647113"/>
                <a:gd name="connsiteX2" fmla="*/ 8778241 w 8940019"/>
                <a:gd name="connsiteY2" fmla="*/ 0 h 647113"/>
                <a:gd name="connsiteX3" fmla="*/ 8940019 w 8940019"/>
                <a:gd name="connsiteY3" fmla="*/ 647113 h 647113"/>
                <a:gd name="connsiteX4" fmla="*/ 62509 w 8940019"/>
                <a:gd name="connsiteY4" fmla="*/ 647113 h 647113"/>
                <a:gd name="connsiteX0" fmla="*/ 10750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10750 w 8888260"/>
                <a:gd name="connsiteY4" fmla="*/ 647113 h 647113"/>
                <a:gd name="connsiteX0" fmla="*/ 7092 w 8888260"/>
                <a:gd name="connsiteY0" fmla="*/ 647113 h 647113"/>
                <a:gd name="connsiteX1" fmla="*/ 0 w 8888260"/>
                <a:gd name="connsiteY1" fmla="*/ 17253 h 647113"/>
                <a:gd name="connsiteX2" fmla="*/ 8726482 w 8888260"/>
                <a:gd name="connsiteY2" fmla="*/ 0 h 647113"/>
                <a:gd name="connsiteX3" fmla="*/ 8888260 w 8888260"/>
                <a:gd name="connsiteY3" fmla="*/ 647113 h 647113"/>
                <a:gd name="connsiteX4" fmla="*/ 7092 w 8888260"/>
                <a:gd name="connsiteY4" fmla="*/ 647113 h 647113"/>
                <a:gd name="connsiteX0" fmla="*/ 0 w 8881168"/>
                <a:gd name="connsiteY0" fmla="*/ 647113 h 647113"/>
                <a:gd name="connsiteX1" fmla="*/ 223 w 8881168"/>
                <a:gd name="connsiteY1" fmla="*/ 17253 h 647113"/>
                <a:gd name="connsiteX2" fmla="*/ 8719390 w 8881168"/>
                <a:gd name="connsiteY2" fmla="*/ 0 h 647113"/>
                <a:gd name="connsiteX3" fmla="*/ 8881168 w 8881168"/>
                <a:gd name="connsiteY3" fmla="*/ 647113 h 647113"/>
                <a:gd name="connsiteX4" fmla="*/ 0 w 8881168"/>
                <a:gd name="connsiteY4" fmla="*/ 647113 h 6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1168" h="647113">
                  <a:moveTo>
                    <a:pt x="0" y="647113"/>
                  </a:moveTo>
                  <a:cubicBezTo>
                    <a:pt x="74" y="437160"/>
                    <a:pt x="149" y="227206"/>
                    <a:pt x="223" y="17253"/>
                  </a:cubicBezTo>
                  <a:lnTo>
                    <a:pt x="8719390" y="0"/>
                  </a:lnTo>
                  <a:lnTo>
                    <a:pt x="8881168" y="647113"/>
                  </a:lnTo>
                  <a:lnTo>
                    <a:pt x="0" y="647113"/>
                  </a:lnTo>
                  <a:close/>
                </a:path>
              </a:pathLst>
            </a:custGeom>
            <a:solidFill>
              <a:srgbClr val="18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1426646" y="252203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896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0591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4" y="331358"/>
            <a:ext cx="754499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18A09A"/>
        </a:buClr>
        <a:buFont typeface="Wingdings 2" panose="05020102010507070707" pitchFamily="18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19225" y="1828801"/>
            <a:ext cx="9486899" cy="1563062"/>
          </a:xfrm>
        </p:spPr>
        <p:txBody>
          <a:bodyPr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트랙 </a:t>
            </a:r>
            <a:r>
              <a:rPr lang="en-US" altLang="ko-KR" dirty="0"/>
              <a:t>7] AI </a:t>
            </a:r>
            <a:r>
              <a:rPr lang="ko-KR" altLang="en-US" dirty="0"/>
              <a:t>기반 악성 도메인 예측 보고서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2769079" y="3391862"/>
            <a:ext cx="6653842" cy="1262434"/>
          </a:xfrm>
        </p:spPr>
        <p:txBody>
          <a:bodyPr>
            <a:noAutofit/>
          </a:bodyPr>
          <a:lstStyle/>
          <a:p>
            <a:pPr marL="0" lvl="1"/>
            <a:r>
              <a:rPr lang="en-US" altLang="ko-KR" b="1" dirty="0"/>
              <a:t>DKE</a:t>
            </a:r>
          </a:p>
          <a:p>
            <a:pPr marL="0" lvl="1"/>
            <a:r>
              <a:rPr lang="ko-KR" altLang="en-US" sz="1400" dirty="0"/>
              <a:t>남궁 주홍</a:t>
            </a:r>
            <a:r>
              <a:rPr lang="en-US" altLang="ko-KR" sz="1400" dirty="0"/>
              <a:t>, </a:t>
            </a:r>
            <a:r>
              <a:rPr lang="ko-KR" altLang="en-US" sz="1400" dirty="0"/>
              <a:t>문 효종</a:t>
            </a:r>
            <a:endParaRPr lang="en-US" altLang="ko-KR" sz="1400" dirty="0"/>
          </a:p>
          <a:p>
            <a:pPr marL="0" lvl="1"/>
            <a:r>
              <a:rPr lang="en-US" altLang="ko-KR" sz="1400" dirty="0"/>
              <a:t>2019. 11. 21.</a:t>
            </a:r>
          </a:p>
        </p:txBody>
      </p:sp>
    </p:spTree>
    <p:extLst>
      <p:ext uri="{BB962C8B-B14F-4D97-AF65-F5344CB8AC3E}">
        <p14:creationId xmlns:p14="http://schemas.microsoft.com/office/powerpoint/2010/main" val="34981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5471-07B0-4819-8D79-A2B28BD5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 및 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68D70-297A-4936-BEFA-9F2DB77E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도메인 문자</a:t>
            </a:r>
            <a:r>
              <a:rPr lang="en-US" altLang="ko-KR" dirty="0"/>
              <a:t>(X)</a:t>
            </a:r>
            <a:r>
              <a:rPr lang="ko-KR" altLang="en-US" dirty="0"/>
              <a:t>를 입력으로 </a:t>
            </a:r>
            <a:r>
              <a:rPr lang="en-US" altLang="ko-KR" dirty="0"/>
              <a:t>DGA class 0~19(Y) </a:t>
            </a:r>
            <a:r>
              <a:rPr lang="ko-KR" altLang="en-US" dirty="0"/>
              <a:t>예측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학습 및 예측 과정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입력 </a:t>
            </a:r>
            <a:r>
              <a:rPr lang="en-US" altLang="ko-KR" dirty="0"/>
              <a:t>domain</a:t>
            </a:r>
            <a:r>
              <a:rPr lang="ko-KR" altLang="en-US" dirty="0"/>
              <a:t>을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로 변환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vsviqe.com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 [ [32, 29, 32, 19, 27, 15, 76, 13, 25, 23] ]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최대 길이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=74)</a:t>
            </a:r>
            <a:r>
              <a:rPr lang="ko-KR" altLang="en-US" dirty="0"/>
              <a:t> 설정 및 </a:t>
            </a:r>
            <a:r>
              <a:rPr lang="en-US" altLang="ko-KR" dirty="0"/>
              <a:t>padding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00"/>
                </a:solidFill>
                <a:ea typeface="굴림체" panose="020B0609000101010101" pitchFamily="49" charset="-127"/>
                <a:sym typeface="Wingdings" panose="05000000000000000000" pitchFamily="2" charset="2"/>
              </a:rPr>
              <a:t>[ [32, 29, 32, 19, 27, 15, 76, 13, 25, 23] ]  [ [ 0, 0, 0, 0, …, 13, 25, 23] ]</a:t>
            </a:r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dirty="0"/>
              <a:t>딥러닝 모델 학습</a:t>
            </a:r>
            <a:endParaRPr lang="en-US" altLang="ko-KR" dirty="0"/>
          </a:p>
          <a:p>
            <a:pPr marL="78105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Class</a:t>
            </a:r>
            <a:r>
              <a:rPr lang="ko-KR" altLang="en-US" dirty="0"/>
              <a:t>를 예측하여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 err="1"/>
              <a:t>dga</a:t>
            </a:r>
            <a:r>
              <a:rPr lang="en-US" altLang="ko-KR" dirty="0"/>
              <a:t>=‘no’, 0</a:t>
            </a:r>
            <a:r>
              <a:rPr lang="ko-KR" altLang="en-US" dirty="0"/>
              <a:t>이 아니면 </a:t>
            </a:r>
            <a:r>
              <a:rPr lang="en-US" altLang="ko-KR" dirty="0" err="1"/>
              <a:t>dga</a:t>
            </a:r>
            <a:r>
              <a:rPr lang="en-US" altLang="ko-KR" dirty="0"/>
              <a:t>=‘yes’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F95C3-EC99-4D3D-8898-CF2721D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5E59-6DAD-4175-8525-8FF70BEE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모델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A9B82-D687-4360-93B0-5DF16406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모델에 대한 성능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CNN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BILSTM with Attention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CNN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BILSTM_Attention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+ Ensemble(stacking)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CF323-B0A1-45AB-814B-77564BF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_x565676312" descr="EMB0000541459d0">
            <a:extLst>
              <a:ext uri="{FF2B5EF4-FFF2-40B4-BE49-F238E27FC236}">
                <a16:creationId xmlns:a16="http://schemas.microsoft.com/office/drawing/2014/main" id="{70D0B171-2D22-4906-893F-A9B46FFB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03" y="1311507"/>
            <a:ext cx="4002639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4D967-A34C-4880-9540-BA5206255BCF}"/>
              </a:ext>
            </a:extLst>
          </p:cNvPr>
          <p:cNvSpPr txBox="1"/>
          <p:nvPr/>
        </p:nvSpPr>
        <p:spPr>
          <a:xfrm>
            <a:off x="5457652" y="3386698"/>
            <a:ext cx="24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&lt;Bidirectional LSTM&gt;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C3C561-6203-459D-8468-A20E0B9B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51" y="875802"/>
            <a:ext cx="2450968" cy="2887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6E93B-CFC8-4CBC-B72D-ABC80790B95F}"/>
              </a:ext>
            </a:extLst>
          </p:cNvPr>
          <p:cNvSpPr txBox="1"/>
          <p:nvPr/>
        </p:nvSpPr>
        <p:spPr>
          <a:xfrm>
            <a:off x="9159428" y="3572208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&lt;Attention Mechanism&gt;</a:t>
            </a:r>
            <a:endParaRPr lang="ko-KR" altLang="en-US" dirty="0"/>
          </a:p>
        </p:txBody>
      </p:sp>
      <p:pic>
        <p:nvPicPr>
          <p:cNvPr id="1026" name="Picture 2" descr="ensemble stacking에 대한 이미지 검색결과">
            <a:extLst>
              <a:ext uri="{FF2B5EF4-FFF2-40B4-BE49-F238E27FC236}">
                <a16:creationId xmlns:a16="http://schemas.microsoft.com/office/drawing/2014/main" id="{D8DC9BA8-7974-48AF-8EC2-8B2A731A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019" y="4030716"/>
            <a:ext cx="3738851" cy="282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7EA90-8530-40D8-89CC-7C1D985C3354}"/>
              </a:ext>
            </a:extLst>
          </p:cNvPr>
          <p:cNvSpPr txBox="1"/>
          <p:nvPr/>
        </p:nvSpPr>
        <p:spPr>
          <a:xfrm>
            <a:off x="5575189" y="6148149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&lt;Stacking&gt;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50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E71C-A1FC-4963-8DBA-E55C05D2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BILSTM + Attention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0B6865-1A97-424E-8E1F-B80EA2283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24"/>
          <a:stretch/>
        </p:blipFill>
        <p:spPr>
          <a:xfrm>
            <a:off x="479553" y="878206"/>
            <a:ext cx="6305676" cy="547814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FF338-6200-4DDC-969E-418D97C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A081F8-22F8-4D3D-85C0-62FBDBB19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2" t="62605" r="21276"/>
          <a:stretch/>
        </p:blipFill>
        <p:spPr>
          <a:xfrm>
            <a:off x="7556946" y="972498"/>
            <a:ext cx="2873828" cy="55664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C97A682-0B2E-4328-B781-9372E35C505C}"/>
              </a:ext>
            </a:extLst>
          </p:cNvPr>
          <p:cNvSpPr/>
          <p:nvPr/>
        </p:nvSpPr>
        <p:spPr>
          <a:xfrm>
            <a:off x="479553" y="1857375"/>
            <a:ext cx="4254372" cy="1685925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5BAA62-9F23-4A89-AA49-56FE5F38B8A2}"/>
              </a:ext>
            </a:extLst>
          </p:cNvPr>
          <p:cNvSpPr/>
          <p:nvPr/>
        </p:nvSpPr>
        <p:spPr>
          <a:xfrm>
            <a:off x="4867276" y="2317222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62526-06A8-4006-9ACC-9003D7AE7F73}"/>
              </a:ext>
            </a:extLst>
          </p:cNvPr>
          <p:cNvSpPr/>
          <p:nvPr/>
        </p:nvSpPr>
        <p:spPr>
          <a:xfrm>
            <a:off x="3152776" y="4630557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1E72-D568-4024-BDD8-0579EE9AAF3E}"/>
              </a:ext>
            </a:extLst>
          </p:cNvPr>
          <p:cNvSpPr txBox="1"/>
          <p:nvPr/>
        </p:nvSpPr>
        <p:spPr>
          <a:xfrm>
            <a:off x="292231" y="13850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F3C16-1453-4EAD-8901-02A875B22D20}"/>
              </a:ext>
            </a:extLst>
          </p:cNvPr>
          <p:cNvSpPr txBox="1"/>
          <p:nvPr/>
        </p:nvSpPr>
        <p:spPr>
          <a:xfrm>
            <a:off x="5378080" y="4296740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8BF7EBE-6853-4939-90A3-5FDD402B5D43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 flipH="1" flipV="1">
            <a:off x="3872813" y="1338311"/>
            <a:ext cx="5486859" cy="4755234"/>
          </a:xfrm>
          <a:prstGeom prst="bentConnector5">
            <a:avLst>
              <a:gd name="adj1" fmla="val -4166"/>
              <a:gd name="adj2" fmla="val 74390"/>
              <a:gd name="adj3" fmla="val 100198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7DD5-FAD3-421B-AFED-A524A384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 </a:t>
            </a:r>
            <a:r>
              <a:rPr lang="ko-KR" altLang="en-US" dirty="0"/>
              <a:t>모델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98E721-6391-48F7-B59F-ED499B2E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" r="2965"/>
          <a:stretch/>
        </p:blipFill>
        <p:spPr>
          <a:xfrm>
            <a:off x="2058081" y="3973110"/>
            <a:ext cx="4357233" cy="22669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940CB-BBBA-4951-B131-A44E023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1FAEE-0343-43E5-B7C9-6088E5BB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4" y="1185135"/>
            <a:ext cx="5124377" cy="278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2C360-E92D-4545-92AB-06216CC50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131" y="3637869"/>
            <a:ext cx="2971800" cy="178117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E8ECD24-F786-4B53-BC63-39B8CABD604F}"/>
              </a:ext>
            </a:extLst>
          </p:cNvPr>
          <p:cNvCxnSpPr>
            <a:cxnSpLocks/>
            <a:endCxn id="17" idx="0"/>
          </p:cNvCxnSpPr>
          <p:nvPr/>
        </p:nvCxnSpPr>
        <p:spPr>
          <a:xfrm flipV="1">
            <a:off x="3186589" y="3617154"/>
            <a:ext cx="5606118" cy="2642482"/>
          </a:xfrm>
          <a:prstGeom prst="bentConnector4">
            <a:avLst>
              <a:gd name="adj1" fmla="val 20032"/>
              <a:gd name="adj2" fmla="val 13007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64D341-59CE-4056-A7BC-19A4731A6343}"/>
              </a:ext>
            </a:extLst>
          </p:cNvPr>
          <p:cNvSpPr/>
          <p:nvPr/>
        </p:nvSpPr>
        <p:spPr>
          <a:xfrm>
            <a:off x="8335507" y="3617154"/>
            <a:ext cx="91440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88DF175-E8FC-437D-B915-B6AD6B0BA8DE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5414235" y="3558746"/>
            <a:ext cx="4792254" cy="2768399"/>
          </a:xfrm>
          <a:prstGeom prst="bentConnector4">
            <a:avLst>
              <a:gd name="adj1" fmla="val 45230"/>
              <a:gd name="adj2" fmla="val 10825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5DED87-7D93-45EB-84BA-85ED6049F598}"/>
              </a:ext>
            </a:extLst>
          </p:cNvPr>
          <p:cNvSpPr/>
          <p:nvPr/>
        </p:nvSpPr>
        <p:spPr>
          <a:xfrm>
            <a:off x="9749289" y="3558746"/>
            <a:ext cx="914400" cy="907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C4F88F-1166-4FCD-B976-D8C861FCDB03}"/>
              </a:ext>
            </a:extLst>
          </p:cNvPr>
          <p:cNvSpPr/>
          <p:nvPr/>
        </p:nvSpPr>
        <p:spPr>
          <a:xfrm>
            <a:off x="427264" y="2061029"/>
            <a:ext cx="5124377" cy="1932214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1C974-D042-4FAA-8440-3C149522FD8C}"/>
              </a:ext>
            </a:extLst>
          </p:cNvPr>
          <p:cNvSpPr txBox="1"/>
          <p:nvPr/>
        </p:nvSpPr>
        <p:spPr>
          <a:xfrm>
            <a:off x="3864379" y="1557117"/>
            <a:ext cx="282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6600"/>
                </a:solidFill>
              </a:rPr>
              <a:t>CNN &amp; BILSM + Attention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F14459-3AE4-4495-9DE0-7974D809D8D3}"/>
              </a:ext>
            </a:extLst>
          </p:cNvPr>
          <p:cNvSpPr/>
          <p:nvPr/>
        </p:nvSpPr>
        <p:spPr>
          <a:xfrm>
            <a:off x="4322044" y="4482930"/>
            <a:ext cx="2171700" cy="18288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5A26D-98B5-4B2C-ACA5-A98B85D8F66A}"/>
              </a:ext>
            </a:extLst>
          </p:cNvPr>
          <p:cNvSpPr txBox="1"/>
          <p:nvPr/>
        </p:nvSpPr>
        <p:spPr>
          <a:xfrm>
            <a:off x="5801391" y="3877892"/>
            <a:ext cx="21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BILSTM + Attention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D84D8E-2A4F-4075-A411-561CD4EF3A58}"/>
              </a:ext>
            </a:extLst>
          </p:cNvPr>
          <p:cNvSpPr/>
          <p:nvPr/>
        </p:nvSpPr>
        <p:spPr>
          <a:xfrm>
            <a:off x="8589500" y="4126501"/>
            <a:ext cx="1927689" cy="1439455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6AD5DD-267F-4A0C-AF7B-C86014E1074E}"/>
              </a:ext>
            </a:extLst>
          </p:cNvPr>
          <p:cNvSpPr txBox="1"/>
          <p:nvPr/>
        </p:nvSpPr>
        <p:spPr>
          <a:xfrm>
            <a:off x="10549043" y="45741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Second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84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F77C-602E-4DB1-A39E-F0544D6D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65CF-11BD-4DDC-87C2-F469969F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예선용 문제 데이터 전체를 </a:t>
            </a:r>
            <a:r>
              <a:rPr lang="en-US" altLang="ko-KR" dirty="0"/>
              <a:t>80:20 </a:t>
            </a:r>
            <a:r>
              <a:rPr lang="ko-KR" altLang="en-US" dirty="0"/>
              <a:t>비율로 </a:t>
            </a:r>
            <a:r>
              <a:rPr lang="en-US" altLang="ko-KR" dirty="0"/>
              <a:t>training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본선</a:t>
            </a:r>
            <a:r>
              <a:rPr lang="en-US" altLang="ko-KR" dirty="0"/>
              <a:t> train </a:t>
            </a:r>
            <a:r>
              <a:rPr lang="ko-KR" altLang="en-US" dirty="0"/>
              <a:t>데이터 전체를 학습에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평가 척도</a:t>
            </a:r>
            <a:r>
              <a:rPr lang="en-US" altLang="ko-KR" dirty="0"/>
              <a:t>(confusion matrix)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도메인 생성 알고리즘 예측 정확도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 </a:t>
            </a:r>
            <a:r>
              <a:rPr lang="ko-KR" altLang="en-US" dirty="0"/>
              <a:t>여부 예측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F94CA-BB6C-4C16-9CD7-CD3A1DBE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9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E2736-DB76-4173-B2A4-F2BF535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EF7DF5-6F11-4351-BE03-FC1C54B0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34863-2DDE-4757-8020-1EDCD80C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6" y="1066177"/>
            <a:ext cx="5876316" cy="5383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355825-420E-4D79-AF32-9DCB0533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22" y="2058283"/>
            <a:ext cx="4733892" cy="37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5260-29F4-4BCB-A7B4-786C60E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BILSTM_Attention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48AE-0125-4DF4-AAE4-4708437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63705-65B7-48E7-954E-ED62BFB1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71981"/>
            <a:ext cx="4462021" cy="37663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234502-6215-4573-8F1D-EDA8AFBD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9" y="1114170"/>
            <a:ext cx="6020103" cy="52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9AAF-FA9A-454F-A2D0-3577BBBC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&amp; </a:t>
            </a:r>
            <a:r>
              <a:rPr lang="en-US" altLang="ko-KR" dirty="0" err="1"/>
              <a:t>BILSTM_Attention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01E37F-5FEF-49B1-9F48-CE3C475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B8C53B-FFC9-47A6-AC8B-4079515B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0" y="1167145"/>
            <a:ext cx="6001082" cy="5189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620544-B9F5-49EC-87E7-D91B4FC1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58" y="2057400"/>
            <a:ext cx="4793703" cy="38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8C6E-62C2-4C50-9023-1142F31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E93DF7-5382-4C3F-9C2A-982FDADB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1C080-0D62-4ABC-B1FE-4104D16C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" y="1151257"/>
            <a:ext cx="6089715" cy="529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63B6B-ADE4-43CF-8F41-85FB1D0D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62" y="2136617"/>
            <a:ext cx="4235350" cy="35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6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A95B-0959-4254-81AC-20F5A5F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정확도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473239-3BE8-4B8F-9726-CF19916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42535B-23EA-470D-B6C0-C00CE494D9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198" y="1022791"/>
          <a:ext cx="8229602" cy="21209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171973"/>
                    </a:ext>
                  </a:extLst>
                </a:gridCol>
                <a:gridCol w="2246099">
                  <a:extLst>
                    <a:ext uri="{9D8B030D-6E8A-4147-A177-3AD203B41FA5}">
                      <a16:colId xmlns:a16="http://schemas.microsoft.com/office/drawing/2014/main" val="2635322893"/>
                    </a:ext>
                  </a:extLst>
                </a:gridCol>
                <a:gridCol w="3240303">
                  <a:extLst>
                    <a:ext uri="{9D8B030D-6E8A-4147-A177-3AD203B41FA5}">
                      <a16:colId xmlns:a16="http://schemas.microsoft.com/office/drawing/2014/main" val="1547257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DGA </a:t>
                      </a:r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7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BILSTM_Attention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4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CNN&amp;BILSTM_Attention</a:t>
                      </a:r>
                      <a:r>
                        <a:rPr lang="en-US" altLang="ko-KR" dirty="0"/>
                        <a:t> + </a:t>
                      </a:r>
                      <a:r>
                        <a:rPr lang="en-US" altLang="ko-KR" dirty="0" err="1"/>
                        <a:t>BILSTM_Attention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2258"/>
                  </a:ext>
                </a:extLst>
              </a:tr>
              <a:tr h="36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87412"/>
                  </a:ext>
                </a:extLst>
              </a:tr>
            </a:tbl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032DB58-869F-4B92-9F77-85C861D1A32C}"/>
              </a:ext>
            </a:extLst>
          </p:cNvPr>
          <p:cNvGraphicFramePr/>
          <p:nvPr>
            <p:extLst/>
          </p:nvPr>
        </p:nvGraphicFramePr>
        <p:xfrm>
          <a:off x="1840746" y="3337089"/>
          <a:ext cx="8510507" cy="338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786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F3EBC-640E-4FEE-A78C-337FB7ABC1DD}"/>
              </a:ext>
            </a:extLst>
          </p:cNvPr>
          <p:cNvSpPr txBox="1"/>
          <p:nvPr/>
        </p:nvSpPr>
        <p:spPr>
          <a:xfrm>
            <a:off x="5375672" y="2630079"/>
            <a:ext cx="225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AAE6D-AE83-494E-9B32-26537D11E35F}"/>
              </a:ext>
            </a:extLst>
          </p:cNvPr>
          <p:cNvSpPr txBox="1"/>
          <p:nvPr/>
        </p:nvSpPr>
        <p:spPr>
          <a:xfrm>
            <a:off x="5375672" y="3447854"/>
            <a:ext cx="290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B8765-00BB-4D1A-80AE-83E44BE5D006}"/>
              </a:ext>
            </a:extLst>
          </p:cNvPr>
          <p:cNvSpPr txBox="1"/>
          <p:nvPr/>
        </p:nvSpPr>
        <p:spPr>
          <a:xfrm>
            <a:off x="5375671" y="4324546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활용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E3C68-5FD8-4975-9FDA-4E6A605C0758}"/>
              </a:ext>
            </a:extLst>
          </p:cNvPr>
          <p:cNvSpPr txBox="1"/>
          <p:nvPr/>
        </p:nvSpPr>
        <p:spPr>
          <a:xfrm>
            <a:off x="5375671" y="5198633"/>
            <a:ext cx="253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Q&amp;A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073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0745-73AC-47B1-9316-D1527B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D5F5B-AF32-4CE5-A482-6E22263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파라미터 튜닝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709C9-91BF-4110-B0A4-134E68B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C755A-93DE-4897-9712-B43A6F037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4"/>
          <a:stretch/>
        </p:blipFill>
        <p:spPr>
          <a:xfrm>
            <a:off x="1040850" y="1727200"/>
            <a:ext cx="8195619" cy="1923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2B7D33-77AB-4D9A-A6F5-8D9942D3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50" y="4043297"/>
            <a:ext cx="8581413" cy="24956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2F7047-B9B6-44B0-9CA9-9A62B70A02C6}"/>
              </a:ext>
            </a:extLst>
          </p:cNvPr>
          <p:cNvCxnSpPr>
            <a:cxnSpLocks/>
          </p:cNvCxnSpPr>
          <p:nvPr/>
        </p:nvCxnSpPr>
        <p:spPr>
          <a:xfrm flipH="1">
            <a:off x="9388929" y="2432957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857D73-7CB5-4FC0-8806-C21DB4F71B1B}"/>
              </a:ext>
            </a:extLst>
          </p:cNvPr>
          <p:cNvSpPr txBox="1"/>
          <p:nvPr/>
        </p:nvSpPr>
        <p:spPr>
          <a:xfrm>
            <a:off x="10040152" y="2248291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Epoch, batch size, </a:t>
            </a:r>
            <a:br>
              <a:rPr lang="en-US" altLang="ko-KR" dirty="0"/>
            </a:br>
            <a:r>
              <a:rPr lang="en-US" altLang="ko-KR" dirty="0"/>
              <a:t>learning rate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83A770-D300-404B-BBA5-997842D0DA43}"/>
              </a:ext>
            </a:extLst>
          </p:cNvPr>
          <p:cNvCxnSpPr>
            <a:cxnSpLocks/>
          </p:cNvCxnSpPr>
          <p:nvPr/>
        </p:nvCxnSpPr>
        <p:spPr>
          <a:xfrm flipH="1">
            <a:off x="9668456" y="4789714"/>
            <a:ext cx="4987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1E6DFA-EAC2-48BC-96A0-81D7FEC2C8E5}"/>
              </a:ext>
            </a:extLst>
          </p:cNvPr>
          <p:cNvSpPr txBox="1"/>
          <p:nvPr/>
        </p:nvSpPr>
        <p:spPr>
          <a:xfrm>
            <a:off x="10208170" y="457239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Model, </a:t>
            </a:r>
            <a:br>
              <a:rPr lang="en-US" altLang="ko-KR" dirty="0"/>
            </a:b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F7A634-4AA7-4F3A-B996-E6F090AE86C9}"/>
              </a:ext>
            </a:extLst>
          </p:cNvPr>
          <p:cNvSpPr/>
          <p:nvPr/>
        </p:nvSpPr>
        <p:spPr>
          <a:xfrm>
            <a:off x="4586514" y="1716850"/>
            <a:ext cx="2815772" cy="19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8813FE-712E-450A-A1F1-1EBD4A448E0E}"/>
              </a:ext>
            </a:extLst>
          </p:cNvPr>
          <p:cNvSpPr/>
          <p:nvPr/>
        </p:nvSpPr>
        <p:spPr>
          <a:xfrm>
            <a:off x="4586514" y="1709008"/>
            <a:ext cx="2815772" cy="1923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29F2D7-960A-42C3-8F9F-E35C05F7D91B}"/>
              </a:ext>
            </a:extLst>
          </p:cNvPr>
          <p:cNvSpPr/>
          <p:nvPr/>
        </p:nvSpPr>
        <p:spPr>
          <a:xfrm>
            <a:off x="1040849" y="4043296"/>
            <a:ext cx="3705321" cy="244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3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6609-DEC3-40AE-91E9-021E5BE6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11676-11B0-4511-9B77-030943CC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EDEA-F737-4765-955C-F3F0B4E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F74BD-B652-4AD3-BB46-84661C78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11" y="1698625"/>
            <a:ext cx="5343525" cy="465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CEBA7-090C-4554-AA78-51C56C16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5" y="1055784"/>
            <a:ext cx="6240736" cy="55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4FEBF-5F11-44E6-95F4-56CB3944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637AC-1CC4-4EB7-ADE1-BB56B83D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8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921B4-AEC2-4409-9A21-F4519FC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DGA </a:t>
            </a:r>
            <a:r>
              <a:rPr lang="ko-KR" altLang="en-US" dirty="0"/>
              <a:t>탐지</a:t>
            </a:r>
            <a:r>
              <a:rPr lang="en-US" altLang="ko-KR" dirty="0"/>
              <a:t> </a:t>
            </a:r>
            <a:r>
              <a:rPr lang="ko-KR" altLang="en-US" dirty="0"/>
              <a:t>활용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5D28-A4CF-4B6E-9E87-70036F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412747" cy="53125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PAN-OS(Palo Alto Networks) 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DNS Security</a:t>
            </a:r>
            <a:r>
              <a:rPr lang="ko-KR" altLang="en-US" dirty="0"/>
              <a:t>를 위하여 악성 도메인을 감지하는 </a:t>
            </a:r>
            <a:r>
              <a:rPr lang="en-US" altLang="ko-KR" dirty="0"/>
              <a:t>DGA Detection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DGA</a:t>
            </a:r>
            <a:r>
              <a:rPr lang="ko-KR" altLang="en-US" dirty="0"/>
              <a:t> 기반 위협을 실시간으로 식별하고 차단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IBM </a:t>
            </a:r>
            <a:r>
              <a:rPr lang="en-US" altLang="ko-KR" dirty="0" err="1"/>
              <a:t>QRadar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실시간 분석으로 네트워크에서 진화된 보안 위협을 신속하게 탐지하는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Qradar</a:t>
            </a:r>
            <a:r>
              <a:rPr lang="ko-KR" altLang="en-US" dirty="0"/>
              <a:t>에서 제공하는 </a:t>
            </a:r>
            <a:r>
              <a:rPr lang="en-US" altLang="ko-KR" dirty="0"/>
              <a:t>DNS Analyzer App</a:t>
            </a:r>
            <a:r>
              <a:rPr lang="ko-KR" altLang="en-US" dirty="0"/>
              <a:t>을 통해 </a:t>
            </a:r>
            <a:r>
              <a:rPr lang="en-US" altLang="ko-KR" dirty="0"/>
              <a:t>DGA </a:t>
            </a:r>
            <a:r>
              <a:rPr lang="ko-KR" altLang="en-US" dirty="0"/>
              <a:t>도메인 발견 및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en-US" altLang="ko-KR" dirty="0"/>
              <a:t>DGA </a:t>
            </a:r>
            <a:r>
              <a:rPr lang="ko-KR" altLang="en-US" dirty="0"/>
              <a:t>도메인에 접속 했음을 나타내는 이벤트 감지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1BD88-F021-48A9-904C-21988BDE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D8C122-4071-4BF8-BD84-D5B8CB4597E2}"/>
              </a:ext>
            </a:extLst>
          </p:cNvPr>
          <p:cNvGrpSpPr/>
          <p:nvPr/>
        </p:nvGrpSpPr>
        <p:grpSpPr>
          <a:xfrm>
            <a:off x="1577757" y="2319909"/>
            <a:ext cx="9036486" cy="2022234"/>
            <a:chOff x="1592461" y="1992369"/>
            <a:chExt cx="9036486" cy="202223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F012AB-8E37-45BB-87F2-DB5A91A3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61" y="1992370"/>
              <a:ext cx="6776389" cy="20222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6E3616F-A26A-4388-828C-FBA1A223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1748" y="1992369"/>
              <a:ext cx="2047199" cy="202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43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563AA-3EB9-48F6-A904-4AB291FF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B6DEA-CA48-4B96-86DF-54381BFF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DGA Classification</a:t>
            </a:r>
            <a:r>
              <a:rPr lang="ko-KR" altLang="en-US" dirty="0"/>
              <a:t>에 </a:t>
            </a:r>
            <a:r>
              <a:rPr lang="en-US" altLang="ko-KR" dirty="0"/>
              <a:t>Deep Learning Model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5382C1-56E6-4846-B925-B025043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59697-004D-4DFC-90B3-617F634B5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85"/>
          <a:stretch/>
        </p:blipFill>
        <p:spPr>
          <a:xfrm>
            <a:off x="1860816" y="2414630"/>
            <a:ext cx="8998862" cy="3250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7FED2-0803-46AD-9F87-8EE3A88B844E}"/>
              </a:ext>
            </a:extLst>
          </p:cNvPr>
          <p:cNvSpPr txBox="1"/>
          <p:nvPr/>
        </p:nvSpPr>
        <p:spPr>
          <a:xfrm>
            <a:off x="1131216" y="6721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65D2E5-C238-42E9-915D-4EF592AFA918}"/>
              </a:ext>
            </a:extLst>
          </p:cNvPr>
          <p:cNvSpPr/>
          <p:nvPr/>
        </p:nvSpPr>
        <p:spPr>
          <a:xfrm>
            <a:off x="167437" y="6259663"/>
            <a:ext cx="66669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Manos </a:t>
            </a:r>
            <a:r>
              <a:rPr lang="en-US" altLang="ko-KR" sz="1100" dirty="0" err="1"/>
              <a:t>Antonakakis</a:t>
            </a:r>
            <a:r>
              <a:rPr lang="en-US" altLang="ko-KR" sz="1100" dirty="0"/>
              <a:t>, et al, “From throw-away traffic to bots: detecting the rise of DGA-based malware</a:t>
            </a:r>
            <a:r>
              <a:rPr lang="en-US" altLang="ko-KR" sz="1100" i="1" dirty="0"/>
              <a:t>,” In Proceedings of the 21st USENIX conference on Security symposium, p. 24, 2012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3B861-F1AC-4F32-8855-6CFDE0ABED36}"/>
              </a:ext>
            </a:extLst>
          </p:cNvPr>
          <p:cNvSpPr txBox="1"/>
          <p:nvPr/>
        </p:nvSpPr>
        <p:spPr>
          <a:xfrm>
            <a:off x="4666268" y="563842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&lt;Pleiades architecture&gt;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1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0CDA9-8AAF-4FBC-9F37-A8B6049C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083EB-6199-45AA-A975-32DD0803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5A6BF-7D80-4734-8285-80A1E98C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7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97B10-6216-452D-A4E8-C1BA540F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Deep Learning based DGA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BA7B0-AAB1-4B96-8F6A-D6C74D7E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높은 성능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자연어처리 등 다양한 분야에서 가장 우수한 성능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불필요한 </a:t>
            </a:r>
            <a:r>
              <a:rPr lang="en-US" altLang="ko-KR" dirty="0"/>
              <a:t>feature engineering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통계적 특성 등의 추출 과정 없이 </a:t>
            </a:r>
            <a:r>
              <a:rPr lang="en-US" altLang="ko-KR" dirty="0"/>
              <a:t>data </a:t>
            </a:r>
            <a:r>
              <a:rPr lang="ko-KR" altLang="en-US" dirty="0"/>
              <a:t>자체로 모델을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Data</a:t>
            </a:r>
            <a:r>
              <a:rPr lang="ko-KR" altLang="en-US" dirty="0"/>
              <a:t>의 품질에 따라 모델의 성능 결정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3AB779-D9B6-48CD-8266-09D15F32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 descr="deep learning image에 대한 이미지 검색결과">
            <a:extLst>
              <a:ext uri="{FF2B5EF4-FFF2-40B4-BE49-F238E27FC236}">
                <a16:creationId xmlns:a16="http://schemas.microsoft.com/office/drawing/2014/main" id="{89368656-BBFC-4784-B5E3-C05625AB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666" y="4026452"/>
            <a:ext cx="3385280" cy="2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에 대한 이미지 검색결과">
            <a:extLst>
              <a:ext uri="{FF2B5EF4-FFF2-40B4-BE49-F238E27FC236}">
                <a16:creationId xmlns:a16="http://schemas.microsoft.com/office/drawing/2014/main" id="{D3FDB3FD-5B83-4FC7-9A52-5CD80BD4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18" y="4569944"/>
            <a:ext cx="4711944" cy="19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8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1367-2431-490F-8188-ECB7FDD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88DA9-E1B8-4958-8ACE-56780A05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train data</a:t>
            </a:r>
            <a:r>
              <a:rPr lang="ko-KR" altLang="en-US" dirty="0"/>
              <a:t>에 대한 </a:t>
            </a:r>
            <a:r>
              <a:rPr lang="en-US" altLang="ko-KR" dirty="0"/>
              <a:t>Seaborn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lvl="1"/>
            <a:r>
              <a:rPr lang="en-US" altLang="ko-KR" dirty="0" err="1"/>
              <a:t>countplot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A223C5-696B-4287-9BED-0E186B65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C6A8-F26D-48BA-8E48-16098C9B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21" y="1774202"/>
            <a:ext cx="9527300" cy="48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79B90-39A3-43A1-86DF-D8FB4E58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8322F-6B7D-4ADA-98EF-A8C531DA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예선 </a:t>
            </a:r>
            <a:r>
              <a:rPr lang="en-US" altLang="ko-KR" dirty="0"/>
              <a:t>test data</a:t>
            </a:r>
            <a:r>
              <a:rPr lang="ko-KR" altLang="en-US" dirty="0"/>
              <a:t>에 대한 시각화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1AB7-480E-4A05-9933-7827EE74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9D015-E774-4C92-AC96-26A7F84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1" y="1594636"/>
            <a:ext cx="9935474" cy="50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FFCCF-C453-4553-836D-64DE1B15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9904C-55F6-41E6-B148-5BEA5E35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클래스 불균형 문제 해결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 Sampling </a:t>
            </a:r>
            <a:r>
              <a:rPr lang="ko-KR" altLang="en-US" dirty="0"/>
              <a:t>다수의 클래스 데이터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Over Sampling: </a:t>
            </a:r>
            <a:r>
              <a:rPr lang="ko-KR" altLang="en-US" dirty="0"/>
              <a:t>소수의 클래스 데이터 복사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Random Over Sampling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SMOTE(Synthetic Minority Over-sampling Technique)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Sampling </a:t>
            </a:r>
            <a:r>
              <a:rPr lang="ko-KR" altLang="en-US" dirty="0"/>
              <a:t>적용 결과 성능 향상에 도움이 되지 않음</a:t>
            </a:r>
            <a:r>
              <a:rPr lang="en-US" altLang="ko-KR" dirty="0"/>
              <a:t>(Overfitting)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Under sampling</a:t>
            </a:r>
            <a:r>
              <a:rPr lang="ko-KR" altLang="en-US" dirty="0"/>
              <a:t>과 </a:t>
            </a:r>
            <a:r>
              <a:rPr lang="en-US" altLang="ko-KR" dirty="0"/>
              <a:t>Over Sampling</a:t>
            </a:r>
            <a:r>
              <a:rPr lang="ko-KR" altLang="en-US" dirty="0"/>
              <a:t>을 적절한 비율로 함께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Weight balancing			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284D5-FD07-4CDA-BD40-E71AFFF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 descr="관련 이미지">
            <a:extLst>
              <a:ext uri="{FF2B5EF4-FFF2-40B4-BE49-F238E27FC236}">
                <a16:creationId xmlns:a16="http://schemas.microsoft.com/office/drawing/2014/main" id="{9960F22F-F180-4874-8BFC-D8E74FD0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7"/>
          <a:stretch/>
        </p:blipFill>
        <p:spPr bwMode="auto">
          <a:xfrm>
            <a:off x="7329142" y="1388969"/>
            <a:ext cx="4327330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관련 이미지">
            <a:extLst>
              <a:ext uri="{FF2B5EF4-FFF2-40B4-BE49-F238E27FC236}">
                <a16:creationId xmlns:a16="http://schemas.microsoft.com/office/drawing/2014/main" id="{1214FD0E-D53A-417D-8421-E1A92FFB8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" b="47708"/>
          <a:stretch/>
        </p:blipFill>
        <p:spPr bwMode="auto">
          <a:xfrm>
            <a:off x="7329142" y="3841249"/>
            <a:ext cx="4327330" cy="22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4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05DD3-695F-428E-9EE1-8CD1A42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E9FD8-BA85-408B-90F0-C2504570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본선 </a:t>
            </a:r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D9B29-DB2B-4A3A-A0FC-8D997FE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93BD0-6C53-476D-B7C3-C606E894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09" y="1495810"/>
            <a:ext cx="10325781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A9BF7-8085-4BB6-A159-7526F342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7822-E4E4-4089-B453-263515020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4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115363</TotalTime>
  <Words>475</Words>
  <Application>Microsoft Office PowerPoint</Application>
  <PresentationFormat>와이드스크린</PresentationFormat>
  <Paragraphs>137</Paragraphs>
  <Slides>26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Wingdings 2</vt:lpstr>
      <vt:lpstr>Wingdings</vt:lpstr>
      <vt:lpstr>Arial</vt:lpstr>
      <vt:lpstr>Office 테마</vt:lpstr>
      <vt:lpstr>[트랙 7] AI 기반 악성 도메인 예측 보고서</vt:lpstr>
      <vt:lpstr>PowerPoint 프레젠테이션</vt:lpstr>
      <vt:lpstr>PowerPoint 프레젠테이션</vt:lpstr>
      <vt:lpstr>Deep Learning based DGA Detection</vt:lpstr>
      <vt:lpstr>데이터 이해(1/4)</vt:lpstr>
      <vt:lpstr>데이터 이해(2/4)</vt:lpstr>
      <vt:lpstr>데이터 이해(3/4)</vt:lpstr>
      <vt:lpstr>데이터 이해(4/4)</vt:lpstr>
      <vt:lpstr>데이터 분석</vt:lpstr>
      <vt:lpstr>문제 정의 및 데이터 전처리</vt:lpstr>
      <vt:lpstr>딥러닝 모델 선택</vt:lpstr>
      <vt:lpstr>CNN &amp; BILSTM + Attention 모델</vt:lpstr>
      <vt:lpstr>Stacking 모델</vt:lpstr>
      <vt:lpstr>모델 평가</vt:lpstr>
      <vt:lpstr>CNN</vt:lpstr>
      <vt:lpstr>BILSTM_Attention</vt:lpstr>
      <vt:lpstr>CNN &amp; BILSTM_Attention</vt:lpstr>
      <vt:lpstr>Ensemble</vt:lpstr>
      <vt:lpstr>모델 정확도 결과</vt:lpstr>
      <vt:lpstr>파라미터 최적화</vt:lpstr>
      <vt:lpstr>PowerPoint 프레젠테이션</vt:lpstr>
      <vt:lpstr>활용 방안</vt:lpstr>
      <vt:lpstr>DGA 탐지 활용 사례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주홍 남궁</cp:lastModifiedBy>
  <cp:revision>2967</cp:revision>
  <cp:lastPrinted>2018-12-28T05:58:35Z</cp:lastPrinted>
  <dcterms:created xsi:type="dcterms:W3CDTF">2015-05-25T08:58:52Z</dcterms:created>
  <dcterms:modified xsi:type="dcterms:W3CDTF">2019-11-29T07:09:10Z</dcterms:modified>
</cp:coreProperties>
</file>