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43" r:id="rId3"/>
    <p:sldId id="345" r:id="rId4"/>
    <p:sldId id="344" r:id="rId5"/>
  </p:sldIdLst>
  <p:sldSz cx="12192000" cy="6858000"/>
  <p:notesSz cx="6802438" cy="9936163"/>
  <p:embeddedFontLst>
    <p:embeddedFont>
      <p:font typeface="Wingdings 2" panose="05020102010507070707" pitchFamily="18" charset="2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>
    <p:extLst>
      <p:ext uri="{19B8F6BF-5375-455C-9EA6-DF929625EA0E}">
        <p15:presenceInfo xmlns:p15="http://schemas.microsoft.com/office/powerpoint/2012/main" userId="남궁주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1F1F"/>
    <a:srgbClr val="18A09A"/>
    <a:srgbClr val="FFFFFF"/>
    <a:srgbClr val="FCFCFC"/>
    <a:srgbClr val="FFA3A3"/>
    <a:srgbClr val="D2DEEF"/>
    <a:srgbClr val="FFFFC7"/>
    <a:srgbClr val="0D5350"/>
    <a:srgbClr val="09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 autoAdjust="0"/>
    <p:restoredTop sz="85910" autoAdjust="0"/>
  </p:normalViewPr>
  <p:slideViewPr>
    <p:cSldViewPr snapToGrid="0">
      <p:cViewPr>
        <p:scale>
          <a:sx n="66" d="100"/>
          <a:sy n="66" d="100"/>
        </p:scale>
        <p:origin x="36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5" y="0"/>
            <a:ext cx="2947987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C775-E588-49B1-8152-34E6F68DC44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7609"/>
            <a:ext cx="2947988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5" y="9437609"/>
            <a:ext cx="2947987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B2693-AA52-4FA1-9F38-034AF80BC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9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3" y="2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/>
            </a:lvl1pPr>
          </a:lstStyle>
          <a:p>
            <a:fld id="{6C75824B-EE8F-4812-A8E8-7CD839AE493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578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780"/>
            <a:ext cx="5441950" cy="3912364"/>
          </a:xfrm>
          <a:prstGeom prst="rect">
            <a:avLst/>
          </a:prstGeom>
        </p:spPr>
        <p:txBody>
          <a:bodyPr vert="horz" lIns="91394" tIns="45697" rIns="91394" bIns="4569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/>
            </a:lvl1pPr>
          </a:lstStyle>
          <a:p>
            <a:fld id="{54F5F91B-DFCF-4C9F-AFC4-FED87A24F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1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69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9079" y="2218815"/>
            <a:ext cx="6653842" cy="1006475"/>
          </a:xfrm>
          <a:solidFill>
            <a:srgbClr val="18A09A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01705" y="6513463"/>
            <a:ext cx="3988591" cy="2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Computer Science, </a:t>
            </a: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Kangwon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National University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736474" y="5703200"/>
            <a:ext cx="2719052" cy="886072"/>
            <a:chOff x="4814112" y="5591062"/>
            <a:chExt cx="2719052" cy="886072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88456" y="5591062"/>
              <a:ext cx="2170364" cy="74987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14112" y="6135728"/>
              <a:ext cx="2719052" cy="341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 2" panose="05020102010507070707" pitchFamily="18" charset="2"/>
              <a:buChar char=""/>
              <a:defRPr/>
            </a:lvl1pPr>
            <a:lvl3pPr marL="1143000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747" y="2587925"/>
            <a:ext cx="7641806" cy="948905"/>
          </a:xfrm>
          <a:solidFill>
            <a:srgbClr val="7F7F7F"/>
          </a:solidFill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 userDrawn="1"/>
        </p:nvSpPr>
        <p:spPr>
          <a:xfrm>
            <a:off x="1204823" y="1130441"/>
            <a:ext cx="3065253" cy="843562"/>
          </a:xfrm>
          <a:prstGeom prst="rect">
            <a:avLst/>
          </a:prstGeom>
          <a:solidFill>
            <a:srgbClr val="18A09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5133380" y="2534973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133380" y="3391185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133380" y="4247397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33380" y="5103610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301706" y="2648691"/>
            <a:ext cx="3588589" cy="1370838"/>
            <a:chOff x="4284453" y="2524140"/>
            <a:chExt cx="3588589" cy="137083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4284453" y="2524140"/>
              <a:ext cx="3588589" cy="843562"/>
            </a:xfrm>
            <a:prstGeom prst="rect">
              <a:avLst/>
            </a:prstGeom>
            <a:solidFill>
              <a:srgbClr val="18A09A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dirty="0"/>
                <a:t>Q&amp;A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216331" y="3433313"/>
              <a:ext cx="1724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Thank You!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-2218" y="152890"/>
            <a:ext cx="12189291" cy="647113"/>
            <a:chOff x="-2218" y="152890"/>
            <a:chExt cx="12189291" cy="647113"/>
          </a:xfrm>
        </p:grpSpPr>
        <p:sp>
          <p:nvSpPr>
            <p:cNvPr id="7" name="사다리꼴 6"/>
            <p:cNvSpPr/>
            <p:nvPr userDrawn="1"/>
          </p:nvSpPr>
          <p:spPr>
            <a:xfrm>
              <a:off x="-2218" y="152890"/>
              <a:ext cx="1253048" cy="647113"/>
            </a:xfrm>
            <a:custGeom>
              <a:avLst/>
              <a:gdLst>
                <a:gd name="connsiteX0" fmla="*/ 0 w 3530991"/>
                <a:gd name="connsiteY0" fmla="*/ 647113 h 647113"/>
                <a:gd name="connsiteX1" fmla="*/ 161778 w 3530991"/>
                <a:gd name="connsiteY1" fmla="*/ 0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0 w 3530991"/>
                <a:gd name="connsiteY0" fmla="*/ 647113 h 647113"/>
                <a:gd name="connsiteX1" fmla="*/ 213537 w 3530991"/>
                <a:gd name="connsiteY1" fmla="*/ 8626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2123 w 3317454"/>
                <a:gd name="connsiteY0" fmla="*/ 647113 h 647113"/>
                <a:gd name="connsiteX1" fmla="*/ 0 w 3317454"/>
                <a:gd name="connsiteY1" fmla="*/ 8626 h 647113"/>
                <a:gd name="connsiteX2" fmla="*/ 3155676 w 3317454"/>
                <a:gd name="connsiteY2" fmla="*/ 0 h 647113"/>
                <a:gd name="connsiteX3" fmla="*/ 3317454 w 3317454"/>
                <a:gd name="connsiteY3" fmla="*/ 647113 h 647113"/>
                <a:gd name="connsiteX4" fmla="*/ 2123 w 3317454"/>
                <a:gd name="connsiteY4" fmla="*/ 647113 h 647113"/>
                <a:gd name="connsiteX0" fmla="*/ 54 w 3315385"/>
                <a:gd name="connsiteY0" fmla="*/ 647113 h 647113"/>
                <a:gd name="connsiteX1" fmla="*/ 5246 w 3315385"/>
                <a:gd name="connsiteY1" fmla="*/ 1311 h 647113"/>
                <a:gd name="connsiteX2" fmla="*/ 3153607 w 3315385"/>
                <a:gd name="connsiteY2" fmla="*/ 0 h 647113"/>
                <a:gd name="connsiteX3" fmla="*/ 3315385 w 3315385"/>
                <a:gd name="connsiteY3" fmla="*/ 647113 h 647113"/>
                <a:gd name="connsiteX4" fmla="*/ 54 w 3315385"/>
                <a:gd name="connsiteY4" fmla="*/ 647113 h 647113"/>
                <a:gd name="connsiteX0" fmla="*/ 2123 w 3310139"/>
                <a:gd name="connsiteY0" fmla="*/ 643456 h 647113"/>
                <a:gd name="connsiteX1" fmla="*/ 0 w 3310139"/>
                <a:gd name="connsiteY1" fmla="*/ 1311 h 647113"/>
                <a:gd name="connsiteX2" fmla="*/ 3148361 w 3310139"/>
                <a:gd name="connsiteY2" fmla="*/ 0 h 647113"/>
                <a:gd name="connsiteX3" fmla="*/ 3310139 w 3310139"/>
                <a:gd name="connsiteY3" fmla="*/ 647113 h 647113"/>
                <a:gd name="connsiteX4" fmla="*/ 2123 w 3310139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3146349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2798910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32228"/>
                <a:gd name="connsiteY0" fmla="*/ 643456 h 647113"/>
                <a:gd name="connsiteX1" fmla="*/ 1646 w 3332228"/>
                <a:gd name="connsiteY1" fmla="*/ 1311 h 647113"/>
                <a:gd name="connsiteX2" fmla="*/ 2798910 w 3332228"/>
                <a:gd name="connsiteY2" fmla="*/ 0 h 647113"/>
                <a:gd name="connsiteX3" fmla="*/ 3332228 w 3332228"/>
                <a:gd name="connsiteY3" fmla="*/ 647113 h 647113"/>
                <a:gd name="connsiteX4" fmla="*/ 111 w 3332228"/>
                <a:gd name="connsiteY4" fmla="*/ 643456 h 647113"/>
                <a:gd name="connsiteX0" fmla="*/ 111 w 3404535"/>
                <a:gd name="connsiteY0" fmla="*/ 643456 h 647113"/>
                <a:gd name="connsiteX1" fmla="*/ 1646 w 3404535"/>
                <a:gd name="connsiteY1" fmla="*/ 1311 h 647113"/>
                <a:gd name="connsiteX2" fmla="*/ 2798910 w 3404535"/>
                <a:gd name="connsiteY2" fmla="*/ 0 h 647113"/>
                <a:gd name="connsiteX3" fmla="*/ 3404535 w 3404535"/>
                <a:gd name="connsiteY3" fmla="*/ 647113 h 647113"/>
                <a:gd name="connsiteX4" fmla="*/ 111 w 3404535"/>
                <a:gd name="connsiteY4" fmla="*/ 643456 h 647113"/>
                <a:gd name="connsiteX0" fmla="*/ 111 w 3380432"/>
                <a:gd name="connsiteY0" fmla="*/ 643456 h 647113"/>
                <a:gd name="connsiteX1" fmla="*/ 1646 w 3380432"/>
                <a:gd name="connsiteY1" fmla="*/ 1311 h 647113"/>
                <a:gd name="connsiteX2" fmla="*/ 2798910 w 3380432"/>
                <a:gd name="connsiteY2" fmla="*/ 0 h 647113"/>
                <a:gd name="connsiteX3" fmla="*/ 3380432 w 3380432"/>
                <a:gd name="connsiteY3" fmla="*/ 647113 h 647113"/>
                <a:gd name="connsiteX4" fmla="*/ 111 w 3380432"/>
                <a:gd name="connsiteY4" fmla="*/ 643456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432" h="647113">
                  <a:moveTo>
                    <a:pt x="111" y="643456"/>
                  </a:moveTo>
                  <a:cubicBezTo>
                    <a:pt x="-597" y="430627"/>
                    <a:pt x="2354" y="214140"/>
                    <a:pt x="1646" y="1311"/>
                  </a:cubicBezTo>
                  <a:lnTo>
                    <a:pt x="2798910" y="0"/>
                  </a:lnTo>
                  <a:lnTo>
                    <a:pt x="3380432" y="647113"/>
                  </a:lnTo>
                  <a:lnTo>
                    <a:pt x="111" y="64345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 userDrawn="1"/>
          </p:nvSpPr>
          <p:spPr>
            <a:xfrm rot="10800000">
              <a:off x="1181819" y="152890"/>
              <a:ext cx="11005254" cy="647113"/>
            </a:xfrm>
            <a:custGeom>
              <a:avLst/>
              <a:gdLst>
                <a:gd name="connsiteX0" fmla="*/ 0 w 9101797"/>
                <a:gd name="connsiteY0" fmla="*/ 647113 h 647113"/>
                <a:gd name="connsiteX1" fmla="*/ 161778 w 9101797"/>
                <a:gd name="connsiteY1" fmla="*/ 0 h 647113"/>
                <a:gd name="connsiteX2" fmla="*/ 8940019 w 9101797"/>
                <a:gd name="connsiteY2" fmla="*/ 0 h 647113"/>
                <a:gd name="connsiteX3" fmla="*/ 9101797 w 9101797"/>
                <a:gd name="connsiteY3" fmla="*/ 647113 h 647113"/>
                <a:gd name="connsiteX4" fmla="*/ 0 w 9101797"/>
                <a:gd name="connsiteY4" fmla="*/ 647113 h 647113"/>
                <a:gd name="connsiteX0" fmla="*/ 62509 w 8940019"/>
                <a:gd name="connsiteY0" fmla="*/ 647113 h 647113"/>
                <a:gd name="connsiteX1" fmla="*/ 0 w 8940019"/>
                <a:gd name="connsiteY1" fmla="*/ 0 h 647113"/>
                <a:gd name="connsiteX2" fmla="*/ 8778241 w 8940019"/>
                <a:gd name="connsiteY2" fmla="*/ 0 h 647113"/>
                <a:gd name="connsiteX3" fmla="*/ 8940019 w 8940019"/>
                <a:gd name="connsiteY3" fmla="*/ 647113 h 647113"/>
                <a:gd name="connsiteX4" fmla="*/ 62509 w 8940019"/>
                <a:gd name="connsiteY4" fmla="*/ 647113 h 647113"/>
                <a:gd name="connsiteX0" fmla="*/ 10750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10750 w 8888260"/>
                <a:gd name="connsiteY4" fmla="*/ 647113 h 647113"/>
                <a:gd name="connsiteX0" fmla="*/ 7092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7092 w 8888260"/>
                <a:gd name="connsiteY4" fmla="*/ 647113 h 647113"/>
                <a:gd name="connsiteX0" fmla="*/ 0 w 8881168"/>
                <a:gd name="connsiteY0" fmla="*/ 647113 h 647113"/>
                <a:gd name="connsiteX1" fmla="*/ 223 w 8881168"/>
                <a:gd name="connsiteY1" fmla="*/ 17253 h 647113"/>
                <a:gd name="connsiteX2" fmla="*/ 8719390 w 8881168"/>
                <a:gd name="connsiteY2" fmla="*/ 0 h 647113"/>
                <a:gd name="connsiteX3" fmla="*/ 8881168 w 8881168"/>
                <a:gd name="connsiteY3" fmla="*/ 647113 h 647113"/>
                <a:gd name="connsiteX4" fmla="*/ 0 w 8881168"/>
                <a:gd name="connsiteY4" fmla="*/ 647113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1168" h="647113">
                  <a:moveTo>
                    <a:pt x="0" y="647113"/>
                  </a:moveTo>
                  <a:cubicBezTo>
                    <a:pt x="74" y="437160"/>
                    <a:pt x="149" y="227206"/>
                    <a:pt x="223" y="17253"/>
                  </a:cubicBezTo>
                  <a:lnTo>
                    <a:pt x="8719390" y="0"/>
                  </a:lnTo>
                  <a:lnTo>
                    <a:pt x="8881168" y="647113"/>
                  </a:lnTo>
                  <a:lnTo>
                    <a:pt x="0" y="647113"/>
                  </a:lnTo>
                  <a:close/>
                </a:path>
              </a:pathLst>
            </a:custGeom>
            <a:solidFill>
              <a:srgbClr val="18A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1426646" y="252203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896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0591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4" y="331358"/>
            <a:ext cx="754499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18A09A"/>
        </a:buClr>
        <a:buFont typeface="Wingdings 2" panose="05020102010507070707" pitchFamily="18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19225" y="1828801"/>
            <a:ext cx="9486899" cy="1563062"/>
          </a:xfrm>
        </p:spPr>
        <p:txBody>
          <a:bodyPr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트랙 </a:t>
            </a:r>
            <a:r>
              <a:rPr lang="en-US" altLang="ko-KR" dirty="0"/>
              <a:t>7] AI </a:t>
            </a:r>
            <a:r>
              <a:rPr lang="ko-KR" altLang="en-US" dirty="0"/>
              <a:t>기반 악성 도메인 예측 정리 및 향후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2769079" y="3391862"/>
            <a:ext cx="6653842" cy="1262434"/>
          </a:xfrm>
        </p:spPr>
        <p:txBody>
          <a:bodyPr>
            <a:noAutofit/>
          </a:bodyPr>
          <a:lstStyle/>
          <a:p>
            <a:pPr marL="0" lvl="1"/>
            <a:r>
              <a:rPr lang="en-US" altLang="ko-KR" b="1" dirty="0"/>
              <a:t>DKE</a:t>
            </a:r>
          </a:p>
          <a:p>
            <a:pPr marL="0" lvl="1"/>
            <a:r>
              <a:rPr lang="ko-KR" altLang="en-US" sz="1400" dirty="0"/>
              <a:t>남궁 주홍</a:t>
            </a:r>
            <a:r>
              <a:rPr lang="en-US" altLang="ko-KR" sz="1400" dirty="0"/>
              <a:t>, </a:t>
            </a:r>
            <a:r>
              <a:rPr lang="ko-KR" altLang="en-US" sz="1400" dirty="0"/>
              <a:t>문 효종</a:t>
            </a:r>
            <a:endParaRPr lang="en-US" altLang="ko-KR" sz="1400" dirty="0"/>
          </a:p>
          <a:p>
            <a:pPr marL="0" lvl="1"/>
            <a:r>
              <a:rPr lang="en-US" altLang="ko-KR" sz="1400" dirty="0"/>
              <a:t>2019. 11. 25.</a:t>
            </a:r>
          </a:p>
        </p:txBody>
      </p:sp>
    </p:spTree>
    <p:extLst>
      <p:ext uri="{BB962C8B-B14F-4D97-AF65-F5344CB8AC3E}">
        <p14:creationId xmlns:p14="http://schemas.microsoft.com/office/powerpoint/2010/main" val="349812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102B4-A9E9-41B9-9811-EB722C2D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본선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CFDBD-76C6-48BE-AC2F-5135EA04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예측정확도</a:t>
            </a:r>
            <a:r>
              <a:rPr lang="en-US" altLang="ko-KR" dirty="0"/>
              <a:t>(80%)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DGA </a:t>
            </a:r>
            <a:r>
              <a:rPr lang="ko-KR" altLang="en-US" dirty="0"/>
              <a:t>정확도</a:t>
            </a:r>
            <a:r>
              <a:rPr lang="en-US" altLang="ko-KR" dirty="0"/>
              <a:t>: 99.014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Algorithm </a:t>
            </a:r>
            <a:r>
              <a:rPr lang="ko-KR" altLang="en-US" dirty="0"/>
              <a:t>정확도</a:t>
            </a:r>
            <a:r>
              <a:rPr lang="en-US" altLang="ko-KR" dirty="0"/>
              <a:t>: 88.0423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최종 정확도</a:t>
            </a:r>
            <a:r>
              <a:rPr lang="en-US" altLang="ko-KR" dirty="0"/>
              <a:t>: 93.5281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순위</a:t>
            </a:r>
            <a:r>
              <a:rPr lang="en-US" altLang="ko-KR" dirty="0"/>
              <a:t>: 3</a:t>
            </a:r>
            <a:r>
              <a:rPr lang="ko-KR" altLang="en-US" dirty="0"/>
              <a:t>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분석결과 발표</a:t>
            </a:r>
            <a:r>
              <a:rPr lang="en-US" altLang="ko-KR" dirty="0"/>
              <a:t>(20%)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추후 업데이트 예정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최종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0CA17-C6EF-4F0E-A3CD-9FC7F692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DD4656-F80C-426B-B894-8BDD2E9A9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 b="19123"/>
          <a:stretch/>
        </p:blipFill>
        <p:spPr>
          <a:xfrm>
            <a:off x="6615330" y="1212140"/>
            <a:ext cx="5187043" cy="49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4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03D3F-D482-40FA-B4DA-E02EC796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70F71-5FBC-4D38-8B86-FCA0318F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5620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문자를 </a:t>
            </a:r>
            <a:r>
              <a:rPr lang="en-US" altLang="ko-KR" dirty="0"/>
              <a:t>embedding </a:t>
            </a:r>
            <a:r>
              <a:rPr lang="ko-KR" altLang="en-US" dirty="0"/>
              <a:t>하는 것이 위험한 방법이라 생각한다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A: </a:t>
            </a:r>
            <a:r>
              <a:rPr lang="ko-KR" altLang="en-US" dirty="0"/>
              <a:t>실제 도메인에 대해 문자 분포를 확인해봤을 때 각 문자별로 나오는 횟수 등이 다르기 때문에 문자를 </a:t>
            </a:r>
            <a:r>
              <a:rPr lang="ko-KR" altLang="en-US" dirty="0" err="1"/>
              <a:t>임베딩</a:t>
            </a:r>
            <a:r>
              <a:rPr lang="ko-KR" altLang="en-US" dirty="0"/>
              <a:t> 하는 것이 의미 있다고 생각하였다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오버 샘플링 기법을 실제 적용해 본 것인지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A: </a:t>
            </a:r>
            <a:r>
              <a:rPr lang="ko-KR" altLang="en-US" dirty="0"/>
              <a:t>오버 샘플링 두 가지 기법을 사용했다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Random</a:t>
            </a:r>
            <a:r>
              <a:rPr lang="ko-KR" altLang="en-US" dirty="0"/>
              <a:t>은 성능이 좋지 않았고 </a:t>
            </a:r>
            <a:r>
              <a:rPr lang="en-US" altLang="ko-KR" dirty="0"/>
              <a:t>SMOTE</a:t>
            </a:r>
            <a:r>
              <a:rPr lang="ko-KR" altLang="en-US" dirty="0"/>
              <a:t>는 시간이 오래 걸릴 뿐 아니라 성능이 오르지 않아 두 방법 모두 사용하지 않기로 결정하였다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Online-learning</a:t>
            </a:r>
            <a:r>
              <a:rPr lang="ko-KR" altLang="en-US" dirty="0"/>
              <a:t>을 적용한다고 했을 때</a:t>
            </a:r>
            <a:r>
              <a:rPr lang="en-US" altLang="ko-KR" dirty="0"/>
              <a:t>, </a:t>
            </a:r>
            <a:r>
              <a:rPr lang="ko-KR" altLang="en-US" dirty="0"/>
              <a:t>새로운 데이터가 발생한다면 이에 대해 어떻게 처리하는 것이 좋겠는가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A: </a:t>
            </a:r>
            <a:r>
              <a:rPr lang="ko-KR" altLang="en-US" dirty="0"/>
              <a:t>답변하지 못함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Stacking </a:t>
            </a:r>
            <a:r>
              <a:rPr lang="ko-KR" altLang="en-US" dirty="0"/>
              <a:t>모델에서 여러 가지 모델을 나중에 합치는 것인데 이것을 하나의 모델 구축하는 것과 실제 성능면에서 차이가 있을지 궁금하다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실제 실험을 통해 확인해보지 못하였지만</a:t>
            </a:r>
            <a:r>
              <a:rPr lang="en-US" altLang="ko-KR" dirty="0"/>
              <a:t>, stacking</a:t>
            </a:r>
            <a:r>
              <a:rPr lang="ko-KR" altLang="en-US" dirty="0"/>
              <a:t>의 장점은 학습 시간이 오래 걸리는 여러 모델을 따로 학습하고 나중에 합칠 수 있다는 것이라고 생각하였다</a:t>
            </a:r>
            <a:r>
              <a:rPr lang="en-US" altLang="ko-KR" dirty="0"/>
              <a:t>. Stacking </a:t>
            </a:r>
            <a:r>
              <a:rPr lang="ko-KR" altLang="en-US" dirty="0"/>
              <a:t>모델을 하나의 모델로 구축한다면</a:t>
            </a:r>
            <a:r>
              <a:rPr lang="en-US" altLang="ko-KR" dirty="0"/>
              <a:t>, </a:t>
            </a:r>
            <a:r>
              <a:rPr lang="ko-KR" altLang="en-US" dirty="0" err="1"/>
              <a:t>재학습</a:t>
            </a:r>
            <a:r>
              <a:rPr lang="ko-KR" altLang="en-US" dirty="0"/>
              <a:t> 시간이 상당히 길기 때문에 적절한 후보 모델 선택에 어려움이 있을 것이라고 판단된다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39C7DE-A22B-460B-8C7D-CEE6BD1E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69A83-664C-41CE-883B-76033D9A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6BD25-2165-4667-A01A-38B42BB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5620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시각화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임베딩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/>
              <a:t>예측 결과에 대한 시각화를 시도하였지만 완료하지 못하였다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임베딩</a:t>
            </a:r>
            <a:r>
              <a:rPr lang="ko-KR" altLang="en-US" dirty="0"/>
              <a:t> 결과</a:t>
            </a:r>
            <a:r>
              <a:rPr lang="en-US" altLang="ko-KR" dirty="0"/>
              <a:t>: t-SNE, LDA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예측 결과</a:t>
            </a:r>
            <a:r>
              <a:rPr lang="en-US" altLang="ko-KR" dirty="0"/>
              <a:t>: Attention </a:t>
            </a:r>
            <a:r>
              <a:rPr lang="ko-KR" altLang="en-US" dirty="0"/>
              <a:t>모델을 사용하였기 때문에 시각화를 통해 도메인의 어떤 부분을 통해 결과를 얻을 수 있었는지 확인할 수 있을 것이라 예측된다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탐색적 데이터 분석</a:t>
            </a:r>
            <a:r>
              <a:rPr lang="en-US" altLang="ko-KR" dirty="0"/>
              <a:t>(EDA)</a:t>
            </a:r>
            <a:r>
              <a:rPr lang="ko-KR" altLang="en-US" dirty="0"/>
              <a:t> 부족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데이터에 대한 다각적인 측면에서의 분석이 부족하였다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이상치 탐지</a:t>
            </a:r>
            <a:r>
              <a:rPr lang="en-US" altLang="ko-KR" dirty="0"/>
              <a:t>(</a:t>
            </a:r>
            <a:r>
              <a:rPr lang="ko-KR" altLang="en-US" dirty="0" err="1"/>
              <a:t>통계값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  <a:r>
              <a:rPr lang="en-US" altLang="ko-KR" dirty="0"/>
              <a:t>, K-means</a:t>
            </a:r>
            <a:r>
              <a:rPr lang="ko-KR" altLang="en-US" dirty="0"/>
              <a:t> 등의 </a:t>
            </a:r>
            <a:r>
              <a:rPr lang="ko-KR" altLang="en-US" dirty="0" err="1"/>
              <a:t>머신러닝</a:t>
            </a:r>
            <a:r>
              <a:rPr lang="ko-KR" altLang="en-US" dirty="0"/>
              <a:t> 기법 활용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속성 간 관계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클래스 불균형 문제 미해결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오버</a:t>
            </a:r>
            <a:r>
              <a:rPr lang="en-US" altLang="ko-KR" dirty="0"/>
              <a:t>·</a:t>
            </a:r>
            <a:r>
              <a:rPr lang="ko-KR" altLang="en-US" dirty="0" err="1"/>
              <a:t>언더</a:t>
            </a:r>
            <a:r>
              <a:rPr lang="ko-KR" altLang="en-US" dirty="0"/>
              <a:t> 샘플링 기법의 혼합 적용</a:t>
            </a: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F6A86-F453-408C-9443-54C3B98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115418</TotalTime>
  <Words>197</Words>
  <Application>Microsoft Office PowerPoint</Application>
  <PresentationFormat>와이드스크린</PresentationFormat>
  <Paragraphs>39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Wingdings 2</vt:lpstr>
      <vt:lpstr>Wingdings</vt:lpstr>
      <vt:lpstr>Arial</vt:lpstr>
      <vt:lpstr>Office 테마</vt:lpstr>
      <vt:lpstr>[트랙 7] AI 기반 악성 도메인 예측 정리 및 향후 계획</vt:lpstr>
      <vt:lpstr>본선 결과</vt:lpstr>
      <vt:lpstr>발표 질문</vt:lpstr>
      <vt:lpstr>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주홍 남궁</cp:lastModifiedBy>
  <cp:revision>3063</cp:revision>
  <cp:lastPrinted>2018-12-28T05:58:35Z</cp:lastPrinted>
  <dcterms:created xsi:type="dcterms:W3CDTF">2015-05-25T08:58:52Z</dcterms:created>
  <dcterms:modified xsi:type="dcterms:W3CDTF">2019-11-25T07:38:22Z</dcterms:modified>
</cp:coreProperties>
</file>