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4" r:id="rId6"/>
    <p:sldId id="288" r:id="rId7"/>
    <p:sldId id="265" r:id="rId8"/>
    <p:sldId id="290" r:id="rId9"/>
    <p:sldId id="268" r:id="rId10"/>
    <p:sldId id="269" r:id="rId11"/>
    <p:sldId id="289" r:id="rId12"/>
    <p:sldId id="28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C25F5-4A99-4163-8C7B-496E6F223495}" v="2" dt="2021-11-28T11:01:57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811" y="4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순혁" userId="49149feb-085f-45d6-9c3e-b716774f309e" providerId="ADAL" clId="{DA1C25F5-4A99-4163-8C7B-496E6F223495}"/>
    <pc:docChg chg="undo custSel modSld">
      <pc:chgData name="박순혁" userId="49149feb-085f-45d6-9c3e-b716774f309e" providerId="ADAL" clId="{DA1C25F5-4A99-4163-8C7B-496E6F223495}" dt="2021-11-28T11:27:01.303" v="218" actId="1076"/>
      <pc:docMkLst>
        <pc:docMk/>
      </pc:docMkLst>
      <pc:sldChg chg="addSp modSp mod">
        <pc:chgData name="박순혁" userId="49149feb-085f-45d6-9c3e-b716774f309e" providerId="ADAL" clId="{DA1C25F5-4A99-4163-8C7B-496E6F223495}" dt="2021-11-28T11:27:01.303" v="218" actId="1076"/>
        <pc:sldMkLst>
          <pc:docMk/>
          <pc:sldMk cId="0" sldId="269"/>
        </pc:sldMkLst>
        <pc:spChg chg="mod">
          <ac:chgData name="박순혁" userId="49149feb-085f-45d6-9c3e-b716774f309e" providerId="ADAL" clId="{DA1C25F5-4A99-4163-8C7B-496E6F223495}" dt="2021-11-28T11:25:28.958" v="211" actId="20577"/>
          <ac:spMkLst>
            <pc:docMk/>
            <pc:sldMk cId="0" sldId="269"/>
            <ac:spMk id="11" creationId="{9D82F491-5874-4C0D-B6A0-BAA90C24A919}"/>
          </ac:spMkLst>
        </pc:spChg>
        <pc:spChg chg="add mod">
          <ac:chgData name="박순혁" userId="49149feb-085f-45d6-9c3e-b716774f309e" providerId="ADAL" clId="{DA1C25F5-4A99-4163-8C7B-496E6F223495}" dt="2021-11-28T11:24:34.144" v="184"/>
          <ac:spMkLst>
            <pc:docMk/>
            <pc:sldMk cId="0" sldId="269"/>
            <ac:spMk id="13" creationId="{AD5A326E-9CC7-4D56-AA4F-EC603188C1EF}"/>
          </ac:spMkLst>
        </pc:spChg>
        <pc:spChg chg="add mod">
          <ac:chgData name="박순혁" userId="49149feb-085f-45d6-9c3e-b716774f309e" providerId="ADAL" clId="{DA1C25F5-4A99-4163-8C7B-496E6F223495}" dt="2021-11-28T11:24:34.144" v="184"/>
          <ac:spMkLst>
            <pc:docMk/>
            <pc:sldMk cId="0" sldId="269"/>
            <ac:spMk id="14" creationId="{E8ED54A8-1CA4-4CF9-90AE-5B20855F2B00}"/>
          </ac:spMkLst>
        </pc:spChg>
        <pc:spChg chg="add mod">
          <ac:chgData name="박순혁" userId="49149feb-085f-45d6-9c3e-b716774f309e" providerId="ADAL" clId="{DA1C25F5-4A99-4163-8C7B-496E6F223495}" dt="2021-11-28T11:24:34.144" v="184"/>
          <ac:spMkLst>
            <pc:docMk/>
            <pc:sldMk cId="0" sldId="269"/>
            <ac:spMk id="15" creationId="{6D775CF0-D8DF-4A5B-B717-90F9A4BF735C}"/>
          </ac:spMkLst>
        </pc:spChg>
        <pc:graphicFrameChg chg="add mod modGraphic">
          <ac:chgData name="박순혁" userId="49149feb-085f-45d6-9c3e-b716774f309e" providerId="ADAL" clId="{DA1C25F5-4A99-4163-8C7B-496E6F223495}" dt="2021-11-28T11:26:49.228" v="216" actId="122"/>
          <ac:graphicFrameMkLst>
            <pc:docMk/>
            <pc:sldMk cId="0" sldId="269"/>
            <ac:graphicFrameMk id="17" creationId="{34A21041-F402-4276-B2B2-577B6B1CC9D6}"/>
          </ac:graphicFrameMkLst>
        </pc:graphicFrameChg>
        <pc:picChg chg="add mod ord">
          <ac:chgData name="박순혁" userId="49149feb-085f-45d6-9c3e-b716774f309e" providerId="ADAL" clId="{DA1C25F5-4A99-4163-8C7B-496E6F223495}" dt="2021-11-28T11:25:02.849" v="191" actId="166"/>
          <ac:picMkLst>
            <pc:docMk/>
            <pc:sldMk cId="0" sldId="269"/>
            <ac:picMk id="3" creationId="{C4B9BE1F-0EF5-48EB-88DD-A1E4A8416F03}"/>
          </ac:picMkLst>
        </pc:picChg>
        <pc:picChg chg="add mod ord">
          <ac:chgData name="박순혁" userId="49149feb-085f-45d6-9c3e-b716774f309e" providerId="ADAL" clId="{DA1C25F5-4A99-4163-8C7B-496E6F223495}" dt="2021-11-28T11:27:01.303" v="218" actId="1076"/>
          <ac:picMkLst>
            <pc:docMk/>
            <pc:sldMk cId="0" sldId="269"/>
            <ac:picMk id="5" creationId="{25C93336-059D-43B1-8047-BF00762E1CD2}"/>
          </ac:picMkLst>
        </pc:picChg>
      </pc:sldChg>
      <pc:sldChg chg="addSp delSp modSp mod">
        <pc:chgData name="박순혁" userId="49149feb-085f-45d6-9c3e-b716774f309e" providerId="ADAL" clId="{DA1C25F5-4A99-4163-8C7B-496E6F223495}" dt="2021-11-28T11:24:10.593" v="180" actId="122"/>
        <pc:sldMkLst>
          <pc:docMk/>
          <pc:sldMk cId="1852625816" sldId="289"/>
        </pc:sldMkLst>
        <pc:spChg chg="add mod">
          <ac:chgData name="박순혁" userId="49149feb-085f-45d6-9c3e-b716774f309e" providerId="ADAL" clId="{DA1C25F5-4A99-4163-8C7B-496E6F223495}" dt="2021-11-28T11:01:57.092" v="8" actId="767"/>
          <ac:spMkLst>
            <pc:docMk/>
            <pc:sldMk cId="1852625816" sldId="289"/>
            <ac:spMk id="4" creationId="{28783EC1-DB56-432A-B1B9-3CE02D7ADF91}"/>
          </ac:spMkLst>
        </pc:spChg>
        <pc:spChg chg="add mod">
          <ac:chgData name="박순혁" userId="49149feb-085f-45d6-9c3e-b716774f309e" providerId="ADAL" clId="{DA1C25F5-4A99-4163-8C7B-496E6F223495}" dt="2021-11-28T11:22:20.530" v="129" actId="12789"/>
          <ac:spMkLst>
            <pc:docMk/>
            <pc:sldMk cId="1852625816" sldId="289"/>
            <ac:spMk id="8" creationId="{3681441D-8EC1-43E8-84DC-730083BAF0C1}"/>
          </ac:spMkLst>
        </pc:spChg>
        <pc:spChg chg="mod">
          <ac:chgData name="박순혁" userId="49149feb-085f-45d6-9c3e-b716774f309e" providerId="ADAL" clId="{DA1C25F5-4A99-4163-8C7B-496E6F223495}" dt="2021-11-28T11:05:52.224" v="16" actId="20577"/>
          <ac:spMkLst>
            <pc:docMk/>
            <pc:sldMk cId="1852625816" sldId="289"/>
            <ac:spMk id="11" creationId="{3FD79193-5A91-4B08-B9C5-FB0721CE86A3}"/>
          </ac:spMkLst>
        </pc:spChg>
        <pc:spChg chg="add del mod">
          <ac:chgData name="박순혁" userId="49149feb-085f-45d6-9c3e-b716774f309e" providerId="ADAL" clId="{DA1C25F5-4A99-4163-8C7B-496E6F223495}" dt="2021-11-28T11:07:44.446" v="63" actId="478"/>
          <ac:spMkLst>
            <pc:docMk/>
            <pc:sldMk cId="1852625816" sldId="289"/>
            <ac:spMk id="17" creationId="{25BFD0A0-6B9D-47E1-B5D2-C7E0949AF07B}"/>
          </ac:spMkLst>
        </pc:spChg>
        <pc:spChg chg="add mod">
          <ac:chgData name="박순혁" userId="49149feb-085f-45d6-9c3e-b716774f309e" providerId="ADAL" clId="{DA1C25F5-4A99-4163-8C7B-496E6F223495}" dt="2021-11-28T11:22:20.530" v="129" actId="12789"/>
          <ac:spMkLst>
            <pc:docMk/>
            <pc:sldMk cId="1852625816" sldId="289"/>
            <ac:spMk id="18" creationId="{36AA7D6A-825B-4C53-98A3-F00BA542FDCC}"/>
          </ac:spMkLst>
        </pc:spChg>
        <pc:spChg chg="add mod">
          <ac:chgData name="박순혁" userId="49149feb-085f-45d6-9c3e-b716774f309e" providerId="ADAL" clId="{DA1C25F5-4A99-4163-8C7B-496E6F223495}" dt="2021-11-28T11:22:20.530" v="129" actId="12789"/>
          <ac:spMkLst>
            <pc:docMk/>
            <pc:sldMk cId="1852625816" sldId="289"/>
            <ac:spMk id="21" creationId="{69B500AE-2A0C-4509-B33F-9B232489F072}"/>
          </ac:spMkLst>
        </pc:spChg>
        <pc:graphicFrameChg chg="add del mod modGraphic">
          <ac:chgData name="박순혁" userId="49149feb-085f-45d6-9c3e-b716774f309e" providerId="ADAL" clId="{DA1C25F5-4A99-4163-8C7B-496E6F223495}" dt="2021-11-28T11:20:57.581" v="92" actId="478"/>
          <ac:graphicFrameMkLst>
            <pc:docMk/>
            <pc:sldMk cId="1852625816" sldId="289"/>
            <ac:graphicFrameMk id="9" creationId="{5AE08239-983F-437C-BA1B-56DBDCDEA2E5}"/>
          </ac:graphicFrameMkLst>
        </pc:graphicFrameChg>
        <pc:graphicFrameChg chg="add mod modGraphic">
          <ac:chgData name="박순혁" userId="49149feb-085f-45d6-9c3e-b716774f309e" providerId="ADAL" clId="{DA1C25F5-4A99-4163-8C7B-496E6F223495}" dt="2021-11-28T11:24:10.593" v="180" actId="122"/>
          <ac:graphicFrameMkLst>
            <pc:docMk/>
            <pc:sldMk cId="1852625816" sldId="289"/>
            <ac:graphicFrameMk id="13" creationId="{DE0950B1-D186-4C91-8744-87F724FCC438}"/>
          </ac:graphicFrameMkLst>
        </pc:graphicFrameChg>
        <pc:picChg chg="add mod ord">
          <ac:chgData name="박순혁" userId="49149feb-085f-45d6-9c3e-b716774f309e" providerId="ADAL" clId="{DA1C25F5-4A99-4163-8C7B-496E6F223495}" dt="2021-11-28T11:07:03.367" v="31" actId="166"/>
          <ac:picMkLst>
            <pc:docMk/>
            <pc:sldMk cId="1852625816" sldId="289"/>
            <ac:picMk id="3" creationId="{70A7AEB3-492D-455A-B521-F4E4BA1F37BF}"/>
          </ac:picMkLst>
        </pc:picChg>
        <pc:picChg chg="add del mod">
          <ac:chgData name="박순혁" userId="49149feb-085f-45d6-9c3e-b716774f309e" providerId="ADAL" clId="{DA1C25F5-4A99-4163-8C7B-496E6F223495}" dt="2021-11-28T11:06:29.291" v="18" actId="478"/>
          <ac:picMkLst>
            <pc:docMk/>
            <pc:sldMk cId="1852625816" sldId="289"/>
            <ac:picMk id="5" creationId="{004D29C0-BCEB-41AC-8274-A7857D66BC9B}"/>
          </ac:picMkLst>
        </pc:picChg>
        <pc:picChg chg="add mod">
          <ac:chgData name="박순혁" userId="49149feb-085f-45d6-9c3e-b716774f309e" providerId="ADAL" clId="{DA1C25F5-4A99-4163-8C7B-496E6F223495}" dt="2021-11-28T11:07:05.236" v="32" actId="1076"/>
          <ac:picMkLst>
            <pc:docMk/>
            <pc:sldMk cId="1852625816" sldId="289"/>
            <ac:picMk id="7" creationId="{AFB5C27C-CFBC-4F66-9D3A-DC847436D9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65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4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15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oogle Shape;15;p2"/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16" name="Google Shape;16;p2"/>
            <p:cNvSpPr/>
            <p:nvPr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 txBox="1"/>
            <p:nvPr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ⓒ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Saebyeol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Yu. 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Saebyeol’s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PowerPoint</a:t>
              </a:r>
              <a:endParaRPr sz="10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://simplemaps.com/resources/svg-map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2801668" y="1901439"/>
            <a:ext cx="658866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비정형데이터 </a:t>
            </a:r>
            <a:endParaRPr lang="en-US" altLang="ko-KR" sz="54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프로젝트 결과보고서</a:t>
            </a:r>
            <a:endParaRPr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D34C46-E976-4024-AD25-6B19D2598BB6}"/>
              </a:ext>
            </a:extLst>
          </p:cNvPr>
          <p:cNvSpPr/>
          <p:nvPr/>
        </p:nvSpPr>
        <p:spPr>
          <a:xfrm>
            <a:off x="92364" y="6312023"/>
            <a:ext cx="12099636" cy="4261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7D582C77-4F1F-4927-B95D-1F9EA47698DD}"/>
              </a:ext>
            </a:extLst>
          </p:cNvPr>
          <p:cNvSpPr txBox="1"/>
          <p:nvPr/>
        </p:nvSpPr>
        <p:spPr>
          <a:xfrm>
            <a:off x="5075831" y="5027859"/>
            <a:ext cx="658866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21510096 </a:t>
            </a:r>
            <a:r>
              <a:rPr lang="ko-KR" altLang="en-US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김종백</a:t>
            </a:r>
            <a:endParaRPr lang="en-US" altLang="ko-KR" sz="23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21512023 </a:t>
            </a:r>
            <a:r>
              <a:rPr lang="ko-KR" altLang="en-US" sz="23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정주현</a:t>
            </a:r>
            <a:endParaRPr lang="en-US" altLang="ko-KR" sz="23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21512071 </a:t>
            </a:r>
            <a:r>
              <a:rPr lang="ko-KR" altLang="en-US" sz="2300" b="1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박순혁</a:t>
            </a:r>
            <a:endParaRPr lang="en-US" altLang="ko-KR" sz="23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C93336-059D-43B1-8047-BF00762E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27" y="1326442"/>
            <a:ext cx="8255383" cy="5100991"/>
          </a:xfrm>
          <a:prstGeom prst="rect">
            <a:avLst/>
          </a:prstGeom>
        </p:spPr>
      </p:pic>
      <p:cxnSp>
        <p:nvCxnSpPr>
          <p:cNvPr id="585" name="Google Shape;585;p2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27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3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결과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166656" y="6379501"/>
            <a:ext cx="69589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4"/>
              </a:rPr>
              <a:t>지도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4"/>
              </a:rPr>
              <a:t> </a:t>
            </a: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4"/>
              </a:rPr>
              <a:t>출처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4"/>
              </a:rPr>
              <a:t> © SimpleMaps.com: http://simplemaps.com/resources/svg-maps</a:t>
            </a:r>
            <a:r>
              <a:rPr lang="en-US" sz="16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536F14-574A-4F3A-AF06-07BC577D3F8A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10" name="Google Shape;213;p23">
            <a:extLst>
              <a:ext uri="{FF2B5EF4-FFF2-40B4-BE49-F238E27FC236}">
                <a16:creationId xmlns:a16="http://schemas.microsoft.com/office/drawing/2014/main" id="{0D2B7AC0-4222-40BB-969B-6A07BF5F25E2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11" name="Google Shape;214;p23">
              <a:extLst>
                <a:ext uri="{FF2B5EF4-FFF2-40B4-BE49-F238E27FC236}">
                  <a16:creationId xmlns:a16="http://schemas.microsoft.com/office/drawing/2014/main" id="{9D82F491-5874-4C0D-B6A0-BAA90C24A919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연도별 분석</a:t>
              </a:r>
              <a:r>
                <a:rPr lang="en-US" altLang="ko-KR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(2021)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Google Shape;215;p23">
              <a:extLst>
                <a:ext uri="{FF2B5EF4-FFF2-40B4-BE49-F238E27FC236}">
                  <a16:creationId xmlns:a16="http://schemas.microsoft.com/office/drawing/2014/main" id="{E1EACDEF-FCEA-46D0-BC45-490567D2DF6E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5A326E-9CC7-4D56-AA4F-EC603188C1EF}"/>
              </a:ext>
            </a:extLst>
          </p:cNvPr>
          <p:cNvSpPr txBox="1"/>
          <p:nvPr/>
        </p:nvSpPr>
        <p:spPr>
          <a:xfrm>
            <a:off x="690662" y="6040533"/>
            <a:ext cx="345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Word Cloud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D54A8-1CA4-4CF9-90AE-5B20855F2B00}"/>
              </a:ext>
            </a:extLst>
          </p:cNvPr>
          <p:cNvSpPr txBox="1"/>
          <p:nvPr/>
        </p:nvSpPr>
        <p:spPr>
          <a:xfrm>
            <a:off x="8349396" y="6040533"/>
            <a:ext cx="345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Network analysis(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statistics)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75CF0-D8DF-4A5B-B717-90F9A4BF735C}"/>
              </a:ext>
            </a:extLst>
          </p:cNvPr>
          <p:cNvSpPr txBox="1"/>
          <p:nvPr/>
        </p:nvSpPr>
        <p:spPr>
          <a:xfrm>
            <a:off x="4974633" y="6040533"/>
            <a:ext cx="345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Network analysis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B9BE1F-0EF5-48EB-88DD-A1E4A8416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0" y="2067117"/>
            <a:ext cx="4022841" cy="3988340"/>
          </a:xfrm>
          <a:prstGeom prst="rect">
            <a:avLst/>
          </a:prstGeom>
        </p:spPr>
      </p:pic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34A21041-F402-4276-B2B2-577B6B1CC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32929"/>
              </p:ext>
            </p:extLst>
          </p:nvPr>
        </p:nvGraphicFramePr>
        <p:xfrm>
          <a:off x="8349396" y="2063240"/>
          <a:ext cx="3628946" cy="39595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4473">
                  <a:extLst>
                    <a:ext uri="{9D8B030D-6E8A-4147-A177-3AD203B41FA5}">
                      <a16:colId xmlns:a16="http://schemas.microsoft.com/office/drawing/2014/main" val="1544664563"/>
                    </a:ext>
                  </a:extLst>
                </a:gridCol>
                <a:gridCol w="1814473">
                  <a:extLst>
                    <a:ext uri="{9D8B030D-6E8A-4147-A177-3AD203B41FA5}">
                      <a16:colId xmlns:a16="http://schemas.microsoft.com/office/drawing/2014/main" val="1131738866"/>
                    </a:ext>
                  </a:extLst>
                </a:gridCol>
              </a:tblGrid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Betweenness Centrality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4304092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26960.28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7136689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26349.87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9021016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25319.76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457894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25292.75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6852686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25253.04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3785329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22830.34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041666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22263.65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3229695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21838.6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3191641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21822.76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0684766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코로나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21683.39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5322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2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27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3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결과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166656" y="6379501"/>
            <a:ext cx="69589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지도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</a:t>
            </a: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출처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© SimpleMaps.com: http://simplemaps.com/resources/svg-maps</a:t>
            </a:r>
            <a:r>
              <a:rPr lang="en-US" sz="16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536F14-574A-4F3A-AF06-07BC577D3F8A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10" name="Google Shape;213;p23">
            <a:extLst>
              <a:ext uri="{FF2B5EF4-FFF2-40B4-BE49-F238E27FC236}">
                <a16:creationId xmlns:a16="http://schemas.microsoft.com/office/drawing/2014/main" id="{0995B470-455A-470B-9A28-E058496A5F52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11" name="Google Shape;214;p23">
              <a:extLst>
                <a:ext uri="{FF2B5EF4-FFF2-40B4-BE49-F238E27FC236}">
                  <a16:creationId xmlns:a16="http://schemas.microsoft.com/office/drawing/2014/main" id="{3FD79193-5A91-4B08-B9C5-FB0721CE86A3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산업군별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분석</a:t>
              </a:r>
              <a:r>
                <a:rPr lang="en-US" altLang="ko-KR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(IT)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Google Shape;215;p23">
              <a:extLst>
                <a:ext uri="{FF2B5EF4-FFF2-40B4-BE49-F238E27FC236}">
                  <a16:creationId xmlns:a16="http://schemas.microsoft.com/office/drawing/2014/main" id="{EA3E83A1-E646-41CA-86F0-5084E86414F9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783EC1-DB56-432A-B1B9-3CE02D7ADF91}"/>
              </a:ext>
            </a:extLst>
          </p:cNvPr>
          <p:cNvSpPr txBox="1"/>
          <p:nvPr/>
        </p:nvSpPr>
        <p:spPr>
          <a:xfrm>
            <a:off x="5646906" y="306907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B5C27C-CFBC-4F66-9D3A-DC847436D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960" y="2318902"/>
            <a:ext cx="6082573" cy="35229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A7AEB3-492D-455A-B521-F4E4BA1F3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67" y="2212380"/>
            <a:ext cx="3780053" cy="3751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1441D-8EC1-43E8-84DC-730083BAF0C1}"/>
              </a:ext>
            </a:extLst>
          </p:cNvPr>
          <p:cNvSpPr txBox="1"/>
          <p:nvPr/>
        </p:nvSpPr>
        <p:spPr>
          <a:xfrm>
            <a:off x="690662" y="6040533"/>
            <a:ext cx="345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Word Cloud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A7D6A-825B-4C53-98A3-F00BA542FDCC}"/>
              </a:ext>
            </a:extLst>
          </p:cNvPr>
          <p:cNvSpPr txBox="1"/>
          <p:nvPr/>
        </p:nvSpPr>
        <p:spPr>
          <a:xfrm>
            <a:off x="8349396" y="6040533"/>
            <a:ext cx="345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Network analysis(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statistics)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E0950B1-D186-4C91-8744-87F724FCC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66051"/>
              </p:ext>
            </p:extLst>
          </p:nvPr>
        </p:nvGraphicFramePr>
        <p:xfrm>
          <a:off x="8349396" y="2063240"/>
          <a:ext cx="3628946" cy="39595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4473">
                  <a:extLst>
                    <a:ext uri="{9D8B030D-6E8A-4147-A177-3AD203B41FA5}">
                      <a16:colId xmlns:a16="http://schemas.microsoft.com/office/drawing/2014/main" val="1544664563"/>
                    </a:ext>
                  </a:extLst>
                </a:gridCol>
                <a:gridCol w="1814473">
                  <a:extLst>
                    <a:ext uri="{9D8B030D-6E8A-4147-A177-3AD203B41FA5}">
                      <a16:colId xmlns:a16="http://schemas.microsoft.com/office/drawing/2014/main" val="1131738866"/>
                    </a:ext>
                  </a:extLst>
                </a:gridCol>
              </a:tblGrid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Betweenness Centrality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4304092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2519.448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7136689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성장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2299.518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9021016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역량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1998.844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457894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혁신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1998.844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6852686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기반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1599.713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3785329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가치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1361.34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041666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기술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1313.081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3229695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1260.338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3191641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중심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1260.338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0684766"/>
                  </a:ext>
                </a:extLst>
              </a:tr>
              <a:tr h="3599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기업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1176.796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53229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9B500AE-2A0C-4509-B33F-9B232489F072}"/>
              </a:ext>
            </a:extLst>
          </p:cNvPr>
          <p:cNvSpPr txBox="1"/>
          <p:nvPr/>
        </p:nvSpPr>
        <p:spPr>
          <a:xfrm>
            <a:off x="4974633" y="6040533"/>
            <a:ext cx="345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Network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62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45"/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09" name="Google Shape;1009;p45"/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경청해주셔서</a:t>
            </a:r>
            <a:r>
              <a:rPr lang="en-US" sz="4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sz="48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감사합니다</a:t>
            </a:r>
            <a:r>
              <a:rPr lang="en-US" sz="4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48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/>
          <a:srcRect t="8214" b="82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1" y="0"/>
            <a:ext cx="436693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86080" y="355600"/>
            <a:ext cx="652607" cy="646331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 flipH="1">
            <a:off x="712383" y="1264960"/>
            <a:ext cx="31750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 table of Contents</a:t>
            </a:r>
            <a:endParaRPr sz="24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flipH="1">
            <a:off x="1191929" y="523513"/>
            <a:ext cx="3175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712383" y="2173194"/>
            <a:ext cx="3684342" cy="523220"/>
            <a:chOff x="1191929" y="2733040"/>
            <a:chExt cx="3684342" cy="52322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#1,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 데이터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712383" y="3163814"/>
            <a:ext cx="3684342" cy="523220"/>
            <a:chOff x="1191929" y="2733040"/>
            <a:chExt cx="3684342" cy="52322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#2,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연구 </a:t>
              </a: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절차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712383" y="4154434"/>
            <a:ext cx="3684342" cy="523220"/>
            <a:chOff x="1191929" y="2733040"/>
            <a:chExt cx="3684342" cy="52322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#3,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 결과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>
          <a:blip r:embed="rId3"/>
          <a:srcRect t="7770" b="77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8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150" name="Google Shape;150;p18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151" name="Google Shape;151;p18"/>
            <p:cNvGrpSpPr/>
            <p:nvPr/>
          </p:nvGrpSpPr>
          <p:grpSpPr>
            <a:xfrm>
              <a:off x="657911" y="3708260"/>
              <a:ext cx="5010518" cy="1673393"/>
              <a:chOff x="2700072" y="2021840"/>
              <a:chExt cx="6822689" cy="2278615"/>
            </a:xfrm>
            <a:grpFill/>
          </p:grpSpPr>
          <p:sp>
            <p:nvSpPr>
              <p:cNvPr id="152" name="Google Shape;152;p18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1,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153" name="Google Shape;153;p18"/>
              <p:cNvSpPr txBox="1"/>
              <p:nvPr/>
            </p:nvSpPr>
            <p:spPr>
              <a:xfrm>
                <a:off x="2967477" y="3168964"/>
                <a:ext cx="6555284" cy="11314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사용 데이터</a:t>
                </a:r>
                <a:endParaRPr lang="en-US" altLang="ko-KR" sz="4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1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사용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1E7F0-71FA-497A-873B-C47B4B4E8CBA}"/>
              </a:ext>
            </a:extLst>
          </p:cNvPr>
          <p:cNvSpPr/>
          <p:nvPr/>
        </p:nvSpPr>
        <p:spPr>
          <a:xfrm>
            <a:off x="9827581" y="6427433"/>
            <a:ext cx="2263805" cy="24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F401D-A52F-4323-B61A-A2F96BB06DCF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40" name="Google Shape;213;p23">
            <a:extLst>
              <a:ext uri="{FF2B5EF4-FFF2-40B4-BE49-F238E27FC236}">
                <a16:creationId xmlns:a16="http://schemas.microsoft.com/office/drawing/2014/main" id="{3C2E9F98-FD7C-463A-82C6-7DC0EDAAFA47}"/>
              </a:ext>
            </a:extLst>
          </p:cNvPr>
          <p:cNvGrpSpPr/>
          <p:nvPr/>
        </p:nvGrpSpPr>
        <p:grpSpPr>
          <a:xfrm>
            <a:off x="286348" y="1339197"/>
            <a:ext cx="10683296" cy="2145438"/>
            <a:chOff x="6380479" y="2269037"/>
            <a:chExt cx="5450875" cy="2145438"/>
          </a:xfrm>
        </p:grpSpPr>
        <p:sp>
          <p:nvSpPr>
            <p:cNvPr id="41" name="Google Shape;214;p23">
              <a:extLst>
                <a:ext uri="{FF2B5EF4-FFF2-40B4-BE49-F238E27FC236}">
                  <a16:creationId xmlns:a16="http://schemas.microsoft.com/office/drawing/2014/main" id="{59596CCE-1BF1-4227-B0C5-C2F78670F914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1. 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데이터 수집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2" name="Google Shape;215;p23">
              <a:extLst>
                <a:ext uri="{FF2B5EF4-FFF2-40B4-BE49-F238E27FC236}">
                  <a16:creationId xmlns:a16="http://schemas.microsoft.com/office/drawing/2014/main" id="{BD7D0B1A-18C4-4A54-916A-1B8F2A1585C1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216;p23">
              <a:extLst>
                <a:ext uri="{FF2B5EF4-FFF2-40B4-BE49-F238E27FC236}">
                  <a16:creationId xmlns:a16="http://schemas.microsoft.com/office/drawing/2014/main" id="{105BE631-2A22-4B31-8398-FC71EB8CAA74}"/>
                </a:ext>
              </a:extLst>
            </p:cNvPr>
            <p:cNvSpPr txBox="1"/>
            <p:nvPr/>
          </p:nvSpPr>
          <p:spPr>
            <a:xfrm>
              <a:off x="6380479" y="3091076"/>
              <a:ext cx="3347861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총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 </a:t>
              </a:r>
              <a:r>
                <a:rPr lang="ko-KR" altLang="en-US" sz="1600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산업군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 42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 기업에 대해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2017~2021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신년사를 수집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전문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데이터는 신년사 전문을 우선으로 수집하고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없는 경우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기사 요약으로 구성됨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총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198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개의 신년사 데이터 확보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데이터셋 예시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297298D-C47B-4510-9FE3-EC95871E3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07830"/>
              </p:ext>
            </p:extLst>
          </p:nvPr>
        </p:nvGraphicFramePr>
        <p:xfrm>
          <a:off x="7550590" y="1217277"/>
          <a:ext cx="4220928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202">
                  <a:extLst>
                    <a:ext uri="{9D8B030D-6E8A-4147-A177-3AD203B41FA5}">
                      <a16:colId xmlns:a16="http://schemas.microsoft.com/office/drawing/2014/main" val="51783712"/>
                    </a:ext>
                  </a:extLst>
                </a:gridCol>
                <a:gridCol w="3170726">
                  <a:extLst>
                    <a:ext uri="{9D8B030D-6E8A-4147-A177-3AD203B41FA5}">
                      <a16:colId xmlns:a16="http://schemas.microsoft.com/office/drawing/2014/main" val="842783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 기업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35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삼성전자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SDI, 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디스플레이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SK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하이닉스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6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유통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신세계그룹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롯데그룹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현대백화점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9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 Telecom, KT, LG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유플러스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55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SKC&amp;C, LGCNS, 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현대오토에버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8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정부기관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금융감독원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산업은행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국민은행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신한은행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하나은행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농협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6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화장품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생활건강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아모레퍼시픽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코스멕스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4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유한양행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한미약품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대웅제약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종근당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보령제약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정유업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이노베이션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GS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칼텍스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04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항공업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대한항공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아시아나항공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6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중공업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현대중공업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삼성중공업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대우조선해양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25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건설업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쌍용건설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DL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이앤씨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대림산업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대우건설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포스코건설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76309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FA2BA1C-516A-46DA-A4FE-4B3A1127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3813406"/>
            <a:ext cx="63531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2"/>
          <p:cNvPicPr preferRelativeResize="0"/>
          <p:nvPr/>
        </p:nvPicPr>
        <p:blipFill>
          <a:blip r:embed="rId3"/>
          <a:srcRect t="2994" b="29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2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202" name="Google Shape;202;p22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203" name="Google Shape;203;p22"/>
            <p:cNvGrpSpPr/>
            <p:nvPr/>
          </p:nvGrpSpPr>
          <p:grpSpPr>
            <a:xfrm>
              <a:off x="657911" y="3708260"/>
              <a:ext cx="5010518" cy="1673393"/>
              <a:chOff x="2700072" y="2021840"/>
              <a:chExt cx="6822689" cy="2278615"/>
            </a:xfrm>
            <a:grpFill/>
          </p:grpSpPr>
          <p:sp>
            <p:nvSpPr>
              <p:cNvPr id="204" name="Google Shape;204;p22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2,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205" name="Google Shape;205;p22"/>
              <p:cNvSpPr txBox="1"/>
              <p:nvPr/>
            </p:nvSpPr>
            <p:spPr>
              <a:xfrm>
                <a:off x="2967478" y="3168964"/>
                <a:ext cx="6555283" cy="11314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연구 절차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1E7F0-71FA-497A-873B-C47B4B4E8CBA}"/>
              </a:ext>
            </a:extLst>
          </p:cNvPr>
          <p:cNvSpPr/>
          <p:nvPr/>
        </p:nvSpPr>
        <p:spPr>
          <a:xfrm>
            <a:off x="9827581" y="6427433"/>
            <a:ext cx="2263805" cy="24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F401D-A52F-4323-B61A-A2F96BB06DCF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C69D546-5A6B-4A23-A910-1D5F047E540D}"/>
              </a:ext>
            </a:extLst>
          </p:cNvPr>
          <p:cNvSpPr/>
          <p:nvPr/>
        </p:nvSpPr>
        <p:spPr>
          <a:xfrm>
            <a:off x="701964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9430118-489B-426F-9FCE-8D251B28C135}"/>
              </a:ext>
            </a:extLst>
          </p:cNvPr>
          <p:cNvSpPr/>
          <p:nvPr/>
        </p:nvSpPr>
        <p:spPr>
          <a:xfrm>
            <a:off x="2105890" y="305174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322005-89E4-4E8D-9E6A-AEA5B7F7FC0B}"/>
              </a:ext>
            </a:extLst>
          </p:cNvPr>
          <p:cNvSpPr/>
          <p:nvPr/>
        </p:nvSpPr>
        <p:spPr>
          <a:xfrm>
            <a:off x="2678544" y="2825451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79BDD9C-9750-4082-844C-49AD44CF139B}"/>
              </a:ext>
            </a:extLst>
          </p:cNvPr>
          <p:cNvSpPr/>
          <p:nvPr/>
        </p:nvSpPr>
        <p:spPr>
          <a:xfrm>
            <a:off x="4082470" y="305723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ED9E333-89EE-4651-86AC-B2CEAA6D3AC1}"/>
              </a:ext>
            </a:extLst>
          </p:cNvPr>
          <p:cNvSpPr/>
          <p:nvPr/>
        </p:nvSpPr>
        <p:spPr>
          <a:xfrm>
            <a:off x="5174706" y="2109688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Frequency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Analysis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F59046-C6A5-4CCC-A3B5-4BCC94940400}"/>
              </a:ext>
            </a:extLst>
          </p:cNvPr>
          <p:cNvSpPr/>
          <p:nvPr/>
        </p:nvSpPr>
        <p:spPr>
          <a:xfrm>
            <a:off x="5174705" y="2965583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Analysis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F359C8-F276-4BD9-A066-560EAA741D33}"/>
              </a:ext>
            </a:extLst>
          </p:cNvPr>
          <p:cNvSpPr/>
          <p:nvPr/>
        </p:nvSpPr>
        <p:spPr>
          <a:xfrm>
            <a:off x="4763732" y="1883202"/>
            <a:ext cx="2017903" cy="2790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41CDB95-039A-4C24-9936-D4C4E515B45D}"/>
              </a:ext>
            </a:extLst>
          </p:cNvPr>
          <p:cNvSpPr/>
          <p:nvPr/>
        </p:nvSpPr>
        <p:spPr>
          <a:xfrm>
            <a:off x="7125612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B69C811-FFAC-4DC0-ACDC-144E92ABE562}"/>
              </a:ext>
            </a:extLst>
          </p:cNvPr>
          <p:cNvSpPr/>
          <p:nvPr/>
        </p:nvSpPr>
        <p:spPr>
          <a:xfrm>
            <a:off x="7786472" y="2437579"/>
            <a:ext cx="1847977" cy="13216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및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단위로 분석 결과 확인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1BAE8A3-C99A-47E2-A5C5-6CF2A245C368}"/>
              </a:ext>
            </a:extLst>
          </p:cNvPr>
          <p:cNvSpPr/>
          <p:nvPr/>
        </p:nvSpPr>
        <p:spPr>
          <a:xfrm>
            <a:off x="9924473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0372C20-88D2-447E-B700-61A791F8EA52}"/>
              </a:ext>
            </a:extLst>
          </p:cNvPr>
          <p:cNvSpPr/>
          <p:nvPr/>
        </p:nvSpPr>
        <p:spPr>
          <a:xfrm>
            <a:off x="10531772" y="2825451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인사이트 도출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B87CD0-2C0E-4E67-99A1-4C04FC0BDAF5}"/>
              </a:ext>
            </a:extLst>
          </p:cNvPr>
          <p:cNvSpPr txBox="1"/>
          <p:nvPr/>
        </p:nvSpPr>
        <p:spPr>
          <a:xfrm>
            <a:off x="581890" y="3719102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미디어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회사에 직접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9C68C-CA07-4DE3-8BC5-F4ED832B89BB}"/>
              </a:ext>
            </a:extLst>
          </p:cNvPr>
          <p:cNvSpPr txBox="1"/>
          <p:nvPr/>
        </p:nvSpPr>
        <p:spPr>
          <a:xfrm>
            <a:off x="2417696" y="3769881"/>
            <a:ext cx="166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사전 생성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Tokenization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87684F1-0483-49C0-A3F6-3CE69B23520D}"/>
              </a:ext>
            </a:extLst>
          </p:cNvPr>
          <p:cNvSpPr/>
          <p:nvPr/>
        </p:nvSpPr>
        <p:spPr>
          <a:xfrm>
            <a:off x="5174705" y="3839000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Wordcloud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21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3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3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A1E010-F2DF-463C-BC95-D6B846E1C5B2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008F3-8DB5-4C1E-8081-49828597D72B}"/>
              </a:ext>
            </a:extLst>
          </p:cNvPr>
          <p:cNvSpPr/>
          <p:nvPr/>
        </p:nvSpPr>
        <p:spPr>
          <a:xfrm>
            <a:off x="1933232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560B325-059C-4D40-B9BD-56CDDF61A5B3}"/>
              </a:ext>
            </a:extLst>
          </p:cNvPr>
          <p:cNvSpPr/>
          <p:nvPr/>
        </p:nvSpPr>
        <p:spPr>
          <a:xfrm>
            <a:off x="3337158" y="305174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3638E6-4EA6-4DE5-AA0D-BB55C3CF373F}"/>
              </a:ext>
            </a:extLst>
          </p:cNvPr>
          <p:cNvSpPr/>
          <p:nvPr/>
        </p:nvSpPr>
        <p:spPr>
          <a:xfrm>
            <a:off x="3909812" y="2656205"/>
            <a:ext cx="1467943" cy="9566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정규식을 활용한 불필요한 단어 제거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08BC6-6F72-43AE-B85A-A8891D255EE5}"/>
              </a:ext>
            </a:extLst>
          </p:cNvPr>
          <p:cNvSpPr txBox="1"/>
          <p:nvPr/>
        </p:nvSpPr>
        <p:spPr>
          <a:xfrm>
            <a:off x="3733855" y="3761653"/>
            <a:ext cx="1819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E-mail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한글 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ex)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ㅋㅋ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Escape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특수기호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7F59E0-0D4F-4F01-8FCB-95D869166D00}"/>
              </a:ext>
            </a:extLst>
          </p:cNvPr>
          <p:cNvSpPr/>
          <p:nvPr/>
        </p:nvSpPr>
        <p:spPr>
          <a:xfrm>
            <a:off x="5627136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1A823D-EFFF-468F-A2D9-FAB7BA16AEFB}"/>
              </a:ext>
            </a:extLst>
          </p:cNvPr>
          <p:cNvSpPr/>
          <p:nvPr/>
        </p:nvSpPr>
        <p:spPr>
          <a:xfrm>
            <a:off x="6199790" y="2641855"/>
            <a:ext cx="1467943" cy="9566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사전 생성 및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28BD2A-2419-44FE-A188-5455F5243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90" y="3852574"/>
            <a:ext cx="5516796" cy="14486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91D9D87-E7A4-4ADD-9504-E6C0BBD4A4D1}"/>
              </a:ext>
            </a:extLst>
          </p:cNvPr>
          <p:cNvSpPr/>
          <p:nvPr/>
        </p:nvSpPr>
        <p:spPr>
          <a:xfrm>
            <a:off x="7917114" y="3036670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DA2B758-00E4-4F75-9CAF-EB452C90F13E}"/>
              </a:ext>
            </a:extLst>
          </p:cNvPr>
          <p:cNvSpPr/>
          <p:nvPr/>
        </p:nvSpPr>
        <p:spPr>
          <a:xfrm>
            <a:off x="8489767" y="2610468"/>
            <a:ext cx="1951187" cy="10272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한글 형태소분석기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Komoran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Tokenizing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명사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A2EAF2-1C68-48ED-8CAF-20EE4E0E3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158" y="3761653"/>
            <a:ext cx="1104900" cy="952500"/>
          </a:xfrm>
          <a:prstGeom prst="rect">
            <a:avLst/>
          </a:prstGeom>
        </p:spPr>
      </p:pic>
      <p:grpSp>
        <p:nvGrpSpPr>
          <p:cNvPr id="20" name="Google Shape;213;p23">
            <a:extLst>
              <a:ext uri="{FF2B5EF4-FFF2-40B4-BE49-F238E27FC236}">
                <a16:creationId xmlns:a16="http://schemas.microsoft.com/office/drawing/2014/main" id="{451BDB54-C4D3-4C98-9887-C823DC195CD1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21" name="Google Shape;214;p23">
              <a:extLst>
                <a:ext uri="{FF2B5EF4-FFF2-40B4-BE49-F238E27FC236}">
                  <a16:creationId xmlns:a16="http://schemas.microsoft.com/office/drawing/2014/main" id="{29618F55-43BD-444E-9D5A-E1BB5A5F3D26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전처리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절차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Google Shape;215;p23">
              <a:extLst>
                <a:ext uri="{FF2B5EF4-FFF2-40B4-BE49-F238E27FC236}">
                  <a16:creationId xmlns:a16="http://schemas.microsoft.com/office/drawing/2014/main" id="{03E994E3-0F4B-4BD4-A8FF-668CD40193B0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3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3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214" name="Google Shape;214;p23"/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전처리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결과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5" name="Google Shape;215;p23"/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A1E010-F2DF-463C-BC95-D6B846E1C5B2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E583C-359D-4891-B0AD-289A1553547D}"/>
              </a:ext>
            </a:extLst>
          </p:cNvPr>
          <p:cNvSpPr txBox="1"/>
          <p:nvPr/>
        </p:nvSpPr>
        <p:spPr>
          <a:xfrm>
            <a:off x="342977" y="2100094"/>
            <a:ext cx="35590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김기남 삼성전자 부회장은 "변화 물결 속에서 한 단계 더 도약하기 위해 2021년은 변화에 대응하고 미래를 준비하는 원년이 돼야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강조했다.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그는 4일 온라인으로 열린 2021년 시무식 신년사에서 "코로나19로 인해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사회∙경제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전반의 변화가 촉진되고 있다.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신기술∙신사업이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부상하며, 기업의 부침도 빨라지고 있고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데이터∙인텔리전스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시대로의 전환도 가속화되고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이같이 말했다.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이를 위해 "‘도전과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혁신’이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살아 숨쉬는 창조적 기업으로 변모, 혁신의 리더십과 차별화된 경쟁력으로 업계 판도를 주도해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나가자"고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또 "고객을 가장 중심에 두고, 고객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경험·가치를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높이는 기업이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되자"며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"차세대 신성장 분야를 체계적으로 육성해 미래 10년을 내다 보며 새로운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당부했다.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 "꾸준히 전개해 온 사회 공헌 활동과 함께 협력 회사와 지역 사회, 나아가 다음 세대까지 고려한 삼성만의 ‘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지속가능경영’을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발전시켜 나가 인류 사회의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책임있는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일원이자 존경받는 기업으로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거듭나자"고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강조했다.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끝으로 "자율적이고 능동적인 준법 문화의 정착과 산업재해 예방이라는 사회적 요구에도 적극 부응해 신뢰받는 100년 기업의 기틀을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마련하자"며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"특히 안전은 타협의 대상이 아닌 필수적인 가치임을 인지해 안전 수칙 준수와 사고 예방 활동에 적극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동참하자"고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당부했다.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이날 시무식에는 김기남 대표이사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부회장뿐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 김현석 대표이사 사장, 고동진 대표이사 사장 등 주요 경영진과 임직원이 온라인 화상회의 방식으로 참석했다.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6DA35-758F-46CA-A518-D574A5B1DCA8}"/>
              </a:ext>
            </a:extLst>
          </p:cNvPr>
          <p:cNvSpPr txBox="1"/>
          <p:nvPr/>
        </p:nvSpPr>
        <p:spPr>
          <a:xfrm>
            <a:off x="4730893" y="2212244"/>
            <a:ext cx="355906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김기남 삼성전자 부회장은 변화 물결 속에서 한 단계 더 도약하기 위해 년은 변화에 대응하고 미래를 준비하는 원년이 돼야 한다 고 강조했다 그는 일 온라인으로 열린 년 시무식 신년사에서 코로나 로 인해 사회 경제 전반의 변화가 촉진되고 있다 신기술 신사업이 부상하며 기업의 부침도 빨라지고 있고 데이터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인텔리전스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시대로의 전환도 가속화되고 있다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이같이 말했다 김 부회장은 이를 위해 도전과 혁신 이 살아 숨쉬는 창조적 기업으로 변모 혁신의 리더십과 차별화된 경쟁력으로 업계 판도를 주도해 나가자 고 말했다 김 부회장은 또 고객을 가장 중심에 두고 고객 경험 가치를 높이는 기업이 되자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차세대 신성장 분야를 체계적으로 육성해 미래 년을 내다 보며 새로운 준비하자 고 당부했다 이어 꾸준히 전개해 온 사회 공헌 활동과 함께 협력 회사와 지역 사회 나아가 다음 세대까지 고려한 삼성만의 지속가능경영 을 발전시켜 나가 인류 사회의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책임있는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일원이자 존경받는 기업으로 거듭나자 고 강조했다 김 부회장은 끝으로 자율적이고 능동적인 준법 문화의 정착과 산업재해 예방이라는 사회적 요구에도 적극 부응해 신뢰받는 년 기업의 기틀을 마련하자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특히 안전은 타협의 대상이 아닌 필수적인 가치임을 인지해 안전 수칙 준수와 사고 예방 활동에 적극 동참하자 고 당부했다 이날 시무식에는 김기남 대표이사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부회장뿐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 김현석 대표이사 사장 고동진 대표이사 사장 등 주요 경영진과 임직원이 온라인 화상회의 방식으로 참석했다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647CED-2EBD-49CD-A5FE-2BD24C235EC8}"/>
              </a:ext>
            </a:extLst>
          </p:cNvPr>
          <p:cNvSpPr txBox="1"/>
          <p:nvPr/>
        </p:nvSpPr>
        <p:spPr>
          <a:xfrm>
            <a:off x="9469922" y="2264533"/>
            <a:ext cx="247159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['변화', '물결', '단계', '도약', '변화', '대응', '미래', '준비', '원년', '코로나', '인해', '사회', '경제', '전반', '변화', '촉진', '신기술', '사업', '부상', '기업', '부침', '데이터', '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인텔리전스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'시대', '전환', '가속', '도전', '혁신', '창조', '기업', '변모', '혁신', '리더십', '차별', '경쟁력', '업계', '판도', '주도', '고객', '중심', '고객', '경험', '가치', '기업', '차세대', '성장', '분야', '체계', '육성', '미래', '준비', '전개', '사회', '공헌', '활동', '협력', '회사', '지역', '사회', '다음', '세대', '고려', '지속', '가능', '경영', '발전', '인류', '사회', '책임', '일원', '존경', '기업', '자율', '능동', '준법', '문화', '정착', '산업', '재해', '예방', '사회', '요구', '적극', '부응', '신뢰', '기업', '기틀', '마련', '안전', '타협', '대상', '필수', '가치', '인지', '안전', '수칙', '준수', '사고', '예방', '활동', '적극', '동참', '경영진', '화상', '회의', '방식', '참석']</a:t>
            </a:r>
          </a:p>
        </p:txBody>
      </p:sp>
      <p:sp>
        <p:nvSpPr>
          <p:cNvPr id="25" name="Google Shape;214;p23">
            <a:extLst>
              <a:ext uri="{FF2B5EF4-FFF2-40B4-BE49-F238E27FC236}">
                <a16:creationId xmlns:a16="http://schemas.microsoft.com/office/drawing/2014/main" id="{140D5FFC-24DA-473B-A035-1543AD8C73EF}"/>
              </a:ext>
            </a:extLst>
          </p:cNvPr>
          <p:cNvSpPr txBox="1"/>
          <p:nvPr/>
        </p:nvSpPr>
        <p:spPr>
          <a:xfrm flipH="1">
            <a:off x="1541552" y="5961562"/>
            <a:ext cx="6496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원문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Google Shape;214;p23">
            <a:extLst>
              <a:ext uri="{FF2B5EF4-FFF2-40B4-BE49-F238E27FC236}">
                <a16:creationId xmlns:a16="http://schemas.microsoft.com/office/drawing/2014/main" id="{FF45BE12-153B-4D05-ABA0-793B03A01268}"/>
              </a:ext>
            </a:extLst>
          </p:cNvPr>
          <p:cNvSpPr txBox="1"/>
          <p:nvPr/>
        </p:nvSpPr>
        <p:spPr>
          <a:xfrm flipH="1">
            <a:off x="4791775" y="5961562"/>
            <a:ext cx="343730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텍스트 정제 및 </a:t>
            </a:r>
            <a:r>
              <a:rPr lang="ko-KR" altLang="en-US" sz="20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불용어</a:t>
            </a:r>
            <a:r>
              <a:rPr lang="ko-KR" altLang="en-US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처리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Google Shape;214;p23">
            <a:extLst>
              <a:ext uri="{FF2B5EF4-FFF2-40B4-BE49-F238E27FC236}">
                <a16:creationId xmlns:a16="http://schemas.microsoft.com/office/drawing/2014/main" id="{73B768DD-B4D9-4DD0-A6DA-CBC3ADBCEED5}"/>
              </a:ext>
            </a:extLst>
          </p:cNvPr>
          <p:cNvSpPr txBox="1"/>
          <p:nvPr/>
        </p:nvSpPr>
        <p:spPr>
          <a:xfrm flipH="1">
            <a:off x="9579545" y="5961562"/>
            <a:ext cx="22523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Tokenizing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A98DE30-8ACC-46F7-84E8-FA3B2A77DB84}"/>
              </a:ext>
            </a:extLst>
          </p:cNvPr>
          <p:cNvSpPr/>
          <p:nvPr/>
        </p:nvSpPr>
        <p:spPr>
          <a:xfrm>
            <a:off x="4154831" y="3671042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60ACC01-FB73-4010-8316-11EF83D7A916}"/>
              </a:ext>
            </a:extLst>
          </p:cNvPr>
          <p:cNvSpPr/>
          <p:nvPr/>
        </p:nvSpPr>
        <p:spPr>
          <a:xfrm>
            <a:off x="8718304" y="3671041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52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26"/>
          <p:cNvPicPr preferRelativeResize="0"/>
          <p:nvPr/>
        </p:nvPicPr>
        <p:blipFill>
          <a:blip r:embed="rId3"/>
          <a:srcRect t="6739" b="673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26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577" name="Google Shape;577;p26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578" name="Google Shape;578;p26"/>
            <p:cNvGrpSpPr/>
            <p:nvPr/>
          </p:nvGrpSpPr>
          <p:grpSpPr>
            <a:xfrm>
              <a:off x="657911" y="3708260"/>
              <a:ext cx="5010518" cy="1673413"/>
              <a:chOff x="2700072" y="2021840"/>
              <a:chExt cx="6822689" cy="2278643"/>
            </a:xfrm>
            <a:grpFill/>
          </p:grpSpPr>
          <p:sp>
            <p:nvSpPr>
              <p:cNvPr id="579" name="Google Shape;579;p26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3,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580" name="Google Shape;580;p26"/>
              <p:cNvSpPr txBox="1"/>
              <p:nvPr/>
            </p:nvSpPr>
            <p:spPr>
              <a:xfrm>
                <a:off x="2967478" y="3168936"/>
                <a:ext cx="6555283" cy="113154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분석 결과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1138</Words>
  <Application>Microsoft Office PowerPoint</Application>
  <PresentationFormat>와이드스크린</PresentationFormat>
  <Paragraphs>168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 SD Gothic Neo</vt:lpstr>
      <vt:lpstr>나눔바른고딕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김종백</dc:creator>
  <cp:lastModifiedBy>박순혁</cp:lastModifiedBy>
  <cp:revision>14</cp:revision>
  <dcterms:modified xsi:type="dcterms:W3CDTF">2021-11-28T11:27:09Z</dcterms:modified>
</cp:coreProperties>
</file>