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7" r:id="rId2"/>
    <p:sldId id="278" r:id="rId3"/>
    <p:sldId id="289" r:id="rId4"/>
    <p:sldId id="295" r:id="rId5"/>
    <p:sldId id="297" r:id="rId6"/>
    <p:sldId id="302" r:id="rId7"/>
    <p:sldId id="311" r:id="rId8"/>
    <p:sldId id="304" r:id="rId9"/>
    <p:sldId id="309" r:id="rId10"/>
    <p:sldId id="312" r:id="rId11"/>
    <p:sldId id="305" r:id="rId12"/>
    <p:sldId id="306" r:id="rId13"/>
    <p:sldId id="287" r:id="rId14"/>
    <p:sldId id="288" r:id="rId15"/>
  </p:sldIdLst>
  <p:sldSz cx="9144000" cy="5143500" type="screen16x9"/>
  <p:notesSz cx="6858000" cy="9144000"/>
  <p:embeddedFontLst>
    <p:embeddedFont>
      <p:font typeface="나눔스퀘어라운드 Light" panose="020B0600000101010101" pitchFamily="50" charset="-127"/>
      <p:regular r:id="rId17"/>
    </p:embeddedFont>
    <p:embeddedFont>
      <p:font typeface="나눔바른고딕 UltraLight" panose="00000300000000000000" pitchFamily="2" charset="-127"/>
      <p:regular r:id="rId18"/>
    </p:embeddedFont>
    <p:embeddedFont>
      <p:font typeface="나눔바른고딕" panose="020B0603020101020101" pitchFamily="50" charset="-127"/>
      <p:regular r:id="rId19"/>
      <p:bold r:id="rId20"/>
    </p:embeddedFont>
    <p:embeddedFont>
      <p:font typeface="나눔바른고딕 Light" panose="020B0603020101020101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나눔스퀘어 ExtraBold" panose="020B0600000101010101" pitchFamily="50" charset="-127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5A9A"/>
    <a:srgbClr val="B7DEE8"/>
    <a:srgbClr val="CC9900"/>
    <a:srgbClr val="3F63BF"/>
    <a:srgbClr val="2963A9"/>
    <a:srgbClr val="2D6CB9"/>
    <a:srgbClr val="3278CC"/>
    <a:srgbClr val="214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75699" autoAdjust="0"/>
  </p:normalViewPr>
  <p:slideViewPr>
    <p:cSldViewPr>
      <p:cViewPr varScale="1">
        <p:scale>
          <a:sx n="65" d="100"/>
          <a:sy n="65" d="100"/>
        </p:scale>
        <p:origin x="62" y="32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8403B-D6AC-461A-AC94-6F42054C2FAB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6F12C-4B81-477B-81F5-530CE7EDB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0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00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524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74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45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과제 개요</a:t>
            </a:r>
            <a:endParaRPr lang="en-US" altLang="ko-KR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시스템 요청 사항</a:t>
            </a:r>
            <a:endParaRPr lang="en-US" altLang="ko-KR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2">
                    <a:lumMod val="50000"/>
                  </a:schemeClr>
                </a:solidFill>
              </a:rPr>
              <a:t>3. </a:t>
            </a:r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구현할 시스템 </a:t>
            </a:r>
            <a:r>
              <a:rPr lang="en-US" altLang="ko-KR" sz="1200" b="1" dirty="0" smtClean="0">
                <a:solidFill>
                  <a:schemeClr val="tx2">
                    <a:lumMod val="50000"/>
                  </a:schemeClr>
                </a:solidFill>
              </a:rPr>
              <a:t>Image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2">
                    <a:lumMod val="50000"/>
                  </a:schemeClr>
                </a:solidFill>
              </a:rPr>
              <a:t>4. </a:t>
            </a:r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시스템 설계</a:t>
            </a:r>
            <a:endParaRPr lang="en-US" altLang="ko-KR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2">
                    <a:lumMod val="50000"/>
                  </a:schemeClr>
                </a:solidFill>
              </a:rPr>
              <a:t>5. </a:t>
            </a:r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향후 추진 일정</a:t>
            </a:r>
            <a:endParaRPr lang="en-US" altLang="ko-KR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2">
                    <a:lumMod val="50000"/>
                  </a:schemeClr>
                </a:solidFill>
              </a:rPr>
              <a:t>6. </a:t>
            </a:r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고려 사항</a:t>
            </a:r>
            <a:endParaRPr lang="en-US" altLang="ko-KR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2">
                    <a:lumMod val="50000"/>
                  </a:schemeClr>
                </a:solidFill>
              </a:rPr>
              <a:t>7. </a:t>
            </a:r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기대 효과</a:t>
            </a:r>
            <a:endParaRPr lang="en-US" altLang="ko-KR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37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4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86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02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20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       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76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최소 </a:t>
            </a:r>
            <a:r>
              <a:rPr lang="en-US" altLang="ko-KR" dirty="0" smtClean="0"/>
              <a:t>2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61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최소 </a:t>
            </a:r>
            <a:r>
              <a:rPr lang="en-US" altLang="ko-KR" dirty="0" smtClean="0"/>
              <a:t>2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68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FA92-05F1-46E6-BE36-B212F001B78D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2322914"/>
            <a:ext cx="5184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8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3848" y="281419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AI </a:t>
            </a:r>
            <a:r>
              <a:rPr lang="ko-KR" altLang="en-US" sz="16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융합학부</a:t>
            </a:r>
            <a:endParaRPr lang="en-US" altLang="ko-KR" sz="1600" spc="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16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20170403 </a:t>
            </a:r>
            <a:r>
              <a:rPr lang="ko-KR" altLang="en-US" sz="16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최혜원</a:t>
            </a:r>
            <a:endParaRPr lang="ko-KR" altLang="en-US" sz="1600" spc="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9668" y="3398971"/>
            <a:ext cx="183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21.04.15</a:t>
            </a:r>
            <a:endParaRPr lang="ko-KR" altLang="en-US" sz="1200" spc="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03548" y="771550"/>
            <a:ext cx="450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Level1-topview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411510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24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구현할 시스템 이미지</a:t>
            </a:r>
            <a:endParaRPr lang="ko-KR" altLang="en-US" sz="24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11760" y="1491630"/>
            <a:ext cx="3960440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411760" y="2118940"/>
            <a:ext cx="944191" cy="1811234"/>
            <a:chOff x="679524" y="2355726"/>
            <a:chExt cx="944191" cy="1811234"/>
          </a:xfrm>
        </p:grpSpPr>
        <p:sp>
          <p:nvSpPr>
            <p:cNvPr id="12" name="직사각형 11"/>
            <p:cNvSpPr/>
            <p:nvPr/>
          </p:nvSpPr>
          <p:spPr>
            <a:xfrm>
              <a:off x="679524" y="2355726"/>
              <a:ext cx="944191" cy="1811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8453" y="2722153"/>
              <a:ext cx="6463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거리</a:t>
              </a:r>
              <a:endParaRPr lang="en-US" altLang="ko-KR" dirty="0" smtClean="0"/>
            </a:p>
            <a:p>
              <a:r>
                <a:rPr lang="ko-KR" altLang="en-US" dirty="0" smtClean="0"/>
                <a:t>측정</a:t>
              </a:r>
              <a:endParaRPr lang="en-US" altLang="ko-KR" dirty="0" smtClean="0"/>
            </a:p>
            <a:p>
              <a:r>
                <a:rPr lang="ko-KR" altLang="en-US" dirty="0" smtClean="0"/>
                <a:t>센서</a:t>
              </a:r>
              <a:endParaRPr lang="ko-KR" altLang="en-US" dirty="0"/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20"/>
          <a:stretch/>
        </p:blipFill>
        <p:spPr>
          <a:xfrm>
            <a:off x="3779912" y="2366706"/>
            <a:ext cx="1377138" cy="116065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126217"/>
            <a:ext cx="635216" cy="73082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592" y="2602381"/>
            <a:ext cx="635216" cy="73082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407" y="2640051"/>
            <a:ext cx="635216" cy="73082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372" y="4094970"/>
            <a:ext cx="635216" cy="730826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>
            <a:off x="4211960" y="1923678"/>
            <a:ext cx="186448" cy="29877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 flipV="1">
            <a:off x="4220320" y="3705229"/>
            <a:ext cx="186448" cy="29877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 rot="5400000" flipV="1">
            <a:off x="3492668" y="2797643"/>
            <a:ext cx="186448" cy="29877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 rot="16200000" flipH="1" flipV="1">
            <a:off x="5363208" y="2818405"/>
            <a:ext cx="186448" cy="29877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03548" y="771550"/>
            <a:ext cx="406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level2 – around view </a:t>
            </a:r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구현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411510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24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구현할 시스템 이미지</a:t>
            </a:r>
            <a:endParaRPr lang="ko-KR" altLang="en-US" sz="24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569" y="1480807"/>
            <a:ext cx="635216" cy="7308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03" y="2322463"/>
            <a:ext cx="635216" cy="730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03" y="3189130"/>
            <a:ext cx="635216" cy="7308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89" y="4015383"/>
            <a:ext cx="635216" cy="730826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2915816" y="1482021"/>
            <a:ext cx="1152128" cy="738747"/>
            <a:chOff x="2915816" y="1482021"/>
            <a:chExt cx="1152128" cy="738747"/>
          </a:xfrm>
        </p:grpSpPr>
        <p:sp>
          <p:nvSpPr>
            <p:cNvPr id="4" name="직사각형 3"/>
            <p:cNvSpPr/>
            <p:nvPr/>
          </p:nvSpPr>
          <p:spPr>
            <a:xfrm>
              <a:off x="2915816" y="1482021"/>
              <a:ext cx="1152128" cy="734299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90781" y="1482104"/>
              <a:ext cx="1002197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왜곡 보정</a:t>
              </a:r>
              <a:endParaRPr lang="en-US" altLang="ko-KR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및</a:t>
              </a:r>
              <a:endParaRPr lang="en-US" altLang="ko-KR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algn="ctr"/>
              <a:r>
                <a:rPr lang="ko-KR" altLang="en-US" sz="1400" dirty="0" err="1" smtClean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호모그래피</a:t>
              </a:r>
              <a:endPara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915816" y="2322463"/>
            <a:ext cx="1152128" cy="738747"/>
            <a:chOff x="2915816" y="2322463"/>
            <a:chExt cx="1152128" cy="738747"/>
          </a:xfrm>
        </p:grpSpPr>
        <p:sp>
          <p:nvSpPr>
            <p:cNvPr id="15" name="직사각형 14"/>
            <p:cNvSpPr/>
            <p:nvPr/>
          </p:nvSpPr>
          <p:spPr>
            <a:xfrm>
              <a:off x="2915816" y="2322463"/>
              <a:ext cx="1152128" cy="734299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90781" y="2322546"/>
              <a:ext cx="1002197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왜곡 보정</a:t>
              </a:r>
              <a:endParaRPr lang="en-US" altLang="ko-KR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및</a:t>
              </a:r>
              <a:endParaRPr lang="en-US" altLang="ko-KR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algn="ctr"/>
              <a:r>
                <a:rPr lang="ko-KR" altLang="en-US" sz="1400" dirty="0" err="1" smtClean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호모그래피</a:t>
              </a:r>
              <a:endPara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915816" y="3185657"/>
            <a:ext cx="1152128" cy="738747"/>
            <a:chOff x="2915816" y="3185657"/>
            <a:chExt cx="1152128" cy="738747"/>
          </a:xfrm>
        </p:grpSpPr>
        <p:sp>
          <p:nvSpPr>
            <p:cNvPr id="19" name="직사각형 18"/>
            <p:cNvSpPr/>
            <p:nvPr/>
          </p:nvSpPr>
          <p:spPr>
            <a:xfrm>
              <a:off x="2915816" y="3185657"/>
              <a:ext cx="1152128" cy="734299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90781" y="3185740"/>
              <a:ext cx="1002197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왜곡 보정</a:t>
              </a:r>
              <a:endParaRPr lang="en-US" altLang="ko-KR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및</a:t>
              </a:r>
              <a:endParaRPr lang="en-US" altLang="ko-KR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algn="ctr"/>
              <a:r>
                <a:rPr lang="ko-KR" altLang="en-US" sz="1400" dirty="0" err="1" smtClean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호모그래피</a:t>
              </a:r>
              <a:endPara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915816" y="4011910"/>
            <a:ext cx="1152128" cy="738747"/>
            <a:chOff x="2915816" y="4011910"/>
            <a:chExt cx="1152128" cy="738747"/>
          </a:xfrm>
        </p:grpSpPr>
        <p:sp>
          <p:nvSpPr>
            <p:cNvPr id="22" name="직사각형 21"/>
            <p:cNvSpPr/>
            <p:nvPr/>
          </p:nvSpPr>
          <p:spPr>
            <a:xfrm>
              <a:off x="2915816" y="4011910"/>
              <a:ext cx="1152128" cy="734299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90781" y="4011993"/>
              <a:ext cx="1002197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왜곡 보정</a:t>
              </a:r>
              <a:endParaRPr lang="en-US" altLang="ko-KR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및</a:t>
              </a:r>
              <a:endParaRPr lang="en-US" altLang="ko-KR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algn="ctr"/>
              <a:r>
                <a:rPr lang="ko-KR" altLang="en-US" sz="1400" dirty="0" err="1" smtClean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호모그래피</a:t>
              </a:r>
              <a:endPara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34" name="직선 화살표 연결선 33"/>
          <p:cNvCxnSpPr>
            <a:stCxn id="4" idx="3"/>
          </p:cNvCxnSpPr>
          <p:nvPr/>
        </p:nvCxnSpPr>
        <p:spPr>
          <a:xfrm>
            <a:off x="4067944" y="1849171"/>
            <a:ext cx="1080120" cy="95632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5" idx="3"/>
          </p:cNvCxnSpPr>
          <p:nvPr/>
        </p:nvCxnSpPr>
        <p:spPr>
          <a:xfrm>
            <a:off x="4067944" y="2689613"/>
            <a:ext cx="1080120" cy="11588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9" idx="3"/>
          </p:cNvCxnSpPr>
          <p:nvPr/>
        </p:nvCxnSpPr>
        <p:spPr>
          <a:xfrm flipV="1">
            <a:off x="4067944" y="2805493"/>
            <a:ext cx="1080120" cy="74731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2" idx="3"/>
          </p:cNvCxnSpPr>
          <p:nvPr/>
        </p:nvCxnSpPr>
        <p:spPr>
          <a:xfrm flipV="1">
            <a:off x="4067944" y="2805493"/>
            <a:ext cx="1080120" cy="157356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" idx="3"/>
            <a:endCxn id="4" idx="1"/>
          </p:cNvCxnSpPr>
          <p:nvPr/>
        </p:nvCxnSpPr>
        <p:spPr>
          <a:xfrm>
            <a:off x="1722785" y="1846220"/>
            <a:ext cx="1193031" cy="295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6" idx="3"/>
            <a:endCxn id="15" idx="1"/>
          </p:cNvCxnSpPr>
          <p:nvPr/>
        </p:nvCxnSpPr>
        <p:spPr>
          <a:xfrm>
            <a:off x="1711719" y="2687876"/>
            <a:ext cx="1204097" cy="17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7" idx="3"/>
            <a:endCxn id="19" idx="1"/>
          </p:cNvCxnSpPr>
          <p:nvPr/>
        </p:nvCxnSpPr>
        <p:spPr>
          <a:xfrm flipV="1">
            <a:off x="1711719" y="3552807"/>
            <a:ext cx="1204097" cy="173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8" idx="3"/>
            <a:endCxn id="22" idx="1"/>
          </p:cNvCxnSpPr>
          <p:nvPr/>
        </p:nvCxnSpPr>
        <p:spPr>
          <a:xfrm flipV="1">
            <a:off x="1710505" y="4379060"/>
            <a:ext cx="1205311" cy="173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7050014" y="2467837"/>
            <a:ext cx="1152128" cy="734299"/>
            <a:chOff x="2915816" y="1482021"/>
            <a:chExt cx="1152128" cy="734299"/>
          </a:xfrm>
        </p:grpSpPr>
        <p:sp>
          <p:nvSpPr>
            <p:cNvPr id="70" name="직사각형 69"/>
            <p:cNvSpPr/>
            <p:nvPr/>
          </p:nvSpPr>
          <p:spPr>
            <a:xfrm>
              <a:off x="2915816" y="1482021"/>
              <a:ext cx="1152128" cy="734299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36040" y="1695281"/>
              <a:ext cx="51167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출력</a:t>
              </a:r>
              <a:endPara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3" name="직선 화살표 연결선 72"/>
          <p:cNvCxnSpPr/>
          <p:nvPr/>
        </p:nvCxnSpPr>
        <p:spPr>
          <a:xfrm>
            <a:off x="6437861" y="2807401"/>
            <a:ext cx="582568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626077" y="3275383"/>
            <a:ext cx="0" cy="55484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7074314" y="3923518"/>
            <a:ext cx="1152128" cy="916695"/>
            <a:chOff x="2915816" y="1482021"/>
            <a:chExt cx="1152128" cy="792529"/>
          </a:xfrm>
        </p:grpSpPr>
        <p:sp>
          <p:nvSpPr>
            <p:cNvPr id="39" name="직사각형 38"/>
            <p:cNvSpPr/>
            <p:nvPr/>
          </p:nvSpPr>
          <p:spPr>
            <a:xfrm>
              <a:off x="2915816" y="1482021"/>
              <a:ext cx="1152128" cy="734299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68339" y="1535886"/>
              <a:ext cx="104708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사람 인식</a:t>
              </a:r>
              <a:endParaRPr lang="en-US" altLang="ko-KR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algn="ctr"/>
              <a:r>
                <a:rPr lang="en-US" altLang="ko-KR" sz="1400" dirty="0" smtClean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&amp;</a:t>
              </a:r>
            </a:p>
            <a:p>
              <a:pPr algn="ctr"/>
              <a:r>
                <a:rPr lang="ko-KR" altLang="en-US" sz="1400" dirty="0" smtClean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혼잡도 계산</a:t>
              </a:r>
              <a:endPara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259855" y="2471809"/>
            <a:ext cx="1152128" cy="734299"/>
            <a:chOff x="2915816" y="1482021"/>
            <a:chExt cx="1152128" cy="734299"/>
          </a:xfrm>
        </p:grpSpPr>
        <p:sp>
          <p:nvSpPr>
            <p:cNvPr id="44" name="직사각형 43"/>
            <p:cNvSpPr/>
            <p:nvPr/>
          </p:nvSpPr>
          <p:spPr>
            <a:xfrm>
              <a:off x="2915816" y="1482021"/>
              <a:ext cx="1152128" cy="734299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6040" y="1695281"/>
              <a:ext cx="51167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정합</a:t>
              </a:r>
              <a:endPara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7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03548" y="771550"/>
            <a:ext cx="450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level2-</a:t>
            </a:r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턱 감지 센서 컨트롤 시스템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411510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24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구현할 시스템 이미지</a:t>
            </a:r>
            <a:endParaRPr lang="ko-KR" altLang="en-US" sz="24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88586" y="1923678"/>
            <a:ext cx="3960440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76718" y="241670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장애물 및 턱 감지 센서 컨트롤 시스템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760680" y="1169334"/>
            <a:ext cx="2808312" cy="1152129"/>
            <a:chOff x="2555776" y="1192565"/>
            <a:chExt cx="2808312" cy="115212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555776" y="1192565"/>
              <a:ext cx="2808312" cy="115212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   </a:t>
              </a:r>
              <a:r>
                <a:rPr lang="en-US" altLang="ko-KR" dirty="0" smtClean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OR</a:t>
              </a:r>
              <a:endParaRPr lang="ko-KR" altLang="en-US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5828" y="1478076"/>
              <a:ext cx="954084" cy="58110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0966" y="1316563"/>
              <a:ext cx="747098" cy="904131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2288586" y="2550988"/>
            <a:ext cx="944191" cy="1811234"/>
            <a:chOff x="679524" y="2355726"/>
            <a:chExt cx="944191" cy="1811234"/>
          </a:xfrm>
        </p:grpSpPr>
        <p:sp>
          <p:nvSpPr>
            <p:cNvPr id="12" name="직사각형 11"/>
            <p:cNvSpPr/>
            <p:nvPr/>
          </p:nvSpPr>
          <p:spPr>
            <a:xfrm>
              <a:off x="679524" y="2355726"/>
              <a:ext cx="944191" cy="1811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8453" y="2722153"/>
              <a:ext cx="6463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거리</a:t>
              </a:r>
              <a:endParaRPr lang="en-US" altLang="ko-KR" dirty="0" smtClean="0"/>
            </a:p>
            <a:p>
              <a:r>
                <a:rPr lang="ko-KR" altLang="en-US" dirty="0" smtClean="0"/>
                <a:t>측정</a:t>
              </a:r>
              <a:endParaRPr lang="en-US" altLang="ko-KR" dirty="0" smtClean="0"/>
            </a:p>
            <a:p>
              <a:r>
                <a:rPr lang="ko-KR" altLang="en-US" dirty="0" smtClean="0"/>
                <a:t>센서</a:t>
              </a:r>
              <a:endParaRPr lang="ko-KR" altLang="en-US" dirty="0"/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3379244" y="3379080"/>
            <a:ext cx="324036" cy="1855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30313" y="3081904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data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23745" y="3287182"/>
            <a:ext cx="2061214" cy="369332"/>
          </a:xfrm>
          <a:prstGeom prst="rect">
            <a:avLst/>
          </a:prstGeom>
          <a:noFill/>
          <a:ln w="28575">
            <a:solidFill>
              <a:srgbClr val="265A9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정보 수집 및 가공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>
            <a:off x="6087008" y="3363836"/>
            <a:ext cx="324036" cy="1855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6494603" y="2514841"/>
            <a:ext cx="944191" cy="1811234"/>
            <a:chOff x="679524" y="2355726"/>
            <a:chExt cx="944191" cy="1811234"/>
          </a:xfrm>
        </p:grpSpPr>
        <p:sp>
          <p:nvSpPr>
            <p:cNvPr id="23" name="직사각형 22"/>
            <p:cNvSpPr/>
            <p:nvPr/>
          </p:nvSpPr>
          <p:spPr>
            <a:xfrm>
              <a:off x="679524" y="2355726"/>
              <a:ext cx="944191" cy="1811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03114" y="2938177"/>
              <a:ext cx="4956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RC</a:t>
              </a:r>
            </a:p>
            <a:p>
              <a:r>
                <a:rPr lang="en-US" altLang="ko-KR" dirty="0" smtClean="0"/>
                <a:t>car</a:t>
              </a: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20"/>
          <a:stretch/>
        </p:blipFill>
        <p:spPr>
          <a:xfrm>
            <a:off x="6291206" y="2050773"/>
            <a:ext cx="1377138" cy="11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2178898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851920" y="3232016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 smtClean="0">
                <a:solidFill>
                  <a:schemeClr val="accent5">
                    <a:lumMod val="75000"/>
                  </a:schemeClr>
                </a:solidFill>
              </a:rPr>
              <a:t>QnA</a:t>
            </a:r>
            <a:endParaRPr lang="ko-KR" alt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 descr="http://www.bmmedia.co.kr/wp-content/uploads/2015/05/%EB%B9%84%EC%97%A0%EB%AF%B8%EB%94%94%EC%96%B4-qna-picto@2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843558"/>
            <a:ext cx="3143894" cy="27970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179613" y="171871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 개요</a:t>
            </a:r>
            <a:endParaRPr lang="ko-KR" altLang="en-US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9832" y="555526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I N D E X</a:t>
            </a:r>
            <a:endParaRPr lang="ko-KR" altLang="en-US" sz="28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9613" y="2299990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시스템 요청 사항</a:t>
            </a:r>
            <a:endParaRPr lang="ko-KR" altLang="en-US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9613" y="2881268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구현할 시스템 이미지</a:t>
            </a:r>
            <a:endParaRPr lang="ko-KR" altLang="en-US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3548" y="771550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주제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41151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24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과제 개요</a:t>
            </a:r>
            <a:endParaRPr lang="ko-KR" altLang="en-US" sz="24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211710"/>
            <a:ext cx="6336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“Around view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이용한 </a:t>
            </a:r>
            <a:endParaRPr lang="en-US" altLang="ko-KR" sz="3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전동 휠체어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 시스템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  <a:endParaRPr lang="en-US" altLang="ko-KR" sz="2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1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224" y="1131590"/>
            <a:ext cx="5868144" cy="7194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801181"/>
            <a:ext cx="4781899" cy="26380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7744" y="4443958"/>
            <a:ext cx="51058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경향신문</a:t>
            </a:r>
            <a:endParaRPr lang="en-US" altLang="ko-KR" sz="1400" dirty="0" smtClean="0"/>
          </a:p>
          <a:p>
            <a:r>
              <a:rPr lang="en-US" altLang="ko-KR" sz="1100" dirty="0"/>
              <a:t>http://news.khan.co.kr/kh_news/khan_art_view.html?art_id=201604191200001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03548" y="771550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배경 설명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41151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24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과제 개요</a:t>
            </a:r>
            <a:endParaRPr lang="ko-KR" altLang="en-US" sz="24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4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059582"/>
            <a:ext cx="7668344" cy="14134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756" y="1732161"/>
            <a:ext cx="3875085" cy="28083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2749991"/>
            <a:ext cx="5645282" cy="17904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1560" y="4632804"/>
            <a:ext cx="557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https://www.chosun.com/site/data/html_dir/2019/01/23/2019012300479.html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3548" y="771550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배경 설명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41151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24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과제 개요</a:t>
            </a:r>
            <a:endParaRPr lang="ko-KR" altLang="en-US" sz="24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27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도넛 17"/>
          <p:cNvSpPr/>
          <p:nvPr/>
        </p:nvSpPr>
        <p:spPr>
          <a:xfrm>
            <a:off x="683568" y="1698362"/>
            <a:ext cx="360040" cy="369332"/>
          </a:xfrm>
          <a:prstGeom prst="donu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1698362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주변 사람들의 혼잡도를 파악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감속하도록 한다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" name="도넛 22"/>
          <p:cNvSpPr/>
          <p:nvPr/>
        </p:nvSpPr>
        <p:spPr>
          <a:xfrm>
            <a:off x="683568" y="2315076"/>
            <a:ext cx="360040" cy="369332"/>
          </a:xfrm>
          <a:prstGeom prst="donu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616" y="2315076"/>
            <a:ext cx="512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차도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인도를 파악하여 차도일 경우 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경고음을 호출한다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548" y="771550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핵심 내용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41151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24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과제 개요</a:t>
            </a:r>
            <a:endParaRPr lang="ko-KR" altLang="en-US" sz="24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도넛 8"/>
          <p:cNvSpPr/>
          <p:nvPr/>
        </p:nvSpPr>
        <p:spPr>
          <a:xfrm>
            <a:off x="695010" y="2922498"/>
            <a:ext cx="360040" cy="369332"/>
          </a:xfrm>
          <a:prstGeom prst="donu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7058" y="2922498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턱을 인식하여 떨어지는 사고를 줄인다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도넛 10"/>
          <p:cNvSpPr/>
          <p:nvPr/>
        </p:nvSpPr>
        <p:spPr>
          <a:xfrm>
            <a:off x="683568" y="3498562"/>
            <a:ext cx="360040" cy="369332"/>
          </a:xfrm>
          <a:prstGeom prst="donu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3498562"/>
            <a:ext cx="41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장애물을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인식하여 부딪히는 사고를 줄인다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28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도넛 17"/>
          <p:cNvSpPr/>
          <p:nvPr/>
        </p:nvSpPr>
        <p:spPr>
          <a:xfrm>
            <a:off x="683568" y="1707654"/>
            <a:ext cx="360040" cy="369332"/>
          </a:xfrm>
          <a:prstGeom prst="donu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1707654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충돌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낙하로 인한 사고를 줄일 수 있다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" name="도넛 22"/>
          <p:cNvSpPr/>
          <p:nvPr/>
        </p:nvSpPr>
        <p:spPr>
          <a:xfrm>
            <a:off x="683568" y="2324368"/>
            <a:ext cx="360040" cy="369332"/>
          </a:xfrm>
          <a:prstGeom prst="donu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616" y="2324368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인도 위를 비교적 안전하게 다닐 수 있다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548" y="771550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특장점</a:t>
            </a:r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&amp; </a:t>
            </a:r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차별성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41151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24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과제 개요</a:t>
            </a:r>
            <a:endParaRPr lang="ko-KR" altLang="en-US" sz="24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도넛 8"/>
          <p:cNvSpPr/>
          <p:nvPr/>
        </p:nvSpPr>
        <p:spPr>
          <a:xfrm>
            <a:off x="683568" y="2922498"/>
            <a:ext cx="360040" cy="369332"/>
          </a:xfrm>
          <a:prstGeom prst="donu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2922498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차도 위에서 나는 사고를 줄일 수 있다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도넛 10"/>
          <p:cNvSpPr/>
          <p:nvPr/>
        </p:nvSpPr>
        <p:spPr>
          <a:xfrm>
            <a:off x="683568" y="3498562"/>
            <a:ext cx="360040" cy="369332"/>
          </a:xfrm>
          <a:prstGeom prst="donu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3498562"/>
            <a:ext cx="652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몸이 불편하신 노약자 분들께 보다 나은 안전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편리함을 제공할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 있다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3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03548" y="771550"/>
            <a:ext cx="219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수요자의 요구사항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41151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24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4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시스템 요청 사항</a:t>
            </a:r>
            <a:endParaRPr lang="ko-KR" altLang="en-US" sz="24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69780" y="1347614"/>
            <a:ext cx="2124236" cy="1008112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9658" y="1528504"/>
            <a:ext cx="1584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Around view </a:t>
            </a:r>
          </a:p>
          <a:p>
            <a:pPr algn="ctr"/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시스템 구현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7999" y="2499742"/>
            <a:ext cx="2124236" cy="1008112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50096" y="2680632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거리 측정 센서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높이 측정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69780" y="3651870"/>
            <a:ext cx="2124236" cy="1008112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83946" y="3834796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속도 제어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시스템 구현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87824" y="1347614"/>
            <a:ext cx="5760640" cy="10081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87824" y="1374615"/>
            <a:ext cx="45812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Frame grabber</a:t>
            </a:r>
            <a:r>
              <a:rPr lang="ko-KR" altLang="en-US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이용하여 </a:t>
            </a:r>
            <a:r>
              <a:rPr lang="en-US" altLang="ko-KR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r>
              <a:rPr lang="ko-KR" altLang="en-US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개의 영상을 </a:t>
            </a:r>
            <a:r>
              <a:rPr lang="en-US" altLang="ko-KR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r>
              <a:rPr lang="ko-KR" altLang="en-US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채널로 보냄</a:t>
            </a:r>
            <a:endParaRPr lang="en-US" altLang="ko-KR" sz="14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카메라 왜곡 보정 작업</a:t>
            </a:r>
            <a:endParaRPr lang="en-US" altLang="ko-KR" sz="14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호모그래피</a:t>
            </a:r>
            <a:r>
              <a:rPr lang="en-US" altLang="ko-KR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en-US" altLang="ko-KR" sz="14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Homography</a:t>
            </a:r>
            <a:r>
              <a:rPr lang="en-US" altLang="ko-KR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 </a:t>
            </a:r>
            <a:r>
              <a:rPr lang="ko-KR" altLang="en-US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작업</a:t>
            </a:r>
            <a:endParaRPr lang="en-US" altLang="ko-KR" sz="14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영상들 정합</a:t>
            </a:r>
            <a:endParaRPr lang="ko-KR" altLang="en-US" sz="14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87824" y="2499742"/>
            <a:ext cx="5760640" cy="10081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87824" y="2741644"/>
            <a:ext cx="5753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거리 측정 센서를 이용하여 지면과의 높이 파악</a:t>
            </a:r>
            <a:endParaRPr lang="en-US" altLang="ko-KR" sz="14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측정된 높이로 현재 지면과 일정 높이 이상 차이 나는 지면이 있는 지 파악</a:t>
            </a:r>
            <a:endParaRPr lang="ko-KR" altLang="en-US" sz="14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87824" y="3651870"/>
            <a:ext cx="5760640" cy="10081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987824" y="3867894"/>
            <a:ext cx="5564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신호를 입력 받아서 그에 맞게 최대 속도 감속</a:t>
            </a:r>
            <a:r>
              <a:rPr lang="en-US" altLang="ko-KR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 </a:t>
            </a:r>
            <a:r>
              <a:rPr lang="ko-KR" altLang="en-US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감속</a:t>
            </a:r>
            <a:r>
              <a:rPr lang="en-US" altLang="ko-KR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 </a:t>
            </a:r>
            <a:r>
              <a:rPr lang="ko-KR" altLang="en-US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브레이크 등 결정</a:t>
            </a:r>
            <a:endParaRPr lang="en-US" altLang="ko-KR" sz="14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결정된 속도를 물체에 적용</a:t>
            </a:r>
            <a:endParaRPr lang="ko-KR" altLang="en-US" sz="14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20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03548" y="771550"/>
            <a:ext cx="219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수요자의 요구사항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41151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24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4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시스템 요청 사항</a:t>
            </a:r>
            <a:endParaRPr lang="ko-KR" altLang="en-US" sz="24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20"/>
          <a:stretch/>
        </p:blipFill>
        <p:spPr>
          <a:xfrm>
            <a:off x="2915816" y="1491630"/>
            <a:ext cx="2952328" cy="2488221"/>
          </a:xfrm>
          <a:prstGeom prst="rect">
            <a:avLst/>
          </a:prstGeom>
        </p:spPr>
      </p:pic>
      <p:sp>
        <p:nvSpPr>
          <p:cNvPr id="6" name="사다리꼴 5"/>
          <p:cNvSpPr/>
          <p:nvPr/>
        </p:nvSpPr>
        <p:spPr>
          <a:xfrm>
            <a:off x="3275856" y="3475794"/>
            <a:ext cx="2520280" cy="1184187"/>
          </a:xfrm>
          <a:prstGeom prst="trapezoid">
            <a:avLst/>
          </a:prstGeom>
          <a:solidFill>
            <a:srgbClr val="B7DEE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다리꼴 22"/>
          <p:cNvSpPr/>
          <p:nvPr/>
        </p:nvSpPr>
        <p:spPr>
          <a:xfrm rot="3996472">
            <a:off x="2220920" y="2883700"/>
            <a:ext cx="1480108" cy="1184187"/>
          </a:xfrm>
          <a:prstGeom prst="trapezoid">
            <a:avLst>
              <a:gd name="adj" fmla="val 38172"/>
            </a:avLst>
          </a:prstGeom>
          <a:solidFill>
            <a:srgbClr val="B7DEE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다리꼴 23"/>
          <p:cNvSpPr/>
          <p:nvPr/>
        </p:nvSpPr>
        <p:spPr>
          <a:xfrm rot="17245448">
            <a:off x="5338554" y="2791043"/>
            <a:ext cx="1480108" cy="1184187"/>
          </a:xfrm>
          <a:prstGeom prst="trapezoid">
            <a:avLst>
              <a:gd name="adj" fmla="val 43318"/>
            </a:avLst>
          </a:prstGeom>
          <a:solidFill>
            <a:srgbClr val="B7DEE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다리꼴 24"/>
          <p:cNvSpPr/>
          <p:nvPr/>
        </p:nvSpPr>
        <p:spPr>
          <a:xfrm rot="10800000">
            <a:off x="3131840" y="1637763"/>
            <a:ext cx="2520280" cy="1184187"/>
          </a:xfrm>
          <a:prstGeom prst="trapezoid">
            <a:avLst>
              <a:gd name="adj" fmla="val 27553"/>
            </a:avLst>
          </a:prstGeom>
          <a:solidFill>
            <a:srgbClr val="B7DEE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4279830"/>
            <a:ext cx="4590002" cy="863670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585677" y="4731990"/>
            <a:ext cx="4590002" cy="4115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283968" y="4066153"/>
            <a:ext cx="4320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716016" y="4051859"/>
            <a:ext cx="0" cy="5361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5921948" y="2951088"/>
            <a:ext cx="2124236" cy="10081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161826" y="3131978"/>
            <a:ext cx="1584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Around view </a:t>
            </a:r>
          </a:p>
          <a:p>
            <a:pPr algn="ctr"/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시스템 구현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00042" y="4094250"/>
            <a:ext cx="2124236" cy="10081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382139" y="4275140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거리 측정 센서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높이 측정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66647" y="2561414"/>
            <a:ext cx="2124236" cy="10081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80813" y="2744340"/>
            <a:ext cx="12923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속도 제어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시스템 구현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10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5820</TotalTime>
  <Words>362</Words>
  <Application>Microsoft Office PowerPoint</Application>
  <PresentationFormat>화면 슬라이드 쇼(16:9)</PresentationFormat>
  <Paragraphs>114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나눔스퀘어라운드 Light</vt:lpstr>
      <vt:lpstr>나눔바른고딕 UltraLight</vt:lpstr>
      <vt:lpstr>나눔바른고딕</vt:lpstr>
      <vt:lpstr>나눔바른고딕 Light</vt:lpstr>
      <vt:lpstr>Arial</vt:lpstr>
      <vt:lpstr>맑은 고딕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최 혜원</cp:lastModifiedBy>
  <cp:revision>106</cp:revision>
  <dcterms:created xsi:type="dcterms:W3CDTF">2016-06-29T02:36:59Z</dcterms:created>
  <dcterms:modified xsi:type="dcterms:W3CDTF">2021-04-07T11:07:02Z</dcterms:modified>
</cp:coreProperties>
</file>