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914" r:id="rId2"/>
    <p:sldId id="257" r:id="rId3"/>
    <p:sldId id="258" r:id="rId4"/>
    <p:sldId id="276" r:id="rId5"/>
    <p:sldId id="279" r:id="rId6"/>
    <p:sldId id="280" r:id="rId7"/>
    <p:sldId id="264" r:id="rId8"/>
    <p:sldId id="265" r:id="rId9"/>
    <p:sldId id="259" r:id="rId10"/>
    <p:sldId id="293" r:id="rId11"/>
    <p:sldId id="275" r:id="rId12"/>
    <p:sldId id="27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2" r:id="rId22"/>
    <p:sldId id="294" r:id="rId23"/>
    <p:sldId id="915" r:id="rId24"/>
    <p:sldId id="335" r:id="rId25"/>
    <p:sldId id="336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389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1pPr>
    <a:lvl2pPr marL="0" marR="0" indent="519486" algn="l" defTabSz="10389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2pPr>
    <a:lvl3pPr marL="0" marR="0" indent="1038974" algn="l" defTabSz="10389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3pPr>
    <a:lvl4pPr marL="0" marR="0" indent="1558462" algn="l" defTabSz="10389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4pPr>
    <a:lvl5pPr marL="0" marR="0" indent="2077948" algn="l" defTabSz="10389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5pPr>
    <a:lvl6pPr marL="0" marR="0" indent="2597436" algn="l" defTabSz="10389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6pPr>
    <a:lvl7pPr marL="0" marR="0" indent="3116924" algn="l" defTabSz="10389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7pPr>
    <a:lvl8pPr marL="0" marR="0" indent="3636412" algn="l" defTabSz="10389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8pPr>
    <a:lvl9pPr marL="0" marR="0" indent="4155899" algn="l" defTabSz="10389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BABE3-8A80-C649-B618-CF24452E1921}" v="295" dt="2021-04-07T08:25:50.28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0"/>
    <p:restoredTop sz="94648"/>
  </p:normalViewPr>
  <p:slideViewPr>
    <p:cSldViewPr snapToGrid="0" snapToObjects="1">
      <p:cViewPr varScale="1">
        <p:scale>
          <a:sx n="71" d="100"/>
          <a:sy n="71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8.8900000000000007E-2"/>
          <c:y val="0.169095"/>
          <c:w val="0.90610000000000002"/>
          <c:h val="0.605778999999999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 부서</c:v>
                </c:pt>
              </c:strCache>
            </c:strRef>
          </c:tx>
          <c:spPr>
            <a:solidFill>
              <a:srgbClr val="B4C7E7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 b="0" i="0" u="none" strike="noStrike">
                    <a:solidFill>
                      <a:srgbClr val="404040"/>
                    </a:solidFill>
                    <a:latin typeface="나눔스퀘어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2015</c:v>
                </c:pt>
                <c:pt idx="1">
                  <c:v>2019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14900</c:v>
                </c:pt>
                <c:pt idx="1">
                  <c:v>68959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A4-43A3-8C4C-B5BB91CBFE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일반 부서</c:v>
                </c:pt>
              </c:strCache>
            </c:strRef>
          </c:tx>
          <c:spPr>
            <a:solidFill>
              <a:srgbClr val="C5E0B4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 b="0" i="0" u="none" strike="noStrike">
                    <a:solidFill>
                      <a:srgbClr val="404040"/>
                    </a:solidFill>
                    <a:latin typeface="나눔스퀘어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2015</c:v>
                </c:pt>
                <c:pt idx="1">
                  <c:v>2019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89895</c:v>
                </c:pt>
                <c:pt idx="1">
                  <c:v>156294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A4-43A3-8C4C-B5BB91CBF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1900" b="0" i="0" u="none" strike="noStrike">
                <a:solidFill>
                  <a:srgbClr val="595959"/>
                </a:solidFill>
                <a:latin typeface="나눔스퀘어"/>
              </a:defRPr>
            </a:pPr>
            <a:endParaRPr lang="ko-KR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595959"/>
                </a:solidFill>
                <a:latin typeface="나눔스퀘어"/>
              </a:defRPr>
            </a:pPr>
            <a:endParaRPr lang="ko-KR"/>
          </a:p>
        </c:txPr>
        <c:crossAx val="2094734552"/>
        <c:crosses val="autoZero"/>
        <c:crossBetween val="between"/>
        <c:majorUnit val="75000"/>
        <c:minorUnit val="37500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8629599999999999"/>
          <c:y val="0.90623600000000004"/>
          <c:w val="0.44517400000000001"/>
          <c:h val="9.3763899999999997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595959"/>
              </a:solidFill>
              <a:latin typeface="나눔스퀘어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c:style val="2"/>
  <c:chart>
    <c:title>
      <c:tx>
        <c:rich>
          <a:bodyPr rot="0"/>
          <a:lstStyle/>
          <a:p>
            <a:pPr>
              <a:defRPr sz="2000" b="0" i="0" u="none" strike="noStrike">
                <a:solidFill>
                  <a:srgbClr val="595959"/>
                </a:solidFill>
                <a:latin typeface="나눔스퀘어"/>
              </a:defRPr>
            </a:pPr>
            <a:r>
              <a:rPr lang="en-US" altLang="ko-KR" sz="2000" b="0" i="0" u="none" strike="noStrike">
                <a:solidFill>
                  <a:srgbClr val="595959"/>
                </a:solidFill>
                <a:latin typeface="나눔스퀘어"/>
              </a:rPr>
              <a:t>AI </a:t>
            </a:r>
            <a:r>
              <a:rPr lang="ko-KR" altLang="en-US" sz="2000" b="0" i="0" u="none" strike="noStrike">
                <a:solidFill>
                  <a:srgbClr val="595959"/>
                </a:solidFill>
                <a:latin typeface="나눔스퀘어"/>
              </a:rPr>
              <a:t>인력 수급 전망 </a:t>
            </a:r>
            <a:r>
              <a:rPr lang="en-US" altLang="ko-KR" sz="2000" b="0" i="0" u="none" strike="noStrike">
                <a:solidFill>
                  <a:srgbClr val="595959"/>
                </a:solidFill>
                <a:latin typeface="나눔스퀘어"/>
              </a:rPr>
              <a:t>(</a:t>
            </a:r>
            <a:r>
              <a:rPr lang="ko-KR" altLang="en-US" sz="2000" b="0" i="0" u="none" strike="noStrike">
                <a:solidFill>
                  <a:srgbClr val="595959"/>
                </a:solidFill>
                <a:latin typeface="나눔스퀘어"/>
              </a:rPr>
              <a:t>단위 </a:t>
            </a:r>
            <a:r>
              <a:rPr lang="en-US" altLang="ko-KR" sz="2000" b="0" i="0" u="none" strike="noStrike">
                <a:solidFill>
                  <a:srgbClr val="595959"/>
                </a:solidFill>
                <a:latin typeface="나눔스퀘어"/>
              </a:rPr>
              <a:t>: </a:t>
            </a:r>
            <a:r>
              <a:rPr lang="ko-KR" altLang="en-US" sz="2000" b="0" i="0" u="none" strike="noStrike">
                <a:solidFill>
                  <a:srgbClr val="595959"/>
                </a:solidFill>
                <a:latin typeface="나눔스퀘어"/>
              </a:rPr>
              <a:t>명</a:t>
            </a:r>
            <a:r>
              <a:rPr lang="en-US" altLang="ko-KR" sz="2000" b="0" i="0" u="none" strike="noStrike">
                <a:solidFill>
                  <a:srgbClr val="595959"/>
                </a:solidFill>
                <a:latin typeface="나눔스퀘어"/>
              </a:rPr>
              <a:t>)</a:t>
            </a:r>
          </a:p>
        </c:rich>
      </c:tx>
      <c:layout>
        <c:manualLayout>
          <c:xMode val="edge"/>
          <c:yMode val="edge"/>
          <c:x val="0.29861199999999999"/>
          <c:y val="0"/>
          <c:w val="0.402777"/>
          <c:h val="0.16512099999999999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20799"/>
          <c:y val="0.16512099999999999"/>
          <c:w val="0.80573099999999998"/>
          <c:h val="0.632148999999999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공급</c:v>
                </c:pt>
              </c:strCache>
            </c:strRef>
          </c:tx>
          <c:spPr>
            <a:solidFill>
              <a:srgbClr val="4F73E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404040"/>
                    </a:solidFill>
                    <a:latin typeface="나눔스퀘어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768</c:v>
                </c:pt>
                <c:pt idx="1">
                  <c:v>793</c:v>
                </c:pt>
                <c:pt idx="2">
                  <c:v>835</c:v>
                </c:pt>
                <c:pt idx="3">
                  <c:v>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E-4B08-8C02-021B3C2EF0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수요</c:v>
                </c:pt>
              </c:strCache>
            </c:strRef>
          </c:tx>
          <c:spPr>
            <a:solidFill>
              <a:srgbClr val="BDD7EE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404040"/>
                    </a:solidFill>
                    <a:latin typeface="나눔스퀘어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3900</c:v>
                </c:pt>
                <c:pt idx="1">
                  <c:v>3348</c:v>
                </c:pt>
                <c:pt idx="2">
                  <c:v>2737</c:v>
                </c:pt>
                <c:pt idx="3">
                  <c:v>2459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E-4B08-8C02-021B3C2EF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595959"/>
                </a:solidFill>
                <a:latin typeface="나눔스퀘어"/>
              </a:defRPr>
            </a:pPr>
            <a:endParaRPr lang="ko-KR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595959"/>
                </a:solidFill>
                <a:latin typeface="나눔스퀘어"/>
              </a:defRPr>
            </a:pPr>
            <a:endParaRPr lang="ko-KR"/>
          </a:p>
        </c:txPr>
        <c:crossAx val="2094734552"/>
        <c:crosses val="autoZero"/>
        <c:crossBetween val="between"/>
        <c:majorUnit val="1000"/>
        <c:minorUnit val="500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5106100000000001"/>
          <c:y val="0.91521300000000005"/>
          <c:w val="0.27091700000000002"/>
          <c:h val="8.4787299999999996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500" b="0" i="0" u="none" strike="noStrike">
              <a:solidFill>
                <a:srgbClr val="595959"/>
              </a:solidFill>
              <a:latin typeface="나눔스퀘어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38974" latinLnBrk="0">
      <a:defRPr sz="1300">
        <a:latin typeface="+mn-lt"/>
        <a:ea typeface="+mn-ea"/>
        <a:cs typeface="+mn-cs"/>
        <a:sym typeface="Calibri"/>
      </a:defRPr>
    </a:lvl1pPr>
    <a:lvl2pPr indent="228600" defTabSz="1038974" latinLnBrk="0">
      <a:defRPr sz="1300">
        <a:latin typeface="+mn-lt"/>
        <a:ea typeface="+mn-ea"/>
        <a:cs typeface="+mn-cs"/>
        <a:sym typeface="Calibri"/>
      </a:defRPr>
    </a:lvl2pPr>
    <a:lvl3pPr indent="457200" defTabSz="1038974" latinLnBrk="0">
      <a:defRPr sz="1300">
        <a:latin typeface="+mn-lt"/>
        <a:ea typeface="+mn-ea"/>
        <a:cs typeface="+mn-cs"/>
        <a:sym typeface="Calibri"/>
      </a:defRPr>
    </a:lvl3pPr>
    <a:lvl4pPr indent="685800" defTabSz="1038974" latinLnBrk="0">
      <a:defRPr sz="1300">
        <a:latin typeface="+mn-lt"/>
        <a:ea typeface="+mn-ea"/>
        <a:cs typeface="+mn-cs"/>
        <a:sym typeface="Calibri"/>
      </a:defRPr>
    </a:lvl4pPr>
    <a:lvl5pPr indent="914400" defTabSz="1038974" latinLnBrk="0">
      <a:defRPr sz="1300">
        <a:latin typeface="+mn-lt"/>
        <a:ea typeface="+mn-ea"/>
        <a:cs typeface="+mn-cs"/>
        <a:sym typeface="Calibri"/>
      </a:defRPr>
    </a:lvl5pPr>
    <a:lvl6pPr indent="1143000" defTabSz="1038974" latinLnBrk="0">
      <a:defRPr sz="1300">
        <a:latin typeface="+mn-lt"/>
        <a:ea typeface="+mn-ea"/>
        <a:cs typeface="+mn-cs"/>
        <a:sym typeface="Calibri"/>
      </a:defRPr>
    </a:lvl6pPr>
    <a:lvl7pPr indent="1371600" defTabSz="1038974" latinLnBrk="0">
      <a:defRPr sz="1300">
        <a:latin typeface="+mn-lt"/>
        <a:ea typeface="+mn-ea"/>
        <a:cs typeface="+mn-cs"/>
        <a:sym typeface="Calibri"/>
      </a:defRPr>
    </a:lvl7pPr>
    <a:lvl8pPr indent="1600200" defTabSz="1038974" latinLnBrk="0">
      <a:defRPr sz="1300">
        <a:latin typeface="+mn-lt"/>
        <a:ea typeface="+mn-ea"/>
        <a:cs typeface="+mn-cs"/>
        <a:sym typeface="Calibri"/>
      </a:defRPr>
    </a:lvl8pPr>
    <a:lvl9pPr indent="1828800" defTabSz="1038974" latinLnBrk="0">
      <a:defRPr sz="13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@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@wire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2"/>
          <p:cNvGraphicFramePr/>
          <p:nvPr/>
        </p:nvGraphicFramePr>
        <p:xfrm>
          <a:off x="112986" y="123497"/>
          <a:ext cx="11923439" cy="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95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l" defTabSz="914400">
                        <a:defRPr sz="1600" b="1" spc="-5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ectangle 6"/>
          <p:cNvSpPr/>
          <p:nvPr/>
        </p:nvSpPr>
        <p:spPr>
          <a:xfrm>
            <a:off x="111976" y="827689"/>
            <a:ext cx="9420326" cy="5857202"/>
          </a:xfrm>
          <a:prstGeom prst="rect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제목 텍스트"/>
          <p:cNvSpPr txBox="1">
            <a:spLocks noGrp="1"/>
          </p:cNvSpPr>
          <p:nvPr>
            <p:ph type="title"/>
          </p:nvPr>
        </p:nvSpPr>
        <p:spPr>
          <a:xfrm>
            <a:off x="123377" y="123497"/>
            <a:ext cx="6017651" cy="42672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제목 텍스트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91021" y="6416992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6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0"/>
          <p:cNvGraphicFramePr/>
          <p:nvPr/>
        </p:nvGraphicFramePr>
        <p:xfrm>
          <a:off x="112986" y="123495"/>
          <a:ext cx="11923438" cy="6314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95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708">
                <a:tc rowSpan="2">
                  <a:txBody>
                    <a:bodyPr/>
                    <a:lstStyle/>
                    <a:p>
                      <a:pPr algn="l" defTabSz="914400">
                        <a:defRPr sz="1600" b="1" spc="-5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21408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0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21408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21408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800" spc="-5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21408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 descr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2030" y="52494"/>
            <a:ext cx="1817245" cy="63141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나눔스퀘어 Bold"/>
          <a:ea typeface="나눔스퀘어 Bold"/>
          <a:cs typeface="나눔스퀘어 Bold"/>
          <a:sym typeface="나눔스퀘어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나눔스퀘어 Bold"/>
          <a:ea typeface="나눔스퀘어 Bold"/>
          <a:cs typeface="나눔스퀘어 Bold"/>
          <a:sym typeface="나눔스퀘어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나눔스퀘어 Bold"/>
          <a:ea typeface="나눔스퀘어 Bold"/>
          <a:cs typeface="나눔스퀘어 Bold"/>
          <a:sym typeface="나눔스퀘어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나눔스퀘어 Bold"/>
          <a:ea typeface="나눔스퀘어 Bold"/>
          <a:cs typeface="나눔스퀘어 Bold"/>
          <a:sym typeface="나눔스퀘어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나눔스퀘어 Bold"/>
          <a:ea typeface="나눔스퀘어 Bold"/>
          <a:cs typeface="나눔스퀘어 Bold"/>
          <a:sym typeface="나눔스퀘어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나눔스퀘어 Bold"/>
          <a:ea typeface="나눔스퀘어 Bold"/>
          <a:cs typeface="나눔스퀘어 Bold"/>
          <a:sym typeface="나눔스퀘어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나눔스퀘어 Bold"/>
          <a:ea typeface="나눔스퀘어 Bold"/>
          <a:cs typeface="나눔스퀘어 Bold"/>
          <a:sym typeface="나눔스퀘어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나눔스퀘어 Bold"/>
          <a:ea typeface="나눔스퀘어 Bold"/>
          <a:cs typeface="나눔스퀘어 Bold"/>
          <a:sym typeface="나눔스퀘어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나눔스퀘어 Bold"/>
          <a:ea typeface="나눔스퀘어 Bold"/>
          <a:cs typeface="나눔스퀘어 Bold"/>
          <a:sym typeface="나눔스퀘어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9pPr>
    </p:bodyStyle>
    <p:otherStyle>
      <a:lvl1pPr marL="0" marR="0" indent="0" algn="r" defTabSz="10389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1pPr>
      <a:lvl2pPr marL="0" marR="0" indent="519486" algn="r" defTabSz="10389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2pPr>
      <a:lvl3pPr marL="0" marR="0" indent="1038974" algn="r" defTabSz="10389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3pPr>
      <a:lvl4pPr marL="0" marR="0" indent="1558462" algn="r" defTabSz="10389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4pPr>
      <a:lvl5pPr marL="0" marR="0" indent="2077948" algn="r" defTabSz="10389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5pPr>
      <a:lvl6pPr marL="0" marR="0" indent="2597436" algn="r" defTabSz="10389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6pPr>
      <a:lvl7pPr marL="0" marR="0" indent="3116924" algn="r" defTabSz="10389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7pPr>
      <a:lvl8pPr marL="0" marR="0" indent="3636412" algn="r" defTabSz="10389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8pPr>
      <a:lvl9pPr marL="0" marR="0" indent="4155899" algn="r" defTabSz="10389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1ED0A51-8546-495F-B7FE-9151CD4FD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458" y="1479375"/>
            <a:ext cx="7981785" cy="2091450"/>
          </a:xfrm>
        </p:spPr>
        <p:txBody>
          <a:bodyPr>
            <a:noAutofit/>
          </a:bodyPr>
          <a:lstStyle/>
          <a:p>
            <a:pPr fontAlgn="base" latinLnBrk="1">
              <a:lnSpc>
                <a:spcPts val="6000"/>
              </a:lnSpc>
            </a:pPr>
            <a:r>
              <a:rPr lang="ko-KR" altLang="en-US" sz="4000" spc="300" dirty="0" err="1">
                <a:solidFill>
                  <a:srgbClr val="152249"/>
                </a:solidFill>
                <a:latin typeface="나눔스퀘어 Bold" panose="020B0600000101010101" pitchFamily="50" charset="-127"/>
              </a:rPr>
              <a:t>머신러닝</a:t>
            </a:r>
            <a:r>
              <a:rPr lang="ko-KR" altLang="en-US" sz="4000" spc="300" dirty="0">
                <a:solidFill>
                  <a:srgbClr val="152249"/>
                </a:solidFill>
                <a:latin typeface="나눔스퀘어 Bold" panose="020B0600000101010101" pitchFamily="50" charset="-127"/>
              </a:rPr>
              <a:t> 개발자를 위한</a:t>
            </a:r>
            <a:r>
              <a:rPr lang="en-US" altLang="ko-KR" sz="4000" spc="300" dirty="0">
                <a:solidFill>
                  <a:srgbClr val="152249"/>
                </a:solidFill>
                <a:latin typeface="나눔스퀘어 Bold" panose="020B0600000101010101" pitchFamily="50" charset="-127"/>
              </a:rPr>
              <a:t> </a:t>
            </a:r>
            <a:r>
              <a:rPr lang="ko-KR" altLang="en-US" sz="4000" spc="300" dirty="0">
                <a:solidFill>
                  <a:srgbClr val="152249"/>
                </a:solidFill>
                <a:latin typeface="나눔스퀘어 Bold" panose="020B0600000101010101" pitchFamily="50" charset="-127"/>
              </a:rPr>
              <a:t>서비스</a:t>
            </a:r>
            <a:br>
              <a:rPr lang="en-US" altLang="ko-KR" sz="4000" spc="300" dirty="0">
                <a:solidFill>
                  <a:srgbClr val="152249"/>
                </a:solidFill>
                <a:latin typeface="나눔스퀘어 Bold" panose="020B0600000101010101" pitchFamily="50" charset="-127"/>
              </a:rPr>
            </a:br>
            <a:r>
              <a:rPr lang="ko-KR" altLang="en-US" sz="4000" spc="300" dirty="0">
                <a:solidFill>
                  <a:srgbClr val="152249"/>
                </a:solidFill>
                <a:latin typeface="나눔스퀘어 Bold" panose="020B0600000101010101" pitchFamily="50" charset="-127"/>
              </a:rPr>
              <a:t>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18A1818-EAD0-4508-9688-617E7C08B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0491" y="3633578"/>
            <a:ext cx="5631713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/>
            <a:endParaRPr lang="ko-KR" altLang="en-US" dirty="0">
              <a:latin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152249"/>
                </a:solidFill>
                <a:latin typeface="나눔스퀘어 Bold" panose="020B0600000101010101" pitchFamily="50" charset="-127"/>
                <a:cs typeface="Arial" panose="020B0604020202020204" pitchFamily="34" charset="0"/>
              </a:rPr>
              <a:t>20170392	</a:t>
            </a:r>
            <a:r>
              <a:rPr lang="ko-KR" altLang="en-US" b="1" dirty="0">
                <a:solidFill>
                  <a:srgbClr val="15224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anose="020B0604020202020204" pitchFamily="34" charset="0"/>
              </a:rPr>
              <a:t>이해인</a:t>
            </a:r>
            <a:endParaRPr lang="en-US" altLang="ko-KR" b="1" dirty="0">
              <a:solidFill>
                <a:srgbClr val="152249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152249"/>
                </a:solidFill>
                <a:latin typeface="나눔스퀘어 Bold" panose="020B0600000101010101" pitchFamily="50" charset="-127"/>
                <a:cs typeface="Arial" panose="020B0604020202020204" pitchFamily="34" charset="0"/>
              </a:rPr>
              <a:t>Date: 2021.04.14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96D28C-2E70-449F-A695-EBBF8BAA7ACC}"/>
              </a:ext>
            </a:extLst>
          </p:cNvPr>
          <p:cNvCxnSpPr>
            <a:cxnSpLocks/>
          </p:cNvCxnSpPr>
          <p:nvPr/>
        </p:nvCxnSpPr>
        <p:spPr>
          <a:xfrm>
            <a:off x="2411584" y="3086016"/>
            <a:ext cx="7689529" cy="0"/>
          </a:xfrm>
          <a:prstGeom prst="straightConnector1">
            <a:avLst/>
          </a:prstGeom>
          <a:ln w="28575">
            <a:solidFill>
              <a:srgbClr val="214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21E67B7F-ED60-47D6-8FD4-06182233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19" y="284810"/>
            <a:ext cx="2852431" cy="991098"/>
          </a:xfrm>
          <a:prstGeom prst="rect">
            <a:avLst/>
          </a:prstGeom>
        </p:spPr>
      </p:pic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7D62D072-391D-4385-8BC8-ECA20C59DF2E}"/>
              </a:ext>
            </a:extLst>
          </p:cNvPr>
          <p:cNvSpPr/>
          <p:nvPr/>
        </p:nvSpPr>
        <p:spPr>
          <a:xfrm>
            <a:off x="-1" y="3322872"/>
            <a:ext cx="4829175" cy="3535128"/>
          </a:xfrm>
          <a:prstGeom prst="rtTriangle">
            <a:avLst/>
          </a:prstGeom>
          <a:solidFill>
            <a:srgbClr val="243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92241C04-1305-4F7D-AAFA-9B6F919A8B96}"/>
              </a:ext>
            </a:extLst>
          </p:cNvPr>
          <p:cNvSpPr/>
          <p:nvPr/>
        </p:nvSpPr>
        <p:spPr>
          <a:xfrm>
            <a:off x="7351230" y="3322872"/>
            <a:ext cx="4829175" cy="3535128"/>
          </a:xfrm>
          <a:prstGeom prst="rtTriangle">
            <a:avLst/>
          </a:prstGeom>
          <a:solidFill>
            <a:srgbClr val="214081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4167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07" name="TextBox 13"/>
          <p:cNvSpPr txBox="1"/>
          <p:nvPr/>
        </p:nvSpPr>
        <p:spPr>
          <a:xfrm>
            <a:off x="985055" y="2879270"/>
            <a:ext cx="4743722" cy="127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lnSpc>
                <a:spcPct val="150000"/>
              </a:lnSpc>
              <a:buSzPct val="100000"/>
              <a:buFont typeface="Arial"/>
              <a:buChar char="•"/>
              <a:defRPr sz="18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dirty="0"/>
              <a:t>ML </a:t>
            </a:r>
            <a:r>
              <a:rPr dirty="0" err="1"/>
              <a:t>학습</a:t>
            </a:r>
            <a:r>
              <a:rPr dirty="0"/>
              <a:t> </a:t>
            </a:r>
            <a:r>
              <a:rPr dirty="0" err="1"/>
              <a:t>모델의</a:t>
            </a:r>
            <a:r>
              <a:rPr dirty="0"/>
              <a:t> </a:t>
            </a:r>
            <a:r>
              <a:rPr dirty="0" err="1"/>
              <a:t>최적화</a:t>
            </a:r>
            <a:r>
              <a:rPr dirty="0"/>
              <a:t> (Model Optimization)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/>
              <a:buChar char="•"/>
              <a:defRPr sz="18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셋</a:t>
            </a:r>
            <a:r>
              <a:rPr dirty="0"/>
              <a:t> </a:t>
            </a:r>
            <a:r>
              <a:rPr dirty="0" err="1"/>
              <a:t>버전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(Data Set Versioning)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/>
              <a:buChar char="•"/>
              <a:defRPr sz="18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결과</a:t>
            </a:r>
            <a:r>
              <a:rPr dirty="0"/>
              <a:t> </a:t>
            </a:r>
            <a:r>
              <a:rPr dirty="0" err="1"/>
              <a:t>트래킹</a:t>
            </a:r>
            <a:r>
              <a:rPr dirty="0"/>
              <a:t> (Experiment Tracking)</a:t>
            </a:r>
          </a:p>
        </p:txBody>
      </p:sp>
      <p:sp>
        <p:nvSpPr>
          <p:cNvPr id="708" name="TextBox 17"/>
          <p:cNvSpPr txBox="1"/>
          <p:nvPr/>
        </p:nvSpPr>
        <p:spPr>
          <a:xfrm>
            <a:off x="6373453" y="2879270"/>
            <a:ext cx="5116924" cy="46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lnSpc>
                <a:spcPct val="150000"/>
              </a:lnSpc>
              <a:buSzPct val="100000"/>
              <a:buFont typeface="Arial"/>
              <a:buChar char="•"/>
              <a:defRPr sz="1800" b="1" u="sng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endParaRPr dirty="0"/>
          </a:p>
        </p:txBody>
      </p:sp>
      <p:grpSp>
        <p:nvGrpSpPr>
          <p:cNvPr id="711" name="사각형: 둥근 모서리 9"/>
          <p:cNvGrpSpPr/>
          <p:nvPr/>
        </p:nvGrpSpPr>
        <p:grpSpPr>
          <a:xfrm>
            <a:off x="939335" y="1914287"/>
            <a:ext cx="1330031" cy="426723"/>
            <a:chOff x="0" y="0"/>
            <a:chExt cx="1330030" cy="426721"/>
          </a:xfrm>
        </p:grpSpPr>
        <p:sp>
          <p:nvSpPr>
            <p:cNvPr id="709" name="모서리가 둥근 직사각형"/>
            <p:cNvSpPr/>
            <p:nvPr/>
          </p:nvSpPr>
          <p:spPr>
            <a:xfrm>
              <a:off x="0" y="0"/>
              <a:ext cx="1330030" cy="42672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flat">
              <a:solidFill>
                <a:srgbClr val="4F73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10" name="기능"/>
            <p:cNvSpPr txBox="1"/>
            <p:nvPr/>
          </p:nvSpPr>
          <p:spPr>
            <a:xfrm>
              <a:off x="66550" y="15240"/>
              <a:ext cx="11969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</a:lstStyle>
            <a:p>
              <a:pPr>
                <a:defRPr b="0"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rPr lang="ko-KR" altLang="en-US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시각화</a:t>
              </a:r>
              <a:endParaRPr dirty="0">
                <a:latin typeface="NanumSquare Bold" panose="020B0600000101010101" pitchFamily="34" charset="-127"/>
                <a:ea typeface="NanumSquare Bold" panose="020B0600000101010101" pitchFamily="34" charset="-127"/>
                <a:sym typeface="나눔스퀘어 Bold"/>
              </a:endParaRPr>
            </a:p>
          </p:txBody>
        </p:sp>
      </p:grpSp>
      <p:grpSp>
        <p:nvGrpSpPr>
          <p:cNvPr id="714" name="사각형: 둥근 모서리 24"/>
          <p:cNvGrpSpPr/>
          <p:nvPr/>
        </p:nvGrpSpPr>
        <p:grpSpPr>
          <a:xfrm>
            <a:off x="6327733" y="1914286"/>
            <a:ext cx="1330032" cy="426723"/>
            <a:chOff x="0" y="0"/>
            <a:chExt cx="1330030" cy="426721"/>
          </a:xfrm>
        </p:grpSpPr>
        <p:sp>
          <p:nvSpPr>
            <p:cNvPr id="712" name="모서리가 둥근 직사각형"/>
            <p:cNvSpPr/>
            <p:nvPr/>
          </p:nvSpPr>
          <p:spPr>
            <a:xfrm>
              <a:off x="0" y="0"/>
              <a:ext cx="1330030" cy="42672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flat">
              <a:solidFill>
                <a:srgbClr val="4F73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13" name="전략"/>
            <p:cNvSpPr txBox="1"/>
            <p:nvPr/>
          </p:nvSpPr>
          <p:spPr>
            <a:xfrm>
              <a:off x="66550" y="15240"/>
              <a:ext cx="119693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</a:lstStyle>
            <a:p>
              <a:pPr>
                <a:defRPr b="0"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rPr lang="en-US" dirty="0">
                  <a:latin typeface="NanumSquare Bold" panose="020B0600000101010101" pitchFamily="34" charset="-127"/>
                  <a:ea typeface="NanumSquare Bold" panose="020B0600000101010101" pitchFamily="34" charset="-127"/>
                  <a:sym typeface="나눔스퀘어 Bold"/>
                </a:rPr>
                <a:t>HPO</a:t>
              </a:r>
              <a:endParaRPr dirty="0">
                <a:latin typeface="NanumSquare Bold" panose="020B0600000101010101" pitchFamily="34" charset="-127"/>
                <a:ea typeface="NanumSquare Bold" panose="020B0600000101010101" pitchFamily="34" charset="-127"/>
                <a:sym typeface="나눔스퀘어 Bold"/>
              </a:endParaRPr>
            </a:p>
          </p:txBody>
        </p:sp>
      </p:grpSp>
      <p:sp>
        <p:nvSpPr>
          <p:cNvPr id="715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dirty="0"/>
              <a:t>7</a:t>
            </a:r>
            <a:r>
              <a:rPr dirty="0"/>
              <a:t>. </a:t>
            </a:r>
            <a:r>
              <a:rPr lang="ko-KR" altLang="en-US" dirty="0"/>
              <a:t>시스템 효과 및 기능</a:t>
            </a:r>
            <a:endParaRPr dirty="0"/>
          </a:p>
        </p:txBody>
      </p:sp>
      <p:sp>
        <p:nvSpPr>
          <p:cNvPr id="716" name="Title 1"/>
          <p:cNvSpPr txBox="1"/>
          <p:nvPr/>
        </p:nvSpPr>
        <p:spPr>
          <a:xfrm>
            <a:off x="321496" y="191462"/>
            <a:ext cx="5926211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Ⅰ. </a:t>
            </a:r>
            <a:r>
              <a:rPr lang="ko-KR" altLang="en-US" dirty="0"/>
              <a:t>과제 개요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98C43633-B6EE-DF4F-AB53-0DC8EEF581FF}"/>
              </a:ext>
            </a:extLst>
          </p:cNvPr>
          <p:cNvSpPr txBox="1"/>
          <p:nvPr/>
        </p:nvSpPr>
        <p:spPr>
          <a:xfrm>
            <a:off x="6327733" y="2804471"/>
            <a:ext cx="4743722" cy="1249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lnSpc>
                <a:spcPct val="150000"/>
              </a:lnSpc>
              <a:buSzPct val="100000"/>
              <a:buFont typeface="Arial"/>
              <a:buChar char="•"/>
              <a:defRPr sz="18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dirty="0"/>
              <a:t>HPO (</a:t>
            </a:r>
            <a:r>
              <a:rPr dirty="0" err="1"/>
              <a:t>HyperParameter</a:t>
            </a:r>
            <a:r>
              <a:rPr dirty="0"/>
              <a:t> Optimization,</a:t>
            </a:r>
          </a:p>
          <a:p>
            <a:pPr>
              <a:lnSpc>
                <a:spcPct val="150000"/>
              </a:lnSpc>
              <a:defRPr sz="1800" b="1">
                <a:solidFill>
                  <a:schemeClr val="accent6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dirty="0"/>
              <a:t>   </a:t>
            </a:r>
            <a:r>
              <a:rPr dirty="0">
                <a:solidFill>
                  <a:srgbClr val="4F73EF"/>
                </a:solidFill>
              </a:rPr>
              <a:t>ML </a:t>
            </a:r>
            <a:r>
              <a:rPr dirty="0" err="1">
                <a:solidFill>
                  <a:srgbClr val="4F73EF"/>
                </a:solidFill>
              </a:rPr>
              <a:t>엔지니어</a:t>
            </a:r>
            <a:r>
              <a:rPr dirty="0">
                <a:solidFill>
                  <a:srgbClr val="4F73EF"/>
                </a:solidFill>
              </a:rPr>
              <a:t> </a:t>
            </a:r>
            <a:r>
              <a:rPr dirty="0" err="1">
                <a:solidFill>
                  <a:srgbClr val="4F73EF"/>
                </a:solidFill>
              </a:rPr>
              <a:t>없이</a:t>
            </a:r>
            <a:r>
              <a:rPr dirty="0">
                <a:solidFill>
                  <a:srgbClr val="4F73EF"/>
                </a:solidFill>
              </a:rPr>
              <a:t> </a:t>
            </a:r>
            <a:r>
              <a:rPr dirty="0" err="1">
                <a:solidFill>
                  <a:srgbClr val="4F73EF"/>
                </a:solidFill>
              </a:rPr>
              <a:t>Hyperparameter를</a:t>
            </a:r>
            <a:r>
              <a:rPr dirty="0">
                <a:solidFill>
                  <a:srgbClr val="4F73EF"/>
                </a:solidFill>
              </a:rPr>
              <a:t>     </a:t>
            </a:r>
            <a:r>
              <a:rPr dirty="0" err="1">
                <a:solidFill>
                  <a:srgbClr val="4F73EF"/>
                </a:solidFill>
              </a:rPr>
              <a:t>최적으로</a:t>
            </a:r>
            <a:r>
              <a:rPr dirty="0">
                <a:solidFill>
                  <a:srgbClr val="4F73EF"/>
                </a:solidFill>
              </a:rPr>
              <a:t> </a:t>
            </a:r>
            <a:r>
              <a:rPr dirty="0" err="1">
                <a:solidFill>
                  <a:srgbClr val="4F73EF"/>
                </a:solidFill>
              </a:rPr>
              <a:t>선정</a:t>
            </a:r>
            <a:r>
              <a:rPr dirty="0">
                <a:solidFill>
                  <a:srgbClr val="000000"/>
                </a:solidFill>
              </a:rPr>
              <a:t>)</a:t>
            </a:r>
            <a:r>
              <a:rPr dirty="0" err="1">
                <a:solidFill>
                  <a:srgbClr val="000000"/>
                </a:solidFill>
              </a:rPr>
              <a:t>를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통해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최적의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결과를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도출</a:t>
            </a:r>
            <a:r>
              <a:rPr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79170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제목 1"/>
          <p:cNvSpPr txBox="1">
            <a:spLocks noGrp="1"/>
          </p:cNvSpPr>
          <p:nvPr>
            <p:ph type="title"/>
          </p:nvPr>
        </p:nvSpPr>
        <p:spPr>
          <a:xfrm>
            <a:off x="2675559" y="2837605"/>
            <a:ext cx="6940881" cy="118651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6000"/>
              </a:lnSpc>
              <a:defRPr sz="5000" spc="300">
                <a:solidFill>
                  <a:srgbClr val="152249"/>
                </a:solidFill>
              </a:defRPr>
            </a:pPr>
            <a:r>
              <a:rPr dirty="0"/>
              <a:t>Ⅱ. </a:t>
            </a:r>
            <a:r>
              <a:rPr dirty="0" err="1"/>
              <a:t>시</a:t>
            </a:r>
            <a:r>
              <a:rPr lang="ko-KR" altLang="en-US" dirty="0" err="1"/>
              <a:t>스템</a:t>
            </a:r>
            <a:r>
              <a:rPr lang="ko-KR" altLang="en-US" dirty="0"/>
              <a:t> 요청사항</a:t>
            </a:r>
            <a:endParaRPr dirty="0"/>
          </a:p>
        </p:txBody>
      </p:sp>
      <p:sp>
        <p:nvSpPr>
          <p:cNvPr id="334" name="직각 삼각형 8"/>
          <p:cNvSpPr/>
          <p:nvPr/>
        </p:nvSpPr>
        <p:spPr>
          <a:xfrm rot="10800000">
            <a:off x="7362825" y="0"/>
            <a:ext cx="4829175" cy="3535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DD8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5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199" y="184613"/>
            <a:ext cx="1073254" cy="11914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71054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325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1</a:t>
            </a:r>
            <a:r>
              <a:rPr dirty="0"/>
              <a:t>. </a:t>
            </a:r>
            <a:r>
              <a:rPr dirty="0" err="1"/>
              <a:t>타겟</a:t>
            </a:r>
            <a:r>
              <a:rPr dirty="0"/>
              <a:t> </a:t>
            </a:r>
            <a:r>
              <a:rPr dirty="0" err="1"/>
              <a:t>유저</a:t>
            </a:r>
            <a:endParaRPr dirty="0"/>
          </a:p>
        </p:txBody>
      </p:sp>
      <p:sp>
        <p:nvSpPr>
          <p:cNvPr id="326" name="직사각형 17"/>
          <p:cNvSpPr txBox="1"/>
          <p:nvPr/>
        </p:nvSpPr>
        <p:spPr>
          <a:xfrm>
            <a:off x="6788601" y="4728906"/>
            <a:ext cx="457848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404040"/>
                </a:solidFill>
              </a:defRPr>
            </a:lvl1pPr>
          </a:lstStyle>
          <a:p>
            <a:r>
              <a:t>간편하고 이용하기 쉬운 서비스</a:t>
            </a:r>
          </a:p>
        </p:txBody>
      </p:sp>
      <p:sp>
        <p:nvSpPr>
          <p:cNvPr id="327" name="직사각형 18"/>
          <p:cNvSpPr txBox="1"/>
          <p:nvPr/>
        </p:nvSpPr>
        <p:spPr>
          <a:xfrm>
            <a:off x="143621" y="3778360"/>
            <a:ext cx="6860260" cy="2315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>
                <a:solidFill>
                  <a:srgbClr val="404040"/>
                </a:solidFill>
              </a:defRPr>
            </a:pPr>
            <a:r>
              <a:rPr dirty="0" err="1"/>
              <a:t>머신러닝에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</a:p>
          <a:p>
            <a:pPr algn="ctr">
              <a:lnSpc>
                <a:spcPct val="150000"/>
              </a:lnSpc>
              <a:defRPr b="1">
                <a:solidFill>
                  <a:srgbClr val="404040"/>
                </a:solidFill>
              </a:defRPr>
            </a:pPr>
            <a:r>
              <a:rPr dirty="0" err="1"/>
              <a:t>지식과</a:t>
            </a:r>
            <a:r>
              <a:rPr dirty="0"/>
              <a:t> </a:t>
            </a:r>
            <a:r>
              <a:rPr dirty="0" err="1"/>
              <a:t>경험이</a:t>
            </a:r>
            <a:r>
              <a:rPr dirty="0"/>
              <a:t> </a:t>
            </a:r>
            <a:r>
              <a:rPr dirty="0" err="1"/>
              <a:t>부족한</a:t>
            </a:r>
            <a:r>
              <a:rPr dirty="0"/>
              <a:t> </a:t>
            </a:r>
            <a:r>
              <a:rPr dirty="0" err="1"/>
              <a:t>개발자</a:t>
            </a:r>
            <a:endParaRPr dirty="0"/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rPr b="1" dirty="0"/>
              <a:t>- </a:t>
            </a:r>
            <a:r>
              <a:rPr dirty="0" err="1"/>
              <a:t>머신러닝</a:t>
            </a:r>
            <a:r>
              <a:rPr dirty="0"/>
              <a:t>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결과를</a:t>
            </a:r>
            <a:r>
              <a:rPr dirty="0"/>
              <a:t> </a:t>
            </a:r>
            <a:r>
              <a:rPr dirty="0" err="1"/>
              <a:t>편하게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관리하고</a:t>
            </a:r>
            <a:r>
              <a:rPr dirty="0"/>
              <a:t> </a:t>
            </a:r>
            <a:r>
              <a:rPr dirty="0" err="1"/>
              <a:t>싶다</a:t>
            </a:r>
            <a:endParaRPr dirty="0"/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rPr dirty="0"/>
              <a:t>- SOTA </a:t>
            </a:r>
            <a:r>
              <a:rPr dirty="0" err="1"/>
              <a:t>모델은</a:t>
            </a:r>
            <a:r>
              <a:rPr dirty="0"/>
              <a:t> </a:t>
            </a:r>
            <a:r>
              <a:rPr dirty="0" err="1"/>
              <a:t>구했지만</a:t>
            </a:r>
            <a:r>
              <a:rPr dirty="0"/>
              <a:t>,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데이터에</a:t>
            </a:r>
            <a:r>
              <a:rPr dirty="0"/>
              <a:t> </a:t>
            </a:r>
            <a:r>
              <a:rPr dirty="0" err="1"/>
              <a:t>맞게</a:t>
            </a:r>
            <a:r>
              <a:rPr dirty="0"/>
              <a:t> </a:t>
            </a:r>
            <a:r>
              <a:rPr dirty="0" err="1"/>
              <a:t>튜닝하는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어렵다</a:t>
            </a:r>
            <a:endParaRPr dirty="0"/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rPr dirty="0"/>
              <a:t>-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모델을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경량화시키고</a:t>
            </a:r>
            <a:r>
              <a:rPr dirty="0"/>
              <a:t> </a:t>
            </a:r>
            <a:r>
              <a:rPr dirty="0" err="1"/>
              <a:t>싶다</a:t>
            </a:r>
            <a:endParaRPr dirty="0"/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rPr dirty="0"/>
              <a:t>-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작업들을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r>
              <a:rPr dirty="0" err="1"/>
              <a:t>초기</a:t>
            </a:r>
            <a:r>
              <a:rPr dirty="0"/>
              <a:t> </a:t>
            </a:r>
            <a:r>
              <a:rPr dirty="0" err="1"/>
              <a:t>설정조차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해야할지</a:t>
            </a:r>
            <a:r>
              <a:rPr dirty="0"/>
              <a:t> </a:t>
            </a:r>
            <a:r>
              <a:rPr dirty="0" err="1"/>
              <a:t>모르겠다</a:t>
            </a:r>
            <a:endParaRPr dirty="0"/>
          </a:p>
        </p:txBody>
      </p:sp>
      <p:sp>
        <p:nvSpPr>
          <p:cNvPr id="328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Ⅱ. </a:t>
            </a:r>
            <a:r>
              <a:rPr lang="ko-KR" altLang="en-US" dirty="0"/>
              <a:t>시스템 요청사항</a:t>
            </a:r>
            <a:endParaRPr dirty="0"/>
          </a:p>
        </p:txBody>
      </p:sp>
      <p:pic>
        <p:nvPicPr>
          <p:cNvPr id="329" name="스크린샷 2020-11-20 오전 3.06.52.png" descr="스크린샷 2020-11-20 오전 3.06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6" y="1316316"/>
            <a:ext cx="2316200" cy="2166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logo.jpeg" descr="log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157" y="1505141"/>
            <a:ext cx="1863375" cy="2068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36040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248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2</a:t>
            </a:r>
            <a:r>
              <a:rPr dirty="0"/>
              <a:t>. </a:t>
            </a:r>
            <a:r>
              <a:rPr dirty="0" err="1"/>
              <a:t>보편적인</a:t>
            </a:r>
            <a:r>
              <a:rPr dirty="0"/>
              <a:t> </a:t>
            </a:r>
            <a:r>
              <a:rPr dirty="0" err="1"/>
              <a:t>지표</a:t>
            </a:r>
            <a:r>
              <a:rPr dirty="0"/>
              <a:t> </a:t>
            </a:r>
            <a:r>
              <a:rPr dirty="0" err="1"/>
              <a:t>모니터링</a:t>
            </a:r>
            <a:r>
              <a:rPr dirty="0"/>
              <a:t> </a:t>
            </a:r>
            <a:r>
              <a:rPr dirty="0" err="1"/>
              <a:t>방법</a:t>
            </a:r>
            <a:r>
              <a:rPr dirty="0"/>
              <a:t> (1)</a:t>
            </a:r>
          </a:p>
        </p:txBody>
      </p:sp>
      <p:sp>
        <p:nvSpPr>
          <p:cNvPr id="249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Ⅱ. </a:t>
            </a:r>
            <a:r>
              <a:rPr lang="ko-KR" altLang="en-US" dirty="0"/>
              <a:t>시스템 요청사항</a:t>
            </a:r>
            <a:endParaRPr dirty="0"/>
          </a:p>
        </p:txBody>
      </p:sp>
      <p:sp>
        <p:nvSpPr>
          <p:cNvPr id="250" name="직사각형 20"/>
          <p:cNvSpPr txBox="1"/>
          <p:nvPr/>
        </p:nvSpPr>
        <p:spPr>
          <a:xfrm>
            <a:off x="4242146" y="5745148"/>
            <a:ext cx="3857914" cy="42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학습 결과 지표를 단순히 출력</a:t>
            </a:r>
          </a:p>
        </p:txBody>
      </p:sp>
      <p:pic>
        <p:nvPicPr>
          <p:cNvPr id="251" name="그림 5" descr="그림 5"/>
          <p:cNvPicPr>
            <a:picLocks noChangeAspect="1"/>
          </p:cNvPicPr>
          <p:nvPr/>
        </p:nvPicPr>
        <p:blipFill>
          <a:blip r:embed="rId2"/>
          <a:srcRect b="30737"/>
          <a:stretch>
            <a:fillRect/>
          </a:stretch>
        </p:blipFill>
        <p:spPr>
          <a:xfrm>
            <a:off x="2061504" y="1516763"/>
            <a:ext cx="8102699" cy="3814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254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2. </a:t>
            </a:r>
            <a:r>
              <a:rPr lang="ko-KR" altLang="en-US" dirty="0"/>
              <a:t>보편적인</a:t>
            </a:r>
            <a:r>
              <a:rPr dirty="0"/>
              <a:t> </a:t>
            </a:r>
            <a:r>
              <a:rPr dirty="0" err="1"/>
              <a:t>지표</a:t>
            </a:r>
            <a:r>
              <a:rPr dirty="0"/>
              <a:t> </a:t>
            </a:r>
            <a:r>
              <a:rPr dirty="0" err="1"/>
              <a:t>모니터링</a:t>
            </a:r>
            <a:r>
              <a:rPr dirty="0"/>
              <a:t> </a:t>
            </a:r>
            <a:r>
              <a:rPr dirty="0" err="1"/>
              <a:t>방법</a:t>
            </a:r>
            <a:r>
              <a:rPr dirty="0"/>
              <a:t> (1)</a:t>
            </a:r>
          </a:p>
        </p:txBody>
      </p:sp>
      <p:sp>
        <p:nvSpPr>
          <p:cNvPr id="255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Ⅱ. </a:t>
            </a:r>
            <a:r>
              <a:rPr lang="ko-KR" altLang="en-US" dirty="0"/>
              <a:t>시스템 요청사항</a:t>
            </a:r>
            <a:endParaRPr dirty="0"/>
          </a:p>
        </p:txBody>
      </p:sp>
      <p:sp>
        <p:nvSpPr>
          <p:cNvPr id="256" name="직사각형 20"/>
          <p:cNvSpPr txBox="1"/>
          <p:nvPr/>
        </p:nvSpPr>
        <p:spPr>
          <a:xfrm>
            <a:off x="4242147" y="5745148"/>
            <a:ext cx="3754489" cy="42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학습 결과 지표를 단순히 출력</a:t>
            </a:r>
          </a:p>
        </p:txBody>
      </p:sp>
      <p:pic>
        <p:nvPicPr>
          <p:cNvPr id="257" name="그림 5" descr="그림 5"/>
          <p:cNvPicPr>
            <a:picLocks noChangeAspect="1"/>
          </p:cNvPicPr>
          <p:nvPr/>
        </p:nvPicPr>
        <p:blipFill>
          <a:blip r:embed="rId2"/>
          <a:srcRect b="30737"/>
          <a:stretch>
            <a:fillRect/>
          </a:stretch>
        </p:blipFill>
        <p:spPr>
          <a:xfrm>
            <a:off x="2061504" y="1516763"/>
            <a:ext cx="8102699" cy="381443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직사각형 1"/>
          <p:cNvSpPr/>
          <p:nvPr/>
        </p:nvSpPr>
        <p:spPr>
          <a:xfrm>
            <a:off x="1553028" y="1238037"/>
            <a:ext cx="9164592" cy="5293393"/>
          </a:xfrm>
          <a:prstGeom prst="rect">
            <a:avLst/>
          </a:prstGeom>
          <a:solidFill>
            <a:srgbClr val="D9D9D9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61" name="직사각형 7"/>
          <p:cNvGrpSpPr/>
          <p:nvPr/>
        </p:nvGrpSpPr>
        <p:grpSpPr>
          <a:xfrm>
            <a:off x="4183352" y="2819965"/>
            <a:ext cx="3859005" cy="2129536"/>
            <a:chOff x="-1" y="-1"/>
            <a:chExt cx="3859004" cy="2129535"/>
          </a:xfrm>
        </p:grpSpPr>
        <p:sp>
          <p:nvSpPr>
            <p:cNvPr id="259" name="직사각형"/>
            <p:cNvSpPr/>
            <p:nvPr/>
          </p:nvSpPr>
          <p:spPr>
            <a:xfrm>
              <a:off x="-1" y="-1"/>
              <a:ext cx="3859004" cy="2129535"/>
            </a:xfrm>
            <a:prstGeom prst="rect">
              <a:avLst/>
            </a:pr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학습 경과를 파악하기 어려움"/>
            <p:cNvSpPr txBox="1"/>
            <p:nvPr/>
          </p:nvSpPr>
          <p:spPr>
            <a:xfrm>
              <a:off x="45719" y="857753"/>
              <a:ext cx="3767563" cy="41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학습 경과를 파악하기 어려움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64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2. </a:t>
            </a:r>
            <a:r>
              <a:rPr lang="ko-KR" altLang="en-US" dirty="0"/>
              <a:t>보편적인</a:t>
            </a:r>
            <a:r>
              <a:rPr dirty="0"/>
              <a:t> </a:t>
            </a:r>
            <a:r>
              <a:rPr dirty="0" err="1"/>
              <a:t>지표</a:t>
            </a:r>
            <a:r>
              <a:rPr dirty="0"/>
              <a:t> </a:t>
            </a:r>
            <a:r>
              <a:rPr dirty="0" err="1"/>
              <a:t>모니터링</a:t>
            </a:r>
            <a:r>
              <a:rPr dirty="0"/>
              <a:t> </a:t>
            </a:r>
            <a:r>
              <a:rPr dirty="0" err="1"/>
              <a:t>방법</a:t>
            </a:r>
            <a:r>
              <a:rPr dirty="0"/>
              <a:t> (2)</a:t>
            </a:r>
          </a:p>
        </p:txBody>
      </p:sp>
      <p:sp>
        <p:nvSpPr>
          <p:cNvPr id="265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Ⅱ. </a:t>
            </a:r>
            <a:r>
              <a:rPr lang="ko-KR" altLang="en-US" dirty="0"/>
              <a:t>시스템 요청사항</a:t>
            </a:r>
            <a:endParaRPr dirty="0"/>
          </a:p>
        </p:txBody>
      </p:sp>
      <p:sp>
        <p:nvSpPr>
          <p:cNvPr id="266" name="직사각형 20"/>
          <p:cNvSpPr txBox="1"/>
          <p:nvPr/>
        </p:nvSpPr>
        <p:spPr>
          <a:xfrm>
            <a:off x="3766421" y="6217634"/>
            <a:ext cx="5992371" cy="427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라이브러리를 이용해 직접 그래프를 작성</a:t>
            </a:r>
          </a:p>
        </p:txBody>
      </p:sp>
      <p:pic>
        <p:nvPicPr>
          <p:cNvPr id="267" name="그림 1" descr="그림 1"/>
          <p:cNvPicPr>
            <a:picLocks noChangeAspect="1"/>
          </p:cNvPicPr>
          <p:nvPr/>
        </p:nvPicPr>
        <p:blipFill>
          <a:blip r:embed="rId2"/>
          <a:srcRect b="24570"/>
          <a:stretch>
            <a:fillRect/>
          </a:stretch>
        </p:blipFill>
        <p:spPr>
          <a:xfrm>
            <a:off x="829211" y="1342318"/>
            <a:ext cx="6853465" cy="4771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그림 7" descr="그림 7"/>
          <p:cNvPicPr>
            <a:picLocks noChangeAspect="1"/>
          </p:cNvPicPr>
          <p:nvPr/>
        </p:nvPicPr>
        <p:blipFill>
          <a:blip r:embed="rId2"/>
          <a:srcRect t="76124"/>
          <a:stretch>
            <a:fillRect/>
          </a:stretch>
        </p:blipFill>
        <p:spPr>
          <a:xfrm>
            <a:off x="5552018" y="3037233"/>
            <a:ext cx="6267928" cy="1381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71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2. </a:t>
            </a:r>
            <a:r>
              <a:rPr lang="ko-KR" altLang="en-US" dirty="0"/>
              <a:t>보편적인</a:t>
            </a:r>
            <a:r>
              <a:rPr dirty="0"/>
              <a:t> </a:t>
            </a:r>
            <a:r>
              <a:rPr dirty="0" err="1"/>
              <a:t>지표</a:t>
            </a:r>
            <a:r>
              <a:rPr dirty="0"/>
              <a:t> </a:t>
            </a:r>
            <a:r>
              <a:rPr dirty="0" err="1"/>
              <a:t>모니터링</a:t>
            </a:r>
            <a:r>
              <a:rPr dirty="0"/>
              <a:t> </a:t>
            </a:r>
            <a:r>
              <a:rPr dirty="0" err="1"/>
              <a:t>방법</a:t>
            </a:r>
            <a:r>
              <a:rPr dirty="0"/>
              <a:t> (2)</a:t>
            </a:r>
          </a:p>
        </p:txBody>
      </p:sp>
      <p:sp>
        <p:nvSpPr>
          <p:cNvPr id="272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Ⅱ. </a:t>
            </a:r>
            <a:r>
              <a:rPr lang="ko-KR" altLang="en-US" dirty="0"/>
              <a:t>시스템 요청사항</a:t>
            </a:r>
            <a:endParaRPr dirty="0"/>
          </a:p>
        </p:txBody>
      </p:sp>
      <p:sp>
        <p:nvSpPr>
          <p:cNvPr id="273" name="직사각형 20"/>
          <p:cNvSpPr txBox="1"/>
          <p:nvPr/>
        </p:nvSpPr>
        <p:spPr>
          <a:xfrm>
            <a:off x="3766421" y="6217634"/>
            <a:ext cx="5992371" cy="427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라이브러리를 이용해 직접 그래프를 작성</a:t>
            </a:r>
          </a:p>
        </p:txBody>
      </p:sp>
      <p:pic>
        <p:nvPicPr>
          <p:cNvPr id="274" name="그림 1" descr="그림 1"/>
          <p:cNvPicPr>
            <a:picLocks noChangeAspect="1"/>
          </p:cNvPicPr>
          <p:nvPr/>
        </p:nvPicPr>
        <p:blipFill>
          <a:blip r:embed="rId2"/>
          <a:srcRect b="24570"/>
          <a:stretch>
            <a:fillRect/>
          </a:stretch>
        </p:blipFill>
        <p:spPr>
          <a:xfrm>
            <a:off x="829211" y="1342318"/>
            <a:ext cx="6853465" cy="4771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그림 7" descr="그림 7"/>
          <p:cNvPicPr>
            <a:picLocks noChangeAspect="1"/>
          </p:cNvPicPr>
          <p:nvPr/>
        </p:nvPicPr>
        <p:blipFill>
          <a:blip r:embed="rId2"/>
          <a:srcRect t="76124"/>
          <a:stretch>
            <a:fillRect/>
          </a:stretch>
        </p:blipFill>
        <p:spPr>
          <a:xfrm>
            <a:off x="5552018" y="3037233"/>
            <a:ext cx="6267928" cy="1381207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직사각형 8"/>
          <p:cNvSpPr/>
          <p:nvPr/>
        </p:nvSpPr>
        <p:spPr>
          <a:xfrm>
            <a:off x="421248" y="1199301"/>
            <a:ext cx="11615177" cy="5536689"/>
          </a:xfrm>
          <a:prstGeom prst="rect">
            <a:avLst/>
          </a:prstGeom>
          <a:solidFill>
            <a:srgbClr val="D9D9D9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9" name="직사각형 9"/>
          <p:cNvGrpSpPr/>
          <p:nvPr/>
        </p:nvGrpSpPr>
        <p:grpSpPr>
          <a:xfrm>
            <a:off x="3559572" y="2853939"/>
            <a:ext cx="4890892" cy="2227412"/>
            <a:chOff x="-1" y="0"/>
            <a:chExt cx="4890891" cy="2227411"/>
          </a:xfrm>
        </p:grpSpPr>
        <p:sp>
          <p:nvSpPr>
            <p:cNvPr id="277" name="직사각형"/>
            <p:cNvSpPr/>
            <p:nvPr/>
          </p:nvSpPr>
          <p:spPr>
            <a:xfrm>
              <a:off x="-1" y="0"/>
              <a:ext cx="4890891" cy="2227411"/>
            </a:xfrm>
            <a:prstGeom prst="rect">
              <a:avLst/>
            </a:pr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매번 그래프를 그리기 불편함"/>
            <p:cNvSpPr txBox="1"/>
            <p:nvPr/>
          </p:nvSpPr>
          <p:spPr>
            <a:xfrm>
              <a:off x="45719" y="906692"/>
              <a:ext cx="4799450" cy="41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매번 그래프를 그리기 불편함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82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2. </a:t>
            </a:r>
            <a:r>
              <a:rPr lang="ko-KR" altLang="en-US" dirty="0"/>
              <a:t>보편적인</a:t>
            </a:r>
            <a:r>
              <a:rPr dirty="0"/>
              <a:t> </a:t>
            </a:r>
            <a:r>
              <a:rPr dirty="0" err="1"/>
              <a:t>지표</a:t>
            </a:r>
            <a:r>
              <a:rPr dirty="0"/>
              <a:t> </a:t>
            </a:r>
            <a:r>
              <a:rPr dirty="0" err="1"/>
              <a:t>모니터링</a:t>
            </a:r>
            <a:r>
              <a:rPr dirty="0"/>
              <a:t> </a:t>
            </a:r>
            <a:r>
              <a:rPr dirty="0" err="1"/>
              <a:t>방법</a:t>
            </a:r>
            <a:r>
              <a:rPr dirty="0"/>
              <a:t> (3)</a:t>
            </a:r>
          </a:p>
        </p:txBody>
      </p:sp>
      <p:sp>
        <p:nvSpPr>
          <p:cNvPr id="283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Ⅱ. </a:t>
            </a:r>
            <a:r>
              <a:rPr lang="ko-KR" altLang="en-US" dirty="0"/>
              <a:t>시스템 요청사항</a:t>
            </a:r>
            <a:endParaRPr dirty="0"/>
          </a:p>
        </p:txBody>
      </p:sp>
      <p:sp>
        <p:nvSpPr>
          <p:cNvPr id="284" name="직사각형 20"/>
          <p:cNvSpPr txBox="1"/>
          <p:nvPr/>
        </p:nvSpPr>
        <p:spPr>
          <a:xfrm>
            <a:off x="2012197" y="5794635"/>
            <a:ext cx="9151103" cy="427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t>학습 시 코드에서 로그를 남겨 Tensorboard와 연동한 뒤 로컬에서 시각화</a:t>
            </a:r>
          </a:p>
        </p:txBody>
      </p:sp>
      <p:pic>
        <p:nvPicPr>
          <p:cNvPr id="285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1" y="1949351"/>
            <a:ext cx="6199551" cy="275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그림 3" descr="그림 3"/>
          <p:cNvPicPr>
            <a:picLocks noChangeAspect="1"/>
          </p:cNvPicPr>
          <p:nvPr/>
        </p:nvPicPr>
        <p:blipFill>
          <a:blip r:embed="rId3"/>
          <a:srcRect r="44375"/>
          <a:stretch>
            <a:fillRect/>
          </a:stretch>
        </p:blipFill>
        <p:spPr>
          <a:xfrm>
            <a:off x="6983010" y="1390615"/>
            <a:ext cx="4489746" cy="3875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89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2. </a:t>
            </a:r>
            <a:r>
              <a:rPr lang="ko-KR" altLang="en-US" dirty="0"/>
              <a:t>보편적인</a:t>
            </a:r>
            <a:r>
              <a:rPr dirty="0"/>
              <a:t> </a:t>
            </a:r>
            <a:r>
              <a:rPr dirty="0" err="1"/>
              <a:t>지표</a:t>
            </a:r>
            <a:r>
              <a:rPr dirty="0"/>
              <a:t> </a:t>
            </a:r>
            <a:r>
              <a:rPr dirty="0" err="1"/>
              <a:t>모니터링</a:t>
            </a:r>
            <a:r>
              <a:rPr dirty="0"/>
              <a:t> </a:t>
            </a:r>
            <a:r>
              <a:rPr dirty="0" err="1"/>
              <a:t>방법</a:t>
            </a:r>
            <a:r>
              <a:rPr dirty="0"/>
              <a:t> (3)</a:t>
            </a:r>
          </a:p>
        </p:txBody>
      </p:sp>
      <p:sp>
        <p:nvSpPr>
          <p:cNvPr id="290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Ⅱ. </a:t>
            </a:r>
            <a:r>
              <a:rPr lang="ko-KR" altLang="en-US" dirty="0"/>
              <a:t>시스템 요청사항</a:t>
            </a:r>
            <a:endParaRPr dirty="0"/>
          </a:p>
        </p:txBody>
      </p:sp>
      <p:sp>
        <p:nvSpPr>
          <p:cNvPr id="291" name="직사각형 20"/>
          <p:cNvSpPr txBox="1"/>
          <p:nvPr/>
        </p:nvSpPr>
        <p:spPr>
          <a:xfrm>
            <a:off x="2012197" y="5794635"/>
            <a:ext cx="9013943" cy="427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t>학습 시 코드에서 로그를 남겨 Tensorboard와 연동한 뒤 로컬에서 시각화</a:t>
            </a:r>
          </a:p>
        </p:txBody>
      </p:sp>
      <p:pic>
        <p:nvPicPr>
          <p:cNvPr id="292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1" y="1949351"/>
            <a:ext cx="6199551" cy="275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그림 3" descr="그림 3"/>
          <p:cNvPicPr>
            <a:picLocks noChangeAspect="1"/>
          </p:cNvPicPr>
          <p:nvPr/>
        </p:nvPicPr>
        <p:blipFill>
          <a:blip r:embed="rId3"/>
          <a:srcRect r="44375"/>
          <a:stretch>
            <a:fillRect/>
          </a:stretch>
        </p:blipFill>
        <p:spPr>
          <a:xfrm>
            <a:off x="6983010" y="1390615"/>
            <a:ext cx="4489746" cy="3875479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직사각형 7"/>
          <p:cNvSpPr/>
          <p:nvPr/>
        </p:nvSpPr>
        <p:spPr>
          <a:xfrm>
            <a:off x="421248" y="1199301"/>
            <a:ext cx="11615177" cy="5536689"/>
          </a:xfrm>
          <a:prstGeom prst="rect">
            <a:avLst/>
          </a:prstGeom>
          <a:solidFill>
            <a:srgbClr val="D9D9D9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7" name="직사각형 8"/>
          <p:cNvGrpSpPr/>
          <p:nvPr/>
        </p:nvGrpSpPr>
        <p:grpSpPr>
          <a:xfrm>
            <a:off x="3559572" y="2853939"/>
            <a:ext cx="4890892" cy="2227412"/>
            <a:chOff x="-1" y="0"/>
            <a:chExt cx="4890891" cy="2227411"/>
          </a:xfrm>
        </p:grpSpPr>
        <p:sp>
          <p:nvSpPr>
            <p:cNvPr id="295" name="직사각형"/>
            <p:cNvSpPr/>
            <p:nvPr/>
          </p:nvSpPr>
          <p:spPr>
            <a:xfrm>
              <a:off x="-1" y="0"/>
              <a:ext cx="4890891" cy="2227411"/>
            </a:xfrm>
            <a:prstGeom prst="rect">
              <a:avLst/>
            </a:pr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6" name="나중에 결과를 다시 불러오거나…"/>
            <p:cNvSpPr txBox="1"/>
            <p:nvPr/>
          </p:nvSpPr>
          <p:spPr>
            <a:xfrm>
              <a:off x="45719" y="745400"/>
              <a:ext cx="4799450" cy="736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나중에 결과를 다시 불러오거나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다른 사람과의 공유하기 어려움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300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3</a:t>
            </a:r>
            <a:r>
              <a:rPr dirty="0"/>
              <a:t>. Nutella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- </a:t>
            </a:r>
            <a:r>
              <a:rPr dirty="0" err="1"/>
              <a:t>시각화</a:t>
            </a:r>
            <a:endParaRPr dirty="0"/>
          </a:p>
        </p:txBody>
      </p:sp>
      <p:grpSp>
        <p:nvGrpSpPr>
          <p:cNvPr id="303" name="그룹 14"/>
          <p:cNvGrpSpPr/>
          <p:nvPr/>
        </p:nvGrpSpPr>
        <p:grpSpPr>
          <a:xfrm>
            <a:off x="6531795" y="2052095"/>
            <a:ext cx="4903201" cy="2523601"/>
            <a:chOff x="0" y="0"/>
            <a:chExt cx="4903199" cy="2523600"/>
          </a:xfrm>
        </p:grpSpPr>
        <p:sp>
          <p:nvSpPr>
            <p:cNvPr id="301" name="직사각형 13"/>
            <p:cNvSpPr/>
            <p:nvPr/>
          </p:nvSpPr>
          <p:spPr>
            <a:xfrm>
              <a:off x="0" y="-1"/>
              <a:ext cx="4903200" cy="2523602"/>
            </a:xfrm>
            <a:prstGeom prst="rect">
              <a:avLst/>
            </a:pr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2" name="그림 10" descr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99" y="37192"/>
              <a:ext cx="4831202" cy="2449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6" name="그룹 7"/>
          <p:cNvGrpSpPr/>
          <p:nvPr/>
        </p:nvGrpSpPr>
        <p:grpSpPr>
          <a:xfrm>
            <a:off x="666234" y="2199164"/>
            <a:ext cx="4903200" cy="2232001"/>
            <a:chOff x="0" y="0"/>
            <a:chExt cx="4903199" cy="2232000"/>
          </a:xfrm>
        </p:grpSpPr>
        <p:sp>
          <p:nvSpPr>
            <p:cNvPr id="304" name="직사각형 12"/>
            <p:cNvSpPr/>
            <p:nvPr/>
          </p:nvSpPr>
          <p:spPr>
            <a:xfrm>
              <a:off x="0" y="-1"/>
              <a:ext cx="4903200" cy="2232002"/>
            </a:xfrm>
            <a:prstGeom prst="rect">
              <a:avLst/>
            </a:pr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5" name="그림 6" descr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28" y="34730"/>
              <a:ext cx="4832543" cy="216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7" name="직사각형 17"/>
          <p:cNvSpPr txBox="1"/>
          <p:nvPr/>
        </p:nvSpPr>
        <p:spPr>
          <a:xfrm>
            <a:off x="1536810" y="4856819"/>
            <a:ext cx="2923170" cy="111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>
                <a:solidFill>
                  <a:srgbClr val="404040"/>
                </a:solidFill>
              </a:defRPr>
            </a:pPr>
            <a:r>
              <a:t>간편함</a:t>
            </a:r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t>코드 상에서 NutellaML을 import 하기만 하면 사용 가능 </a:t>
            </a:r>
          </a:p>
        </p:txBody>
      </p:sp>
      <p:sp>
        <p:nvSpPr>
          <p:cNvPr id="308" name="직사각형 18"/>
          <p:cNvSpPr txBox="1"/>
          <p:nvPr/>
        </p:nvSpPr>
        <p:spPr>
          <a:xfrm>
            <a:off x="7166721" y="4718160"/>
            <a:ext cx="4042299" cy="14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>
                <a:solidFill>
                  <a:srgbClr val="404040"/>
                </a:solidFill>
              </a:defRPr>
            </a:pPr>
            <a:r>
              <a:t>용이함</a:t>
            </a:r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t>한 번 시각화 한 자료는 언제 어디서나, 누구나 (등록한 유저에 한해서) web page 에서 접근 가능</a:t>
            </a:r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t>=&gt; 팀원 간 공유 및 학습 후 재 접근 용이</a:t>
            </a:r>
          </a:p>
        </p:txBody>
      </p:sp>
      <p:sp>
        <p:nvSpPr>
          <p:cNvPr id="309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Ⅱ. </a:t>
            </a:r>
            <a:r>
              <a:rPr lang="ko-KR" altLang="en-US" dirty="0"/>
              <a:t>시스템 요청사항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3"/>
          <p:cNvSpPr txBox="1"/>
          <p:nvPr/>
        </p:nvSpPr>
        <p:spPr>
          <a:xfrm>
            <a:off x="655272" y="1630962"/>
            <a:ext cx="5677496" cy="315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571500" indent="-571500">
              <a:lnSpc>
                <a:spcPct val="200000"/>
              </a:lnSpc>
              <a:buSzPct val="100000"/>
              <a:buAutoNum type="romanUcPeriod"/>
              <a:defRPr sz="3500"/>
            </a:pPr>
            <a:r>
              <a:rPr lang="ko-KR" altLang="en-US" b="1" dirty="0">
                <a:latin typeface="나눔스퀘어 Bold"/>
                <a:ea typeface="나눔스퀘어 Bold"/>
                <a:cs typeface="나눔스퀘어 Bold"/>
                <a:sym typeface="나눔스퀘어 Bold"/>
              </a:rPr>
              <a:t>과제 개요</a:t>
            </a:r>
            <a:endParaRPr b="1" dirty="0">
              <a:latin typeface="나눔스퀘어 Bold"/>
              <a:ea typeface="나눔스퀘어 Bold"/>
              <a:cs typeface="나눔스퀘어 Bold"/>
              <a:sym typeface="나눔스퀘어 Bold"/>
            </a:endParaRPr>
          </a:p>
          <a:p>
            <a:pPr marL="571500" indent="-571500">
              <a:lnSpc>
                <a:spcPct val="200000"/>
              </a:lnSpc>
              <a:buSzPct val="100000"/>
              <a:buAutoNum type="romanUcPeriod"/>
              <a:defRPr sz="3500"/>
            </a:pPr>
            <a:r>
              <a:rPr lang="ko-KR" altLang="en-US" b="1" dirty="0">
                <a:latin typeface="나눔스퀘어 Bold"/>
                <a:ea typeface="나눔스퀘어 Bold"/>
                <a:cs typeface="나눔스퀘어 Bold"/>
                <a:sym typeface="나눔스퀘어 Bold"/>
              </a:rPr>
              <a:t>시스템 요청 사항</a:t>
            </a:r>
            <a:endParaRPr b="1" dirty="0">
              <a:latin typeface="나눔스퀘어 Bold"/>
              <a:ea typeface="나눔스퀘어 Bold"/>
              <a:cs typeface="나눔스퀘어 Bold"/>
              <a:sym typeface="나눔스퀘어 Bold"/>
            </a:endParaRPr>
          </a:p>
          <a:p>
            <a:pPr marL="571500" indent="-571500">
              <a:lnSpc>
                <a:spcPct val="200000"/>
              </a:lnSpc>
              <a:buSzPct val="100000"/>
              <a:buAutoNum type="romanUcPeriod"/>
              <a:defRPr sz="3500"/>
            </a:pPr>
            <a:r>
              <a:rPr lang="ko-KR" altLang="en-US" b="1" dirty="0">
                <a:latin typeface="나눔스퀘어 Bold"/>
                <a:ea typeface="나눔스퀘어 Bold"/>
                <a:cs typeface="나눔스퀘어 Bold"/>
                <a:sym typeface="나눔스퀘어 Bold"/>
              </a:rPr>
              <a:t>시스템 </a:t>
            </a:r>
            <a:r>
              <a:rPr lang="en-US" altLang="ko-KR" b="1" dirty="0">
                <a:latin typeface="나눔스퀘어 Bold"/>
                <a:ea typeface="나눔스퀘어 Bold"/>
                <a:cs typeface="나눔스퀘어 Bold"/>
                <a:sym typeface="나눔스퀘어 Bold"/>
              </a:rPr>
              <a:t>Image</a:t>
            </a:r>
            <a:endParaRPr b="1" dirty="0">
              <a:latin typeface="나눔스퀘어 Bold"/>
              <a:ea typeface="나눔스퀘어 Bold"/>
              <a:cs typeface="나눔스퀘어 Bold"/>
              <a:sym typeface="나눔스퀘어 Bold"/>
            </a:endParaRPr>
          </a:p>
        </p:txBody>
      </p:sp>
      <p:sp>
        <p:nvSpPr>
          <p:cNvPr id="103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04" name="Title 1"/>
          <p:cNvSpPr txBox="1"/>
          <p:nvPr/>
        </p:nvSpPr>
        <p:spPr>
          <a:xfrm>
            <a:off x="406557" y="176325"/>
            <a:ext cx="592621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lnSpc>
                <a:spcPct val="90000"/>
              </a:lnSpc>
              <a:defRPr sz="3000" b="1">
                <a:solidFill>
                  <a:srgbClr val="152249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312" name="직사각형 13"/>
          <p:cNvSpPr/>
          <p:nvPr/>
        </p:nvSpPr>
        <p:spPr>
          <a:xfrm>
            <a:off x="3321863" y="3832748"/>
            <a:ext cx="8039557" cy="2781711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직사각형 12"/>
          <p:cNvSpPr/>
          <p:nvPr/>
        </p:nvSpPr>
        <p:spPr>
          <a:xfrm>
            <a:off x="3309501" y="1565827"/>
            <a:ext cx="8051919" cy="1963646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4" name="직사각형 17"/>
          <p:cNvSpPr txBox="1"/>
          <p:nvPr/>
        </p:nvSpPr>
        <p:spPr>
          <a:xfrm>
            <a:off x="340613" y="1942290"/>
            <a:ext cx="2923170" cy="1792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>
                <a:solidFill>
                  <a:srgbClr val="404040"/>
                </a:solidFill>
              </a:defRPr>
            </a:pPr>
            <a:r>
              <a:t>간편함</a:t>
            </a:r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t>코드 상에서도 웹페이지에서도 config를 설정할 수 있고 이에 따른 쉬운 함수로 구성되어 있음</a:t>
            </a:r>
          </a:p>
        </p:txBody>
      </p:sp>
      <p:sp>
        <p:nvSpPr>
          <p:cNvPr id="315" name="직사각형 18"/>
          <p:cNvSpPr txBox="1"/>
          <p:nvPr/>
        </p:nvSpPr>
        <p:spPr>
          <a:xfrm>
            <a:off x="109101" y="3743724"/>
            <a:ext cx="3154682" cy="222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>
                <a:solidFill>
                  <a:srgbClr val="404040"/>
                </a:solidFill>
              </a:defRPr>
            </a:pPr>
            <a:r>
              <a:t>용이함</a:t>
            </a:r>
          </a:p>
          <a:p>
            <a:pPr algn="ctr">
              <a:lnSpc>
                <a:spcPct val="150000"/>
              </a:lnSpc>
              <a:defRPr sz="1400"/>
            </a:pPr>
            <a:r>
              <a:t>HPO를 실행하면 자동으로 하이퍼 파라미터들의 중요도를 계산해주고 이를 시각화해서 보여주므로, 결과 해석과 모델 최적화에 매우 용이함.</a:t>
            </a:r>
          </a:p>
        </p:txBody>
      </p:sp>
      <p:sp>
        <p:nvSpPr>
          <p:cNvPr id="316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3</a:t>
            </a:r>
            <a:r>
              <a:rPr dirty="0"/>
              <a:t>. Nutella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– HPO</a:t>
            </a:r>
          </a:p>
        </p:txBody>
      </p:sp>
      <p:pic>
        <p:nvPicPr>
          <p:cNvPr id="317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72" y="1663113"/>
            <a:ext cx="7751579" cy="1745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그림 22" descr="그림 22"/>
          <p:cNvPicPr>
            <a:picLocks noChangeAspect="1"/>
          </p:cNvPicPr>
          <p:nvPr/>
        </p:nvPicPr>
        <p:blipFill>
          <a:blip r:embed="rId3"/>
          <a:srcRect l="29929" t="9643" r="31389" b="23521"/>
          <a:stretch>
            <a:fillRect/>
          </a:stretch>
        </p:blipFill>
        <p:spPr>
          <a:xfrm>
            <a:off x="3410815" y="3916812"/>
            <a:ext cx="2580871" cy="2613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그림 24" descr="그림 24"/>
          <p:cNvPicPr>
            <a:picLocks noChangeAspect="1"/>
          </p:cNvPicPr>
          <p:nvPr/>
        </p:nvPicPr>
        <p:blipFill>
          <a:blip r:embed="rId4"/>
          <a:srcRect l="8714" t="53500" r="424" b="8389"/>
          <a:stretch>
            <a:fillRect/>
          </a:stretch>
        </p:blipFill>
        <p:spPr>
          <a:xfrm>
            <a:off x="6100110" y="5351705"/>
            <a:ext cx="5161676" cy="1129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그림 26" descr="그림 26"/>
          <p:cNvPicPr>
            <a:picLocks noChangeAspect="1"/>
          </p:cNvPicPr>
          <p:nvPr/>
        </p:nvPicPr>
        <p:blipFill>
          <a:blip r:embed="rId4"/>
          <a:srcRect l="53647" t="13444" b="48720"/>
          <a:stretch>
            <a:fillRect/>
          </a:stretch>
        </p:blipFill>
        <p:spPr>
          <a:xfrm>
            <a:off x="8697303" y="3973755"/>
            <a:ext cx="2564485" cy="1226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그림 28" descr="그림 28"/>
          <p:cNvPicPr>
            <a:picLocks noChangeAspect="1"/>
          </p:cNvPicPr>
          <p:nvPr/>
        </p:nvPicPr>
        <p:blipFill>
          <a:blip r:embed="rId4"/>
          <a:srcRect l="8648" t="13608" r="45638" b="48557"/>
          <a:stretch>
            <a:fillRect/>
          </a:stretch>
        </p:blipFill>
        <p:spPr>
          <a:xfrm>
            <a:off x="6100112" y="3970792"/>
            <a:ext cx="2535659" cy="1229951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Ⅱ. </a:t>
            </a:r>
            <a:r>
              <a:rPr lang="ko-KR" altLang="en-US" dirty="0"/>
              <a:t>시스템 요청사항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제목 1"/>
          <p:cNvSpPr txBox="1">
            <a:spLocks noGrp="1"/>
          </p:cNvSpPr>
          <p:nvPr>
            <p:ph type="title"/>
          </p:nvPr>
        </p:nvSpPr>
        <p:spPr>
          <a:xfrm>
            <a:off x="2965847" y="2837605"/>
            <a:ext cx="5394381" cy="11865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ts val="6000"/>
              </a:lnSpc>
              <a:defRPr sz="5000" spc="300">
                <a:solidFill>
                  <a:srgbClr val="152249"/>
                </a:solidFill>
              </a:defRPr>
            </a:pPr>
            <a:r>
              <a:rPr dirty="0"/>
              <a:t>Ⅲ. </a:t>
            </a:r>
            <a:r>
              <a:rPr lang="ko-KR" altLang="en-US" dirty="0"/>
              <a:t>시스템 </a:t>
            </a:r>
            <a:r>
              <a:rPr lang="en-US" altLang="ko-KR" dirty="0"/>
              <a:t>Image</a:t>
            </a:r>
            <a:endParaRPr dirty="0"/>
          </a:p>
        </p:txBody>
      </p:sp>
      <p:sp>
        <p:nvSpPr>
          <p:cNvPr id="703" name="직각 삼각형 8"/>
          <p:cNvSpPr/>
          <p:nvPr/>
        </p:nvSpPr>
        <p:spPr>
          <a:xfrm rot="10800000">
            <a:off x="7362825" y="0"/>
            <a:ext cx="4829175" cy="3535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DD8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04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199" y="184613"/>
            <a:ext cx="1073254" cy="1191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719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1</a:t>
            </a:r>
            <a:r>
              <a:rPr dirty="0"/>
              <a:t>. </a:t>
            </a:r>
            <a:r>
              <a:rPr dirty="0" err="1"/>
              <a:t>시각화</a:t>
            </a:r>
            <a:r>
              <a:rPr dirty="0"/>
              <a:t> </a:t>
            </a:r>
            <a:r>
              <a:rPr lang="en-US" dirty="0"/>
              <a:t>Image</a:t>
            </a:r>
            <a:endParaRPr dirty="0"/>
          </a:p>
        </p:txBody>
      </p:sp>
      <p:sp>
        <p:nvSpPr>
          <p:cNvPr id="720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ko-KR" altLang="en-US" dirty="0"/>
              <a:t> </a:t>
            </a:r>
            <a:r>
              <a:rPr lang="en-US" altLang="ko-KR" dirty="0"/>
              <a:t>Ⅲ. </a:t>
            </a:r>
            <a:r>
              <a:rPr lang="ko-KR" altLang="en-US" dirty="0"/>
              <a:t>시스템 </a:t>
            </a:r>
            <a:r>
              <a:rPr lang="en" altLang="ko-KR" dirty="0"/>
              <a:t>Image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DBA3E3-48D1-EE45-BB23-8664E4BE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88" y="1238037"/>
            <a:ext cx="3549578" cy="48561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2B426F-7698-8844-935F-84063B06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34" y="1316315"/>
            <a:ext cx="5141207" cy="48561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719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dirty="0"/>
              <a:t>2. </a:t>
            </a:r>
            <a:r>
              <a:rPr lang="en-US" dirty="0"/>
              <a:t>HPO Image</a:t>
            </a:r>
            <a:endParaRPr dirty="0"/>
          </a:p>
        </p:txBody>
      </p:sp>
      <p:sp>
        <p:nvSpPr>
          <p:cNvPr id="720" name="Title 1"/>
          <p:cNvSpPr txBox="1"/>
          <p:nvPr/>
        </p:nvSpPr>
        <p:spPr>
          <a:xfrm>
            <a:off x="321496" y="190115"/>
            <a:ext cx="5926211" cy="51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Ⅲ. </a:t>
            </a:r>
            <a:r>
              <a:rPr lang="ko-KR" altLang="en-US" dirty="0"/>
              <a:t>시스템 </a:t>
            </a:r>
            <a:r>
              <a:rPr lang="en" altLang="ko-KR" dirty="0"/>
              <a:t>Image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1D71F-F115-8A4D-9F6C-53585B0D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65" y="1929400"/>
            <a:ext cx="6166971" cy="29991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880C30-E9E2-1B4B-9CB3-274326C8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4" y="1769888"/>
            <a:ext cx="4189507" cy="35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9014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UBA Dashboard 기획안"/>
          <p:cNvSpPr txBox="1"/>
          <p:nvPr/>
        </p:nvSpPr>
        <p:spPr>
          <a:xfrm>
            <a:off x="4700637" y="3055614"/>
            <a:ext cx="2790725" cy="74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 b="1">
                <a:solidFill>
                  <a:srgbClr val="404040"/>
                </a:solidFill>
              </a:defRPr>
            </a:pPr>
            <a:r>
              <a:t>감사합니다.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UBA Dashboard 기획안"/>
          <p:cNvSpPr txBox="1"/>
          <p:nvPr/>
        </p:nvSpPr>
        <p:spPr>
          <a:xfrm>
            <a:off x="5239117" y="3073399"/>
            <a:ext cx="171376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 b="1">
                <a:solidFill>
                  <a:srgbClr val="404040"/>
                </a:solidFill>
              </a:defRPr>
            </a:lvl1pPr>
          </a:lstStyle>
          <a:p>
            <a:r>
              <a:t>Q &amp; 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제목 1"/>
          <p:cNvSpPr txBox="1">
            <a:spLocks noGrp="1"/>
          </p:cNvSpPr>
          <p:nvPr>
            <p:ph type="title"/>
          </p:nvPr>
        </p:nvSpPr>
        <p:spPr>
          <a:xfrm>
            <a:off x="3580665" y="2835744"/>
            <a:ext cx="5030670" cy="11865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ts val="6000"/>
              </a:lnSpc>
              <a:defRPr sz="5000" spc="300">
                <a:solidFill>
                  <a:srgbClr val="152249"/>
                </a:solidFill>
              </a:defRPr>
            </a:pPr>
            <a:r>
              <a:t>Ⅰ. </a:t>
            </a:r>
            <a:r>
              <a:rPr lang="ko-KR" altLang="en-US"/>
              <a:t>과제 개요</a:t>
            </a:r>
            <a:endParaRPr/>
          </a:p>
        </p:txBody>
      </p:sp>
      <p:sp>
        <p:nvSpPr>
          <p:cNvPr id="107" name="직각 삼각형 8"/>
          <p:cNvSpPr/>
          <p:nvPr/>
        </p:nvSpPr>
        <p:spPr>
          <a:xfrm rot="10800000">
            <a:off x="7362825" y="0"/>
            <a:ext cx="4829175" cy="3535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DD8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8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199" y="184613"/>
            <a:ext cx="1073254" cy="1191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338" name="그림 11" descr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944" y="1332046"/>
            <a:ext cx="4200526" cy="3638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그림 12" descr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3" y="1740829"/>
            <a:ext cx="6075471" cy="3370132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t>1. 시장 전망 - 인공지능 </a:t>
            </a:r>
          </a:p>
        </p:txBody>
      </p:sp>
      <p:sp>
        <p:nvSpPr>
          <p:cNvPr id="341" name="직사각형 18"/>
          <p:cNvSpPr txBox="1"/>
          <p:nvPr/>
        </p:nvSpPr>
        <p:spPr>
          <a:xfrm>
            <a:off x="10763338" y="6311998"/>
            <a:ext cx="1207455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출처 : IDC</a:t>
            </a:r>
          </a:p>
        </p:txBody>
      </p:sp>
      <p:sp>
        <p:nvSpPr>
          <p:cNvPr id="342" name="Title 1"/>
          <p:cNvSpPr txBox="1"/>
          <p:nvPr/>
        </p:nvSpPr>
        <p:spPr>
          <a:xfrm>
            <a:off x="321496" y="191462"/>
            <a:ext cx="5926211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Ⅰ. </a:t>
            </a:r>
            <a:r>
              <a:rPr lang="ko-KR" altLang="en-US" dirty="0"/>
              <a:t>과제 개요</a:t>
            </a:r>
          </a:p>
        </p:txBody>
      </p:sp>
      <p:grpSp>
        <p:nvGrpSpPr>
          <p:cNvPr id="345" name="사각형: 둥근 모서리 1"/>
          <p:cNvGrpSpPr/>
          <p:nvPr/>
        </p:nvGrpSpPr>
        <p:grpSpPr>
          <a:xfrm>
            <a:off x="1416539" y="5086705"/>
            <a:ext cx="9743486" cy="1428704"/>
            <a:chOff x="0" y="-123220"/>
            <a:chExt cx="9743484" cy="1428703"/>
          </a:xfrm>
        </p:grpSpPr>
        <p:sp>
          <p:nvSpPr>
            <p:cNvPr id="343" name="모서리가 둥근 직사각형"/>
            <p:cNvSpPr/>
            <p:nvPr/>
          </p:nvSpPr>
          <p:spPr>
            <a:xfrm>
              <a:off x="0" y="66127"/>
              <a:ext cx="9301079" cy="12393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4" name="2022년 인공지능 시장 규모는 국내 510억원, 전 세계 135조 원으로 추정…"/>
            <p:cNvSpPr txBox="1"/>
            <p:nvPr/>
          </p:nvSpPr>
          <p:spPr>
            <a:xfrm>
              <a:off x="654844" y="-123220"/>
              <a:ext cx="9088640" cy="1371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2200"/>
              </a:pPr>
              <a:r>
                <a:rPr dirty="0"/>
                <a:t> </a:t>
              </a:r>
            </a:p>
            <a:p>
              <a:r>
                <a:rPr dirty="0"/>
                <a:t>2022년 </a:t>
              </a:r>
              <a:r>
                <a:rPr dirty="0" err="1"/>
                <a:t>인공지능</a:t>
              </a:r>
              <a:r>
                <a:rPr dirty="0"/>
                <a:t> </a:t>
              </a:r>
              <a:r>
                <a:rPr dirty="0" err="1"/>
                <a:t>시장</a:t>
              </a:r>
              <a:r>
                <a:rPr dirty="0"/>
                <a:t> </a:t>
              </a:r>
              <a:r>
                <a:rPr dirty="0" err="1"/>
                <a:t>규모는</a:t>
              </a:r>
              <a:r>
                <a:rPr dirty="0"/>
                <a:t> </a:t>
              </a:r>
              <a:r>
                <a:rPr dirty="0" err="1"/>
                <a:t>국내</a:t>
              </a:r>
              <a:r>
                <a:rPr dirty="0"/>
                <a:t> 510억원, </a:t>
              </a:r>
              <a:r>
                <a:rPr dirty="0" err="1"/>
                <a:t>전</a:t>
              </a:r>
              <a:r>
                <a:rPr dirty="0"/>
                <a:t> </a:t>
              </a:r>
              <a:r>
                <a:rPr dirty="0" err="1"/>
                <a:t>세계</a:t>
              </a:r>
              <a:r>
                <a:rPr dirty="0"/>
                <a:t> 135조 </a:t>
              </a:r>
              <a:r>
                <a:rPr dirty="0" err="1"/>
                <a:t>원으로</a:t>
              </a:r>
              <a:r>
                <a:rPr dirty="0"/>
                <a:t> </a:t>
              </a:r>
              <a:r>
                <a:rPr dirty="0" err="1"/>
                <a:t>추정</a:t>
              </a:r>
              <a:endParaRPr dirty="0"/>
            </a:p>
            <a:p>
              <a:pPr>
                <a:defRPr spc="-100"/>
              </a:pPr>
              <a:r>
                <a:rPr dirty="0" err="1"/>
                <a:t>시장</a:t>
              </a:r>
              <a:r>
                <a:rPr dirty="0"/>
                <a:t> </a:t>
              </a:r>
              <a:r>
                <a:rPr dirty="0" err="1"/>
                <a:t>규모</a:t>
              </a:r>
              <a:r>
                <a:rPr dirty="0"/>
                <a:t> </a:t>
              </a:r>
              <a:r>
                <a:rPr dirty="0" err="1"/>
                <a:t>자체와</a:t>
              </a:r>
              <a:r>
                <a:rPr dirty="0"/>
                <a:t> </a:t>
              </a:r>
              <a:r>
                <a:rPr dirty="0" err="1"/>
                <a:t>성장속도를</a:t>
              </a:r>
              <a:r>
                <a:rPr dirty="0"/>
                <a:t> </a:t>
              </a:r>
              <a:r>
                <a:rPr dirty="0" err="1"/>
                <a:t>보면</a:t>
              </a:r>
              <a:r>
                <a:rPr dirty="0"/>
                <a:t> </a:t>
              </a:r>
              <a:r>
                <a:rPr dirty="0" err="1"/>
                <a:t>전</a:t>
              </a:r>
              <a:r>
                <a:rPr dirty="0"/>
                <a:t> </a:t>
              </a:r>
              <a:r>
                <a:rPr dirty="0" err="1"/>
                <a:t>세계적으로</a:t>
              </a:r>
              <a:r>
                <a:rPr dirty="0"/>
                <a:t> </a:t>
              </a:r>
              <a:r>
                <a:rPr dirty="0" err="1"/>
                <a:t>인공지능에</a:t>
              </a:r>
              <a:r>
                <a:rPr dirty="0"/>
                <a:t> </a:t>
              </a:r>
              <a:r>
                <a:rPr dirty="0" err="1"/>
                <a:t>대한</a:t>
              </a:r>
              <a:r>
                <a:rPr dirty="0"/>
                <a:t> </a:t>
              </a:r>
              <a:r>
                <a:rPr dirty="0" err="1"/>
                <a:t>수요가</a:t>
              </a:r>
              <a:r>
                <a:rPr dirty="0"/>
                <a:t> </a:t>
              </a:r>
              <a:r>
                <a:rPr dirty="0" err="1"/>
                <a:t>급증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561434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graphicFrame>
        <p:nvGraphicFramePr>
          <p:cNvPr id="442" name="차트 6"/>
          <p:cNvGraphicFramePr/>
          <p:nvPr>
            <p:extLst>
              <p:ext uri="{D42A27DB-BD31-4B8C-83A1-F6EECF244321}">
                <p14:modId xmlns:p14="http://schemas.microsoft.com/office/powerpoint/2010/main" val="3135032535"/>
              </p:ext>
            </p:extLst>
          </p:nvPr>
        </p:nvGraphicFramePr>
        <p:xfrm>
          <a:off x="1133830" y="1954306"/>
          <a:ext cx="5790321" cy="374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3" name="TextBox 1"/>
          <p:cNvSpPr txBox="1"/>
          <p:nvPr/>
        </p:nvSpPr>
        <p:spPr>
          <a:xfrm>
            <a:off x="1117320" y="5881361"/>
            <a:ext cx="370952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/>
            </a:pPr>
            <a:r>
              <a:t>출처 : 가트너 탤런트 뉴런 (2020년 3월)</a:t>
            </a:r>
          </a:p>
        </p:txBody>
      </p:sp>
      <p:sp>
        <p:nvSpPr>
          <p:cNvPr id="444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t>2. 전문 인공지능 개발자가 부족한 기업</a:t>
            </a:r>
          </a:p>
        </p:txBody>
      </p:sp>
      <p:sp>
        <p:nvSpPr>
          <p:cNvPr id="445" name="Title 1"/>
          <p:cNvSpPr txBox="1"/>
          <p:nvPr/>
        </p:nvSpPr>
        <p:spPr>
          <a:xfrm>
            <a:off x="321496" y="191462"/>
            <a:ext cx="5926211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Ⅰ. </a:t>
            </a:r>
            <a:r>
              <a:rPr lang="ko-KR" altLang="en-US" dirty="0"/>
              <a:t>과제 개요</a:t>
            </a:r>
          </a:p>
        </p:txBody>
      </p:sp>
      <p:grpSp>
        <p:nvGrpSpPr>
          <p:cNvPr id="448" name="사각형: 둥근 모서리 2"/>
          <p:cNvGrpSpPr/>
          <p:nvPr/>
        </p:nvGrpSpPr>
        <p:grpSpPr>
          <a:xfrm>
            <a:off x="7306546" y="2479129"/>
            <a:ext cx="4542326" cy="1899741"/>
            <a:chOff x="0" y="0"/>
            <a:chExt cx="4542324" cy="1899740"/>
          </a:xfrm>
        </p:grpSpPr>
        <p:sp>
          <p:nvSpPr>
            <p:cNvPr id="446" name="모서리가 둥근 직사각형"/>
            <p:cNvSpPr/>
            <p:nvPr/>
          </p:nvSpPr>
          <p:spPr>
            <a:xfrm>
              <a:off x="0" y="0"/>
              <a:ext cx="4542324" cy="18997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  <a:endParaRPr/>
            </a:p>
          </p:txBody>
        </p:sp>
        <p:sp>
          <p:nvSpPr>
            <p:cNvPr id="447" name="AI 개발자에 대한 수요는 증가…"/>
            <p:cNvSpPr txBox="1"/>
            <p:nvPr/>
          </p:nvSpPr>
          <p:spPr>
            <a:xfrm>
              <a:off x="138457" y="267871"/>
              <a:ext cx="4265409" cy="1363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/>
              </a:pPr>
              <a:r>
                <a:t>AI </a:t>
              </a:r>
              <a:r>
                <a:rPr>
                  <a:latin typeface="맑은 고딕"/>
                  <a:ea typeface="맑은 고딕"/>
                  <a:cs typeface="맑은 고딕"/>
                  <a:sym typeface="맑은 고딕"/>
                </a:rPr>
                <a:t>개발자에 대한 수요는 증가</a:t>
              </a:r>
            </a:p>
            <a:p>
              <a:pPr algn="ctr">
                <a:defRPr b="1"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algn="ctr">
                <a:defRPr b="1"/>
              </a:pPr>
              <a:r>
                <a:t>IT</a:t>
              </a:r>
              <a:r>
                <a:rPr>
                  <a:latin typeface="맑은 고딕"/>
                  <a:ea typeface="맑은 고딕"/>
                  <a:cs typeface="맑은 고딕"/>
                  <a:sym typeface="맑은 고딕"/>
                </a:rPr>
                <a:t>부서</a:t>
              </a:r>
              <a:r>
                <a:t> </a:t>
              </a:r>
              <a:r>
                <a:rPr>
                  <a:latin typeface="맑은 고딕"/>
                  <a:ea typeface="맑은 고딕"/>
                  <a:cs typeface="맑은 고딕"/>
                  <a:sym typeface="맑은 고딕"/>
                </a:rPr>
                <a:t>외 금융 마케팅 등 일반 부서에서도 인공지능 개발자</a:t>
              </a:r>
              <a:r>
                <a:t> </a:t>
              </a:r>
              <a:r>
                <a:rPr>
                  <a:latin typeface="맑은 고딕"/>
                  <a:ea typeface="맑은 고딕"/>
                  <a:cs typeface="맑은 고딕"/>
                  <a:sym typeface="맑은 고딕"/>
                </a:rPr>
                <a:t>필요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248F2B-B093-F247-A841-279838E87065}"/>
              </a:ext>
            </a:extLst>
          </p:cNvPr>
          <p:cNvSpPr/>
          <p:nvPr/>
        </p:nvSpPr>
        <p:spPr>
          <a:xfrm>
            <a:off x="1714170" y="1692454"/>
            <a:ext cx="4998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srgbClr val="595959"/>
                </a:solidFill>
                <a:latin typeface="나눔스퀘어"/>
                <a:ea typeface="+mn-ea"/>
                <a:cs typeface="+mn-cs"/>
              </a:defRPr>
            </a:pPr>
            <a:r>
              <a:rPr lang="en-US" altLang="ko-KR" kern="1200" dirty="0">
                <a:solidFill>
                  <a:srgbClr val="595959"/>
                </a:solidFill>
              </a:rPr>
              <a:t>GDP </a:t>
            </a:r>
            <a:r>
              <a:rPr lang="ko-KR" altLang="en-US" kern="1200" dirty="0">
                <a:solidFill>
                  <a:srgbClr val="595959"/>
                </a:solidFill>
              </a:rPr>
              <a:t>상위 </a:t>
            </a:r>
            <a:r>
              <a:rPr lang="en-US" altLang="ko-KR" kern="1200" dirty="0">
                <a:solidFill>
                  <a:srgbClr val="595959"/>
                </a:solidFill>
              </a:rPr>
              <a:t>12</a:t>
            </a:r>
            <a:r>
              <a:rPr lang="ko-KR" altLang="en-US" kern="1200" dirty="0">
                <a:solidFill>
                  <a:srgbClr val="595959"/>
                </a:solidFill>
              </a:rPr>
              <a:t>개국에서의 총 </a:t>
            </a:r>
            <a:r>
              <a:rPr lang="en-US" altLang="ko-KR" kern="1200" dirty="0">
                <a:solidFill>
                  <a:srgbClr val="595959"/>
                </a:solidFill>
              </a:rPr>
              <a:t>AI </a:t>
            </a:r>
            <a:r>
              <a:rPr lang="ko-KR" altLang="en-US" kern="1200" dirty="0">
                <a:solidFill>
                  <a:srgbClr val="595959"/>
                </a:solidFill>
              </a:rPr>
              <a:t>구인 공고 수</a:t>
            </a:r>
          </a:p>
        </p:txBody>
      </p:sp>
    </p:spTree>
    <p:extLst>
      <p:ext uri="{BB962C8B-B14F-4D97-AF65-F5344CB8AC3E}">
        <p14:creationId xmlns:p14="http://schemas.microsoft.com/office/powerpoint/2010/main" val="22460781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451" name="차트 8"/>
          <p:cNvGraphicFramePr/>
          <p:nvPr/>
        </p:nvGraphicFramePr>
        <p:xfrm>
          <a:off x="1235334" y="1908968"/>
          <a:ext cx="5839418" cy="3338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2" name="TextBox 10"/>
          <p:cNvSpPr txBox="1"/>
          <p:nvPr/>
        </p:nvSpPr>
        <p:spPr>
          <a:xfrm>
            <a:off x="2543091" y="5498360"/>
            <a:ext cx="2346166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/>
            </a:pPr>
            <a:r>
              <a:t>출처 : 소프트웨어 정책 연구소</a:t>
            </a:r>
          </a:p>
        </p:txBody>
      </p:sp>
      <p:sp>
        <p:nvSpPr>
          <p:cNvPr id="453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t>3. 부족한 머신러닝 개발자</a:t>
            </a:r>
          </a:p>
        </p:txBody>
      </p:sp>
      <p:sp>
        <p:nvSpPr>
          <p:cNvPr id="454" name="Title 1"/>
          <p:cNvSpPr txBox="1"/>
          <p:nvPr/>
        </p:nvSpPr>
        <p:spPr>
          <a:xfrm>
            <a:off x="321496" y="191462"/>
            <a:ext cx="5926211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Ⅰ. </a:t>
            </a:r>
            <a:r>
              <a:rPr lang="ko-KR" altLang="en-US" dirty="0"/>
              <a:t>과제 개요</a:t>
            </a:r>
          </a:p>
        </p:txBody>
      </p:sp>
      <p:grpSp>
        <p:nvGrpSpPr>
          <p:cNvPr id="457" name="사각형: 둥근 모서리 5"/>
          <p:cNvGrpSpPr/>
          <p:nvPr/>
        </p:nvGrpSpPr>
        <p:grpSpPr>
          <a:xfrm>
            <a:off x="7073034" y="2427258"/>
            <a:ext cx="4746913" cy="2636552"/>
            <a:chOff x="0" y="0"/>
            <a:chExt cx="4746912" cy="2636551"/>
          </a:xfrm>
        </p:grpSpPr>
        <p:sp>
          <p:nvSpPr>
            <p:cNvPr id="455" name="모서리가 둥근 직사각형"/>
            <p:cNvSpPr/>
            <p:nvPr/>
          </p:nvSpPr>
          <p:spPr>
            <a:xfrm>
              <a:off x="0" y="45494"/>
              <a:ext cx="4746912" cy="25455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6" name="전세계 에서 현재 AI 업체가 필요로 하는 ML Engineer수는 100만명 수준이나…"/>
            <p:cNvSpPr txBox="1"/>
            <p:nvPr/>
          </p:nvSpPr>
          <p:spPr>
            <a:xfrm>
              <a:off x="169983" y="0"/>
              <a:ext cx="4406944" cy="263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endParaRPr/>
            </a:p>
            <a:p>
              <a:pPr algn="ctr">
                <a:lnSpc>
                  <a:spcPct val="200000"/>
                </a:lnSpc>
              </a:pPr>
              <a:r>
                <a:rPr b="1">
                  <a:latin typeface="나눔스퀘어 Bold"/>
                  <a:ea typeface="나눔스퀘어 Bold"/>
                  <a:cs typeface="나눔스퀘어 Bold"/>
                  <a:sym typeface="나눔스퀘어 Bold"/>
                </a:rPr>
                <a:t>전세계 에서 현재 </a:t>
              </a:r>
              <a:r>
                <a:t>AI </a:t>
              </a:r>
              <a:r>
                <a:rPr b="1">
                  <a:latin typeface="나눔스퀘어 Bold"/>
                  <a:ea typeface="나눔스퀘어 Bold"/>
                  <a:cs typeface="나눔스퀘어 Bold"/>
                  <a:sym typeface="나눔스퀘어 Bold"/>
                </a:rPr>
                <a:t>업체가 필요로 하는 </a:t>
              </a:r>
              <a:r>
                <a:t>ML Engineer</a:t>
              </a:r>
              <a:r>
                <a:rPr b="1">
                  <a:latin typeface="나눔스퀘어 Bold"/>
                  <a:ea typeface="나눔스퀘어 Bold"/>
                  <a:cs typeface="나눔스퀘어 Bold"/>
                  <a:sym typeface="나눔스퀘어 Bold"/>
                </a:rPr>
                <a:t>수는</a:t>
              </a:r>
              <a:r>
                <a:t> 100</a:t>
              </a:r>
              <a:r>
                <a:rPr b="1">
                  <a:latin typeface="나눔스퀘어 Bold"/>
                  <a:ea typeface="나눔스퀘어 Bold"/>
                  <a:cs typeface="나눔스퀘어 Bold"/>
                  <a:sym typeface="나눔스퀘어 Bold"/>
                </a:rPr>
                <a:t>만명 수준이나</a:t>
              </a:r>
            </a:p>
            <a:p>
              <a:pPr algn="ctr">
                <a:lnSpc>
                  <a:spcPct val="200000"/>
                </a:lnSpc>
              </a:pPr>
              <a:r>
                <a:rPr b="1">
                  <a:latin typeface="나눔스퀘어 Bold"/>
                  <a:ea typeface="나눔스퀘어 Bold"/>
                  <a:cs typeface="나눔스퀘어 Bold"/>
                  <a:sym typeface="나눔스퀘어 Bold"/>
                </a:rPr>
                <a:t>활동중인 인력은 </a:t>
              </a:r>
              <a:r>
                <a:t>30</a:t>
              </a:r>
              <a:r>
                <a:rPr b="1">
                  <a:latin typeface="나눔스퀘어 Bold"/>
                  <a:ea typeface="나눔스퀘어 Bold"/>
                  <a:cs typeface="나눔스퀘어 Bold"/>
                  <a:sym typeface="나눔스퀘어 Bold"/>
                </a:rPr>
                <a:t>만명수준</a:t>
              </a:r>
              <a:r>
                <a:t> </a:t>
              </a:r>
            </a:p>
          </p:txBody>
        </p:sp>
      </p:grpSp>
      <p:sp>
        <p:nvSpPr>
          <p:cNvPr id="458" name="TextBox 1"/>
          <p:cNvSpPr txBox="1"/>
          <p:nvPr/>
        </p:nvSpPr>
        <p:spPr>
          <a:xfrm>
            <a:off x="7832139" y="5544525"/>
            <a:ext cx="2928921" cy="561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/>
            </a:pPr>
            <a:r>
              <a:rPr b="1">
                <a:latin typeface="나눔스퀘어 Bold"/>
                <a:ea typeface="나눔스퀘어 Bold"/>
                <a:cs typeface="나눔스퀘어 Bold"/>
                <a:sym typeface="나눔스퀘어 Bold"/>
              </a:rPr>
              <a:t>출처</a:t>
            </a:r>
            <a:r>
              <a:t>:</a:t>
            </a:r>
            <a:r>
              <a:rPr b="1">
                <a:latin typeface="나눔스퀘어 Bold"/>
                <a:ea typeface="나눔스퀘어 Bold"/>
                <a:cs typeface="나눔스퀘어 Bold"/>
                <a:sym typeface="나눔스퀘어 Bold"/>
              </a:rPr>
              <a:t>정보통신기술진흥센터 </a:t>
            </a:r>
            <a:r>
              <a:t>17.12.14</a:t>
            </a:r>
          </a:p>
        </p:txBody>
      </p:sp>
    </p:spTree>
    <p:extLst>
      <p:ext uri="{BB962C8B-B14F-4D97-AF65-F5344CB8AC3E}">
        <p14:creationId xmlns:p14="http://schemas.microsoft.com/office/powerpoint/2010/main" val="18910582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95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altLang="ko-KR" dirty="0"/>
              <a:t>4. </a:t>
            </a:r>
            <a:r>
              <a:rPr lang="ko-KR" altLang="en-US" dirty="0"/>
              <a:t>보편적인</a:t>
            </a:r>
            <a:r>
              <a:rPr dirty="0"/>
              <a:t> </a:t>
            </a:r>
            <a:r>
              <a:rPr dirty="0" err="1"/>
              <a:t>머신</a:t>
            </a:r>
            <a:r>
              <a:rPr dirty="0"/>
              <a:t> </a:t>
            </a:r>
            <a:r>
              <a:rPr dirty="0" err="1"/>
              <a:t>러닝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  <a:r>
              <a:rPr dirty="0" err="1"/>
              <a:t>흐름</a:t>
            </a:r>
            <a:endParaRPr dirty="0"/>
          </a:p>
        </p:txBody>
      </p:sp>
      <p:sp>
        <p:nvSpPr>
          <p:cNvPr id="196" name="Title 1"/>
          <p:cNvSpPr txBox="1"/>
          <p:nvPr/>
        </p:nvSpPr>
        <p:spPr>
          <a:xfrm>
            <a:off x="321496" y="191462"/>
            <a:ext cx="5926211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Ⅰ. </a:t>
            </a:r>
            <a:r>
              <a:rPr lang="ko-KR" altLang="en-US" dirty="0"/>
              <a:t>과제 개요</a:t>
            </a:r>
          </a:p>
        </p:txBody>
      </p:sp>
      <p:grpSp>
        <p:nvGrpSpPr>
          <p:cNvPr id="229" name="그룹 5"/>
          <p:cNvGrpSpPr/>
          <p:nvPr/>
        </p:nvGrpSpPr>
        <p:grpSpPr>
          <a:xfrm>
            <a:off x="562588" y="1832617"/>
            <a:ext cx="11229570" cy="3730511"/>
            <a:chOff x="-1" y="-1"/>
            <a:chExt cx="11229570" cy="3730509"/>
          </a:xfrm>
        </p:grpSpPr>
        <p:grpSp>
          <p:nvGrpSpPr>
            <p:cNvPr id="199" name="타원 21"/>
            <p:cNvGrpSpPr/>
            <p:nvPr/>
          </p:nvGrpSpPr>
          <p:grpSpPr>
            <a:xfrm>
              <a:off x="-1" y="507423"/>
              <a:ext cx="1816601" cy="1816602"/>
              <a:chOff x="-1" y="0"/>
              <a:chExt cx="1816600" cy="1816600"/>
            </a:xfrm>
          </p:grpSpPr>
          <p:sp>
            <p:nvSpPr>
              <p:cNvPr id="197" name="원"/>
              <p:cNvSpPr/>
              <p:nvPr/>
            </p:nvSpPr>
            <p:spPr>
              <a:xfrm>
                <a:off x="-1" y="0"/>
                <a:ext cx="1816600" cy="1816600"/>
              </a:xfrm>
              <a:prstGeom prst="ellipse">
                <a:avLst/>
              </a:prstGeom>
              <a:noFill/>
              <a:ln w="12700" cap="flat">
                <a:solidFill>
                  <a:srgbClr val="243B6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endParaRPr/>
              </a:p>
            </p:txBody>
          </p:sp>
          <p:sp>
            <p:nvSpPr>
              <p:cNvPr id="198" name="문제 정의 및…"/>
              <p:cNvSpPr txBox="1"/>
              <p:nvPr/>
            </p:nvSpPr>
            <p:spPr>
              <a:xfrm>
                <a:off x="370138" y="577142"/>
                <a:ext cx="1076321" cy="662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r>
                  <a:t>문제 정의 및 </a:t>
                </a:r>
              </a:p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r>
                  <a:t>데이터셋 수집</a:t>
                </a:r>
              </a:p>
            </p:txBody>
          </p:sp>
        </p:grpSp>
        <p:grpSp>
          <p:nvGrpSpPr>
            <p:cNvPr id="202" name="타원 23"/>
            <p:cNvGrpSpPr/>
            <p:nvPr/>
          </p:nvGrpSpPr>
          <p:grpSpPr>
            <a:xfrm>
              <a:off x="1944354" y="1314077"/>
              <a:ext cx="283635" cy="283632"/>
              <a:chOff x="-1" y="0"/>
              <a:chExt cx="283634" cy="283630"/>
            </a:xfrm>
          </p:grpSpPr>
          <p:sp>
            <p:nvSpPr>
              <p:cNvPr id="200" name="원"/>
              <p:cNvSpPr/>
              <p:nvPr/>
            </p:nvSpPr>
            <p:spPr>
              <a:xfrm>
                <a:off x="-1" y="0"/>
                <a:ext cx="283634" cy="283630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" name="▶"/>
              <p:cNvSpPr txBox="1"/>
              <p:nvPr/>
            </p:nvSpPr>
            <p:spPr>
              <a:xfrm>
                <a:off x="33872" y="19895"/>
                <a:ext cx="215887" cy="243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r>
                  <a:t>▶</a:t>
                </a:r>
              </a:p>
            </p:txBody>
          </p:sp>
        </p:grpSp>
        <p:grpSp>
          <p:nvGrpSpPr>
            <p:cNvPr id="205" name="타원 24"/>
            <p:cNvGrpSpPr/>
            <p:nvPr/>
          </p:nvGrpSpPr>
          <p:grpSpPr>
            <a:xfrm>
              <a:off x="2355743" y="507423"/>
              <a:ext cx="1816601" cy="1816602"/>
              <a:chOff x="-1" y="0"/>
              <a:chExt cx="1816600" cy="1816600"/>
            </a:xfrm>
          </p:grpSpPr>
          <p:sp>
            <p:nvSpPr>
              <p:cNvPr id="203" name="원"/>
              <p:cNvSpPr/>
              <p:nvPr/>
            </p:nvSpPr>
            <p:spPr>
              <a:xfrm>
                <a:off x="-1" y="0"/>
                <a:ext cx="1816600" cy="1816600"/>
              </a:xfrm>
              <a:prstGeom prst="ellipse">
                <a:avLst/>
              </a:prstGeom>
              <a:noFill/>
              <a:ln w="12700" cap="flat">
                <a:solidFill>
                  <a:srgbClr val="243B6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endParaRPr/>
              </a:p>
            </p:txBody>
          </p:sp>
          <p:sp>
            <p:nvSpPr>
              <p:cNvPr id="204" name="성공 지표 및…"/>
              <p:cNvSpPr txBox="1"/>
              <p:nvPr/>
            </p:nvSpPr>
            <p:spPr>
              <a:xfrm>
                <a:off x="345438" y="577142"/>
                <a:ext cx="1125721" cy="662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r>
                  <a:t>성공 지표 및</a:t>
                </a:r>
              </a:p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r>
                  <a:t>평가 방법 선택</a:t>
                </a:r>
              </a:p>
            </p:txBody>
          </p:sp>
        </p:grpSp>
        <p:grpSp>
          <p:nvGrpSpPr>
            <p:cNvPr id="208" name="타원 25"/>
            <p:cNvGrpSpPr/>
            <p:nvPr/>
          </p:nvGrpSpPr>
          <p:grpSpPr>
            <a:xfrm>
              <a:off x="4300098" y="1314077"/>
              <a:ext cx="283635" cy="283632"/>
              <a:chOff x="-1" y="0"/>
              <a:chExt cx="283634" cy="283630"/>
            </a:xfrm>
          </p:grpSpPr>
          <p:sp>
            <p:nvSpPr>
              <p:cNvPr id="206" name="원"/>
              <p:cNvSpPr/>
              <p:nvPr/>
            </p:nvSpPr>
            <p:spPr>
              <a:xfrm>
                <a:off x="-1" y="0"/>
                <a:ext cx="283634" cy="283630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" name="▶"/>
              <p:cNvSpPr txBox="1"/>
              <p:nvPr/>
            </p:nvSpPr>
            <p:spPr>
              <a:xfrm>
                <a:off x="33872" y="19895"/>
                <a:ext cx="215887" cy="243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r>
                  <a:t>▶</a:t>
                </a:r>
              </a:p>
            </p:txBody>
          </p:sp>
        </p:grpSp>
        <p:grpSp>
          <p:nvGrpSpPr>
            <p:cNvPr id="211" name="타원 26"/>
            <p:cNvGrpSpPr/>
            <p:nvPr/>
          </p:nvGrpSpPr>
          <p:grpSpPr>
            <a:xfrm>
              <a:off x="4711488" y="507423"/>
              <a:ext cx="1816601" cy="1816602"/>
              <a:chOff x="-1" y="0"/>
              <a:chExt cx="1816600" cy="1816600"/>
            </a:xfrm>
          </p:grpSpPr>
          <p:sp>
            <p:nvSpPr>
              <p:cNvPr id="209" name="원"/>
              <p:cNvSpPr/>
              <p:nvPr/>
            </p:nvSpPr>
            <p:spPr>
              <a:xfrm>
                <a:off x="-1" y="0"/>
                <a:ext cx="1816600" cy="1816600"/>
              </a:xfrm>
              <a:prstGeom prst="ellipse">
                <a:avLst/>
              </a:prstGeom>
              <a:noFill/>
              <a:ln w="12700" cap="flat">
                <a:solidFill>
                  <a:srgbClr val="243B6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endParaRPr/>
              </a:p>
            </p:txBody>
          </p:sp>
          <p:sp>
            <p:nvSpPr>
              <p:cNvPr id="210" name="데이터 준비"/>
              <p:cNvSpPr txBox="1"/>
              <p:nvPr/>
            </p:nvSpPr>
            <p:spPr>
              <a:xfrm>
                <a:off x="447036" y="748405"/>
                <a:ext cx="922525" cy="319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lvl1pPr>
              </a:lstStyle>
              <a:p>
                <a:r>
                  <a:t>데이터 준비</a:t>
                </a:r>
              </a:p>
            </p:txBody>
          </p:sp>
        </p:grpSp>
        <p:grpSp>
          <p:nvGrpSpPr>
            <p:cNvPr id="214" name="타원 27"/>
            <p:cNvGrpSpPr/>
            <p:nvPr/>
          </p:nvGrpSpPr>
          <p:grpSpPr>
            <a:xfrm>
              <a:off x="6655843" y="1314077"/>
              <a:ext cx="283635" cy="283632"/>
              <a:chOff x="-1" y="0"/>
              <a:chExt cx="283634" cy="283630"/>
            </a:xfrm>
          </p:grpSpPr>
          <p:sp>
            <p:nvSpPr>
              <p:cNvPr id="212" name="원"/>
              <p:cNvSpPr/>
              <p:nvPr/>
            </p:nvSpPr>
            <p:spPr>
              <a:xfrm>
                <a:off x="-1" y="0"/>
                <a:ext cx="283634" cy="283630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3" name="▶"/>
              <p:cNvSpPr txBox="1"/>
              <p:nvPr/>
            </p:nvSpPr>
            <p:spPr>
              <a:xfrm>
                <a:off x="33872" y="19895"/>
                <a:ext cx="215887" cy="243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r>
                  <a:t>▶</a:t>
                </a:r>
              </a:p>
            </p:txBody>
          </p:sp>
        </p:grpSp>
        <p:grpSp>
          <p:nvGrpSpPr>
            <p:cNvPr id="217" name="타원 29"/>
            <p:cNvGrpSpPr/>
            <p:nvPr/>
          </p:nvGrpSpPr>
          <p:grpSpPr>
            <a:xfrm>
              <a:off x="9011587" y="1314077"/>
              <a:ext cx="283635" cy="283632"/>
              <a:chOff x="-1" y="0"/>
              <a:chExt cx="283634" cy="283630"/>
            </a:xfrm>
          </p:grpSpPr>
          <p:sp>
            <p:nvSpPr>
              <p:cNvPr id="215" name="원"/>
              <p:cNvSpPr/>
              <p:nvPr/>
            </p:nvSpPr>
            <p:spPr>
              <a:xfrm>
                <a:off x="-1" y="0"/>
                <a:ext cx="283634" cy="283630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6" name="▶"/>
              <p:cNvSpPr txBox="1"/>
              <p:nvPr/>
            </p:nvSpPr>
            <p:spPr>
              <a:xfrm>
                <a:off x="33872" y="19895"/>
                <a:ext cx="215887" cy="243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r>
                  <a:t>▶</a:t>
                </a:r>
              </a:p>
            </p:txBody>
          </p:sp>
        </p:grpSp>
        <p:grpSp>
          <p:nvGrpSpPr>
            <p:cNvPr id="220" name="타원 30"/>
            <p:cNvGrpSpPr/>
            <p:nvPr/>
          </p:nvGrpSpPr>
          <p:grpSpPr>
            <a:xfrm>
              <a:off x="7067232" y="547592"/>
              <a:ext cx="1816601" cy="1816602"/>
              <a:chOff x="-1" y="0"/>
              <a:chExt cx="1816600" cy="1816600"/>
            </a:xfrm>
          </p:grpSpPr>
          <p:sp>
            <p:nvSpPr>
              <p:cNvPr id="218" name="원"/>
              <p:cNvSpPr/>
              <p:nvPr/>
            </p:nvSpPr>
            <p:spPr>
              <a:xfrm>
                <a:off x="-1" y="0"/>
                <a:ext cx="1816600" cy="1816600"/>
              </a:xfrm>
              <a:prstGeom prst="ellipse">
                <a:avLst/>
              </a:prstGeom>
              <a:noFill/>
              <a:ln w="12700" cap="flat">
                <a:solidFill>
                  <a:srgbClr val="243B6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endParaRPr/>
              </a:p>
            </p:txBody>
          </p:sp>
          <p:sp>
            <p:nvSpPr>
              <p:cNvPr id="219" name="기본보다 나은 모델…"/>
              <p:cNvSpPr txBox="1"/>
              <p:nvPr/>
            </p:nvSpPr>
            <p:spPr>
              <a:xfrm>
                <a:off x="191642" y="405880"/>
                <a:ext cx="1433314" cy="1004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r>
                  <a:t>기본보다 나은 모델</a:t>
                </a:r>
              </a:p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r>
                  <a:t>훈련 및 과대적합</a:t>
                </a:r>
              </a:p>
              <a:p>
                <a:pPr algn="ctr">
                  <a:lnSpc>
                    <a:spcPct val="150000"/>
                  </a:lnSpc>
                  <a:defRPr sz="1400" b="1">
                    <a:solidFill>
                      <a:srgbClr val="3A3A3A"/>
                    </a:solidFill>
                  </a:defRPr>
                </a:pPr>
                <a:r>
                  <a:t>모델 구축</a:t>
                </a:r>
              </a:p>
            </p:txBody>
          </p:sp>
        </p:grpSp>
        <p:grpSp>
          <p:nvGrpSpPr>
            <p:cNvPr id="227" name="그룹 3"/>
            <p:cNvGrpSpPr/>
            <p:nvPr/>
          </p:nvGrpSpPr>
          <p:grpSpPr>
            <a:xfrm>
              <a:off x="9412966" y="-1"/>
              <a:ext cx="1816603" cy="2324028"/>
              <a:chOff x="-2" y="0"/>
              <a:chExt cx="1816602" cy="2324025"/>
            </a:xfrm>
          </p:grpSpPr>
          <p:grpSp>
            <p:nvGrpSpPr>
              <p:cNvPr id="223" name="타원 28"/>
              <p:cNvGrpSpPr/>
              <p:nvPr/>
            </p:nvGrpSpPr>
            <p:grpSpPr>
              <a:xfrm>
                <a:off x="-2" y="507423"/>
                <a:ext cx="1816602" cy="1816602"/>
                <a:chOff x="-1" y="0"/>
                <a:chExt cx="1816600" cy="1816600"/>
              </a:xfrm>
            </p:grpSpPr>
            <p:sp>
              <p:nvSpPr>
                <p:cNvPr id="221" name="원"/>
                <p:cNvSpPr/>
                <p:nvPr/>
              </p:nvSpPr>
              <p:spPr>
                <a:xfrm>
                  <a:off x="-1" y="0"/>
                  <a:ext cx="1816600" cy="1816600"/>
                </a:xfrm>
                <a:prstGeom prst="ellipse">
                  <a:avLst/>
                </a:prstGeom>
                <a:solidFill>
                  <a:srgbClr val="C7D4ED"/>
                </a:solidFill>
                <a:ln w="12700" cap="flat">
                  <a:solidFill>
                    <a:srgbClr val="243B6E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defRPr sz="1400" b="1"/>
                  </a:pPr>
                  <a:endParaRPr/>
                </a:p>
              </p:txBody>
            </p:sp>
            <p:sp>
              <p:nvSpPr>
                <p:cNvPr id="222" name="Regularizaion 및…"/>
                <p:cNvSpPr txBox="1"/>
                <p:nvPr/>
              </p:nvSpPr>
              <p:spPr>
                <a:xfrm>
                  <a:off x="171745" y="421442"/>
                  <a:ext cx="1473107" cy="97371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1400" b="1"/>
                  </a:pPr>
                  <a:r>
                    <a:t>Regularizaion 및</a:t>
                  </a:r>
                </a:p>
                <a:p>
                  <a:pPr algn="ctr">
                    <a:lnSpc>
                      <a:spcPct val="150000"/>
                    </a:lnSpc>
                    <a:defRPr sz="1400" b="1"/>
                  </a:pPr>
                  <a:r>
                    <a:t>Hyperparameter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  <a:defRPr sz="1400" b="1"/>
                  </a:pPr>
                  <a:r>
                    <a:t>튜닝</a:t>
                  </a:r>
                </a:p>
              </p:txBody>
            </p:sp>
          </p:grpSp>
          <p:grpSp>
            <p:nvGrpSpPr>
              <p:cNvPr id="226" name="타원 31"/>
              <p:cNvGrpSpPr/>
              <p:nvPr/>
            </p:nvGrpSpPr>
            <p:grpSpPr>
              <a:xfrm>
                <a:off x="863835" y="0"/>
                <a:ext cx="850896" cy="850896"/>
                <a:chOff x="0" y="0"/>
                <a:chExt cx="850894" cy="850894"/>
              </a:xfrm>
            </p:grpSpPr>
            <p:sp>
              <p:nvSpPr>
                <p:cNvPr id="224" name="원"/>
                <p:cNvSpPr/>
                <p:nvPr/>
              </p:nvSpPr>
              <p:spPr>
                <a:xfrm>
                  <a:off x="0" y="0"/>
                  <a:ext cx="850894" cy="850894"/>
                </a:xfrm>
                <a:prstGeom prst="ellipse">
                  <a:avLst/>
                </a:prstGeom>
                <a:solidFill>
                  <a:srgbClr val="243B6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400" b="1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5" name="Check…"/>
                <p:cNvSpPr txBox="1"/>
                <p:nvPr/>
              </p:nvSpPr>
              <p:spPr>
                <a:xfrm>
                  <a:off x="182783" y="227326"/>
                  <a:ext cx="485327" cy="396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/>
                <a:p>
                  <a:pPr algn="ctr">
                    <a:defRPr sz="1000" b="1">
                      <a:solidFill>
                        <a:srgbClr val="FFFFFF"/>
                      </a:solidFill>
                    </a:defRPr>
                  </a:pPr>
                  <a:r>
                    <a:t>Check</a:t>
                  </a:r>
                </a:p>
                <a:p>
                  <a:pPr algn="ctr">
                    <a:defRPr sz="1000" b="1">
                      <a:solidFill>
                        <a:srgbClr val="FFFFFF"/>
                      </a:solidFill>
                    </a:defRPr>
                  </a:pPr>
                  <a:r>
                    <a:t>point</a:t>
                  </a:r>
                </a:p>
              </p:txBody>
            </p:sp>
          </p:grpSp>
        </p:grpSp>
        <p:sp>
          <p:nvSpPr>
            <p:cNvPr id="228" name="직사각형 33"/>
            <p:cNvSpPr txBox="1"/>
            <p:nvPr/>
          </p:nvSpPr>
          <p:spPr>
            <a:xfrm>
              <a:off x="6886898" y="2738118"/>
              <a:ext cx="2177268" cy="99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808080"/>
                  </a:solidFill>
                </a:defRPr>
              </a:pPr>
              <a:r>
                <a:t>아주 단순한 모델보다 나은 수준의 작은 모델 개발 &amp;</a:t>
              </a:r>
            </a:p>
            <a:p>
              <a:pPr>
                <a:defRPr sz="1400">
                  <a:solidFill>
                    <a:srgbClr val="808080"/>
                  </a:solidFill>
                </a:defRPr>
              </a:pPr>
              <a:r>
                <a:t>비교를 위한 과대적합 모델 개발</a:t>
              </a:r>
            </a:p>
          </p:txBody>
        </p:sp>
      </p:grpSp>
      <p:sp>
        <p:nvSpPr>
          <p:cNvPr id="230" name="직사각형 34"/>
          <p:cNvSpPr txBox="1"/>
          <p:nvPr/>
        </p:nvSpPr>
        <p:spPr>
          <a:xfrm>
            <a:off x="2737997" y="4570736"/>
            <a:ext cx="2177270" cy="100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t>정확도, 정밀도 등의 목적에 맞는 성공 지표 선택 &amp;</a:t>
            </a:r>
          </a:p>
          <a:p>
            <a:pPr>
              <a:defRPr sz="1400">
                <a:solidFill>
                  <a:srgbClr val="808080"/>
                </a:solidFill>
              </a:defRPr>
            </a:pPr>
            <a:r>
              <a:t>데이터셋 및 모델의 특징에 따른 검증 방법 선택</a:t>
            </a:r>
          </a:p>
        </p:txBody>
      </p:sp>
      <p:sp>
        <p:nvSpPr>
          <p:cNvPr id="231" name="직사각형 35"/>
          <p:cNvSpPr txBox="1"/>
          <p:nvPr/>
        </p:nvSpPr>
        <p:spPr>
          <a:xfrm>
            <a:off x="7412523" y="6301297"/>
            <a:ext cx="4758153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출처 : 케라스 창시자에게 배우는 딥러닝, 프랑소와 숄레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 Placeholder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469" y="6356350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234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dirty="0"/>
              <a:t>5</a:t>
            </a:r>
            <a:r>
              <a:rPr dirty="0"/>
              <a:t>. </a:t>
            </a:r>
            <a:r>
              <a:rPr dirty="0" err="1"/>
              <a:t>보편적인</a:t>
            </a:r>
            <a:r>
              <a:rPr dirty="0"/>
              <a:t> </a:t>
            </a:r>
            <a:r>
              <a:rPr dirty="0" err="1"/>
              <a:t>머신</a:t>
            </a:r>
            <a:r>
              <a:rPr dirty="0"/>
              <a:t> </a:t>
            </a:r>
            <a:r>
              <a:rPr dirty="0" err="1"/>
              <a:t>러닝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  <a:r>
              <a:rPr dirty="0" err="1"/>
              <a:t>흐름</a:t>
            </a:r>
            <a:r>
              <a:rPr dirty="0"/>
              <a:t> - </a:t>
            </a:r>
            <a:r>
              <a:rPr dirty="0" err="1"/>
              <a:t>머신</a:t>
            </a:r>
            <a:r>
              <a:rPr dirty="0"/>
              <a:t> </a:t>
            </a:r>
            <a:r>
              <a:rPr dirty="0" err="1"/>
              <a:t>러닝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튜닝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</p:txBody>
      </p:sp>
      <p:sp>
        <p:nvSpPr>
          <p:cNvPr id="235" name="Title 1"/>
          <p:cNvSpPr txBox="1"/>
          <p:nvPr/>
        </p:nvSpPr>
        <p:spPr>
          <a:xfrm>
            <a:off x="321496" y="191462"/>
            <a:ext cx="5926211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Ⅰ. </a:t>
            </a:r>
            <a:r>
              <a:rPr lang="ko-KR" altLang="en-US" dirty="0"/>
              <a:t>과제 개요</a:t>
            </a:r>
          </a:p>
        </p:txBody>
      </p:sp>
      <p:grpSp>
        <p:nvGrpSpPr>
          <p:cNvPr id="242" name="그룹 3"/>
          <p:cNvGrpSpPr/>
          <p:nvPr/>
        </p:nvGrpSpPr>
        <p:grpSpPr>
          <a:xfrm>
            <a:off x="1142829" y="2210260"/>
            <a:ext cx="2225213" cy="2780840"/>
            <a:chOff x="0" y="-1"/>
            <a:chExt cx="2225211" cy="2780839"/>
          </a:xfrm>
        </p:grpSpPr>
        <p:grpSp>
          <p:nvGrpSpPr>
            <p:cNvPr id="238" name="타원 28"/>
            <p:cNvGrpSpPr/>
            <p:nvPr/>
          </p:nvGrpSpPr>
          <p:grpSpPr>
            <a:xfrm>
              <a:off x="0" y="607161"/>
              <a:ext cx="2225211" cy="2173677"/>
              <a:chOff x="0" y="-1"/>
              <a:chExt cx="2225210" cy="2173676"/>
            </a:xfrm>
          </p:grpSpPr>
          <p:sp>
            <p:nvSpPr>
              <p:cNvPr id="236" name="타원형"/>
              <p:cNvSpPr/>
              <p:nvPr/>
            </p:nvSpPr>
            <p:spPr>
              <a:xfrm>
                <a:off x="0" y="-1"/>
                <a:ext cx="2225210" cy="2173676"/>
              </a:xfrm>
              <a:prstGeom prst="ellipse">
                <a:avLst/>
              </a:prstGeom>
              <a:solidFill>
                <a:srgbClr val="C7D4ED"/>
              </a:solidFill>
              <a:ln w="12700" cap="flat">
                <a:solidFill>
                  <a:srgbClr val="243B6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 b="1"/>
                </a:pPr>
                <a:endParaRPr/>
              </a:p>
            </p:txBody>
          </p:sp>
          <p:sp>
            <p:nvSpPr>
              <p:cNvPr id="237" name="Regularizaion 및…"/>
              <p:cNvSpPr txBox="1"/>
              <p:nvPr/>
            </p:nvSpPr>
            <p:spPr>
              <a:xfrm>
                <a:off x="376051" y="599979"/>
                <a:ext cx="1473108" cy="9737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lnSpc>
                    <a:spcPct val="150000"/>
                  </a:lnSpc>
                  <a:defRPr sz="1400" b="1"/>
                </a:pPr>
                <a:r>
                  <a:t>Regularizaion 및</a:t>
                </a:r>
              </a:p>
              <a:p>
                <a:pPr algn="ctr">
                  <a:lnSpc>
                    <a:spcPct val="150000"/>
                  </a:lnSpc>
                  <a:defRPr sz="1400" b="1"/>
                </a:pPr>
                <a:r>
                  <a:t>Hyperparameter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lnSpc>
                    <a:spcPct val="150000"/>
                  </a:lnSpc>
                  <a:defRPr sz="1400" b="1"/>
                </a:pPr>
                <a:r>
                  <a:t>튜닝</a:t>
                </a:r>
              </a:p>
            </p:txBody>
          </p:sp>
        </p:grpSp>
        <p:grpSp>
          <p:nvGrpSpPr>
            <p:cNvPr id="241" name="타원 31"/>
            <p:cNvGrpSpPr/>
            <p:nvPr/>
          </p:nvGrpSpPr>
          <p:grpSpPr>
            <a:xfrm>
              <a:off x="1058140" y="-1"/>
              <a:ext cx="1042291" cy="1018148"/>
              <a:chOff x="-1" y="0"/>
              <a:chExt cx="1042290" cy="1018146"/>
            </a:xfrm>
          </p:grpSpPr>
          <p:sp>
            <p:nvSpPr>
              <p:cNvPr id="239" name="타원형"/>
              <p:cNvSpPr/>
              <p:nvPr/>
            </p:nvSpPr>
            <p:spPr>
              <a:xfrm>
                <a:off x="-1" y="0"/>
                <a:ext cx="1042290" cy="1018146"/>
              </a:xfrm>
              <a:prstGeom prst="ellipse">
                <a:avLst/>
              </a:prstGeom>
              <a:solidFill>
                <a:srgbClr val="243B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4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0" name="Check…"/>
              <p:cNvSpPr txBox="1"/>
              <p:nvPr/>
            </p:nvSpPr>
            <p:spPr>
              <a:xfrm>
                <a:off x="278480" y="310952"/>
                <a:ext cx="48532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sz="1000" b="1">
                    <a:solidFill>
                      <a:srgbClr val="FFFFFF"/>
                    </a:solidFill>
                  </a:defRPr>
                </a:pPr>
                <a:r>
                  <a:t>Check</a:t>
                </a:r>
              </a:p>
              <a:p>
                <a:pPr algn="ctr">
                  <a:defRPr sz="1000" b="1">
                    <a:solidFill>
                      <a:srgbClr val="FFFFFF"/>
                    </a:solidFill>
                  </a:defRPr>
                </a:pPr>
                <a:r>
                  <a:t>point</a:t>
                </a:r>
              </a:p>
            </p:txBody>
          </p:sp>
        </p:grpSp>
      </p:grpSp>
      <p:sp>
        <p:nvSpPr>
          <p:cNvPr id="243" name="직사각형 35"/>
          <p:cNvSpPr txBox="1"/>
          <p:nvPr/>
        </p:nvSpPr>
        <p:spPr>
          <a:xfrm>
            <a:off x="7161063" y="6299329"/>
            <a:ext cx="4758153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출처 : 케라스 창시자에게 배우는 딥러닝, 프랑소와 숄레</a:t>
            </a:r>
          </a:p>
        </p:txBody>
      </p:sp>
      <p:sp>
        <p:nvSpPr>
          <p:cNvPr id="244" name="오른쪽 화살표 28"/>
          <p:cNvSpPr/>
          <p:nvPr/>
        </p:nvSpPr>
        <p:spPr>
          <a:xfrm>
            <a:off x="3736678" y="3385958"/>
            <a:ext cx="768086" cy="4800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75B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직사각형 20"/>
          <p:cNvSpPr txBox="1"/>
          <p:nvPr/>
        </p:nvSpPr>
        <p:spPr>
          <a:xfrm>
            <a:off x="5327736" y="2431009"/>
            <a:ext cx="6092831" cy="293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t> 학습 알고리즘의 </a:t>
            </a:r>
            <a:r>
              <a:rPr b="1" u="sng">
                <a:solidFill>
                  <a:srgbClr val="243B6E"/>
                </a:solidFill>
              </a:rPr>
              <a:t>지표를 모니터링하고 시각화 </a:t>
            </a:r>
            <a:r>
              <a:t>하면서</a:t>
            </a:r>
            <a:r>
              <a:rPr b="1"/>
              <a:t> </a:t>
            </a:r>
            <a:r>
              <a:t>아래의 과정을 진행해야 함</a:t>
            </a:r>
          </a:p>
          <a:p>
            <a:pPr>
              <a:defRPr sz="2100"/>
            </a:pPr>
            <a:endParaRPr/>
          </a:p>
          <a:p>
            <a:pPr>
              <a:lnSpc>
                <a:spcPct val="150000"/>
              </a:lnSpc>
              <a:defRPr sz="2100"/>
            </a:pPr>
            <a:r>
              <a:t>1. dropout 추가</a:t>
            </a:r>
          </a:p>
          <a:p>
            <a:pPr>
              <a:lnSpc>
                <a:spcPct val="150000"/>
              </a:lnSpc>
              <a:defRPr sz="2100"/>
            </a:pPr>
            <a:r>
              <a:t>2. layer 변경</a:t>
            </a:r>
          </a:p>
          <a:p>
            <a:pPr>
              <a:lnSpc>
                <a:spcPct val="150000"/>
              </a:lnSpc>
              <a:defRPr sz="2100"/>
            </a:pPr>
            <a:r>
              <a:t>3. hyperparameter 변경</a:t>
            </a:r>
          </a:p>
          <a:p>
            <a:pPr>
              <a:lnSpc>
                <a:spcPct val="150000"/>
              </a:lnSpc>
              <a:defRPr sz="2100"/>
            </a:pPr>
            <a:r>
              <a:t>4. 새로운 feature 추가 또는 기존 feature 제거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/>
        </p:nvSpPr>
        <p:spPr>
          <a:xfrm>
            <a:off x="466969" y="811315"/>
            <a:ext cx="10204930" cy="42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886968">
              <a:lnSpc>
                <a:spcPct val="90000"/>
              </a:lnSpc>
              <a:defRPr sz="2134" b="1"/>
            </a:pPr>
            <a:r>
              <a:rPr lang="en-US" dirty="0"/>
              <a:t>6</a:t>
            </a:r>
            <a:r>
              <a:rPr dirty="0"/>
              <a:t>. </a:t>
            </a:r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개요</a:t>
            </a:r>
            <a:endParaRPr dirty="0"/>
          </a:p>
        </p:txBody>
      </p:sp>
      <p:sp>
        <p:nvSpPr>
          <p:cNvPr id="111" name="Title 1"/>
          <p:cNvSpPr txBox="1"/>
          <p:nvPr/>
        </p:nvSpPr>
        <p:spPr>
          <a:xfrm>
            <a:off x="321496" y="191462"/>
            <a:ext cx="5926211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defRPr sz="30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dirty="0"/>
              <a:t>Ⅰ. </a:t>
            </a:r>
            <a:r>
              <a:rPr lang="ko-KR" altLang="en-US" dirty="0"/>
              <a:t>과제 개요</a:t>
            </a:r>
          </a:p>
        </p:txBody>
      </p:sp>
      <p:grpSp>
        <p:nvGrpSpPr>
          <p:cNvPr id="114" name="타원 35"/>
          <p:cNvGrpSpPr/>
          <p:nvPr/>
        </p:nvGrpSpPr>
        <p:grpSpPr>
          <a:xfrm>
            <a:off x="4374342" y="2401712"/>
            <a:ext cx="1850147" cy="1850147"/>
            <a:chOff x="-1" y="-1"/>
            <a:chExt cx="1850146" cy="1850146"/>
          </a:xfrm>
        </p:grpSpPr>
        <p:sp>
          <p:nvSpPr>
            <p:cNvPr id="112" name="원"/>
            <p:cNvSpPr/>
            <p:nvPr/>
          </p:nvSpPr>
          <p:spPr>
            <a:xfrm>
              <a:off x="-1" y="-1"/>
              <a:ext cx="1850146" cy="1850146"/>
            </a:xfrm>
            <a:prstGeom prst="ellipse">
              <a:avLst/>
            </a:prstGeom>
            <a:solidFill>
              <a:srgbClr val="2F4054">
                <a:alpha val="3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시각화"/>
            <p:cNvSpPr txBox="1"/>
            <p:nvPr/>
          </p:nvSpPr>
          <p:spPr>
            <a:xfrm>
              <a:off x="316667" y="669802"/>
              <a:ext cx="121681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시각화</a:t>
              </a:r>
            </a:p>
          </p:txBody>
        </p:sp>
      </p:grpSp>
      <p:grpSp>
        <p:nvGrpSpPr>
          <p:cNvPr id="117" name="타원 36"/>
          <p:cNvGrpSpPr/>
          <p:nvPr/>
        </p:nvGrpSpPr>
        <p:grpSpPr>
          <a:xfrm>
            <a:off x="4374342" y="3793005"/>
            <a:ext cx="1850147" cy="1850147"/>
            <a:chOff x="-1" y="-1"/>
            <a:chExt cx="1850146" cy="1850146"/>
          </a:xfrm>
        </p:grpSpPr>
        <p:sp>
          <p:nvSpPr>
            <p:cNvPr id="115" name="원"/>
            <p:cNvSpPr/>
            <p:nvPr/>
          </p:nvSpPr>
          <p:spPr>
            <a:xfrm>
              <a:off x="-1" y="-1"/>
              <a:ext cx="1850146" cy="1850146"/>
            </a:xfrm>
            <a:prstGeom prst="ellipse">
              <a:avLst/>
            </a:prstGeom>
            <a:solidFill>
              <a:srgbClr val="2F4054">
                <a:alpha val="3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HPO"/>
            <p:cNvSpPr txBox="1"/>
            <p:nvPr/>
          </p:nvSpPr>
          <p:spPr>
            <a:xfrm>
              <a:off x="316667" y="663452"/>
              <a:ext cx="121681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HPO</a:t>
              </a:r>
            </a:p>
          </p:txBody>
        </p:sp>
      </p:grpSp>
      <p:grpSp>
        <p:nvGrpSpPr>
          <p:cNvPr id="120" name="타원 37"/>
          <p:cNvGrpSpPr/>
          <p:nvPr/>
        </p:nvGrpSpPr>
        <p:grpSpPr>
          <a:xfrm>
            <a:off x="5896396" y="2401712"/>
            <a:ext cx="1850147" cy="1850147"/>
            <a:chOff x="-1" y="-1"/>
            <a:chExt cx="1850146" cy="1850146"/>
          </a:xfrm>
        </p:grpSpPr>
        <p:sp>
          <p:nvSpPr>
            <p:cNvPr id="118" name="원"/>
            <p:cNvSpPr/>
            <p:nvPr/>
          </p:nvSpPr>
          <p:spPr>
            <a:xfrm>
              <a:off x="-1" y="-1"/>
              <a:ext cx="1850146" cy="1850146"/>
            </a:xfrm>
            <a:prstGeom prst="ellipse">
              <a:avLst/>
            </a:prstGeom>
            <a:noFill/>
            <a:ln w="12700" cap="flat">
              <a:solidFill>
                <a:srgbClr val="2F405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119" name="Web &amp; SDK"/>
            <p:cNvSpPr txBox="1"/>
            <p:nvPr/>
          </p:nvSpPr>
          <p:spPr>
            <a:xfrm>
              <a:off x="316667" y="447552"/>
              <a:ext cx="1216811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t>Web &amp; SDK</a:t>
              </a:r>
            </a:p>
          </p:txBody>
        </p:sp>
      </p:grpSp>
      <p:grpSp>
        <p:nvGrpSpPr>
          <p:cNvPr id="123" name="타원 38"/>
          <p:cNvGrpSpPr/>
          <p:nvPr/>
        </p:nvGrpSpPr>
        <p:grpSpPr>
          <a:xfrm>
            <a:off x="5896396" y="3793005"/>
            <a:ext cx="1850147" cy="1850147"/>
            <a:chOff x="-1" y="-1"/>
            <a:chExt cx="1850146" cy="1850146"/>
          </a:xfrm>
        </p:grpSpPr>
        <p:sp>
          <p:nvSpPr>
            <p:cNvPr id="121" name="원"/>
            <p:cNvSpPr/>
            <p:nvPr/>
          </p:nvSpPr>
          <p:spPr>
            <a:xfrm>
              <a:off x="-1" y="-1"/>
              <a:ext cx="1850146" cy="1850146"/>
            </a:xfrm>
            <a:prstGeom prst="ellipse">
              <a:avLst/>
            </a:prstGeom>
            <a:solidFill>
              <a:srgbClr val="2F4054">
                <a:alpha val="3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경량화"/>
            <p:cNvSpPr txBox="1"/>
            <p:nvPr/>
          </p:nvSpPr>
          <p:spPr>
            <a:xfrm>
              <a:off x="316667" y="669802"/>
              <a:ext cx="121681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경량화</a:t>
              </a:r>
            </a:p>
          </p:txBody>
        </p:sp>
      </p:grpSp>
      <p:grpSp>
        <p:nvGrpSpPr>
          <p:cNvPr id="126" name="타원 39"/>
          <p:cNvGrpSpPr/>
          <p:nvPr/>
        </p:nvGrpSpPr>
        <p:grpSpPr>
          <a:xfrm>
            <a:off x="966488" y="2844969"/>
            <a:ext cx="2205175" cy="2205175"/>
            <a:chOff x="0" y="0"/>
            <a:chExt cx="2205174" cy="2205174"/>
          </a:xfrm>
        </p:grpSpPr>
        <p:sp>
          <p:nvSpPr>
            <p:cNvPr id="124" name="원"/>
            <p:cNvSpPr/>
            <p:nvPr/>
          </p:nvSpPr>
          <p:spPr>
            <a:xfrm>
              <a:off x="0" y="0"/>
              <a:ext cx="2205174" cy="2205174"/>
            </a:xfrm>
            <a:prstGeom prst="ellipse">
              <a:avLst/>
            </a:prstGeom>
            <a:solidFill>
              <a:srgbClr val="5FD0D4"/>
            </a:solidFill>
            <a:ln w="12700" cap="flat">
              <a:solidFill>
                <a:srgbClr val="84B8D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머신 러닝 개발자를 위한 소프트웨어"/>
            <p:cNvSpPr txBox="1"/>
            <p:nvPr/>
          </p:nvSpPr>
          <p:spPr>
            <a:xfrm>
              <a:off x="368660" y="628110"/>
              <a:ext cx="1467854" cy="948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 b="1">
                  <a:solidFill>
                    <a:srgbClr val="FFFFFF"/>
                  </a:solidFill>
                </a:defRPr>
              </a:lvl1pPr>
            </a:lstStyle>
            <a:p>
              <a:r>
                <a:t>머신 러닝 개발자를 위한 소프트웨어</a:t>
              </a:r>
            </a:p>
          </p:txBody>
        </p:sp>
      </p:grpSp>
      <p:grpSp>
        <p:nvGrpSpPr>
          <p:cNvPr id="129" name="타원 40"/>
          <p:cNvGrpSpPr/>
          <p:nvPr/>
        </p:nvGrpSpPr>
        <p:grpSpPr>
          <a:xfrm>
            <a:off x="8934646" y="1734178"/>
            <a:ext cx="2087773" cy="2058831"/>
            <a:chOff x="-1" y="-1"/>
            <a:chExt cx="2087772" cy="2058830"/>
          </a:xfrm>
        </p:grpSpPr>
        <p:sp>
          <p:nvSpPr>
            <p:cNvPr id="127" name="타원형"/>
            <p:cNvSpPr/>
            <p:nvPr/>
          </p:nvSpPr>
          <p:spPr>
            <a:xfrm>
              <a:off x="-1" y="-1"/>
              <a:ext cx="2087772" cy="2058830"/>
            </a:xfrm>
            <a:prstGeom prst="ellipse">
              <a:avLst/>
            </a:prstGeom>
            <a:solidFill>
              <a:srgbClr val="2F40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Nutella"/>
            <p:cNvSpPr txBox="1"/>
            <p:nvPr/>
          </p:nvSpPr>
          <p:spPr>
            <a:xfrm>
              <a:off x="351466" y="799544"/>
              <a:ext cx="138483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Nutella</a:t>
              </a:r>
            </a:p>
          </p:txBody>
        </p:sp>
      </p:grpSp>
      <p:sp>
        <p:nvSpPr>
          <p:cNvPr id="134" name="직선 연결선 41"/>
          <p:cNvSpPr/>
          <p:nvPr/>
        </p:nvSpPr>
        <p:spPr>
          <a:xfrm>
            <a:off x="3158171" y="3501356"/>
            <a:ext cx="1232816" cy="236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2F4054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5" name="직선 연결선 42"/>
          <p:cNvSpPr/>
          <p:nvPr/>
        </p:nvSpPr>
        <p:spPr>
          <a:xfrm>
            <a:off x="3147938" y="4204893"/>
            <a:ext cx="1251652" cy="298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2F4054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2" name="직선 연결선 43"/>
          <p:cNvSpPr/>
          <p:nvPr/>
        </p:nvSpPr>
        <p:spPr>
          <a:xfrm flipH="1">
            <a:off x="7746542" y="2763592"/>
            <a:ext cx="1188107" cy="497349"/>
          </a:xfrm>
          <a:prstGeom prst="line">
            <a:avLst/>
          </a:prstGeom>
          <a:ln w="6350">
            <a:solidFill>
              <a:srgbClr val="2F405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직사각형 44"/>
          <p:cNvSpPr txBox="1"/>
          <p:nvPr/>
        </p:nvSpPr>
        <p:spPr>
          <a:xfrm>
            <a:off x="8549637" y="4243801"/>
            <a:ext cx="2857791" cy="180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>
                <a:solidFill>
                  <a:srgbClr val="404040"/>
                </a:solidFill>
              </a:defRPr>
            </a:pPr>
            <a:r>
              <a:t>Nutella</a:t>
            </a:r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t>모델 학습 결과 시각화, HPO (Hyperparameter Optimization), 모델 경량화라는 세 가지 기능을 </a:t>
            </a:r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t>Web page와 SDK를 통해 제공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389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스퀘어"/>
            <a:ea typeface="나눔스퀘어"/>
            <a:cs typeface="나눔스퀘어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0389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스퀘어"/>
            <a:ea typeface="나눔스퀘어"/>
            <a:cs typeface="나눔스퀘어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389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스퀘어"/>
            <a:ea typeface="나눔스퀘어"/>
            <a:cs typeface="나눔스퀘어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0389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스퀘어"/>
            <a:ea typeface="나눔스퀘어"/>
            <a:cs typeface="나눔스퀘어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734</Words>
  <Application>Microsoft Macintosh PowerPoint</Application>
  <PresentationFormat>와이드스크린</PresentationFormat>
  <Paragraphs>158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나눔스퀘어</vt:lpstr>
      <vt:lpstr>나눔스퀘어 Bold</vt:lpstr>
      <vt:lpstr>맑은 고딕</vt:lpstr>
      <vt:lpstr>NanumSquare Bold</vt:lpstr>
      <vt:lpstr>Arial</vt:lpstr>
      <vt:lpstr>Calibri</vt:lpstr>
      <vt:lpstr>Office Theme</vt:lpstr>
      <vt:lpstr>머신러닝 개발자를 위한 서비스  </vt:lpstr>
      <vt:lpstr>PowerPoint 프레젠테이션</vt:lpstr>
      <vt:lpstr>Ⅰ. 과제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Ⅱ. 시스템 요청사항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Ⅲ. 시스템 Image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개발자를 위한  시각화 및 모델 경량화 서비스 </dc:title>
  <cp:lastModifiedBy>이해인</cp:lastModifiedBy>
  <cp:revision>2</cp:revision>
  <dcterms:modified xsi:type="dcterms:W3CDTF">2021-04-07T08:26:57Z</dcterms:modified>
</cp:coreProperties>
</file>