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Roboto Thin"/>
      <p:regular r:id="rId21"/>
      <p:bold r:id="rId22"/>
      <p:italic r:id="rId23"/>
      <p:boldItalic r:id="rId24"/>
    </p:embeddedFont>
    <p:embeddedFont>
      <p:font typeface="Roboto"/>
      <p:regular r:id="rId25"/>
      <p:bold r:id="rId26"/>
      <p:italic r:id="rId27"/>
      <p:boldItalic r:id="rId28"/>
    </p:embeddedFont>
    <p:embeddedFont>
      <p:font typeface="Roboto Medium"/>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RobotoThin-bold.fntdata"/><Relationship Id="rId21" Type="http://schemas.openxmlformats.org/officeDocument/2006/relationships/font" Target="fonts/RobotoThin-regular.fntdata"/><Relationship Id="rId24" Type="http://schemas.openxmlformats.org/officeDocument/2006/relationships/font" Target="fonts/RobotoThin-boldItalic.fntdata"/><Relationship Id="rId23" Type="http://schemas.openxmlformats.org/officeDocument/2006/relationships/font" Target="fonts/RobotoThin-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ediu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edium-italic.fntdata"/><Relationship Id="rId30" Type="http://schemas.openxmlformats.org/officeDocument/2006/relationships/font" Target="fonts/RobotoMedium-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RobotoMedium-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font" Target="fonts/Raleway-regular.fntdata"/><Relationship Id="rId16" Type="http://schemas.openxmlformats.org/officeDocument/2006/relationships/slide" Target="slides/slide11.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56725f3ca4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56725f3ca4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Thank you Hemanth! Hope you are excited for our product! I know I am!!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Now I am going to talk about the projected costs and the risks/ caveats of our project.</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-Over the span of a year. For our project MVP, we will be needing an application development team, hardware required to run the project and an office space.</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        	Market changes/ inflation is not considered due to the fact that our service is independant.</a:t>
            </a:r>
            <a:endParaRPr sz="1200">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200">
                <a:latin typeface="Times New Roman"/>
                <a:ea typeface="Times New Roman"/>
                <a:cs typeface="Times New Roman"/>
                <a:sym typeface="Times New Roman"/>
              </a:rPr>
              <a:t>Cost for the development team is estimated to be $735,000.</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        	Hardware cost is going to be around $63,000.</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        	Office space will cost $120,000.</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        	In total it will cost $918,000.</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56725f3ca4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56725f3ca4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Now let us talk about the risks involved.</a:t>
            </a:r>
            <a:endParaRPr/>
          </a:p>
          <a:p>
            <a:pPr indent="0" lvl="0" marL="0" rtl="0" algn="l">
              <a:spcBef>
                <a:spcPts val="0"/>
              </a:spcBef>
              <a:spcAft>
                <a:spcPts val="0"/>
              </a:spcAft>
              <a:buNone/>
            </a:pPr>
            <a:r>
              <a:rPr lang="en"/>
              <a:t>As RFID, GSM and a</a:t>
            </a:r>
            <a:endParaRPr/>
          </a:p>
          <a:p>
            <a:pPr indent="0" lvl="0" marL="0" rtl="0" algn="l">
              <a:lnSpc>
                <a:spcPct val="115000"/>
              </a:lnSpc>
              <a:spcBef>
                <a:spcPts val="0"/>
              </a:spcBef>
              <a:spcAft>
                <a:spcPts val="0"/>
              </a:spcAft>
              <a:buNone/>
            </a:pPr>
            <a:r>
              <a:rPr lang="en"/>
              <a:t>mobile/web application forms the base of our product! </a:t>
            </a:r>
            <a:r>
              <a:rPr b="1" lang="en"/>
              <a:t>legal/patent risks are minimal.</a:t>
            </a:r>
            <a:endParaRPr b="1"/>
          </a:p>
          <a:p>
            <a:pPr indent="457200" lvl="0" marL="0" rtl="0" algn="l">
              <a:spcBef>
                <a:spcPts val="0"/>
              </a:spcBef>
              <a:spcAft>
                <a:spcPts val="0"/>
              </a:spcAft>
              <a:buNone/>
            </a:pPr>
            <a:r>
              <a:rPr lang="en"/>
              <a:t>-There is the risk of technology failing due to various unforeseen technical circumstances! To address these issues a customer support team will be available 24/7.</a:t>
            </a:r>
            <a:endParaRPr/>
          </a:p>
          <a:p>
            <a:pPr indent="0" lvl="0" marL="457200" rtl="0" algn="l">
              <a:spcBef>
                <a:spcPts val="0"/>
              </a:spcBef>
              <a:spcAft>
                <a:spcPts val="0"/>
              </a:spcAft>
              <a:buNone/>
            </a:pPr>
            <a:r>
              <a:rPr lang="en"/>
              <a:t>-Like any other business venture, we are running the risk of our product not being adopted by the market. To work around this, there will be a running a demo of our   product, showcasing its key features!</a:t>
            </a:r>
            <a:endParaRPr/>
          </a:p>
          <a:p>
            <a:pPr indent="457200" lvl="0" marL="0" rtl="0" algn="l">
              <a:spcBef>
                <a:spcPts val="0"/>
              </a:spcBef>
              <a:spcAft>
                <a:spcPts val="0"/>
              </a:spcAft>
              <a:buNone/>
            </a:pPr>
            <a:r>
              <a:rPr lang="en"/>
              <a:t>-Piracy is also an issue as our product uses its user-based subscription service! To mitigate this, we are going to make sure our application is up to date.</a:t>
            </a:r>
            <a:endParaRPr/>
          </a:p>
          <a:p>
            <a:pPr indent="0" lvl="0" marL="0" rtl="0" algn="l">
              <a:spcBef>
                <a:spcPts val="0"/>
              </a:spcBef>
              <a:spcAft>
                <a:spcPts val="0"/>
              </a:spcAft>
              <a:buNone/>
            </a:pPr>
            <a:r>
              <a:rPr lang="en"/>
              <a:t>We are the LugTack team! We look forward to serving you! Hope you love and enjoy our service!!</a:t>
            </a:r>
            <a:endParaRPr/>
          </a:p>
          <a:p>
            <a:pPr indent="0" lvl="0" marL="0" rtl="0" algn="l">
              <a:lnSpc>
                <a:spcPct val="115000"/>
              </a:lnSpc>
              <a:spcBef>
                <a:spcPts val="0"/>
              </a:spcBef>
              <a:spcAft>
                <a:spcPts val="0"/>
              </a:spcAft>
              <a:buNone/>
            </a:pPr>
            <a:r>
              <a:rPr lang="en"/>
              <a:t>Thank you!</a:t>
            </a:r>
            <a:endParaRPr/>
          </a:p>
          <a:p>
            <a:pPr indent="0" lvl="0" marL="0" rtl="0" algn="l">
              <a:lnSpc>
                <a:spcPct val="115000"/>
              </a:lnSpc>
              <a:spcBef>
                <a:spcPts val="0"/>
              </a:spcBef>
              <a:spcAft>
                <a:spcPts val="0"/>
              </a:spcAft>
              <a:buNone/>
            </a:pPr>
            <a:r>
              <a:rPr lang="en" sz="1200"/>
              <a:t> </a:t>
            </a:r>
            <a:endParaRPr sz="1200"/>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6725f3ca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6725f3ca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Miss Jui Ashinkar along with my group is here to present our project Lug track.</a:t>
            </a:r>
            <a:endParaRPr/>
          </a:p>
          <a:p>
            <a:pPr indent="0" lvl="0" marL="0" rtl="0" algn="l">
              <a:spcBef>
                <a:spcPts val="0"/>
              </a:spcBef>
              <a:spcAft>
                <a:spcPts val="0"/>
              </a:spcAft>
              <a:buNone/>
            </a:pPr>
            <a:r>
              <a:rPr lang="en"/>
              <a:t>To be honest our project idea was derived from most of our team member’s personal experience.</a:t>
            </a:r>
            <a:endParaRPr/>
          </a:p>
          <a:p>
            <a:pPr indent="0" lvl="0" marL="0" rtl="0" algn="l">
              <a:spcBef>
                <a:spcPts val="0"/>
              </a:spcBef>
              <a:spcAft>
                <a:spcPts val="0"/>
              </a:spcAft>
              <a:buNone/>
            </a:pPr>
            <a:r>
              <a:rPr lang="en"/>
              <a:t>Losing luggage is never a pleasant experience it is always a hassle which include dealing with lot of paperwork, losing out precious time, also there is no guarantee of your luggage. With the recent statistics it is evident that there is a need for an app that tracks the live location of your luggage and provides you the comfort that your luggage is travelling with you on the same flight. Our focus segment will be Passengers right from Solo Travellers to Group Tours, daily travellers to first time travellers etc. we will also tie up with the Commercial airlines that will support the app to provide guarantee of their passengers on their luggage.</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6725f3ca4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6725f3ca4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propose LugTrack, as a service that will help you to know the status of your Bags.</a:t>
            </a:r>
            <a:endParaRPr/>
          </a:p>
          <a:p>
            <a:pPr indent="0" lvl="0" marL="0" rtl="0" algn="l">
              <a:spcBef>
                <a:spcPts val="0"/>
              </a:spcBef>
              <a:spcAft>
                <a:spcPts val="0"/>
              </a:spcAft>
              <a:buNone/>
            </a:pPr>
            <a:r>
              <a:rPr lang="en"/>
              <a:t>It will use RFID technology to track and provide you an update via a mgs or an email to give you a confirmation on your luggage status. This Solution is easy compare to the existing one and more accurate. I would now like Hemanth </a:t>
            </a:r>
            <a:r>
              <a:rPr lang="en">
                <a:highlight>
                  <a:srgbClr val="FFFF00"/>
                </a:highlight>
              </a:rPr>
              <a:t>(with an H)</a:t>
            </a:r>
            <a:r>
              <a:rPr lang="en"/>
              <a:t> to take over</a:t>
            </a:r>
            <a:endParaRPr sz="1800">
              <a:solidFill>
                <a:schemeClr val="accent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6725f3ca4_2_1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6725f3ca4_2_1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6725f3ca4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6725f3ca4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Launch :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6725f3ca4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6725f3ca4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Hello everyone, I am Prajwal and I will be covering Product Features and the features that will make the cut during Launch.</a:t>
            </a:r>
            <a:endParaRPr/>
          </a:p>
          <a:p>
            <a:pPr indent="0" lvl="0" marL="0" rtl="0" algn="just">
              <a:lnSpc>
                <a:spcPct val="115000"/>
              </a:lnSpc>
              <a:spcBef>
                <a:spcPts val="0"/>
              </a:spcBef>
              <a:spcAft>
                <a:spcPts val="0"/>
              </a:spcAft>
              <a:buNone/>
            </a:pPr>
            <a:r>
              <a:t/>
            </a:r>
            <a:endParaRPr/>
          </a:p>
          <a:p>
            <a:pPr indent="-298450" lvl="0" marL="457200" rtl="0" algn="just">
              <a:lnSpc>
                <a:spcPct val="115000"/>
              </a:lnSpc>
              <a:spcBef>
                <a:spcPts val="0"/>
              </a:spcBef>
              <a:spcAft>
                <a:spcPts val="0"/>
              </a:spcAft>
              <a:buSzPts val="1100"/>
              <a:buChar char="●"/>
            </a:pPr>
            <a:r>
              <a:rPr lang="en"/>
              <a:t>First and foremost, we are introducing this innovative product which integrates every single feature available in the market at a much cheaper rate</a:t>
            </a:r>
            <a:endParaRPr/>
          </a:p>
          <a:p>
            <a:pPr indent="-298450" lvl="0" marL="457200" rtl="0" algn="just">
              <a:lnSpc>
                <a:spcPct val="115000"/>
              </a:lnSpc>
              <a:spcBef>
                <a:spcPts val="0"/>
              </a:spcBef>
              <a:spcAft>
                <a:spcPts val="0"/>
              </a:spcAft>
              <a:buSzPts val="1100"/>
              <a:buChar char="●"/>
            </a:pPr>
            <a:r>
              <a:rPr lang="en"/>
              <a:t>We are focused and dedicated to provide Accurate Live Location of your luggage via Texts, in app notification with GPS and Emails while keeping in mind the compatibility with the lowest configuration of Android or iOS devices</a:t>
            </a:r>
            <a:endParaRPr/>
          </a:p>
          <a:p>
            <a:pPr indent="-298450" lvl="0" marL="457200" rtl="0" algn="just">
              <a:lnSpc>
                <a:spcPct val="115000"/>
              </a:lnSpc>
              <a:spcBef>
                <a:spcPts val="0"/>
              </a:spcBef>
              <a:spcAft>
                <a:spcPts val="0"/>
              </a:spcAft>
              <a:buSzPts val="1100"/>
              <a:buChar char="●"/>
            </a:pPr>
            <a:r>
              <a:rPr lang="en"/>
              <a:t>We are providing the Ultimate combination of GSM-Bluetooth and WiFi model to enhance the Network Usage in times of emergency. </a:t>
            </a:r>
            <a:endParaRPr/>
          </a:p>
          <a:p>
            <a:pPr indent="-298450" lvl="0" marL="457200" rtl="0" algn="just">
              <a:lnSpc>
                <a:spcPct val="115000"/>
              </a:lnSpc>
              <a:spcBef>
                <a:spcPts val="0"/>
              </a:spcBef>
              <a:spcAft>
                <a:spcPts val="0"/>
              </a:spcAft>
              <a:buSzPts val="1100"/>
              <a:buChar char="●"/>
            </a:pPr>
            <a:r>
              <a:rPr lang="en"/>
              <a:t>The proximity Alert feature will be one of the important aspects of our product as it uses RFID unique Identifier to locate your luggage in case of mishandling.</a:t>
            </a:r>
            <a:endParaRPr/>
          </a:p>
          <a:p>
            <a:pPr indent="-298450" lvl="0" marL="457200" rtl="0" algn="just">
              <a:lnSpc>
                <a:spcPct val="115000"/>
              </a:lnSpc>
              <a:spcBef>
                <a:spcPts val="0"/>
              </a:spcBef>
              <a:spcAft>
                <a:spcPts val="0"/>
              </a:spcAft>
              <a:buSzPts val="1100"/>
              <a:buChar char="●"/>
            </a:pPr>
            <a:r>
              <a:rPr lang="en"/>
              <a:t>Along with that we are providing an In-App Chat Box which will be our door to satisfied customer service</a:t>
            </a:r>
            <a:endParaRPr/>
          </a:p>
          <a:p>
            <a:pPr indent="-298450" lvl="0" marL="457200" rtl="0" algn="just">
              <a:lnSpc>
                <a:spcPct val="115000"/>
              </a:lnSpc>
              <a:spcBef>
                <a:spcPts val="0"/>
              </a:spcBef>
              <a:spcAft>
                <a:spcPts val="0"/>
              </a:spcAft>
              <a:buSzPts val="1100"/>
              <a:buChar char="●"/>
            </a:pPr>
            <a:r>
              <a:rPr lang="en"/>
              <a:t>What better than a smart device that knows when to shut off and when to raise an alarm, boom! </a:t>
            </a:r>
            <a:endParaRPr/>
          </a:p>
          <a:p>
            <a:pPr indent="-298450" lvl="0" marL="457200" rtl="0" algn="just">
              <a:lnSpc>
                <a:spcPct val="115000"/>
              </a:lnSpc>
              <a:spcBef>
                <a:spcPts val="0"/>
              </a:spcBef>
              <a:spcAft>
                <a:spcPts val="0"/>
              </a:spcAft>
              <a:buSzPts val="1100"/>
              <a:buChar char="●"/>
            </a:pPr>
            <a:r>
              <a:rPr lang="en"/>
              <a:t>Our Auto Airplane Mode and Sleep Mode will help you save a lot of battery when traveling continuously and will raise an alarm if you lose the luggage in a pile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6725f3ca4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6725f3ca4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SzPts val="1100"/>
              <a:buChar char="●"/>
            </a:pPr>
            <a:r>
              <a:rPr lang="en"/>
              <a:t>While our Design Team working very hard to provide these features right away our MVP will have around 80% of the features with Location Updates with Text Messages and RFID Notifications.</a:t>
            </a:r>
            <a:endParaRPr/>
          </a:p>
          <a:p>
            <a:pPr indent="-298450" lvl="0" marL="457200" rtl="0" algn="just">
              <a:lnSpc>
                <a:spcPct val="115000"/>
              </a:lnSpc>
              <a:spcBef>
                <a:spcPts val="0"/>
              </a:spcBef>
              <a:spcAft>
                <a:spcPts val="0"/>
              </a:spcAft>
              <a:buSzPts val="1100"/>
              <a:buChar char="●"/>
            </a:pPr>
            <a:r>
              <a:rPr lang="en"/>
              <a:t>Our Network Model will make a 30% cut will have the GPS-GSM model compatible with the iOS 10+ versions and Android above Oreo</a:t>
            </a:r>
            <a:endParaRPr/>
          </a:p>
          <a:p>
            <a:pPr indent="-298450" lvl="0" marL="457200" rtl="0" algn="just">
              <a:lnSpc>
                <a:spcPct val="115000"/>
              </a:lnSpc>
              <a:spcBef>
                <a:spcPts val="0"/>
              </a:spcBef>
              <a:spcAft>
                <a:spcPts val="0"/>
              </a:spcAft>
              <a:buSzPts val="1100"/>
              <a:buChar char="●"/>
            </a:pPr>
            <a:r>
              <a:rPr lang="en"/>
              <a:t>Proximity Alerts, Add-on Luggage with Airplane Mode and Sleep Mode makes the 65% of the promised features at the time of the launch excluding the Alarms and Live Chatbots to be introduced in the later stage of the roadmap</a:t>
            </a:r>
            <a:endParaRPr/>
          </a:p>
          <a:p>
            <a:pPr indent="-298450" lvl="0" marL="457200" rtl="0" algn="just">
              <a:lnSpc>
                <a:spcPct val="115000"/>
              </a:lnSpc>
              <a:spcBef>
                <a:spcPts val="0"/>
              </a:spcBef>
              <a:spcAft>
                <a:spcPts val="0"/>
              </a:spcAft>
              <a:buSzPts val="1100"/>
              <a:buChar char="●"/>
            </a:pPr>
            <a:r>
              <a:rPr lang="en"/>
              <a:t>Thank you, Hemanth will be taking over now</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6725f3ca4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6725f3ca4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This is Hemanth, Now, for the key metrics for our app, we have three main measures. </a:t>
            </a:r>
            <a:endParaRPr/>
          </a:p>
          <a:p>
            <a:pPr indent="0" lvl="0" marL="0" rtl="0" algn="l">
              <a:lnSpc>
                <a:spcPct val="115000"/>
              </a:lnSpc>
              <a:spcBef>
                <a:spcPts val="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t>We want to actively monitor our customer base and ensure that there is a steady and healthy expansion. This can be achieved by identifying our potential customers and targeting them with ads and nearby events to invoke interest. We can track the number of referrals, incentivized sign-ups, voluntary registrations. Analytics on these numbers will give us a clear picture of our market and customer growth.</a:t>
            </a:r>
            <a:endParaRPr/>
          </a:p>
          <a:p>
            <a:pPr indent="0" lvl="0" marL="0" rtl="0" algn="l">
              <a:lnSpc>
                <a:spcPct val="115000"/>
              </a:lnSpc>
              <a:spcBef>
                <a:spcPts val="0"/>
              </a:spcBef>
              <a:spcAft>
                <a:spcPts val="0"/>
              </a:spcAft>
              <a:buNone/>
            </a:pPr>
            <a:r>
              <a:rPr lang="en"/>
              <a:t> </a:t>
            </a:r>
            <a:endParaRPr/>
          </a:p>
          <a:p>
            <a:pPr indent="0" lvl="0" marL="0" rtl="0" algn="l">
              <a:lnSpc>
                <a:spcPct val="115000"/>
              </a:lnSpc>
              <a:spcBef>
                <a:spcPts val="0"/>
              </a:spcBef>
              <a:spcAft>
                <a:spcPts val="0"/>
              </a:spcAft>
              <a:buNone/>
            </a:pPr>
            <a:r>
              <a:rPr lang="en"/>
              <a:t>Online User Activity Tracking such as recording hovers over the ad or clicking on the link to our app can help us understand a customer’s interest and further enable us to draw them to our service. Targeted ads can be sent to these users once they have been identified as potential subscribers.</a:t>
            </a:r>
            <a:endParaRPr/>
          </a:p>
          <a:p>
            <a:pPr indent="0" lvl="0" marL="0" rtl="0" algn="l">
              <a:lnSpc>
                <a:spcPct val="115000"/>
              </a:lnSpc>
              <a:spcBef>
                <a:spcPts val="0"/>
              </a:spcBef>
              <a:spcAft>
                <a:spcPts val="0"/>
              </a:spcAft>
              <a:buNone/>
            </a:pPr>
            <a:r>
              <a:rPr lang="en"/>
              <a:t> </a:t>
            </a:r>
            <a:endParaRPr/>
          </a:p>
          <a:p>
            <a:pPr indent="0" lvl="0" marL="0" rtl="0" algn="l">
              <a:lnSpc>
                <a:spcPct val="115000"/>
              </a:lnSpc>
              <a:spcBef>
                <a:spcPts val="0"/>
              </a:spcBef>
              <a:spcAft>
                <a:spcPts val="0"/>
              </a:spcAft>
              <a:buNone/>
            </a:pPr>
            <a:r>
              <a:rPr lang="en"/>
              <a:t>Conducting regular surveys can give us direct customer feedback. Users can give a rating at the end of each successful tracking to express their happiness with the service. Customer requirements and feedback information can also be collected to gain insights. Pushing offers to loyal customers can further increase their usage and hence, the probability of recommending it to someone. Paid surveys can also be done from time to time to get additional feedback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56725f3ca4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56725f3ca4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As a service provider these are some of our most important operational needs.</a:t>
            </a:r>
            <a:endParaRPr/>
          </a:p>
          <a:p>
            <a:pPr indent="0" lvl="0" marL="0" rtl="0" algn="l">
              <a:lnSpc>
                <a:spcPct val="115000"/>
              </a:lnSpc>
              <a:spcBef>
                <a:spcPts val="0"/>
              </a:spcBef>
              <a:spcAft>
                <a:spcPts val="0"/>
              </a:spcAft>
              <a:buNone/>
            </a:pPr>
            <a:r>
              <a:rPr lang="en"/>
              <a:t> </a:t>
            </a:r>
            <a:endParaRPr/>
          </a:p>
          <a:p>
            <a:pPr indent="0" lvl="0" marL="0" rtl="0" algn="l">
              <a:lnSpc>
                <a:spcPct val="115000"/>
              </a:lnSpc>
              <a:spcBef>
                <a:spcPts val="0"/>
              </a:spcBef>
              <a:spcAft>
                <a:spcPts val="0"/>
              </a:spcAft>
              <a:buNone/>
            </a:pPr>
            <a:r>
              <a:rPr lang="en"/>
              <a:t>For the mobile application, we would need a software development team who are able to deliver the fully functional application without any bugs for product launch. They would also need to provide timely feature enhancements and updates.</a:t>
            </a:r>
            <a:endParaRPr/>
          </a:p>
          <a:p>
            <a:pPr indent="0" lvl="0" marL="0" rtl="0" algn="l">
              <a:lnSpc>
                <a:spcPct val="115000"/>
              </a:lnSpc>
              <a:spcBef>
                <a:spcPts val="0"/>
              </a:spcBef>
              <a:spcAft>
                <a:spcPts val="0"/>
              </a:spcAft>
              <a:buNone/>
            </a:pPr>
            <a:r>
              <a:rPr lang="en"/>
              <a:t> </a:t>
            </a:r>
            <a:endParaRPr/>
          </a:p>
          <a:p>
            <a:pPr indent="0" lvl="0" marL="0" rtl="0" algn="l">
              <a:lnSpc>
                <a:spcPct val="115000"/>
              </a:lnSpc>
              <a:spcBef>
                <a:spcPts val="0"/>
              </a:spcBef>
              <a:spcAft>
                <a:spcPts val="0"/>
              </a:spcAft>
              <a:buNone/>
            </a:pPr>
            <a:r>
              <a:rPr lang="en"/>
              <a:t>For manufacturing the tracking devices, We have identified a leading company in Taiwan for chip manufacturing, assembly and shipping of the device. </a:t>
            </a:r>
            <a:endParaRPr/>
          </a:p>
          <a:p>
            <a:pPr indent="0" lvl="0" marL="0" rtl="0" algn="l">
              <a:lnSpc>
                <a:spcPct val="115000"/>
              </a:lnSpc>
              <a:spcBef>
                <a:spcPts val="0"/>
              </a:spcBef>
              <a:spcAft>
                <a:spcPts val="0"/>
              </a:spcAft>
              <a:buNone/>
            </a:pPr>
            <a:r>
              <a:rPr lang="en"/>
              <a:t> </a:t>
            </a:r>
            <a:endParaRPr/>
          </a:p>
          <a:p>
            <a:pPr indent="0" lvl="0" marL="0" rtl="0" algn="l">
              <a:lnSpc>
                <a:spcPct val="115000"/>
              </a:lnSpc>
              <a:spcBef>
                <a:spcPts val="0"/>
              </a:spcBef>
              <a:spcAft>
                <a:spcPts val="0"/>
              </a:spcAft>
              <a:buNone/>
            </a:pPr>
            <a:r>
              <a:rPr lang="en"/>
              <a:t>Continuous research and innovation by the R&amp;D / Engineering team will further enable us to create better tracking devices. Making the devices smaller and cheaper would make them more accessible to the consumers and increase our customer base.</a:t>
            </a:r>
            <a:endParaRPr/>
          </a:p>
          <a:p>
            <a:pPr indent="0" lvl="0" marL="0" rtl="0" algn="l">
              <a:lnSpc>
                <a:spcPct val="115000"/>
              </a:lnSpc>
              <a:spcBef>
                <a:spcPts val="0"/>
              </a:spcBef>
              <a:spcAft>
                <a:spcPts val="0"/>
              </a:spcAft>
              <a:buNone/>
            </a:pPr>
            <a:r>
              <a:rPr lang="en"/>
              <a:t> </a:t>
            </a:r>
            <a:endParaRPr/>
          </a:p>
          <a:p>
            <a:pPr indent="0" lvl="0" marL="0" rtl="0" algn="l">
              <a:lnSpc>
                <a:spcPct val="115000"/>
              </a:lnSpc>
              <a:spcBef>
                <a:spcPts val="0"/>
              </a:spcBef>
              <a:spcAft>
                <a:spcPts val="0"/>
              </a:spcAft>
              <a:buNone/>
            </a:pPr>
            <a:r>
              <a:rPr lang="en"/>
              <a:t>Online payments, internet transactions, incorrect information etc. might be certain areas where a person might need assistance. Providing customer support by having chat-bots and a helpdesk to answer frequently asked questions will improve customer satisfaction.  </a:t>
            </a:r>
            <a:endParaRPr/>
          </a:p>
          <a:p>
            <a:pPr indent="0" lvl="0" marL="0" rtl="0" algn="l">
              <a:lnSpc>
                <a:spcPct val="115000"/>
              </a:lnSpc>
              <a:spcBef>
                <a:spcPts val="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latin typeface="Times New Roman"/>
                <a:ea typeface="Times New Roman"/>
                <a:cs typeface="Times New Roman"/>
                <a:sym typeface="Times New Roman"/>
              </a:rPr>
              <a:t>The marketing team has to come up with various strategies across various marketing platforms to increase their reach and cast a wider net. Collaborating with companies in this industry will allow us to tap into their user base.</a:t>
            </a:r>
            <a:endParaRPr>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n">
                <a:latin typeface="Times New Roman"/>
                <a:ea typeface="Times New Roman"/>
                <a:cs typeface="Times New Roman"/>
                <a:sym typeface="Times New Roman"/>
              </a:rPr>
              <a:t>Over to you vinayaka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pic>
        <p:nvPicPr>
          <p:cNvPr id="86" name="Google Shape;86;p13"/>
          <p:cNvPicPr preferRelativeResize="0"/>
          <p:nvPr/>
        </p:nvPicPr>
        <p:blipFill rotWithShape="1">
          <a:blip r:embed="rId3">
            <a:alphaModFix amt="85000"/>
          </a:blip>
          <a:srcRect b="11186" l="0" r="0" t="26251"/>
          <a:stretch/>
        </p:blipFill>
        <p:spPr>
          <a:xfrm>
            <a:off x="0" y="549300"/>
            <a:ext cx="9144001" cy="3880174"/>
          </a:xfrm>
          <a:prstGeom prst="rect">
            <a:avLst/>
          </a:prstGeom>
          <a:noFill/>
          <a:ln>
            <a:noFill/>
          </a:ln>
        </p:spPr>
      </p:pic>
      <p:sp>
        <p:nvSpPr>
          <p:cNvPr id="87" name="Google Shape;87;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LugTrack</a:t>
            </a:r>
            <a:endParaRPr/>
          </a:p>
        </p:txBody>
      </p:sp>
      <p:sp>
        <p:nvSpPr>
          <p:cNvPr id="88" name="Google Shape;88;p13"/>
          <p:cNvSpPr txBox="1"/>
          <p:nvPr>
            <p:ph idx="1" type="subTitle"/>
          </p:nvPr>
        </p:nvSpPr>
        <p:spPr>
          <a:xfrm>
            <a:off x="827025" y="4355850"/>
            <a:ext cx="8316900" cy="541200"/>
          </a:xfrm>
          <a:prstGeom prst="rect">
            <a:avLst/>
          </a:prstGeom>
        </p:spPr>
        <p:txBody>
          <a:bodyPr anchorCtr="0" anchor="t" bIns="91425" lIns="91425" spcFirstLastPara="1" rIns="91425" wrap="square" tIns="91425">
            <a:noAutofit/>
          </a:bodyPr>
          <a:lstStyle/>
          <a:p>
            <a:pPr indent="0" lvl="0" marL="3200400" rtl="0" algn="l">
              <a:spcBef>
                <a:spcPts val="0"/>
              </a:spcBef>
              <a:spcAft>
                <a:spcPts val="0"/>
              </a:spcAft>
              <a:buNone/>
            </a:pPr>
            <a:r>
              <a:rPr b="1" lang="en" sz="2400"/>
              <a:t>Team 12 </a:t>
            </a:r>
            <a:endParaRPr b="1" sz="2400"/>
          </a:p>
          <a:p>
            <a:pPr indent="0" lvl="0" marL="0" rtl="0" algn="l">
              <a:lnSpc>
                <a:spcPct val="115000"/>
              </a:lnSpc>
              <a:spcBef>
                <a:spcPts val="0"/>
              </a:spcBef>
              <a:spcAft>
                <a:spcPts val="0"/>
              </a:spcAft>
              <a:buNone/>
            </a:pPr>
            <a:r>
              <a:rPr b="1" lang="en" sz="2400">
                <a:solidFill>
                  <a:srgbClr val="000000"/>
                </a:solidFill>
                <a:latin typeface="Times New Roman"/>
                <a:ea typeface="Times New Roman"/>
                <a:cs typeface="Times New Roman"/>
                <a:sym typeface="Times New Roman"/>
              </a:rPr>
              <a:t>Jui 		Hemanth		Prajwal		Yinyin		Vinayaka</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22"/>
          <p:cNvSpPr txBox="1"/>
          <p:nvPr>
            <p:ph type="title"/>
          </p:nvPr>
        </p:nvSpPr>
        <p:spPr>
          <a:xfrm>
            <a:off x="729450" y="623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Projected Costs</a:t>
            </a:r>
            <a:endParaRPr/>
          </a:p>
        </p:txBody>
      </p:sp>
      <p:grpSp>
        <p:nvGrpSpPr>
          <p:cNvPr id="301" name="Google Shape;301;p22"/>
          <p:cNvGrpSpPr/>
          <p:nvPr/>
        </p:nvGrpSpPr>
        <p:grpSpPr>
          <a:xfrm>
            <a:off x="3073836" y="2013793"/>
            <a:ext cx="1944600" cy="2117861"/>
            <a:chOff x="3071457" y="2013875"/>
            <a:chExt cx="1944600" cy="1569600"/>
          </a:xfrm>
        </p:grpSpPr>
        <p:sp>
          <p:nvSpPr>
            <p:cNvPr id="302" name="Google Shape;302;p22"/>
            <p:cNvSpPr/>
            <p:nvPr/>
          </p:nvSpPr>
          <p:spPr>
            <a:xfrm flipH="1" rot="10800000">
              <a:off x="3071457" y="2013875"/>
              <a:ext cx="1944600" cy="1569600"/>
            </a:xfrm>
            <a:prstGeom prst="round2DiagRect">
              <a:avLst>
                <a:gd fmla="val 0" name="adj1"/>
                <a:gd fmla="val 17764"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2"/>
            <p:cNvSpPr txBox="1"/>
            <p:nvPr/>
          </p:nvSpPr>
          <p:spPr>
            <a:xfrm>
              <a:off x="3318831" y="2283193"/>
              <a:ext cx="1451700" cy="125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lt1"/>
                  </a:solidFill>
                  <a:latin typeface="Lato"/>
                  <a:ea typeface="Lato"/>
                  <a:cs typeface="Lato"/>
                  <a:sym typeface="Lato"/>
                </a:rPr>
                <a:t>Hardware costs: $62,750</a:t>
              </a:r>
              <a:endParaRPr sz="1300">
                <a:solidFill>
                  <a:schemeClr val="lt1"/>
                </a:solidFill>
                <a:latin typeface="Lato"/>
                <a:ea typeface="Lato"/>
                <a:cs typeface="Lato"/>
                <a:sym typeface="Lato"/>
              </a:endParaRPr>
            </a:p>
            <a:p>
              <a:pPr indent="0" lvl="0" marL="0" rtl="0" algn="l">
                <a:lnSpc>
                  <a:spcPct val="115000"/>
                </a:lnSpc>
                <a:spcBef>
                  <a:spcPts val="1600"/>
                </a:spcBef>
                <a:spcAft>
                  <a:spcPts val="0"/>
                </a:spcAft>
                <a:buNone/>
              </a:pPr>
              <a:r>
                <a:rPr lang="en" sz="1300">
                  <a:solidFill>
                    <a:schemeClr val="lt1"/>
                  </a:solidFill>
                  <a:latin typeface="Lato"/>
                  <a:ea typeface="Lato"/>
                  <a:cs typeface="Lato"/>
                  <a:sym typeface="Lato"/>
                </a:rPr>
                <a:t>Office space costs: $120,000</a:t>
              </a:r>
              <a:endParaRPr sz="1300">
                <a:solidFill>
                  <a:schemeClr val="lt1"/>
                </a:solidFill>
                <a:latin typeface="Lato"/>
                <a:ea typeface="Lato"/>
                <a:cs typeface="Lato"/>
                <a:sym typeface="Lato"/>
              </a:endParaRPr>
            </a:p>
            <a:p>
              <a:pPr indent="0" lvl="0" marL="0" rtl="0" algn="l">
                <a:spcBef>
                  <a:spcPts val="1600"/>
                </a:spcBef>
                <a:spcAft>
                  <a:spcPts val="0"/>
                </a:spcAft>
                <a:buNone/>
              </a:pPr>
              <a:r>
                <a:t/>
              </a:r>
              <a:endParaRPr b="1" sz="1100">
                <a:solidFill>
                  <a:schemeClr val="lt1"/>
                </a:solidFill>
                <a:latin typeface="Roboto"/>
                <a:ea typeface="Roboto"/>
                <a:cs typeface="Roboto"/>
                <a:sym typeface="Roboto"/>
              </a:endParaRPr>
            </a:p>
          </p:txBody>
        </p:sp>
      </p:grpSp>
      <p:grpSp>
        <p:nvGrpSpPr>
          <p:cNvPr id="304" name="Google Shape;304;p22"/>
          <p:cNvGrpSpPr/>
          <p:nvPr/>
        </p:nvGrpSpPr>
        <p:grpSpPr>
          <a:xfrm>
            <a:off x="1131623" y="2013793"/>
            <a:ext cx="1944600" cy="2117861"/>
            <a:chOff x="1126863" y="2013875"/>
            <a:chExt cx="1944600" cy="1569600"/>
          </a:xfrm>
        </p:grpSpPr>
        <p:sp>
          <p:nvSpPr>
            <p:cNvPr id="305" name="Google Shape;305;p22"/>
            <p:cNvSpPr/>
            <p:nvPr/>
          </p:nvSpPr>
          <p:spPr>
            <a:xfrm>
              <a:off x="1126863" y="2013875"/>
              <a:ext cx="1944600" cy="1569600"/>
            </a:xfrm>
            <a:prstGeom prst="round2DiagRect">
              <a:avLst>
                <a:gd fmla="val 0" name="adj1"/>
                <a:gd fmla="val 17764"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2"/>
            <p:cNvSpPr txBox="1"/>
            <p:nvPr/>
          </p:nvSpPr>
          <p:spPr>
            <a:xfrm>
              <a:off x="1351638" y="2332563"/>
              <a:ext cx="1451700" cy="100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lt1"/>
                  </a:solidFill>
                  <a:latin typeface="Lato"/>
                  <a:ea typeface="Lato"/>
                  <a:cs typeface="Lato"/>
                  <a:sym typeface="Lato"/>
                </a:rPr>
                <a:t>Application development costs: $735,000</a:t>
              </a:r>
              <a:endParaRPr sz="1300">
                <a:solidFill>
                  <a:schemeClr val="lt1"/>
                </a:solidFill>
                <a:latin typeface="Lato"/>
                <a:ea typeface="Lato"/>
                <a:cs typeface="Lato"/>
                <a:sym typeface="Lato"/>
              </a:endParaRPr>
            </a:p>
            <a:p>
              <a:pPr indent="0" lvl="0" marL="0" rtl="0" algn="l">
                <a:spcBef>
                  <a:spcPts val="1600"/>
                </a:spcBef>
                <a:spcAft>
                  <a:spcPts val="0"/>
                </a:spcAft>
                <a:buNone/>
              </a:pPr>
              <a:r>
                <a:t/>
              </a:r>
              <a:endParaRPr b="1" sz="1100">
                <a:solidFill>
                  <a:schemeClr val="lt1"/>
                </a:solidFill>
                <a:latin typeface="Roboto"/>
                <a:ea typeface="Roboto"/>
                <a:cs typeface="Roboto"/>
                <a:sym typeface="Roboto"/>
              </a:endParaRPr>
            </a:p>
          </p:txBody>
        </p:sp>
      </p:grpSp>
      <p:grpSp>
        <p:nvGrpSpPr>
          <p:cNvPr id="307" name="Google Shape;307;p22"/>
          <p:cNvGrpSpPr/>
          <p:nvPr/>
        </p:nvGrpSpPr>
        <p:grpSpPr>
          <a:xfrm>
            <a:off x="5015935" y="2013793"/>
            <a:ext cx="3001200" cy="2117861"/>
            <a:chOff x="5015938" y="2013875"/>
            <a:chExt cx="3001200" cy="1569600"/>
          </a:xfrm>
        </p:grpSpPr>
        <p:sp>
          <p:nvSpPr>
            <p:cNvPr id="308" name="Google Shape;308;p22"/>
            <p:cNvSpPr/>
            <p:nvPr/>
          </p:nvSpPr>
          <p:spPr>
            <a:xfrm>
              <a:off x="5015938" y="2013875"/>
              <a:ext cx="3001200" cy="1569600"/>
            </a:xfrm>
            <a:prstGeom prst="round2DiagRect">
              <a:avLst>
                <a:gd fmla="val 0" name="adj1"/>
                <a:gd fmla="val 17764"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09" name="Google Shape;309;p22"/>
            <p:cNvSpPr txBox="1"/>
            <p:nvPr/>
          </p:nvSpPr>
          <p:spPr>
            <a:xfrm>
              <a:off x="5384176" y="2540336"/>
              <a:ext cx="2417100" cy="45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00">
                  <a:solidFill>
                    <a:schemeClr val="lt1"/>
                  </a:solidFill>
                  <a:latin typeface="Lato"/>
                  <a:ea typeface="Lato"/>
                  <a:cs typeface="Lato"/>
                  <a:sym typeface="Lato"/>
                </a:rPr>
                <a:t>Total costs for MVP: $918,000</a:t>
              </a:r>
              <a:endParaRPr b="1" sz="1100">
                <a:solidFill>
                  <a:schemeClr val="lt1"/>
                </a:solidFill>
                <a:latin typeface="Roboto"/>
                <a:ea typeface="Roboto"/>
                <a:cs typeface="Roboto"/>
                <a:sym typeface="Roboto"/>
              </a:endParaRPr>
            </a:p>
          </p:txBody>
        </p:sp>
      </p:grpSp>
      <p:grpSp>
        <p:nvGrpSpPr>
          <p:cNvPr id="310" name="Google Shape;310;p22"/>
          <p:cNvGrpSpPr/>
          <p:nvPr/>
        </p:nvGrpSpPr>
        <p:grpSpPr>
          <a:xfrm>
            <a:off x="4885484" y="2701270"/>
            <a:ext cx="261571" cy="260379"/>
            <a:chOff x="4858109" y="2631368"/>
            <a:chExt cx="316442" cy="315000"/>
          </a:xfrm>
        </p:grpSpPr>
        <p:sp>
          <p:nvSpPr>
            <p:cNvPr id="311" name="Google Shape;311;p22"/>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2"/>
            <p:cNvSpPr/>
            <p:nvPr/>
          </p:nvSpPr>
          <p:spPr>
            <a:xfrm>
              <a:off x="4858109" y="2739300"/>
              <a:ext cx="239100" cy="99000"/>
            </a:xfrm>
            <a:prstGeom prst="rightArrow">
              <a:avLst>
                <a:gd fmla="val 32020" name="adj1"/>
                <a:gd fmla="val 66970" name="adj2"/>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br>
                <a:rPr lang="en"/>
              </a:br>
              <a:endParaRPr/>
            </a:p>
          </p:txBody>
        </p:sp>
      </p:grpSp>
      <p:grpSp>
        <p:nvGrpSpPr>
          <p:cNvPr id="313" name="Google Shape;313;p22"/>
          <p:cNvGrpSpPr/>
          <p:nvPr/>
        </p:nvGrpSpPr>
        <p:grpSpPr>
          <a:xfrm>
            <a:off x="2948278" y="2701271"/>
            <a:ext cx="260366" cy="260366"/>
            <a:chOff x="3157188" y="909150"/>
            <a:chExt cx="470400" cy="470400"/>
          </a:xfrm>
        </p:grpSpPr>
        <p:sp>
          <p:nvSpPr>
            <p:cNvPr id="314" name="Google Shape;314;p22"/>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2"/>
            <p:cNvSpPr/>
            <p:nvPr/>
          </p:nvSpPr>
          <p:spPr>
            <a:xfrm>
              <a:off x="3243138" y="995100"/>
              <a:ext cx="298500" cy="298500"/>
            </a:xfrm>
            <a:prstGeom prst="mathPlus">
              <a:avLst>
                <a:gd fmla="val 9900" name="adj1"/>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23"/>
          <p:cNvSpPr txBox="1"/>
          <p:nvPr>
            <p:ph type="title"/>
          </p:nvPr>
        </p:nvSpPr>
        <p:spPr>
          <a:xfrm>
            <a:off x="729450" y="567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Addressing Risks</a:t>
            </a:r>
            <a:endParaRPr/>
          </a:p>
        </p:txBody>
      </p:sp>
      <p:sp>
        <p:nvSpPr>
          <p:cNvPr id="321" name="Google Shape;321;p23"/>
          <p:cNvSpPr/>
          <p:nvPr/>
        </p:nvSpPr>
        <p:spPr>
          <a:xfrm>
            <a:off x="2241163" y="2781513"/>
            <a:ext cx="594300" cy="36900"/>
          </a:xfrm>
          <a:prstGeom prst="roundRect">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2" name="Google Shape;322;p23"/>
          <p:cNvGrpSpPr/>
          <p:nvPr/>
        </p:nvGrpSpPr>
        <p:grpSpPr>
          <a:xfrm>
            <a:off x="1059613" y="3743079"/>
            <a:ext cx="2939827" cy="643356"/>
            <a:chOff x="1593000" y="2322568"/>
            <a:chExt cx="2939827" cy="643356"/>
          </a:xfrm>
        </p:grpSpPr>
        <p:sp>
          <p:nvSpPr>
            <p:cNvPr id="323" name="Google Shape;323;p23"/>
            <p:cNvSpPr/>
            <p:nvPr/>
          </p:nvSpPr>
          <p:spPr>
            <a:xfrm flipH="1">
              <a:off x="2283025" y="2322575"/>
              <a:ext cx="1844400" cy="642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3"/>
            <p:cNvSpPr/>
            <p:nvPr/>
          </p:nvSpPr>
          <p:spPr>
            <a:xfrm rot="-5400000">
              <a:off x="3501574" y="1934671"/>
              <a:ext cx="643356" cy="1419149"/>
            </a:xfrm>
            <a:prstGeom prst="flowChartOffpageConnector">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3"/>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Piracy risks</a:t>
              </a:r>
              <a:endParaRPr sz="1000">
                <a:solidFill>
                  <a:srgbClr val="FFFFFF"/>
                </a:solidFill>
                <a:latin typeface="Roboto"/>
                <a:ea typeface="Roboto"/>
                <a:cs typeface="Roboto"/>
                <a:sym typeface="Roboto"/>
              </a:endParaRPr>
            </a:p>
          </p:txBody>
        </p:sp>
        <p:sp>
          <p:nvSpPr>
            <p:cNvPr id="326" name="Google Shape;326;p23"/>
            <p:cNvSpPr/>
            <p:nvPr/>
          </p:nvSpPr>
          <p:spPr>
            <a:xfrm>
              <a:off x="1593000" y="2322568"/>
              <a:ext cx="690000" cy="642300"/>
            </a:xfrm>
            <a:prstGeom prst="rect">
              <a:avLst/>
            </a:prstGeom>
            <a:solidFill>
              <a:srgbClr val="1D7E74"/>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3"/>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04</a:t>
              </a:r>
              <a:endParaRPr sz="2600">
                <a:solidFill>
                  <a:srgbClr val="FFFFFF"/>
                </a:solidFill>
                <a:latin typeface="Roboto Thin"/>
                <a:ea typeface="Roboto Thin"/>
                <a:cs typeface="Roboto Thin"/>
                <a:sym typeface="Roboto Thin"/>
              </a:endParaRPr>
            </a:p>
          </p:txBody>
        </p:sp>
      </p:grpSp>
      <p:grpSp>
        <p:nvGrpSpPr>
          <p:cNvPr id="328" name="Google Shape;328;p23"/>
          <p:cNvGrpSpPr/>
          <p:nvPr/>
        </p:nvGrpSpPr>
        <p:grpSpPr>
          <a:xfrm>
            <a:off x="1059613" y="3088212"/>
            <a:ext cx="2939827" cy="643356"/>
            <a:chOff x="1593000" y="2322568"/>
            <a:chExt cx="2939827" cy="643356"/>
          </a:xfrm>
        </p:grpSpPr>
        <p:sp>
          <p:nvSpPr>
            <p:cNvPr id="329" name="Google Shape;329;p23"/>
            <p:cNvSpPr/>
            <p:nvPr/>
          </p:nvSpPr>
          <p:spPr>
            <a:xfrm flipH="1">
              <a:off x="2283025" y="2322575"/>
              <a:ext cx="1844400" cy="642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3"/>
            <p:cNvSpPr/>
            <p:nvPr/>
          </p:nvSpPr>
          <p:spPr>
            <a:xfrm rot="-5400000">
              <a:off x="3501574" y="1934671"/>
              <a:ext cx="643356" cy="1419149"/>
            </a:xfrm>
            <a:prstGeom prst="flowChartOffpageConnector">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3"/>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Adoption risks</a:t>
              </a:r>
              <a:endParaRPr sz="1000">
                <a:solidFill>
                  <a:srgbClr val="FFFFFF"/>
                </a:solidFill>
                <a:latin typeface="Roboto"/>
                <a:ea typeface="Roboto"/>
                <a:cs typeface="Roboto"/>
                <a:sym typeface="Roboto"/>
              </a:endParaRPr>
            </a:p>
          </p:txBody>
        </p:sp>
        <p:sp>
          <p:nvSpPr>
            <p:cNvPr id="332" name="Google Shape;332;p23"/>
            <p:cNvSpPr/>
            <p:nvPr/>
          </p:nvSpPr>
          <p:spPr>
            <a:xfrm>
              <a:off x="1593000" y="2322568"/>
              <a:ext cx="690000" cy="642300"/>
            </a:xfrm>
            <a:prstGeom prst="rect">
              <a:avLst/>
            </a:prstGeom>
            <a:solidFill>
              <a:srgbClr val="1D7E74"/>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3"/>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grpSp>
      <p:grpSp>
        <p:nvGrpSpPr>
          <p:cNvPr id="334" name="Google Shape;334;p23"/>
          <p:cNvGrpSpPr/>
          <p:nvPr/>
        </p:nvGrpSpPr>
        <p:grpSpPr>
          <a:xfrm>
            <a:off x="1059613" y="2433319"/>
            <a:ext cx="2939827" cy="643356"/>
            <a:chOff x="1593000" y="2322568"/>
            <a:chExt cx="2939827" cy="643356"/>
          </a:xfrm>
        </p:grpSpPr>
        <p:sp>
          <p:nvSpPr>
            <p:cNvPr id="335" name="Google Shape;335;p23"/>
            <p:cNvSpPr/>
            <p:nvPr/>
          </p:nvSpPr>
          <p:spPr>
            <a:xfrm flipH="1">
              <a:off x="2283025" y="2322575"/>
              <a:ext cx="1844400" cy="642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3"/>
            <p:cNvSpPr/>
            <p:nvPr/>
          </p:nvSpPr>
          <p:spPr>
            <a:xfrm rot="-5400000">
              <a:off x="3501574" y="1934671"/>
              <a:ext cx="643356" cy="1419149"/>
            </a:xfrm>
            <a:prstGeom prst="flowChartOffpageConnector">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3"/>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Technology risks</a:t>
              </a:r>
              <a:endParaRPr sz="1000">
                <a:solidFill>
                  <a:srgbClr val="FFFFFF"/>
                </a:solidFill>
                <a:latin typeface="Roboto"/>
                <a:ea typeface="Roboto"/>
                <a:cs typeface="Roboto"/>
                <a:sym typeface="Roboto"/>
              </a:endParaRPr>
            </a:p>
          </p:txBody>
        </p:sp>
        <p:sp>
          <p:nvSpPr>
            <p:cNvPr id="338" name="Google Shape;338;p23"/>
            <p:cNvSpPr/>
            <p:nvPr/>
          </p:nvSpPr>
          <p:spPr>
            <a:xfrm>
              <a:off x="1593000" y="2322568"/>
              <a:ext cx="690000" cy="642300"/>
            </a:xfrm>
            <a:prstGeom prst="rect">
              <a:avLst/>
            </a:prstGeom>
            <a:solidFill>
              <a:srgbClr val="1D7E74"/>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3"/>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grpSp>
      <p:grpSp>
        <p:nvGrpSpPr>
          <p:cNvPr id="340" name="Google Shape;340;p23"/>
          <p:cNvGrpSpPr/>
          <p:nvPr/>
        </p:nvGrpSpPr>
        <p:grpSpPr>
          <a:xfrm>
            <a:off x="1059613" y="1778460"/>
            <a:ext cx="2939827" cy="643356"/>
            <a:chOff x="1593000" y="2322568"/>
            <a:chExt cx="2939827" cy="643356"/>
          </a:xfrm>
        </p:grpSpPr>
        <p:sp>
          <p:nvSpPr>
            <p:cNvPr id="341" name="Google Shape;341;p23"/>
            <p:cNvSpPr/>
            <p:nvPr/>
          </p:nvSpPr>
          <p:spPr>
            <a:xfrm flipH="1">
              <a:off x="2283025" y="2322575"/>
              <a:ext cx="1844400" cy="642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3"/>
            <p:cNvSpPr/>
            <p:nvPr/>
          </p:nvSpPr>
          <p:spPr>
            <a:xfrm rot="-5400000">
              <a:off x="3501574" y="1934671"/>
              <a:ext cx="643356" cy="1419149"/>
            </a:xfrm>
            <a:prstGeom prst="flowChartOffpageConnector">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3"/>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Legal/Patent Risks</a:t>
              </a:r>
              <a:endParaRPr sz="1000">
                <a:solidFill>
                  <a:srgbClr val="FFFFFF"/>
                </a:solidFill>
                <a:latin typeface="Roboto"/>
                <a:ea typeface="Roboto"/>
                <a:cs typeface="Roboto"/>
                <a:sym typeface="Roboto"/>
              </a:endParaRPr>
            </a:p>
          </p:txBody>
        </p:sp>
        <p:sp>
          <p:nvSpPr>
            <p:cNvPr id="344" name="Google Shape;344;p23"/>
            <p:cNvSpPr/>
            <p:nvPr/>
          </p:nvSpPr>
          <p:spPr>
            <a:xfrm>
              <a:off x="1593000" y="2322568"/>
              <a:ext cx="690000" cy="642300"/>
            </a:xfrm>
            <a:prstGeom prst="rect">
              <a:avLst/>
            </a:prstGeom>
            <a:solidFill>
              <a:srgbClr val="1D7E74"/>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3"/>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727650" y="5342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Need and Customer Segments</a:t>
            </a:r>
            <a:endParaRPr sz="1800"/>
          </a:p>
        </p:txBody>
      </p:sp>
      <p:sp>
        <p:nvSpPr>
          <p:cNvPr id="94" name="Google Shape;94;p14"/>
          <p:cNvSpPr txBox="1"/>
          <p:nvPr>
            <p:ph idx="1" type="body"/>
          </p:nvPr>
        </p:nvSpPr>
        <p:spPr>
          <a:xfrm>
            <a:off x="5198925" y="1534450"/>
            <a:ext cx="3219300" cy="2805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Due to increase in the passengers traveling by airplane, cases of luggage being misplaced/lost has increase by 3 times.</a:t>
            </a:r>
            <a:endParaRPr sz="12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It takes minimum of 3-4 Working days to get back your belongings with NO Guarantee !!!</a:t>
            </a:r>
            <a:endParaRPr sz="12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Need for an app that provides accurate live location of your luggage.</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sz="1200">
              <a:latin typeface="Times New Roman"/>
              <a:ea typeface="Times New Roman"/>
              <a:cs typeface="Times New Roman"/>
              <a:sym typeface="Times New Roman"/>
            </a:endParaRPr>
          </a:p>
        </p:txBody>
      </p:sp>
      <p:pic>
        <p:nvPicPr>
          <p:cNvPr id="95" name="Google Shape;95;p14"/>
          <p:cNvPicPr preferRelativeResize="0"/>
          <p:nvPr/>
        </p:nvPicPr>
        <p:blipFill>
          <a:blip r:embed="rId3">
            <a:alphaModFix/>
          </a:blip>
          <a:stretch>
            <a:fillRect/>
          </a:stretch>
        </p:blipFill>
        <p:spPr>
          <a:xfrm>
            <a:off x="152400" y="1221825"/>
            <a:ext cx="4894125" cy="355002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7650" y="590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Solution- </a:t>
            </a:r>
            <a:r>
              <a:rPr lang="en">
                <a:solidFill>
                  <a:srgbClr val="980000"/>
                </a:solidFill>
              </a:rPr>
              <a:t>LugTrack</a:t>
            </a:r>
            <a:endParaRPr>
              <a:solidFill>
                <a:srgbClr val="980000"/>
              </a:solidFill>
            </a:endParaRPr>
          </a:p>
        </p:txBody>
      </p:sp>
      <p:grpSp>
        <p:nvGrpSpPr>
          <p:cNvPr id="101" name="Google Shape;101;p15"/>
          <p:cNvGrpSpPr/>
          <p:nvPr/>
        </p:nvGrpSpPr>
        <p:grpSpPr>
          <a:xfrm>
            <a:off x="208388" y="1786938"/>
            <a:ext cx="1942800" cy="1569600"/>
            <a:chOff x="1660800" y="1171213"/>
            <a:chExt cx="1942800" cy="1569600"/>
          </a:xfrm>
        </p:grpSpPr>
        <p:sp>
          <p:nvSpPr>
            <p:cNvPr id="102" name="Google Shape;102;p15"/>
            <p:cNvSpPr/>
            <p:nvPr/>
          </p:nvSpPr>
          <p:spPr>
            <a:xfrm>
              <a:off x="1660800" y="1171213"/>
              <a:ext cx="1942800" cy="1569600"/>
            </a:xfrm>
            <a:prstGeom prst="round1Rect">
              <a:avLst>
                <a:gd fmla="val 17446" name="adj"/>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txBox="1"/>
            <p:nvPr/>
          </p:nvSpPr>
          <p:spPr>
            <a:xfrm>
              <a:off x="1879865" y="1413573"/>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Roboto"/>
                  <a:ea typeface="Roboto"/>
                  <a:cs typeface="Roboto"/>
                  <a:sym typeface="Roboto"/>
                </a:rPr>
                <a:t>Lugloc</a:t>
              </a:r>
              <a:endParaRPr sz="1100">
                <a:solidFill>
                  <a:srgbClr val="FFFFFF"/>
                </a:solidFill>
                <a:latin typeface="Roboto"/>
                <a:ea typeface="Roboto"/>
                <a:cs typeface="Roboto"/>
                <a:sym typeface="Roboto"/>
              </a:endParaRPr>
            </a:p>
          </p:txBody>
        </p:sp>
        <p:sp>
          <p:nvSpPr>
            <p:cNvPr id="104" name="Google Shape;104;p15"/>
            <p:cNvSpPr txBox="1"/>
            <p:nvPr/>
          </p:nvSpPr>
          <p:spPr>
            <a:xfrm>
              <a:off x="1879863" y="1873539"/>
              <a:ext cx="1451700" cy="51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solidFill>
                    <a:srgbClr val="FFFFFF"/>
                  </a:solidFill>
                  <a:latin typeface="Roboto"/>
                  <a:ea typeface="Roboto"/>
                  <a:cs typeface="Roboto"/>
                  <a:sym typeface="Roboto"/>
                </a:rPr>
                <a:t>GSM Module</a:t>
              </a:r>
              <a:endParaRPr b="1" sz="1100">
                <a:solidFill>
                  <a:srgbClr val="FFFFFF"/>
                </a:solidFill>
                <a:latin typeface="Roboto"/>
                <a:ea typeface="Roboto"/>
                <a:cs typeface="Roboto"/>
                <a:sym typeface="Roboto"/>
              </a:endParaRPr>
            </a:p>
            <a:p>
              <a:pPr indent="0" lvl="0" marL="0" rtl="0" algn="l">
                <a:lnSpc>
                  <a:spcPct val="100000"/>
                </a:lnSpc>
                <a:spcBef>
                  <a:spcPts val="0"/>
                </a:spcBef>
                <a:spcAft>
                  <a:spcPts val="0"/>
                </a:spcAft>
                <a:buNone/>
              </a:pPr>
              <a:r>
                <a:rPr b="1" lang="en" sz="1100">
                  <a:solidFill>
                    <a:srgbClr val="FFFFFF"/>
                  </a:solidFill>
                  <a:latin typeface="Roboto"/>
                  <a:ea typeface="Roboto"/>
                  <a:cs typeface="Roboto"/>
                  <a:sym typeface="Roboto"/>
                </a:rPr>
                <a:t>Push Notification</a:t>
              </a:r>
              <a:endParaRPr b="1" sz="1100">
                <a:solidFill>
                  <a:srgbClr val="FFFFFF"/>
                </a:solidFill>
                <a:latin typeface="Roboto"/>
                <a:ea typeface="Roboto"/>
                <a:cs typeface="Roboto"/>
                <a:sym typeface="Roboto"/>
              </a:endParaRPr>
            </a:p>
          </p:txBody>
        </p:sp>
      </p:grpSp>
      <p:grpSp>
        <p:nvGrpSpPr>
          <p:cNvPr id="105" name="Google Shape;105;p15"/>
          <p:cNvGrpSpPr/>
          <p:nvPr/>
        </p:nvGrpSpPr>
        <p:grpSpPr>
          <a:xfrm>
            <a:off x="2148188" y="1786938"/>
            <a:ext cx="1942800" cy="1569600"/>
            <a:chOff x="3600600" y="1170963"/>
            <a:chExt cx="1942800" cy="1569600"/>
          </a:xfrm>
        </p:grpSpPr>
        <p:sp>
          <p:nvSpPr>
            <p:cNvPr id="106" name="Google Shape;106;p15"/>
            <p:cNvSpPr/>
            <p:nvPr/>
          </p:nvSpPr>
          <p:spPr>
            <a:xfrm>
              <a:off x="3600600" y="1170963"/>
              <a:ext cx="1942800" cy="1569600"/>
            </a:xfrm>
            <a:prstGeom prst="round2SameRect">
              <a:avLst>
                <a:gd fmla="val 18098" name="adj1"/>
                <a:gd fmla="val 0" name="adj2"/>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txBox="1"/>
            <p:nvPr/>
          </p:nvSpPr>
          <p:spPr>
            <a:xfrm>
              <a:off x="3819008" y="1413573"/>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Roboto"/>
                  <a:ea typeface="Roboto"/>
                  <a:cs typeface="Roboto"/>
                  <a:sym typeface="Roboto"/>
                </a:rPr>
                <a:t>Waldo</a:t>
              </a:r>
              <a:endParaRPr sz="1100">
                <a:solidFill>
                  <a:srgbClr val="FFFFFF"/>
                </a:solidFill>
                <a:latin typeface="Roboto"/>
                <a:ea typeface="Roboto"/>
                <a:cs typeface="Roboto"/>
                <a:sym typeface="Roboto"/>
              </a:endParaRPr>
            </a:p>
          </p:txBody>
        </p:sp>
        <p:sp>
          <p:nvSpPr>
            <p:cNvPr id="108" name="Google Shape;108;p15"/>
            <p:cNvSpPr txBox="1"/>
            <p:nvPr/>
          </p:nvSpPr>
          <p:spPr>
            <a:xfrm>
              <a:off x="3819008" y="1873539"/>
              <a:ext cx="1451700" cy="5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Roboto"/>
                  <a:ea typeface="Roboto"/>
                  <a:cs typeface="Roboto"/>
                  <a:sym typeface="Roboto"/>
                </a:rPr>
                <a:t>Bluetooth</a:t>
              </a:r>
              <a:endParaRPr b="1" sz="1100">
                <a:solidFill>
                  <a:srgbClr val="FFFFFF"/>
                </a:solidFill>
                <a:latin typeface="Roboto"/>
                <a:ea typeface="Roboto"/>
                <a:cs typeface="Roboto"/>
                <a:sym typeface="Roboto"/>
              </a:endParaRPr>
            </a:p>
            <a:p>
              <a:pPr indent="0" lvl="0" marL="0" rtl="0" algn="l">
                <a:spcBef>
                  <a:spcPts val="0"/>
                </a:spcBef>
                <a:spcAft>
                  <a:spcPts val="0"/>
                </a:spcAft>
                <a:buNone/>
              </a:pPr>
              <a:r>
                <a:rPr b="1" lang="en" sz="1100">
                  <a:solidFill>
                    <a:schemeClr val="lt1"/>
                  </a:solidFill>
                  <a:latin typeface="Roboto"/>
                  <a:ea typeface="Roboto"/>
                  <a:cs typeface="Roboto"/>
                  <a:sym typeface="Roboto"/>
                </a:rPr>
                <a:t>Push Notification</a:t>
              </a:r>
              <a:endParaRPr b="1" sz="1100">
                <a:solidFill>
                  <a:srgbClr val="FFFFFF"/>
                </a:solidFill>
                <a:latin typeface="Roboto"/>
                <a:ea typeface="Roboto"/>
                <a:cs typeface="Roboto"/>
                <a:sym typeface="Roboto"/>
              </a:endParaRPr>
            </a:p>
          </p:txBody>
        </p:sp>
      </p:grpSp>
      <p:grpSp>
        <p:nvGrpSpPr>
          <p:cNvPr id="109" name="Google Shape;109;p15"/>
          <p:cNvGrpSpPr/>
          <p:nvPr/>
        </p:nvGrpSpPr>
        <p:grpSpPr>
          <a:xfrm>
            <a:off x="4633899" y="1867110"/>
            <a:ext cx="1729286" cy="1481075"/>
            <a:chOff x="5539816" y="1171213"/>
            <a:chExt cx="1942800" cy="1569600"/>
          </a:xfrm>
        </p:grpSpPr>
        <p:sp>
          <p:nvSpPr>
            <p:cNvPr id="110" name="Google Shape;110;p15"/>
            <p:cNvSpPr/>
            <p:nvPr/>
          </p:nvSpPr>
          <p:spPr>
            <a:xfrm flipH="1">
              <a:off x="5539816" y="1171213"/>
              <a:ext cx="1942800" cy="1569600"/>
            </a:xfrm>
            <a:prstGeom prst="round1Rect">
              <a:avLst>
                <a:gd fmla="val 17446" name="adj"/>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txBox="1"/>
            <p:nvPr/>
          </p:nvSpPr>
          <p:spPr>
            <a:xfrm>
              <a:off x="5762399" y="1413573"/>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Roboto"/>
                  <a:ea typeface="Roboto"/>
                  <a:cs typeface="Roboto"/>
                  <a:sym typeface="Roboto"/>
                </a:rPr>
                <a:t>Exclusive Features</a:t>
              </a:r>
              <a:endParaRPr sz="1100">
                <a:solidFill>
                  <a:srgbClr val="FFFFFF"/>
                </a:solidFill>
                <a:latin typeface="Roboto"/>
                <a:ea typeface="Roboto"/>
                <a:cs typeface="Roboto"/>
                <a:sym typeface="Roboto"/>
              </a:endParaRPr>
            </a:p>
          </p:txBody>
        </p:sp>
        <p:sp>
          <p:nvSpPr>
            <p:cNvPr id="112" name="Google Shape;112;p15"/>
            <p:cNvSpPr txBox="1"/>
            <p:nvPr/>
          </p:nvSpPr>
          <p:spPr>
            <a:xfrm>
              <a:off x="5762397" y="1873539"/>
              <a:ext cx="1451700" cy="5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FFFFFF"/>
                  </a:solidFill>
                  <a:latin typeface="Roboto"/>
                  <a:ea typeface="Roboto"/>
                  <a:cs typeface="Roboto"/>
                  <a:sym typeface="Roboto"/>
                </a:rPr>
                <a:t>RFID Technology</a:t>
              </a:r>
              <a:endParaRPr b="1" sz="1000">
                <a:solidFill>
                  <a:srgbClr val="FFFFFF"/>
                </a:solidFill>
                <a:latin typeface="Roboto"/>
                <a:ea typeface="Roboto"/>
                <a:cs typeface="Roboto"/>
                <a:sym typeface="Roboto"/>
              </a:endParaRPr>
            </a:p>
            <a:p>
              <a:pPr indent="0" lvl="0" marL="0" rtl="0" algn="l">
                <a:lnSpc>
                  <a:spcPct val="115000"/>
                </a:lnSpc>
                <a:spcBef>
                  <a:spcPts val="0"/>
                </a:spcBef>
                <a:spcAft>
                  <a:spcPts val="1600"/>
                </a:spcAft>
                <a:buNone/>
              </a:pPr>
              <a:r>
                <a:rPr b="1" lang="en" sz="1000">
                  <a:solidFill>
                    <a:schemeClr val="lt1"/>
                  </a:solidFill>
                  <a:latin typeface="Roboto"/>
                  <a:ea typeface="Roboto"/>
                  <a:cs typeface="Roboto"/>
                  <a:sym typeface="Roboto"/>
                </a:rPr>
                <a:t>Push Notification +</a:t>
              </a:r>
              <a:r>
                <a:rPr b="1" lang="en" sz="1000">
                  <a:solidFill>
                    <a:srgbClr val="FFFFFF"/>
                  </a:solidFill>
                  <a:latin typeface="Roboto"/>
                  <a:ea typeface="Roboto"/>
                  <a:cs typeface="Roboto"/>
                  <a:sym typeface="Roboto"/>
                </a:rPr>
                <a:t>SMS Notification</a:t>
              </a:r>
              <a:endParaRPr b="1" sz="1000">
                <a:solidFill>
                  <a:srgbClr val="FFFFFF"/>
                </a:solidFill>
                <a:latin typeface="Roboto"/>
                <a:ea typeface="Roboto"/>
                <a:cs typeface="Roboto"/>
                <a:sym typeface="Roboto"/>
              </a:endParaRPr>
            </a:p>
          </p:txBody>
        </p:sp>
      </p:grpSp>
      <p:grpSp>
        <p:nvGrpSpPr>
          <p:cNvPr id="113" name="Google Shape;113;p15"/>
          <p:cNvGrpSpPr/>
          <p:nvPr/>
        </p:nvGrpSpPr>
        <p:grpSpPr>
          <a:xfrm>
            <a:off x="6540124" y="1855886"/>
            <a:ext cx="2393589" cy="1507560"/>
            <a:chOff x="11328444" y="988809"/>
            <a:chExt cx="5822400" cy="1248600"/>
          </a:xfrm>
        </p:grpSpPr>
        <p:sp>
          <p:nvSpPr>
            <p:cNvPr id="114" name="Google Shape;114;p15"/>
            <p:cNvSpPr/>
            <p:nvPr/>
          </p:nvSpPr>
          <p:spPr>
            <a:xfrm rot="10800000">
              <a:off x="11328444" y="988809"/>
              <a:ext cx="5822400" cy="1248600"/>
            </a:xfrm>
            <a:prstGeom prst="round2SameRect">
              <a:avLst>
                <a:gd fmla="val 18098" name="adj1"/>
                <a:gd fmla="val 0" name="adj2"/>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txBox="1"/>
            <p:nvPr/>
          </p:nvSpPr>
          <p:spPr>
            <a:xfrm>
              <a:off x="12010985" y="1076919"/>
              <a:ext cx="3977400" cy="34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FFFFFF"/>
                  </a:solidFill>
                  <a:latin typeface="Roboto"/>
                  <a:ea typeface="Roboto"/>
                  <a:cs typeface="Roboto"/>
                  <a:sym typeface="Roboto"/>
                </a:rPr>
                <a:t>LugTrack</a:t>
              </a:r>
              <a:endParaRPr sz="1100">
                <a:solidFill>
                  <a:srgbClr val="FFFFFF"/>
                </a:solidFill>
                <a:latin typeface="Roboto"/>
                <a:ea typeface="Roboto"/>
                <a:cs typeface="Roboto"/>
                <a:sym typeface="Roboto"/>
              </a:endParaRPr>
            </a:p>
          </p:txBody>
        </p:sp>
        <p:sp>
          <p:nvSpPr>
            <p:cNvPr id="116" name="Google Shape;116;p15"/>
            <p:cNvSpPr txBox="1"/>
            <p:nvPr/>
          </p:nvSpPr>
          <p:spPr>
            <a:xfrm>
              <a:off x="12250963" y="1393819"/>
              <a:ext cx="3977400" cy="112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000">
                  <a:solidFill>
                    <a:srgbClr val="FFFFFF"/>
                  </a:solidFill>
                  <a:latin typeface="Times New Roman"/>
                  <a:ea typeface="Times New Roman"/>
                  <a:cs typeface="Times New Roman"/>
                  <a:sym typeface="Times New Roman"/>
                </a:rPr>
                <a:t>Provides Update on Live Location of your Luggage</a:t>
              </a:r>
              <a:endParaRPr sz="1000">
                <a:solidFill>
                  <a:srgbClr val="FFFFFF"/>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sz="1000">
                  <a:solidFill>
                    <a:srgbClr val="FFFFFF"/>
                  </a:solidFill>
                  <a:latin typeface="Times New Roman"/>
                  <a:ea typeface="Times New Roman"/>
                  <a:cs typeface="Times New Roman"/>
                  <a:sym typeface="Times New Roman"/>
                </a:rPr>
                <a:t>Easy to use</a:t>
              </a:r>
              <a:endParaRPr sz="1000">
                <a:solidFill>
                  <a:srgbClr val="FFFFFF"/>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sz="1000">
                  <a:solidFill>
                    <a:srgbClr val="FFFFFF"/>
                  </a:solidFill>
                  <a:latin typeface="Times New Roman"/>
                  <a:ea typeface="Times New Roman"/>
                  <a:cs typeface="Times New Roman"/>
                  <a:sym typeface="Times New Roman"/>
                </a:rPr>
                <a:t>Notification on boarding</a:t>
              </a:r>
              <a:endParaRPr sz="1000">
                <a:solidFill>
                  <a:srgbClr val="FFFFFF"/>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sz="1000">
                  <a:solidFill>
                    <a:srgbClr val="FFFFFF"/>
                  </a:solidFill>
                  <a:latin typeface="Times New Roman"/>
                  <a:ea typeface="Times New Roman"/>
                  <a:cs typeface="Times New Roman"/>
                  <a:sym typeface="Times New Roman"/>
                </a:rPr>
                <a:t>Available on </a:t>
              </a:r>
              <a:r>
                <a:rPr lang="en" sz="900">
                  <a:solidFill>
                    <a:srgbClr val="FFFFFF"/>
                  </a:solidFill>
                  <a:latin typeface="Times New Roman"/>
                  <a:ea typeface="Times New Roman"/>
                  <a:cs typeface="Times New Roman"/>
                  <a:sym typeface="Times New Roman"/>
                </a:rPr>
                <a:t>iOS/Android</a:t>
              </a:r>
              <a:endParaRPr sz="9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chemeClr val="accent1"/>
                </a:solidFill>
                <a:latin typeface="Times New Roman"/>
                <a:ea typeface="Times New Roman"/>
                <a:cs typeface="Times New Roman"/>
                <a:sym typeface="Times New Roman"/>
              </a:endParaRPr>
            </a:p>
            <a:p>
              <a:pPr indent="0" lvl="0" marL="0" rtl="0" algn="ctr">
                <a:lnSpc>
                  <a:spcPct val="115000"/>
                </a:lnSpc>
                <a:spcBef>
                  <a:spcPts val="1600"/>
                </a:spcBef>
                <a:spcAft>
                  <a:spcPts val="1600"/>
                </a:spcAft>
                <a:buNone/>
              </a:pPr>
              <a:r>
                <a:t/>
              </a:r>
              <a:endParaRPr sz="800">
                <a:solidFill>
                  <a:srgbClr val="FFFFFF"/>
                </a:solidFill>
                <a:latin typeface="Roboto"/>
                <a:ea typeface="Roboto"/>
                <a:cs typeface="Roboto"/>
                <a:sym typeface="Roboto"/>
              </a:endParaRPr>
            </a:p>
          </p:txBody>
        </p:sp>
      </p:grpSp>
      <p:sp>
        <p:nvSpPr>
          <p:cNvPr id="117" name="Google Shape;117;p15"/>
          <p:cNvSpPr txBox="1"/>
          <p:nvPr/>
        </p:nvSpPr>
        <p:spPr>
          <a:xfrm>
            <a:off x="1219375" y="1452150"/>
            <a:ext cx="1751400" cy="1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Existing Solution</a:t>
            </a:r>
            <a:endParaRPr>
              <a:latin typeface="Lato"/>
              <a:ea typeface="Lato"/>
              <a:cs typeface="Lato"/>
              <a:sym typeface="Lato"/>
            </a:endParaRPr>
          </a:p>
        </p:txBody>
      </p:sp>
      <p:sp>
        <p:nvSpPr>
          <p:cNvPr id="118" name="Google Shape;118;p15"/>
          <p:cNvSpPr txBox="1"/>
          <p:nvPr/>
        </p:nvSpPr>
        <p:spPr>
          <a:xfrm>
            <a:off x="5930550" y="1452150"/>
            <a:ext cx="1942800" cy="1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Our Solution</a:t>
            </a:r>
            <a:endParaRPr>
              <a:latin typeface="Lato"/>
              <a:ea typeface="Lato"/>
              <a:cs typeface="Lato"/>
              <a:sym typeface="Lato"/>
            </a:endParaRPr>
          </a:p>
        </p:txBody>
      </p:sp>
      <p:sp>
        <p:nvSpPr>
          <p:cNvPr id="119" name="Google Shape;119;p15"/>
          <p:cNvSpPr/>
          <p:nvPr/>
        </p:nvSpPr>
        <p:spPr>
          <a:xfrm>
            <a:off x="4267775" y="2554300"/>
            <a:ext cx="304200" cy="188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6"/>
          <p:cNvSpPr txBox="1"/>
          <p:nvPr>
            <p:ph type="title"/>
          </p:nvPr>
        </p:nvSpPr>
        <p:spPr>
          <a:xfrm>
            <a:off x="727650" y="6126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Storyboard</a:t>
            </a:r>
            <a:endParaRPr/>
          </a:p>
        </p:txBody>
      </p:sp>
      <p:pic>
        <p:nvPicPr>
          <p:cNvPr id="125" name="Google Shape;125;p16"/>
          <p:cNvPicPr preferRelativeResize="0"/>
          <p:nvPr/>
        </p:nvPicPr>
        <p:blipFill>
          <a:blip r:embed="rId3">
            <a:alphaModFix/>
          </a:blip>
          <a:stretch>
            <a:fillRect/>
          </a:stretch>
        </p:blipFill>
        <p:spPr>
          <a:xfrm>
            <a:off x="397387" y="1276900"/>
            <a:ext cx="8349227" cy="3719125"/>
          </a:xfrm>
          <a:prstGeom prst="rect">
            <a:avLst/>
          </a:prstGeom>
          <a:noFill/>
          <a:ln>
            <a:noFill/>
          </a:ln>
        </p:spPr>
      </p:pic>
      <p:pic>
        <p:nvPicPr>
          <p:cNvPr id="126" name="Google Shape;126;p16"/>
          <p:cNvPicPr preferRelativeResize="0"/>
          <p:nvPr/>
        </p:nvPicPr>
        <p:blipFill>
          <a:blip r:embed="rId4">
            <a:alphaModFix/>
          </a:blip>
          <a:stretch>
            <a:fillRect/>
          </a:stretch>
        </p:blipFill>
        <p:spPr>
          <a:xfrm>
            <a:off x="397375" y="1276900"/>
            <a:ext cx="8365951" cy="3719125"/>
          </a:xfrm>
          <a:prstGeom prst="rect">
            <a:avLst/>
          </a:prstGeom>
          <a:noFill/>
          <a:ln>
            <a:noFill/>
          </a:ln>
        </p:spPr>
      </p:pic>
      <p:pic>
        <p:nvPicPr>
          <p:cNvPr id="127" name="Google Shape;127;p16"/>
          <p:cNvPicPr preferRelativeResize="0"/>
          <p:nvPr/>
        </p:nvPicPr>
        <p:blipFill>
          <a:blip r:embed="rId5">
            <a:alphaModFix/>
          </a:blip>
          <a:stretch>
            <a:fillRect/>
          </a:stretch>
        </p:blipFill>
        <p:spPr>
          <a:xfrm>
            <a:off x="408791" y="1276900"/>
            <a:ext cx="8343123" cy="37191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7"/>
          <p:cNvSpPr txBox="1"/>
          <p:nvPr>
            <p:ph type="title"/>
          </p:nvPr>
        </p:nvSpPr>
        <p:spPr>
          <a:xfrm>
            <a:off x="729450" y="5902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 Roadmap for Q1-Q4</a:t>
            </a:r>
            <a:endParaRPr/>
          </a:p>
        </p:txBody>
      </p:sp>
      <p:grpSp>
        <p:nvGrpSpPr>
          <p:cNvPr id="133" name="Google Shape;133;p17"/>
          <p:cNvGrpSpPr/>
          <p:nvPr/>
        </p:nvGrpSpPr>
        <p:grpSpPr>
          <a:xfrm>
            <a:off x="7315200" y="1322195"/>
            <a:ext cx="1828800" cy="3821094"/>
            <a:chOff x="3657600" y="2295575"/>
            <a:chExt cx="1828800" cy="2847950"/>
          </a:xfrm>
        </p:grpSpPr>
        <p:sp>
          <p:nvSpPr>
            <p:cNvPr id="134" name="Google Shape;134;p17"/>
            <p:cNvSpPr/>
            <p:nvPr/>
          </p:nvSpPr>
          <p:spPr>
            <a:xfrm>
              <a:off x="3657600" y="2823925"/>
              <a:ext cx="1828800" cy="2319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a:off x="3657600" y="2295575"/>
              <a:ext cx="1828800" cy="53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txBox="1"/>
            <p:nvPr/>
          </p:nvSpPr>
          <p:spPr>
            <a:xfrm>
              <a:off x="3863250" y="2823920"/>
              <a:ext cx="1417500" cy="226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5E5E5E"/>
                  </a:solidFill>
                  <a:latin typeface="Roboto"/>
                  <a:ea typeface="Roboto"/>
                  <a:cs typeface="Roboto"/>
                  <a:sym typeface="Roboto"/>
                </a:rPr>
                <a:t>Launch app for airport officials</a:t>
              </a:r>
              <a:endParaRPr b="1" sz="1200">
                <a:solidFill>
                  <a:srgbClr val="5E5E5E"/>
                </a:solidFill>
                <a:latin typeface="Roboto"/>
                <a:ea typeface="Roboto"/>
                <a:cs typeface="Roboto"/>
                <a:sym typeface="Roboto"/>
              </a:endParaRPr>
            </a:p>
            <a:p>
              <a:pPr indent="0" lvl="0" marL="0" rtl="0" algn="l">
                <a:spcBef>
                  <a:spcPts val="0"/>
                </a:spcBef>
                <a:spcAft>
                  <a:spcPts val="0"/>
                </a:spcAft>
                <a:buNone/>
              </a:pPr>
              <a:r>
                <a:t/>
              </a:r>
              <a:endParaRPr b="1" sz="1200">
                <a:solidFill>
                  <a:srgbClr val="5E5E5E"/>
                </a:solidFill>
                <a:latin typeface="Roboto"/>
                <a:ea typeface="Roboto"/>
                <a:cs typeface="Roboto"/>
                <a:sym typeface="Roboto"/>
              </a:endParaRPr>
            </a:p>
            <a:p>
              <a:pPr indent="0" lvl="0" marL="0" rtl="0" algn="l">
                <a:spcBef>
                  <a:spcPts val="0"/>
                </a:spcBef>
                <a:spcAft>
                  <a:spcPts val="0"/>
                </a:spcAft>
                <a:buNone/>
              </a:pPr>
              <a:r>
                <a:t/>
              </a:r>
              <a:endParaRPr b="1" sz="1200">
                <a:solidFill>
                  <a:srgbClr val="5E5E5E"/>
                </a:solidFill>
                <a:latin typeface="Roboto"/>
                <a:ea typeface="Roboto"/>
                <a:cs typeface="Roboto"/>
                <a:sym typeface="Roboto"/>
              </a:endParaRPr>
            </a:p>
            <a:p>
              <a:pPr indent="0" lvl="0" marL="0" rtl="0" algn="l">
                <a:spcBef>
                  <a:spcPts val="0"/>
                </a:spcBef>
                <a:spcAft>
                  <a:spcPts val="0"/>
                </a:spcAft>
                <a:buNone/>
              </a:pPr>
              <a:r>
                <a:rPr b="1" lang="en" sz="1200">
                  <a:solidFill>
                    <a:srgbClr val="5E5E5E"/>
                  </a:solidFill>
                  <a:latin typeface="Roboto"/>
                  <a:ea typeface="Roboto"/>
                  <a:cs typeface="Roboto"/>
                  <a:sym typeface="Roboto"/>
                </a:rPr>
                <a:t>Collaborations/</a:t>
              </a:r>
              <a:endParaRPr b="1" sz="1200">
                <a:solidFill>
                  <a:srgbClr val="5E5E5E"/>
                </a:solidFill>
                <a:latin typeface="Roboto"/>
                <a:ea typeface="Roboto"/>
                <a:cs typeface="Roboto"/>
                <a:sym typeface="Roboto"/>
              </a:endParaRPr>
            </a:p>
            <a:p>
              <a:pPr indent="0" lvl="0" marL="0" rtl="0" algn="l">
                <a:spcBef>
                  <a:spcPts val="0"/>
                </a:spcBef>
                <a:spcAft>
                  <a:spcPts val="0"/>
                </a:spcAft>
                <a:buNone/>
              </a:pPr>
              <a:r>
                <a:rPr b="1" lang="en" sz="1200">
                  <a:solidFill>
                    <a:srgbClr val="5E5E5E"/>
                  </a:solidFill>
                  <a:latin typeface="Roboto"/>
                  <a:ea typeface="Roboto"/>
                  <a:cs typeface="Roboto"/>
                  <a:sym typeface="Roboto"/>
                </a:rPr>
                <a:t>Company tie-ups</a:t>
              </a:r>
              <a:endParaRPr b="1" sz="1200">
                <a:solidFill>
                  <a:srgbClr val="5E5E5E"/>
                </a:solidFill>
                <a:latin typeface="Roboto"/>
                <a:ea typeface="Roboto"/>
                <a:cs typeface="Roboto"/>
                <a:sym typeface="Roboto"/>
              </a:endParaRPr>
            </a:p>
            <a:p>
              <a:pPr indent="0" lvl="0" marL="0" rtl="0" algn="l">
                <a:spcBef>
                  <a:spcPts val="0"/>
                </a:spcBef>
                <a:spcAft>
                  <a:spcPts val="0"/>
                </a:spcAft>
                <a:buNone/>
              </a:pPr>
              <a:r>
                <a:t/>
              </a:r>
              <a:endParaRPr b="1" sz="1200">
                <a:solidFill>
                  <a:srgbClr val="5E5E5E"/>
                </a:solidFill>
                <a:latin typeface="Roboto"/>
                <a:ea typeface="Roboto"/>
                <a:cs typeface="Roboto"/>
                <a:sym typeface="Roboto"/>
              </a:endParaRPr>
            </a:p>
            <a:p>
              <a:pPr indent="0" lvl="0" marL="0" rtl="0" algn="l">
                <a:spcBef>
                  <a:spcPts val="0"/>
                </a:spcBef>
                <a:spcAft>
                  <a:spcPts val="0"/>
                </a:spcAft>
                <a:buNone/>
              </a:pPr>
              <a:r>
                <a:t/>
              </a:r>
              <a:endParaRPr b="1" sz="1200">
                <a:solidFill>
                  <a:srgbClr val="5E5E5E"/>
                </a:solidFill>
                <a:latin typeface="Roboto"/>
                <a:ea typeface="Roboto"/>
                <a:cs typeface="Roboto"/>
                <a:sym typeface="Roboto"/>
              </a:endParaRPr>
            </a:p>
            <a:p>
              <a:pPr indent="0" lvl="0" marL="0" rtl="0" algn="l">
                <a:spcBef>
                  <a:spcPts val="0"/>
                </a:spcBef>
                <a:spcAft>
                  <a:spcPts val="0"/>
                </a:spcAft>
                <a:buNone/>
              </a:pPr>
              <a:r>
                <a:t/>
              </a:r>
              <a:endParaRPr b="1" sz="1200">
                <a:solidFill>
                  <a:srgbClr val="5E5E5E"/>
                </a:solidFill>
                <a:latin typeface="Roboto"/>
                <a:ea typeface="Roboto"/>
                <a:cs typeface="Roboto"/>
                <a:sym typeface="Roboto"/>
              </a:endParaRPr>
            </a:p>
            <a:p>
              <a:pPr indent="0" lvl="0" marL="0" rtl="0" algn="l">
                <a:spcBef>
                  <a:spcPts val="0"/>
                </a:spcBef>
                <a:spcAft>
                  <a:spcPts val="0"/>
                </a:spcAft>
                <a:buNone/>
              </a:pPr>
              <a:r>
                <a:rPr b="1" lang="en" sz="1200">
                  <a:solidFill>
                    <a:srgbClr val="5E5E5E"/>
                  </a:solidFill>
                  <a:latin typeface="Roboto"/>
                  <a:ea typeface="Roboto"/>
                  <a:cs typeface="Roboto"/>
                  <a:sym typeface="Roboto"/>
                </a:rPr>
                <a:t>App and website integration</a:t>
              </a:r>
              <a:endParaRPr b="1" sz="1200">
                <a:solidFill>
                  <a:srgbClr val="5E5E5E"/>
                </a:solidFill>
                <a:latin typeface="Roboto"/>
                <a:ea typeface="Roboto"/>
                <a:cs typeface="Roboto"/>
                <a:sym typeface="Roboto"/>
              </a:endParaRPr>
            </a:p>
            <a:p>
              <a:pPr indent="0" lvl="0" marL="0" rtl="0" algn="l">
                <a:spcBef>
                  <a:spcPts val="0"/>
                </a:spcBef>
                <a:spcAft>
                  <a:spcPts val="0"/>
                </a:spcAft>
                <a:buNone/>
              </a:pPr>
              <a:r>
                <a:t/>
              </a:r>
              <a:endParaRPr b="1" sz="1200">
                <a:solidFill>
                  <a:srgbClr val="5E5E5E"/>
                </a:solidFill>
                <a:latin typeface="Roboto"/>
                <a:ea typeface="Roboto"/>
                <a:cs typeface="Roboto"/>
                <a:sym typeface="Roboto"/>
              </a:endParaRPr>
            </a:p>
            <a:p>
              <a:pPr indent="0" lvl="0" marL="0" rtl="0" algn="l">
                <a:spcBef>
                  <a:spcPts val="0"/>
                </a:spcBef>
                <a:spcAft>
                  <a:spcPts val="0"/>
                </a:spcAft>
                <a:buNone/>
              </a:pPr>
              <a:r>
                <a:t/>
              </a:r>
              <a:endParaRPr b="1" sz="1200">
                <a:solidFill>
                  <a:srgbClr val="5E5E5E"/>
                </a:solidFill>
                <a:latin typeface="Roboto"/>
                <a:ea typeface="Roboto"/>
                <a:cs typeface="Roboto"/>
                <a:sym typeface="Roboto"/>
              </a:endParaRPr>
            </a:p>
            <a:p>
              <a:pPr indent="0" lvl="0" marL="0" rtl="0" algn="l">
                <a:spcBef>
                  <a:spcPts val="0"/>
                </a:spcBef>
                <a:spcAft>
                  <a:spcPts val="0"/>
                </a:spcAft>
                <a:buNone/>
              </a:pPr>
              <a:r>
                <a:rPr b="1" lang="en" sz="1200">
                  <a:solidFill>
                    <a:srgbClr val="5E5E5E"/>
                  </a:solidFill>
                  <a:latin typeface="Roboto"/>
                  <a:ea typeface="Roboto"/>
                  <a:cs typeface="Roboto"/>
                  <a:sym typeface="Roboto"/>
                </a:rPr>
                <a:t>Achieve 100% customer satisfaction</a:t>
              </a:r>
              <a:endParaRPr b="1" sz="1200">
                <a:solidFill>
                  <a:srgbClr val="5E5E5E"/>
                </a:solidFill>
                <a:latin typeface="Roboto"/>
                <a:ea typeface="Roboto"/>
                <a:cs typeface="Roboto"/>
                <a:sym typeface="Roboto"/>
              </a:endParaRPr>
            </a:p>
          </p:txBody>
        </p:sp>
        <p:sp>
          <p:nvSpPr>
            <p:cNvPr id="137" name="Google Shape;137;p17"/>
            <p:cNvSpPr txBox="1"/>
            <p:nvPr/>
          </p:nvSpPr>
          <p:spPr>
            <a:xfrm>
              <a:off x="3863250" y="2441103"/>
              <a:ext cx="1511100" cy="273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5E5E5E"/>
                  </a:solidFill>
                  <a:latin typeface="Roboto"/>
                  <a:ea typeface="Roboto"/>
                  <a:cs typeface="Roboto"/>
                  <a:sym typeface="Roboto"/>
                </a:rPr>
                <a:t>Q4</a:t>
              </a:r>
              <a:endParaRPr sz="1800">
                <a:solidFill>
                  <a:srgbClr val="5E5E5E"/>
                </a:solidFill>
                <a:latin typeface="Roboto"/>
                <a:ea typeface="Roboto"/>
                <a:cs typeface="Roboto"/>
                <a:sym typeface="Roboto"/>
              </a:endParaRPr>
            </a:p>
          </p:txBody>
        </p:sp>
      </p:grpSp>
      <p:grpSp>
        <p:nvGrpSpPr>
          <p:cNvPr id="138" name="Google Shape;138;p17"/>
          <p:cNvGrpSpPr/>
          <p:nvPr/>
        </p:nvGrpSpPr>
        <p:grpSpPr>
          <a:xfrm>
            <a:off x="5486400" y="1322195"/>
            <a:ext cx="1828800" cy="3821094"/>
            <a:chOff x="3657600" y="2295575"/>
            <a:chExt cx="1828800" cy="2847950"/>
          </a:xfrm>
        </p:grpSpPr>
        <p:sp>
          <p:nvSpPr>
            <p:cNvPr id="139" name="Google Shape;139;p17"/>
            <p:cNvSpPr/>
            <p:nvPr/>
          </p:nvSpPr>
          <p:spPr>
            <a:xfrm>
              <a:off x="3657600" y="2823925"/>
              <a:ext cx="1828800" cy="2319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p:nvPr/>
          </p:nvSpPr>
          <p:spPr>
            <a:xfrm>
              <a:off x="3657600" y="2295575"/>
              <a:ext cx="1828800" cy="53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1" name="Google Shape;141;p17"/>
            <p:cNvCxnSpPr/>
            <p:nvPr/>
          </p:nvCxnSpPr>
          <p:spPr>
            <a:xfrm>
              <a:off x="5486400" y="2295575"/>
              <a:ext cx="0" cy="2837400"/>
            </a:xfrm>
            <a:prstGeom prst="straightConnector1">
              <a:avLst/>
            </a:prstGeom>
            <a:noFill/>
            <a:ln cap="flat" cmpd="sng" w="9525">
              <a:solidFill>
                <a:srgbClr val="D9D9D9"/>
              </a:solidFill>
              <a:prstDash val="dot"/>
              <a:round/>
              <a:headEnd len="sm" w="sm" type="none"/>
              <a:tailEnd len="sm" w="sm" type="none"/>
            </a:ln>
          </p:spPr>
        </p:cxnSp>
        <p:sp>
          <p:nvSpPr>
            <p:cNvPr id="142" name="Google Shape;142;p17"/>
            <p:cNvSpPr txBox="1"/>
            <p:nvPr/>
          </p:nvSpPr>
          <p:spPr>
            <a:xfrm>
              <a:off x="3863250" y="2823920"/>
              <a:ext cx="1417500" cy="226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5E5E5E"/>
                  </a:solidFill>
                  <a:latin typeface="Roboto"/>
                  <a:ea typeface="Roboto"/>
                  <a:cs typeface="Roboto"/>
                  <a:sym typeface="Roboto"/>
                </a:rPr>
                <a:t>Implement popular requests</a:t>
              </a:r>
              <a:endParaRPr b="1" sz="1200">
                <a:solidFill>
                  <a:srgbClr val="5E5E5E"/>
                </a:solidFill>
                <a:latin typeface="Roboto"/>
                <a:ea typeface="Roboto"/>
                <a:cs typeface="Roboto"/>
                <a:sym typeface="Roboto"/>
              </a:endParaRPr>
            </a:p>
            <a:p>
              <a:pPr indent="0" lvl="0" marL="0" rtl="0" algn="l">
                <a:spcBef>
                  <a:spcPts val="0"/>
                </a:spcBef>
                <a:spcAft>
                  <a:spcPts val="0"/>
                </a:spcAft>
                <a:buNone/>
              </a:pPr>
              <a:r>
                <a:t/>
              </a:r>
              <a:endParaRPr b="1" sz="1200">
                <a:solidFill>
                  <a:srgbClr val="5E5E5E"/>
                </a:solidFill>
                <a:latin typeface="Roboto"/>
                <a:ea typeface="Roboto"/>
                <a:cs typeface="Roboto"/>
                <a:sym typeface="Roboto"/>
              </a:endParaRPr>
            </a:p>
            <a:p>
              <a:pPr indent="0" lvl="0" marL="0" rtl="0" algn="l">
                <a:spcBef>
                  <a:spcPts val="0"/>
                </a:spcBef>
                <a:spcAft>
                  <a:spcPts val="0"/>
                </a:spcAft>
                <a:buNone/>
              </a:pPr>
              <a:r>
                <a:t/>
              </a:r>
              <a:endParaRPr b="1" sz="1200">
                <a:solidFill>
                  <a:srgbClr val="5E5E5E"/>
                </a:solidFill>
                <a:latin typeface="Roboto"/>
                <a:ea typeface="Roboto"/>
                <a:cs typeface="Roboto"/>
                <a:sym typeface="Roboto"/>
              </a:endParaRPr>
            </a:p>
            <a:p>
              <a:pPr indent="0" lvl="0" marL="0" rtl="0" algn="l">
                <a:spcBef>
                  <a:spcPts val="0"/>
                </a:spcBef>
                <a:spcAft>
                  <a:spcPts val="0"/>
                </a:spcAft>
                <a:buNone/>
              </a:pPr>
              <a:r>
                <a:rPr b="1" lang="en" sz="1200">
                  <a:solidFill>
                    <a:srgbClr val="5E5E5E"/>
                  </a:solidFill>
                  <a:latin typeface="Roboto"/>
                  <a:ea typeface="Roboto"/>
                  <a:cs typeface="Roboto"/>
                  <a:sym typeface="Roboto"/>
                </a:rPr>
                <a:t>Approach different marketing platforms</a:t>
              </a:r>
              <a:endParaRPr b="1" sz="1200">
                <a:solidFill>
                  <a:srgbClr val="5E5E5E"/>
                </a:solidFill>
                <a:latin typeface="Roboto"/>
                <a:ea typeface="Roboto"/>
                <a:cs typeface="Roboto"/>
                <a:sym typeface="Roboto"/>
              </a:endParaRPr>
            </a:p>
            <a:p>
              <a:pPr indent="0" lvl="0" marL="0" rtl="0" algn="l">
                <a:spcBef>
                  <a:spcPts val="0"/>
                </a:spcBef>
                <a:spcAft>
                  <a:spcPts val="0"/>
                </a:spcAft>
                <a:buNone/>
              </a:pPr>
              <a:r>
                <a:t/>
              </a:r>
              <a:endParaRPr b="1" sz="1200">
                <a:solidFill>
                  <a:srgbClr val="5E5E5E"/>
                </a:solidFill>
                <a:latin typeface="Roboto"/>
                <a:ea typeface="Roboto"/>
                <a:cs typeface="Roboto"/>
                <a:sym typeface="Roboto"/>
              </a:endParaRPr>
            </a:p>
            <a:p>
              <a:pPr indent="0" lvl="0" marL="0" rtl="0" algn="l">
                <a:spcBef>
                  <a:spcPts val="0"/>
                </a:spcBef>
                <a:spcAft>
                  <a:spcPts val="0"/>
                </a:spcAft>
                <a:buNone/>
              </a:pPr>
              <a:r>
                <a:rPr b="1" lang="en" sz="1200">
                  <a:solidFill>
                    <a:srgbClr val="5E5E5E"/>
                  </a:solidFill>
                  <a:latin typeface="Roboto"/>
                  <a:ea typeface="Roboto"/>
                  <a:cs typeface="Roboto"/>
                  <a:sym typeface="Roboto"/>
                </a:rPr>
                <a:t>Implement feature enhancements</a:t>
              </a:r>
              <a:endParaRPr b="1" sz="1200">
                <a:solidFill>
                  <a:srgbClr val="5E5E5E"/>
                </a:solidFill>
                <a:latin typeface="Roboto"/>
                <a:ea typeface="Roboto"/>
                <a:cs typeface="Roboto"/>
                <a:sym typeface="Roboto"/>
              </a:endParaRPr>
            </a:p>
            <a:p>
              <a:pPr indent="0" lvl="0" marL="0" rtl="0" algn="l">
                <a:spcBef>
                  <a:spcPts val="0"/>
                </a:spcBef>
                <a:spcAft>
                  <a:spcPts val="0"/>
                </a:spcAft>
                <a:buNone/>
              </a:pPr>
              <a:r>
                <a:t/>
              </a:r>
              <a:endParaRPr b="1" sz="1200">
                <a:solidFill>
                  <a:srgbClr val="5E5E5E"/>
                </a:solidFill>
                <a:latin typeface="Roboto"/>
                <a:ea typeface="Roboto"/>
                <a:cs typeface="Roboto"/>
                <a:sym typeface="Roboto"/>
              </a:endParaRPr>
            </a:p>
            <a:p>
              <a:pPr indent="0" lvl="0" marL="0" rtl="0" algn="l">
                <a:spcBef>
                  <a:spcPts val="0"/>
                </a:spcBef>
                <a:spcAft>
                  <a:spcPts val="0"/>
                </a:spcAft>
                <a:buNone/>
              </a:pPr>
              <a:r>
                <a:rPr b="1" lang="en" sz="1200">
                  <a:solidFill>
                    <a:srgbClr val="5E5E5E"/>
                  </a:solidFill>
                  <a:latin typeface="Roboto"/>
                  <a:ea typeface="Roboto"/>
                  <a:cs typeface="Roboto"/>
                  <a:sym typeface="Roboto"/>
                </a:rPr>
                <a:t>Train customer care executives</a:t>
              </a:r>
              <a:endParaRPr b="1" sz="1200">
                <a:solidFill>
                  <a:srgbClr val="5E5E5E"/>
                </a:solidFill>
                <a:latin typeface="Roboto"/>
                <a:ea typeface="Roboto"/>
                <a:cs typeface="Roboto"/>
                <a:sym typeface="Roboto"/>
              </a:endParaRPr>
            </a:p>
          </p:txBody>
        </p:sp>
        <p:sp>
          <p:nvSpPr>
            <p:cNvPr id="143" name="Google Shape;143;p17"/>
            <p:cNvSpPr txBox="1"/>
            <p:nvPr/>
          </p:nvSpPr>
          <p:spPr>
            <a:xfrm>
              <a:off x="3863250" y="2441103"/>
              <a:ext cx="1513200" cy="277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5E5E5E"/>
                  </a:solidFill>
                  <a:latin typeface="Roboto"/>
                  <a:ea typeface="Roboto"/>
                  <a:cs typeface="Roboto"/>
                  <a:sym typeface="Roboto"/>
                </a:rPr>
                <a:t>Q3</a:t>
              </a:r>
              <a:endParaRPr sz="1800">
                <a:solidFill>
                  <a:srgbClr val="5E5E5E"/>
                </a:solidFill>
                <a:latin typeface="Roboto"/>
                <a:ea typeface="Roboto"/>
                <a:cs typeface="Roboto"/>
                <a:sym typeface="Roboto"/>
              </a:endParaRPr>
            </a:p>
          </p:txBody>
        </p:sp>
      </p:grpSp>
      <p:grpSp>
        <p:nvGrpSpPr>
          <p:cNvPr id="144" name="Google Shape;144;p17"/>
          <p:cNvGrpSpPr/>
          <p:nvPr/>
        </p:nvGrpSpPr>
        <p:grpSpPr>
          <a:xfrm>
            <a:off x="3657600" y="1322195"/>
            <a:ext cx="1828800" cy="3821094"/>
            <a:chOff x="3657600" y="2295575"/>
            <a:chExt cx="1828800" cy="2847950"/>
          </a:xfrm>
        </p:grpSpPr>
        <p:sp>
          <p:nvSpPr>
            <p:cNvPr id="145" name="Google Shape;145;p17"/>
            <p:cNvSpPr/>
            <p:nvPr/>
          </p:nvSpPr>
          <p:spPr>
            <a:xfrm>
              <a:off x="3657600" y="2823925"/>
              <a:ext cx="1828800" cy="2319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7"/>
            <p:cNvSpPr/>
            <p:nvPr/>
          </p:nvSpPr>
          <p:spPr>
            <a:xfrm>
              <a:off x="3657600" y="2295575"/>
              <a:ext cx="1828800" cy="53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 name="Google Shape;147;p17"/>
            <p:cNvCxnSpPr/>
            <p:nvPr/>
          </p:nvCxnSpPr>
          <p:spPr>
            <a:xfrm>
              <a:off x="5486400" y="2295575"/>
              <a:ext cx="0" cy="2837400"/>
            </a:xfrm>
            <a:prstGeom prst="straightConnector1">
              <a:avLst/>
            </a:prstGeom>
            <a:noFill/>
            <a:ln cap="flat" cmpd="sng" w="9525">
              <a:solidFill>
                <a:srgbClr val="D9D9D9"/>
              </a:solidFill>
              <a:prstDash val="dot"/>
              <a:round/>
              <a:headEnd len="sm" w="sm" type="none"/>
              <a:tailEnd len="sm" w="sm" type="none"/>
            </a:ln>
          </p:spPr>
        </p:cxnSp>
        <p:sp>
          <p:nvSpPr>
            <p:cNvPr id="148" name="Google Shape;148;p17"/>
            <p:cNvSpPr txBox="1"/>
            <p:nvPr/>
          </p:nvSpPr>
          <p:spPr>
            <a:xfrm>
              <a:off x="3863250" y="2823920"/>
              <a:ext cx="1417500" cy="226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5E5E5E"/>
                  </a:solidFill>
                  <a:latin typeface="Roboto"/>
                  <a:ea typeface="Roboto"/>
                  <a:cs typeface="Roboto"/>
                  <a:sym typeface="Roboto"/>
                </a:rPr>
                <a:t>Limit free trials and incentivise </a:t>
              </a:r>
              <a:r>
                <a:rPr b="1" lang="en" sz="1200">
                  <a:solidFill>
                    <a:srgbClr val="5E5E5E"/>
                  </a:solidFill>
                  <a:latin typeface="Roboto"/>
                  <a:ea typeface="Roboto"/>
                  <a:cs typeface="Roboto"/>
                  <a:sym typeface="Roboto"/>
                </a:rPr>
                <a:t>referrals</a:t>
              </a:r>
              <a:endParaRPr b="1" sz="1200">
                <a:solidFill>
                  <a:srgbClr val="5E5E5E"/>
                </a:solidFill>
                <a:latin typeface="Roboto"/>
                <a:ea typeface="Roboto"/>
                <a:cs typeface="Roboto"/>
                <a:sym typeface="Roboto"/>
              </a:endParaRPr>
            </a:p>
            <a:p>
              <a:pPr indent="0" lvl="0" marL="0" rtl="0" algn="l">
                <a:spcBef>
                  <a:spcPts val="0"/>
                </a:spcBef>
                <a:spcAft>
                  <a:spcPts val="0"/>
                </a:spcAft>
                <a:buNone/>
              </a:pPr>
              <a:r>
                <a:t/>
              </a:r>
              <a:endParaRPr b="1" sz="1200">
                <a:solidFill>
                  <a:srgbClr val="5E5E5E"/>
                </a:solidFill>
                <a:latin typeface="Roboto"/>
                <a:ea typeface="Roboto"/>
                <a:cs typeface="Roboto"/>
                <a:sym typeface="Roboto"/>
              </a:endParaRPr>
            </a:p>
            <a:p>
              <a:pPr indent="0" lvl="0" marL="0" rtl="0" algn="l">
                <a:spcBef>
                  <a:spcPts val="0"/>
                </a:spcBef>
                <a:spcAft>
                  <a:spcPts val="0"/>
                </a:spcAft>
                <a:buNone/>
              </a:pPr>
              <a:r>
                <a:rPr b="1" lang="en" sz="1200">
                  <a:solidFill>
                    <a:srgbClr val="5E5E5E"/>
                  </a:solidFill>
                  <a:latin typeface="Roboto"/>
                  <a:ea typeface="Roboto"/>
                  <a:cs typeface="Roboto"/>
                  <a:sym typeface="Roboto"/>
                </a:rPr>
                <a:t>Secure marketing funding</a:t>
              </a:r>
              <a:endParaRPr b="1" sz="1200">
                <a:solidFill>
                  <a:srgbClr val="5E5E5E"/>
                </a:solidFill>
                <a:latin typeface="Roboto"/>
                <a:ea typeface="Roboto"/>
                <a:cs typeface="Roboto"/>
                <a:sym typeface="Roboto"/>
              </a:endParaRPr>
            </a:p>
            <a:p>
              <a:pPr indent="0" lvl="0" marL="0" rtl="0" algn="l">
                <a:spcBef>
                  <a:spcPts val="0"/>
                </a:spcBef>
                <a:spcAft>
                  <a:spcPts val="0"/>
                </a:spcAft>
                <a:buNone/>
              </a:pPr>
              <a:r>
                <a:t/>
              </a:r>
              <a:endParaRPr b="1" sz="1200">
                <a:solidFill>
                  <a:srgbClr val="5E5E5E"/>
                </a:solidFill>
                <a:latin typeface="Roboto"/>
                <a:ea typeface="Roboto"/>
                <a:cs typeface="Roboto"/>
                <a:sym typeface="Roboto"/>
              </a:endParaRPr>
            </a:p>
            <a:p>
              <a:pPr indent="0" lvl="0" marL="0" rtl="0" algn="l">
                <a:spcBef>
                  <a:spcPts val="0"/>
                </a:spcBef>
                <a:spcAft>
                  <a:spcPts val="0"/>
                </a:spcAft>
                <a:buNone/>
              </a:pPr>
              <a:r>
                <a:t/>
              </a:r>
              <a:endParaRPr b="1" sz="1200">
                <a:solidFill>
                  <a:srgbClr val="5E5E5E"/>
                </a:solidFill>
                <a:latin typeface="Roboto"/>
                <a:ea typeface="Roboto"/>
                <a:cs typeface="Roboto"/>
                <a:sym typeface="Roboto"/>
              </a:endParaRPr>
            </a:p>
            <a:p>
              <a:pPr indent="0" lvl="0" marL="0" rtl="0" algn="l">
                <a:spcBef>
                  <a:spcPts val="0"/>
                </a:spcBef>
                <a:spcAft>
                  <a:spcPts val="0"/>
                </a:spcAft>
                <a:buNone/>
              </a:pPr>
              <a:r>
                <a:t/>
              </a:r>
              <a:endParaRPr b="1" sz="1200">
                <a:solidFill>
                  <a:srgbClr val="5E5E5E"/>
                </a:solidFill>
                <a:latin typeface="Roboto"/>
                <a:ea typeface="Roboto"/>
                <a:cs typeface="Roboto"/>
                <a:sym typeface="Roboto"/>
              </a:endParaRPr>
            </a:p>
            <a:p>
              <a:pPr indent="0" lvl="0" marL="0" rtl="0" algn="l">
                <a:spcBef>
                  <a:spcPts val="0"/>
                </a:spcBef>
                <a:spcAft>
                  <a:spcPts val="0"/>
                </a:spcAft>
                <a:buNone/>
              </a:pPr>
              <a:r>
                <a:rPr b="1" lang="en" sz="1200">
                  <a:solidFill>
                    <a:srgbClr val="5E5E5E"/>
                  </a:solidFill>
                  <a:latin typeface="Roboto"/>
                  <a:ea typeface="Roboto"/>
                  <a:cs typeface="Roboto"/>
                  <a:sym typeface="Roboto"/>
                </a:rPr>
                <a:t>Develop more attractive UI</a:t>
              </a:r>
              <a:endParaRPr b="1" sz="1200">
                <a:solidFill>
                  <a:srgbClr val="5E5E5E"/>
                </a:solidFill>
                <a:latin typeface="Roboto"/>
                <a:ea typeface="Roboto"/>
                <a:cs typeface="Roboto"/>
                <a:sym typeface="Roboto"/>
              </a:endParaRPr>
            </a:p>
            <a:p>
              <a:pPr indent="0" lvl="0" marL="0" rtl="0" algn="l">
                <a:spcBef>
                  <a:spcPts val="0"/>
                </a:spcBef>
                <a:spcAft>
                  <a:spcPts val="0"/>
                </a:spcAft>
                <a:buNone/>
              </a:pPr>
              <a:r>
                <a:t/>
              </a:r>
              <a:endParaRPr b="1" sz="1200">
                <a:solidFill>
                  <a:srgbClr val="5E5E5E"/>
                </a:solidFill>
                <a:latin typeface="Roboto"/>
                <a:ea typeface="Roboto"/>
                <a:cs typeface="Roboto"/>
                <a:sym typeface="Roboto"/>
              </a:endParaRPr>
            </a:p>
            <a:p>
              <a:pPr indent="0" lvl="0" marL="0" rtl="0" algn="l">
                <a:spcBef>
                  <a:spcPts val="0"/>
                </a:spcBef>
                <a:spcAft>
                  <a:spcPts val="0"/>
                </a:spcAft>
                <a:buNone/>
              </a:pPr>
              <a:r>
                <a:t/>
              </a:r>
              <a:endParaRPr b="1" sz="1200">
                <a:solidFill>
                  <a:srgbClr val="5E5E5E"/>
                </a:solidFill>
                <a:latin typeface="Roboto"/>
                <a:ea typeface="Roboto"/>
                <a:cs typeface="Roboto"/>
                <a:sym typeface="Roboto"/>
              </a:endParaRPr>
            </a:p>
            <a:p>
              <a:pPr indent="0" lvl="0" marL="0" rtl="0" algn="l">
                <a:spcBef>
                  <a:spcPts val="0"/>
                </a:spcBef>
                <a:spcAft>
                  <a:spcPts val="0"/>
                </a:spcAft>
                <a:buNone/>
              </a:pPr>
              <a:r>
                <a:rPr b="1" lang="en" sz="1200">
                  <a:solidFill>
                    <a:srgbClr val="5E5E5E"/>
                  </a:solidFill>
                  <a:latin typeface="Roboto"/>
                  <a:ea typeface="Roboto"/>
                  <a:cs typeface="Roboto"/>
                  <a:sym typeface="Roboto"/>
                </a:rPr>
                <a:t>Set up customer helpdesk</a:t>
              </a:r>
              <a:endParaRPr b="1" sz="1200">
                <a:solidFill>
                  <a:srgbClr val="5E5E5E"/>
                </a:solidFill>
                <a:latin typeface="Roboto"/>
                <a:ea typeface="Roboto"/>
                <a:cs typeface="Roboto"/>
                <a:sym typeface="Roboto"/>
              </a:endParaRPr>
            </a:p>
          </p:txBody>
        </p:sp>
        <p:sp>
          <p:nvSpPr>
            <p:cNvPr id="149" name="Google Shape;149;p17"/>
            <p:cNvSpPr txBox="1"/>
            <p:nvPr/>
          </p:nvSpPr>
          <p:spPr>
            <a:xfrm>
              <a:off x="3863250" y="2441103"/>
              <a:ext cx="1444200" cy="281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5E5E5E"/>
                  </a:solidFill>
                  <a:latin typeface="Roboto"/>
                  <a:ea typeface="Roboto"/>
                  <a:cs typeface="Roboto"/>
                  <a:sym typeface="Roboto"/>
                </a:rPr>
                <a:t>Q2</a:t>
              </a:r>
              <a:endParaRPr sz="1800">
                <a:solidFill>
                  <a:srgbClr val="5E5E5E"/>
                </a:solidFill>
                <a:latin typeface="Roboto"/>
                <a:ea typeface="Roboto"/>
                <a:cs typeface="Roboto"/>
                <a:sym typeface="Roboto"/>
              </a:endParaRPr>
            </a:p>
          </p:txBody>
        </p:sp>
      </p:grpSp>
      <p:grpSp>
        <p:nvGrpSpPr>
          <p:cNvPr id="150" name="Google Shape;150;p17"/>
          <p:cNvGrpSpPr/>
          <p:nvPr/>
        </p:nvGrpSpPr>
        <p:grpSpPr>
          <a:xfrm>
            <a:off x="1828800" y="1322195"/>
            <a:ext cx="1828800" cy="3821094"/>
            <a:chOff x="0" y="2295575"/>
            <a:chExt cx="1828800" cy="2847950"/>
          </a:xfrm>
        </p:grpSpPr>
        <p:sp>
          <p:nvSpPr>
            <p:cNvPr id="151" name="Google Shape;151;p17"/>
            <p:cNvSpPr/>
            <p:nvPr/>
          </p:nvSpPr>
          <p:spPr>
            <a:xfrm>
              <a:off x="0" y="2823925"/>
              <a:ext cx="1828800" cy="2319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p:nvPr/>
          </p:nvSpPr>
          <p:spPr>
            <a:xfrm>
              <a:off x="0" y="2295575"/>
              <a:ext cx="1828800" cy="537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7"/>
            <p:cNvSpPr txBox="1"/>
            <p:nvPr/>
          </p:nvSpPr>
          <p:spPr>
            <a:xfrm>
              <a:off x="205650" y="2823920"/>
              <a:ext cx="1417500" cy="22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Roboto"/>
                  <a:ea typeface="Roboto"/>
                  <a:cs typeface="Roboto"/>
                  <a:sym typeface="Roboto"/>
                </a:rPr>
                <a:t>Product Launch with free trials</a:t>
              </a:r>
              <a:endParaRPr b="1" sz="1200">
                <a:solidFill>
                  <a:srgbClr val="FFFFFF"/>
                </a:solidFill>
                <a:latin typeface="Roboto"/>
                <a:ea typeface="Roboto"/>
                <a:cs typeface="Roboto"/>
                <a:sym typeface="Roboto"/>
              </a:endParaRPr>
            </a:p>
            <a:p>
              <a:pPr indent="0" lvl="0" marL="0" rtl="0" algn="l">
                <a:spcBef>
                  <a:spcPts val="0"/>
                </a:spcBef>
                <a:spcAft>
                  <a:spcPts val="0"/>
                </a:spcAft>
                <a:buNone/>
              </a:pPr>
              <a:r>
                <a:t/>
              </a:r>
              <a:endParaRPr b="1" sz="1200">
                <a:solidFill>
                  <a:srgbClr val="FFFFFF"/>
                </a:solidFill>
                <a:latin typeface="Roboto"/>
                <a:ea typeface="Roboto"/>
                <a:cs typeface="Roboto"/>
                <a:sym typeface="Roboto"/>
              </a:endParaRPr>
            </a:p>
            <a:p>
              <a:pPr indent="0" lvl="0" marL="0" rtl="0" algn="l">
                <a:spcBef>
                  <a:spcPts val="0"/>
                </a:spcBef>
                <a:spcAft>
                  <a:spcPts val="0"/>
                </a:spcAft>
                <a:buNone/>
              </a:pPr>
              <a:r>
                <a:t/>
              </a:r>
              <a:endParaRPr b="1" sz="1200">
                <a:solidFill>
                  <a:srgbClr val="FFFFFF"/>
                </a:solidFill>
                <a:latin typeface="Roboto"/>
                <a:ea typeface="Roboto"/>
                <a:cs typeface="Roboto"/>
                <a:sym typeface="Roboto"/>
              </a:endParaRPr>
            </a:p>
            <a:p>
              <a:pPr indent="0" lvl="0" marL="0" rtl="0" algn="l">
                <a:spcBef>
                  <a:spcPts val="0"/>
                </a:spcBef>
                <a:spcAft>
                  <a:spcPts val="0"/>
                </a:spcAft>
                <a:buNone/>
              </a:pPr>
              <a:r>
                <a:rPr b="1" lang="en" sz="1200">
                  <a:solidFill>
                    <a:srgbClr val="FFFFFF"/>
                  </a:solidFill>
                  <a:latin typeface="Roboto"/>
                  <a:ea typeface="Roboto"/>
                  <a:cs typeface="Roboto"/>
                  <a:sym typeface="Roboto"/>
                </a:rPr>
                <a:t>Maximum possible awareness at launch</a:t>
              </a:r>
              <a:endParaRPr b="1" sz="1200">
                <a:solidFill>
                  <a:srgbClr val="FFFFFF"/>
                </a:solidFill>
                <a:latin typeface="Roboto"/>
                <a:ea typeface="Roboto"/>
                <a:cs typeface="Roboto"/>
                <a:sym typeface="Roboto"/>
              </a:endParaRPr>
            </a:p>
            <a:p>
              <a:pPr indent="0" lvl="0" marL="0" rtl="0" algn="l">
                <a:spcBef>
                  <a:spcPts val="0"/>
                </a:spcBef>
                <a:spcAft>
                  <a:spcPts val="0"/>
                </a:spcAft>
                <a:buNone/>
              </a:pPr>
              <a:r>
                <a:t/>
              </a:r>
              <a:endParaRPr b="1" sz="1200">
                <a:solidFill>
                  <a:srgbClr val="FFFFFF"/>
                </a:solidFill>
                <a:latin typeface="Roboto"/>
                <a:ea typeface="Roboto"/>
                <a:cs typeface="Roboto"/>
                <a:sym typeface="Roboto"/>
              </a:endParaRPr>
            </a:p>
            <a:p>
              <a:pPr indent="0" lvl="0" marL="0" rtl="0" algn="l">
                <a:spcBef>
                  <a:spcPts val="0"/>
                </a:spcBef>
                <a:spcAft>
                  <a:spcPts val="0"/>
                </a:spcAft>
                <a:buNone/>
              </a:pPr>
              <a:r>
                <a:rPr b="1" lang="en" sz="1200">
                  <a:solidFill>
                    <a:srgbClr val="FFFFFF"/>
                  </a:solidFill>
                  <a:latin typeface="Roboto"/>
                  <a:ea typeface="Roboto"/>
                  <a:cs typeface="Roboto"/>
                  <a:sym typeface="Roboto"/>
                </a:rPr>
                <a:t>Achieve app with zero bugs</a:t>
              </a:r>
              <a:endParaRPr b="1" sz="1200">
                <a:solidFill>
                  <a:srgbClr val="FFFFFF"/>
                </a:solidFill>
                <a:latin typeface="Roboto"/>
                <a:ea typeface="Roboto"/>
                <a:cs typeface="Roboto"/>
                <a:sym typeface="Roboto"/>
              </a:endParaRPr>
            </a:p>
            <a:p>
              <a:pPr indent="0" lvl="0" marL="0" rtl="0" algn="l">
                <a:spcBef>
                  <a:spcPts val="0"/>
                </a:spcBef>
                <a:spcAft>
                  <a:spcPts val="0"/>
                </a:spcAft>
                <a:buNone/>
              </a:pPr>
              <a:r>
                <a:t/>
              </a:r>
              <a:endParaRPr b="1" sz="1200">
                <a:solidFill>
                  <a:srgbClr val="FFFFFF"/>
                </a:solidFill>
                <a:latin typeface="Roboto"/>
                <a:ea typeface="Roboto"/>
                <a:cs typeface="Roboto"/>
                <a:sym typeface="Roboto"/>
              </a:endParaRPr>
            </a:p>
            <a:p>
              <a:pPr indent="0" lvl="0" marL="0" rtl="0" algn="l">
                <a:spcBef>
                  <a:spcPts val="0"/>
                </a:spcBef>
                <a:spcAft>
                  <a:spcPts val="0"/>
                </a:spcAft>
                <a:buNone/>
              </a:pPr>
              <a:r>
                <a:t/>
              </a:r>
              <a:endParaRPr b="1" sz="1200">
                <a:solidFill>
                  <a:srgbClr val="FFFFFF"/>
                </a:solidFill>
                <a:latin typeface="Roboto"/>
                <a:ea typeface="Roboto"/>
                <a:cs typeface="Roboto"/>
                <a:sym typeface="Roboto"/>
              </a:endParaRPr>
            </a:p>
            <a:p>
              <a:pPr indent="0" lvl="0" marL="0" rtl="0" algn="l">
                <a:spcBef>
                  <a:spcPts val="0"/>
                </a:spcBef>
                <a:spcAft>
                  <a:spcPts val="0"/>
                </a:spcAft>
                <a:buNone/>
              </a:pPr>
              <a:r>
                <a:rPr b="1" lang="en" sz="1200">
                  <a:solidFill>
                    <a:srgbClr val="FFFFFF"/>
                  </a:solidFill>
                  <a:latin typeface="Roboto"/>
                  <a:ea typeface="Roboto"/>
                  <a:cs typeface="Roboto"/>
                  <a:sym typeface="Roboto"/>
                </a:rPr>
                <a:t>Link to help/</a:t>
              </a:r>
              <a:endParaRPr b="1" sz="1200">
                <a:solidFill>
                  <a:srgbClr val="FFFFFF"/>
                </a:solidFill>
                <a:latin typeface="Roboto"/>
                <a:ea typeface="Roboto"/>
                <a:cs typeface="Roboto"/>
                <a:sym typeface="Roboto"/>
              </a:endParaRPr>
            </a:p>
            <a:p>
              <a:pPr indent="0" lvl="0" marL="0" rtl="0" algn="l">
                <a:spcBef>
                  <a:spcPts val="0"/>
                </a:spcBef>
                <a:spcAft>
                  <a:spcPts val="0"/>
                </a:spcAft>
                <a:buNone/>
              </a:pPr>
              <a:r>
                <a:rPr b="1" lang="en" sz="1200">
                  <a:solidFill>
                    <a:srgbClr val="FFFFFF"/>
                  </a:solidFill>
                  <a:latin typeface="Roboto"/>
                  <a:ea typeface="Roboto"/>
                  <a:cs typeface="Roboto"/>
                  <a:sym typeface="Roboto"/>
                </a:rPr>
                <a:t>documentation</a:t>
              </a:r>
              <a:endParaRPr b="1" sz="1200">
                <a:solidFill>
                  <a:srgbClr val="FFFFFF"/>
                </a:solidFill>
                <a:latin typeface="Roboto"/>
                <a:ea typeface="Roboto"/>
                <a:cs typeface="Roboto"/>
                <a:sym typeface="Roboto"/>
              </a:endParaRPr>
            </a:p>
          </p:txBody>
        </p:sp>
        <p:sp>
          <p:nvSpPr>
            <p:cNvPr id="154" name="Google Shape;154;p17"/>
            <p:cNvSpPr txBox="1"/>
            <p:nvPr/>
          </p:nvSpPr>
          <p:spPr>
            <a:xfrm>
              <a:off x="205650" y="2441103"/>
              <a:ext cx="1462200" cy="273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1B786E"/>
                  </a:solidFill>
                  <a:latin typeface="Roboto"/>
                  <a:ea typeface="Roboto"/>
                  <a:cs typeface="Roboto"/>
                  <a:sym typeface="Roboto"/>
                </a:rPr>
                <a:t>Q1</a:t>
              </a:r>
              <a:endParaRPr sz="1800">
                <a:solidFill>
                  <a:srgbClr val="1B786E"/>
                </a:solidFill>
                <a:latin typeface="Roboto"/>
                <a:ea typeface="Roboto"/>
                <a:cs typeface="Roboto"/>
                <a:sym typeface="Roboto"/>
              </a:endParaRPr>
            </a:p>
          </p:txBody>
        </p:sp>
        <p:cxnSp>
          <p:nvCxnSpPr>
            <p:cNvPr id="155" name="Google Shape;155;p17"/>
            <p:cNvCxnSpPr/>
            <p:nvPr/>
          </p:nvCxnSpPr>
          <p:spPr>
            <a:xfrm>
              <a:off x="1828800" y="2295575"/>
              <a:ext cx="0" cy="2837400"/>
            </a:xfrm>
            <a:prstGeom prst="straightConnector1">
              <a:avLst/>
            </a:prstGeom>
            <a:noFill/>
            <a:ln cap="flat" cmpd="sng" w="9525">
              <a:solidFill>
                <a:srgbClr val="83E3D9"/>
              </a:solidFill>
              <a:prstDash val="dot"/>
              <a:round/>
              <a:headEnd len="sm" w="sm" type="none"/>
              <a:tailEnd len="sm" w="sm" type="none"/>
            </a:ln>
          </p:spPr>
        </p:cxnSp>
      </p:grpSp>
      <p:grpSp>
        <p:nvGrpSpPr>
          <p:cNvPr id="156" name="Google Shape;156;p17"/>
          <p:cNvGrpSpPr/>
          <p:nvPr/>
        </p:nvGrpSpPr>
        <p:grpSpPr>
          <a:xfrm>
            <a:off x="0" y="1322195"/>
            <a:ext cx="1828800" cy="3821094"/>
            <a:chOff x="0" y="2295575"/>
            <a:chExt cx="1828800" cy="2847950"/>
          </a:xfrm>
        </p:grpSpPr>
        <p:sp>
          <p:nvSpPr>
            <p:cNvPr id="157" name="Google Shape;157;p17"/>
            <p:cNvSpPr/>
            <p:nvPr/>
          </p:nvSpPr>
          <p:spPr>
            <a:xfrm>
              <a:off x="0" y="2823925"/>
              <a:ext cx="1828800" cy="2319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p:nvPr/>
          </p:nvSpPr>
          <p:spPr>
            <a:xfrm>
              <a:off x="0" y="2295575"/>
              <a:ext cx="1828800" cy="537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txBox="1"/>
            <p:nvPr/>
          </p:nvSpPr>
          <p:spPr>
            <a:xfrm>
              <a:off x="205650" y="2823920"/>
              <a:ext cx="1417500" cy="21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Roboto"/>
                  <a:ea typeface="Roboto"/>
                  <a:cs typeface="Roboto"/>
                  <a:sym typeface="Roboto"/>
                </a:rPr>
                <a:t>Launch</a:t>
              </a:r>
              <a:endParaRPr b="1" sz="1200">
                <a:solidFill>
                  <a:srgbClr val="FFFFFF"/>
                </a:solidFill>
                <a:latin typeface="Roboto"/>
                <a:ea typeface="Roboto"/>
                <a:cs typeface="Roboto"/>
                <a:sym typeface="Roboto"/>
              </a:endParaRPr>
            </a:p>
            <a:p>
              <a:pPr indent="0" lvl="0" marL="0" rtl="0" algn="l">
                <a:spcBef>
                  <a:spcPts val="0"/>
                </a:spcBef>
                <a:spcAft>
                  <a:spcPts val="0"/>
                </a:spcAft>
                <a:buNone/>
              </a:pPr>
              <a:r>
                <a:t/>
              </a:r>
              <a:endParaRPr b="1" sz="1200">
                <a:solidFill>
                  <a:srgbClr val="FFFFFF"/>
                </a:solidFill>
                <a:latin typeface="Roboto"/>
                <a:ea typeface="Roboto"/>
                <a:cs typeface="Roboto"/>
                <a:sym typeface="Roboto"/>
              </a:endParaRPr>
            </a:p>
            <a:p>
              <a:pPr indent="0" lvl="0" marL="0" rtl="0" algn="l">
                <a:spcBef>
                  <a:spcPts val="0"/>
                </a:spcBef>
                <a:spcAft>
                  <a:spcPts val="0"/>
                </a:spcAft>
                <a:buNone/>
              </a:pPr>
              <a:r>
                <a:t/>
              </a:r>
              <a:endParaRPr b="1" sz="1200">
                <a:solidFill>
                  <a:srgbClr val="FFFFFF"/>
                </a:solidFill>
                <a:latin typeface="Roboto"/>
                <a:ea typeface="Roboto"/>
                <a:cs typeface="Roboto"/>
                <a:sym typeface="Roboto"/>
              </a:endParaRPr>
            </a:p>
            <a:p>
              <a:pPr indent="0" lvl="0" marL="0" rtl="0" algn="l">
                <a:spcBef>
                  <a:spcPts val="0"/>
                </a:spcBef>
                <a:spcAft>
                  <a:spcPts val="0"/>
                </a:spcAft>
                <a:buNone/>
              </a:pPr>
              <a:r>
                <a:t/>
              </a:r>
              <a:endParaRPr b="1" sz="1200">
                <a:solidFill>
                  <a:srgbClr val="FFFFFF"/>
                </a:solidFill>
                <a:latin typeface="Roboto"/>
                <a:ea typeface="Roboto"/>
                <a:cs typeface="Roboto"/>
                <a:sym typeface="Roboto"/>
              </a:endParaRPr>
            </a:p>
            <a:p>
              <a:pPr indent="0" lvl="0" marL="0" rtl="0" algn="l">
                <a:spcBef>
                  <a:spcPts val="0"/>
                </a:spcBef>
                <a:spcAft>
                  <a:spcPts val="0"/>
                </a:spcAft>
                <a:buNone/>
              </a:pPr>
              <a:r>
                <a:rPr b="1" lang="en" sz="1200">
                  <a:solidFill>
                    <a:srgbClr val="FFFFFF"/>
                  </a:solidFill>
                  <a:latin typeface="Roboto"/>
                  <a:ea typeface="Roboto"/>
                  <a:cs typeface="Roboto"/>
                  <a:sym typeface="Roboto"/>
                </a:rPr>
                <a:t>Marketing</a:t>
              </a:r>
              <a:endParaRPr b="1" sz="1200">
                <a:solidFill>
                  <a:srgbClr val="FFFFFF"/>
                </a:solidFill>
                <a:latin typeface="Roboto"/>
                <a:ea typeface="Roboto"/>
                <a:cs typeface="Roboto"/>
                <a:sym typeface="Roboto"/>
              </a:endParaRPr>
            </a:p>
            <a:p>
              <a:pPr indent="0" lvl="0" marL="0" rtl="0" algn="l">
                <a:spcBef>
                  <a:spcPts val="0"/>
                </a:spcBef>
                <a:spcAft>
                  <a:spcPts val="0"/>
                </a:spcAft>
                <a:buNone/>
              </a:pPr>
              <a:r>
                <a:t/>
              </a:r>
              <a:endParaRPr b="1" sz="1200">
                <a:solidFill>
                  <a:srgbClr val="FFFFFF"/>
                </a:solidFill>
                <a:latin typeface="Roboto"/>
                <a:ea typeface="Roboto"/>
                <a:cs typeface="Roboto"/>
                <a:sym typeface="Roboto"/>
              </a:endParaRPr>
            </a:p>
            <a:p>
              <a:pPr indent="0" lvl="0" marL="0" rtl="0" algn="l">
                <a:spcBef>
                  <a:spcPts val="0"/>
                </a:spcBef>
                <a:spcAft>
                  <a:spcPts val="0"/>
                </a:spcAft>
                <a:buNone/>
              </a:pPr>
              <a:r>
                <a:t/>
              </a:r>
              <a:endParaRPr b="1" sz="1200">
                <a:solidFill>
                  <a:srgbClr val="FFFFFF"/>
                </a:solidFill>
                <a:latin typeface="Roboto"/>
                <a:ea typeface="Roboto"/>
                <a:cs typeface="Roboto"/>
                <a:sym typeface="Roboto"/>
              </a:endParaRPr>
            </a:p>
            <a:p>
              <a:pPr indent="0" lvl="0" marL="0" rtl="0" algn="l">
                <a:spcBef>
                  <a:spcPts val="0"/>
                </a:spcBef>
                <a:spcAft>
                  <a:spcPts val="0"/>
                </a:spcAft>
                <a:buNone/>
              </a:pPr>
              <a:r>
                <a:t/>
              </a:r>
              <a:endParaRPr b="1" sz="1200">
                <a:solidFill>
                  <a:srgbClr val="FFFFFF"/>
                </a:solidFill>
                <a:latin typeface="Roboto"/>
                <a:ea typeface="Roboto"/>
                <a:cs typeface="Roboto"/>
                <a:sym typeface="Roboto"/>
              </a:endParaRPr>
            </a:p>
            <a:p>
              <a:pPr indent="0" lvl="0" marL="0" rtl="0" algn="l">
                <a:spcBef>
                  <a:spcPts val="0"/>
                </a:spcBef>
                <a:spcAft>
                  <a:spcPts val="0"/>
                </a:spcAft>
                <a:buNone/>
              </a:pPr>
              <a:r>
                <a:t/>
              </a:r>
              <a:endParaRPr b="1" sz="1200">
                <a:solidFill>
                  <a:srgbClr val="FFFFFF"/>
                </a:solidFill>
                <a:latin typeface="Roboto"/>
                <a:ea typeface="Roboto"/>
                <a:cs typeface="Roboto"/>
                <a:sym typeface="Roboto"/>
              </a:endParaRPr>
            </a:p>
            <a:p>
              <a:pPr indent="0" lvl="0" marL="0" rtl="0" algn="l">
                <a:spcBef>
                  <a:spcPts val="0"/>
                </a:spcBef>
                <a:spcAft>
                  <a:spcPts val="0"/>
                </a:spcAft>
                <a:buNone/>
              </a:pPr>
              <a:r>
                <a:rPr b="1" lang="en" sz="1200">
                  <a:solidFill>
                    <a:srgbClr val="FFFFFF"/>
                  </a:solidFill>
                  <a:latin typeface="Roboto"/>
                  <a:ea typeface="Roboto"/>
                  <a:cs typeface="Roboto"/>
                  <a:sym typeface="Roboto"/>
                </a:rPr>
                <a:t>Software Development</a:t>
              </a:r>
              <a:endParaRPr b="1" sz="1200">
                <a:solidFill>
                  <a:srgbClr val="FFFFFF"/>
                </a:solidFill>
                <a:latin typeface="Roboto"/>
                <a:ea typeface="Roboto"/>
                <a:cs typeface="Roboto"/>
                <a:sym typeface="Roboto"/>
              </a:endParaRPr>
            </a:p>
            <a:p>
              <a:pPr indent="0" lvl="0" marL="0" rtl="0" algn="l">
                <a:spcBef>
                  <a:spcPts val="0"/>
                </a:spcBef>
                <a:spcAft>
                  <a:spcPts val="0"/>
                </a:spcAft>
                <a:buNone/>
              </a:pPr>
              <a:r>
                <a:t/>
              </a:r>
              <a:endParaRPr b="1" sz="1200">
                <a:solidFill>
                  <a:srgbClr val="FFFFFF"/>
                </a:solidFill>
                <a:latin typeface="Roboto"/>
                <a:ea typeface="Roboto"/>
                <a:cs typeface="Roboto"/>
                <a:sym typeface="Roboto"/>
              </a:endParaRPr>
            </a:p>
            <a:p>
              <a:pPr indent="0" lvl="0" marL="0" rtl="0" algn="l">
                <a:spcBef>
                  <a:spcPts val="0"/>
                </a:spcBef>
                <a:spcAft>
                  <a:spcPts val="0"/>
                </a:spcAft>
                <a:buNone/>
              </a:pPr>
              <a:r>
                <a:t/>
              </a:r>
              <a:endParaRPr b="1" sz="1200">
                <a:solidFill>
                  <a:srgbClr val="FFFFFF"/>
                </a:solidFill>
                <a:latin typeface="Roboto"/>
                <a:ea typeface="Roboto"/>
                <a:cs typeface="Roboto"/>
                <a:sym typeface="Roboto"/>
              </a:endParaRPr>
            </a:p>
            <a:p>
              <a:pPr indent="0" lvl="0" marL="0" rtl="0" algn="l">
                <a:spcBef>
                  <a:spcPts val="0"/>
                </a:spcBef>
                <a:spcAft>
                  <a:spcPts val="0"/>
                </a:spcAft>
                <a:buNone/>
              </a:pPr>
              <a:r>
                <a:rPr b="1" lang="en" sz="1200">
                  <a:solidFill>
                    <a:srgbClr val="FFFFFF"/>
                  </a:solidFill>
                  <a:latin typeface="Roboto"/>
                  <a:ea typeface="Roboto"/>
                  <a:cs typeface="Roboto"/>
                  <a:sym typeface="Roboto"/>
                </a:rPr>
                <a:t>Customer Satisfaction</a:t>
              </a:r>
              <a:endParaRPr b="1" sz="1200">
                <a:solidFill>
                  <a:srgbClr val="FFFFFF"/>
                </a:solidFill>
                <a:latin typeface="Roboto"/>
                <a:ea typeface="Roboto"/>
                <a:cs typeface="Roboto"/>
                <a:sym typeface="Roboto"/>
              </a:endParaRPr>
            </a:p>
            <a:p>
              <a:pPr indent="0" lvl="0" marL="0" rtl="0" algn="l">
                <a:spcBef>
                  <a:spcPts val="0"/>
                </a:spcBef>
                <a:spcAft>
                  <a:spcPts val="0"/>
                </a:spcAft>
                <a:buNone/>
              </a:pPr>
              <a:r>
                <a:t/>
              </a:r>
              <a:endParaRPr b="1" sz="1200">
                <a:solidFill>
                  <a:srgbClr val="FFFFFF"/>
                </a:solidFill>
                <a:latin typeface="Roboto"/>
                <a:ea typeface="Roboto"/>
                <a:cs typeface="Roboto"/>
                <a:sym typeface="Roboto"/>
              </a:endParaRPr>
            </a:p>
          </p:txBody>
        </p:sp>
        <p:sp>
          <p:nvSpPr>
            <p:cNvPr id="160" name="Google Shape;160;p17"/>
            <p:cNvSpPr txBox="1"/>
            <p:nvPr/>
          </p:nvSpPr>
          <p:spPr>
            <a:xfrm>
              <a:off x="205650" y="2441102"/>
              <a:ext cx="1497600" cy="302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1B786E"/>
                  </a:solidFill>
                  <a:latin typeface="Roboto"/>
                  <a:ea typeface="Roboto"/>
                  <a:cs typeface="Roboto"/>
                  <a:sym typeface="Roboto"/>
                </a:rPr>
                <a:t>Themes</a:t>
              </a:r>
              <a:endParaRPr sz="1800">
                <a:solidFill>
                  <a:srgbClr val="1B786E"/>
                </a:solidFill>
                <a:latin typeface="Roboto"/>
                <a:ea typeface="Roboto"/>
                <a:cs typeface="Roboto"/>
                <a:sym typeface="Roboto"/>
              </a:endParaRPr>
            </a:p>
          </p:txBody>
        </p:sp>
        <p:cxnSp>
          <p:nvCxnSpPr>
            <p:cNvPr id="161" name="Google Shape;161;p17"/>
            <p:cNvCxnSpPr/>
            <p:nvPr/>
          </p:nvCxnSpPr>
          <p:spPr>
            <a:xfrm>
              <a:off x="1828800" y="2295575"/>
              <a:ext cx="0" cy="2837400"/>
            </a:xfrm>
            <a:prstGeom prst="straightConnector1">
              <a:avLst/>
            </a:prstGeom>
            <a:noFill/>
            <a:ln cap="flat" cmpd="sng" w="9525">
              <a:solidFill>
                <a:srgbClr val="83E3D9"/>
              </a:solidFill>
              <a:prstDash val="dot"/>
              <a:round/>
              <a:headEnd len="sm" w="sm" type="none"/>
              <a:tailEnd len="sm" w="sm" type="none"/>
            </a:ln>
          </p:spPr>
        </p:cxn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 Features</a:t>
            </a:r>
            <a:endParaRPr/>
          </a:p>
        </p:txBody>
      </p:sp>
      <p:grpSp>
        <p:nvGrpSpPr>
          <p:cNvPr id="167" name="Google Shape;167;p18"/>
          <p:cNvGrpSpPr/>
          <p:nvPr/>
        </p:nvGrpSpPr>
        <p:grpSpPr>
          <a:xfrm>
            <a:off x="1594800" y="3674347"/>
            <a:ext cx="5957975" cy="801479"/>
            <a:chOff x="1593000" y="2322568"/>
            <a:chExt cx="5957975" cy="643500"/>
          </a:xfrm>
        </p:grpSpPr>
        <p:sp>
          <p:nvSpPr>
            <p:cNvPr id="168" name="Google Shape;168;p18"/>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p:nvPr/>
          </p:nvSpPr>
          <p:spPr>
            <a:xfrm flipH="1">
              <a:off x="2283025" y="2322575"/>
              <a:ext cx="1844400" cy="642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p:nvPr/>
          </p:nvSpPr>
          <p:spPr>
            <a:xfrm rot="-5400000">
              <a:off x="3501574" y="1934671"/>
              <a:ext cx="643356" cy="1419149"/>
            </a:xfrm>
            <a:prstGeom prst="flowChartOffpageConnector">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lt1"/>
                  </a:solidFill>
                  <a:latin typeface="Roboto"/>
                  <a:ea typeface="Roboto"/>
                  <a:cs typeface="Roboto"/>
                  <a:sym typeface="Roboto"/>
                </a:rPr>
                <a:t>Modes</a:t>
              </a:r>
              <a:endParaRPr sz="1000">
                <a:solidFill>
                  <a:srgbClr val="FFFFFF"/>
                </a:solidFill>
                <a:latin typeface="Roboto"/>
                <a:ea typeface="Roboto"/>
                <a:cs typeface="Roboto"/>
                <a:sym typeface="Roboto"/>
              </a:endParaRPr>
            </a:p>
          </p:txBody>
        </p:sp>
        <p:sp>
          <p:nvSpPr>
            <p:cNvPr id="172" name="Google Shape;172;p18"/>
            <p:cNvSpPr/>
            <p:nvPr/>
          </p:nvSpPr>
          <p:spPr>
            <a:xfrm>
              <a:off x="1593000" y="2322568"/>
              <a:ext cx="690000" cy="642300"/>
            </a:xfrm>
            <a:prstGeom prst="rect">
              <a:avLst/>
            </a:prstGeom>
            <a:solidFill>
              <a:srgbClr val="1D7E74"/>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04</a:t>
              </a:r>
              <a:endParaRPr sz="2600">
                <a:solidFill>
                  <a:srgbClr val="FFFFFF"/>
                </a:solidFill>
                <a:latin typeface="Roboto Thin"/>
                <a:ea typeface="Roboto Thin"/>
                <a:cs typeface="Roboto Thin"/>
                <a:sym typeface="Roboto Thin"/>
              </a:endParaRPr>
            </a:p>
          </p:txBody>
        </p:sp>
        <p:sp>
          <p:nvSpPr>
            <p:cNvPr id="174" name="Google Shape;174;p18"/>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1B786E"/>
                </a:buClr>
                <a:buSzPts val="1200"/>
                <a:buFont typeface="Roboto"/>
                <a:buChar char="●"/>
              </a:pPr>
              <a:r>
                <a:rPr lang="en" sz="1200">
                  <a:solidFill>
                    <a:srgbClr val="1B786E"/>
                  </a:solidFill>
                  <a:latin typeface="Roboto"/>
                  <a:ea typeface="Roboto"/>
                  <a:cs typeface="Roboto"/>
                  <a:sym typeface="Roboto"/>
                </a:rPr>
                <a:t>Airplane Mode</a:t>
              </a:r>
              <a:endParaRPr sz="1200">
                <a:solidFill>
                  <a:srgbClr val="1B786E"/>
                </a:solidFill>
                <a:latin typeface="Roboto"/>
                <a:ea typeface="Roboto"/>
                <a:cs typeface="Roboto"/>
                <a:sym typeface="Roboto"/>
              </a:endParaRPr>
            </a:p>
            <a:p>
              <a:pPr indent="-304800" lvl="0" marL="457200" rtl="0" algn="l">
                <a:lnSpc>
                  <a:spcPct val="115000"/>
                </a:lnSpc>
                <a:spcBef>
                  <a:spcPts val="0"/>
                </a:spcBef>
                <a:spcAft>
                  <a:spcPts val="0"/>
                </a:spcAft>
                <a:buClr>
                  <a:srgbClr val="1B786E"/>
                </a:buClr>
                <a:buSzPts val="1200"/>
                <a:buFont typeface="Roboto"/>
                <a:buChar char="●"/>
              </a:pPr>
              <a:r>
                <a:rPr lang="en" sz="1200">
                  <a:solidFill>
                    <a:srgbClr val="1B786E"/>
                  </a:solidFill>
                  <a:latin typeface="Roboto"/>
                  <a:ea typeface="Roboto"/>
                  <a:cs typeface="Roboto"/>
                  <a:sym typeface="Roboto"/>
                </a:rPr>
                <a:t>Sleep Mode</a:t>
              </a:r>
              <a:endParaRPr sz="1200">
                <a:solidFill>
                  <a:srgbClr val="1B786E"/>
                </a:solidFill>
                <a:latin typeface="Roboto"/>
                <a:ea typeface="Roboto"/>
                <a:cs typeface="Roboto"/>
                <a:sym typeface="Roboto"/>
              </a:endParaRPr>
            </a:p>
            <a:p>
              <a:pPr indent="-304800" lvl="0" marL="457200" rtl="0" algn="l">
                <a:lnSpc>
                  <a:spcPct val="115000"/>
                </a:lnSpc>
                <a:spcBef>
                  <a:spcPts val="0"/>
                </a:spcBef>
                <a:spcAft>
                  <a:spcPts val="0"/>
                </a:spcAft>
                <a:buClr>
                  <a:srgbClr val="1B786E"/>
                </a:buClr>
                <a:buSzPts val="1200"/>
                <a:buFont typeface="Roboto"/>
                <a:buChar char="●"/>
              </a:pPr>
              <a:r>
                <a:rPr lang="en" sz="1200">
                  <a:solidFill>
                    <a:srgbClr val="1B786E"/>
                  </a:solidFill>
                  <a:latin typeface="Roboto"/>
                  <a:ea typeface="Roboto"/>
                  <a:cs typeface="Roboto"/>
                  <a:sym typeface="Roboto"/>
                </a:rPr>
                <a:t>Alarms</a:t>
              </a:r>
              <a:endParaRPr sz="1200">
                <a:solidFill>
                  <a:srgbClr val="1B786E"/>
                </a:solidFill>
                <a:latin typeface="Roboto"/>
                <a:ea typeface="Roboto"/>
                <a:cs typeface="Roboto"/>
                <a:sym typeface="Roboto"/>
              </a:endParaRPr>
            </a:p>
          </p:txBody>
        </p:sp>
      </p:grpSp>
      <p:grpSp>
        <p:nvGrpSpPr>
          <p:cNvPr id="175" name="Google Shape;175;p18"/>
          <p:cNvGrpSpPr/>
          <p:nvPr/>
        </p:nvGrpSpPr>
        <p:grpSpPr>
          <a:xfrm>
            <a:off x="1593000" y="2791156"/>
            <a:ext cx="5957975" cy="883204"/>
            <a:chOff x="1593000" y="2322568"/>
            <a:chExt cx="5957975" cy="643500"/>
          </a:xfrm>
        </p:grpSpPr>
        <p:sp>
          <p:nvSpPr>
            <p:cNvPr id="176" name="Google Shape;176;p18"/>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
            <p:cNvSpPr/>
            <p:nvPr/>
          </p:nvSpPr>
          <p:spPr>
            <a:xfrm flipH="1">
              <a:off x="2283025" y="2322575"/>
              <a:ext cx="1844400" cy="642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p:nvPr/>
          </p:nvSpPr>
          <p:spPr>
            <a:xfrm rot="-5400000">
              <a:off x="3501574" y="1934671"/>
              <a:ext cx="643356" cy="1419149"/>
            </a:xfrm>
            <a:prstGeom prst="flowChartOffpageConnector">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lt1"/>
                  </a:solidFill>
                  <a:latin typeface="Roboto"/>
                  <a:ea typeface="Roboto"/>
                  <a:cs typeface="Roboto"/>
                  <a:sym typeface="Roboto"/>
                </a:rPr>
                <a:t>In-App Features</a:t>
              </a:r>
              <a:endParaRPr sz="1000">
                <a:solidFill>
                  <a:srgbClr val="FFFFFF"/>
                </a:solidFill>
                <a:latin typeface="Roboto"/>
                <a:ea typeface="Roboto"/>
                <a:cs typeface="Roboto"/>
                <a:sym typeface="Roboto"/>
              </a:endParaRPr>
            </a:p>
          </p:txBody>
        </p:sp>
        <p:sp>
          <p:nvSpPr>
            <p:cNvPr id="180" name="Google Shape;180;p18"/>
            <p:cNvSpPr/>
            <p:nvPr/>
          </p:nvSpPr>
          <p:spPr>
            <a:xfrm>
              <a:off x="1593000" y="2322568"/>
              <a:ext cx="690000" cy="642300"/>
            </a:xfrm>
            <a:prstGeom prst="rect">
              <a:avLst/>
            </a:prstGeom>
            <a:solidFill>
              <a:srgbClr val="1D7E74"/>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182" name="Google Shape;182;p18"/>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1B786E"/>
                </a:buClr>
                <a:buSzPts val="1200"/>
                <a:buFont typeface="Roboto"/>
                <a:buChar char="●"/>
              </a:pPr>
              <a:r>
                <a:rPr lang="en" sz="1200">
                  <a:solidFill>
                    <a:srgbClr val="1B786E"/>
                  </a:solidFill>
                  <a:latin typeface="Roboto"/>
                  <a:ea typeface="Roboto"/>
                  <a:cs typeface="Roboto"/>
                  <a:sym typeface="Roboto"/>
                </a:rPr>
                <a:t>Proximity Alert</a:t>
              </a:r>
              <a:endParaRPr sz="1200">
                <a:solidFill>
                  <a:srgbClr val="1B786E"/>
                </a:solidFill>
                <a:latin typeface="Roboto"/>
                <a:ea typeface="Roboto"/>
                <a:cs typeface="Roboto"/>
                <a:sym typeface="Roboto"/>
              </a:endParaRPr>
            </a:p>
            <a:p>
              <a:pPr indent="-304800" lvl="0" marL="457200" rtl="0" algn="l">
                <a:lnSpc>
                  <a:spcPct val="115000"/>
                </a:lnSpc>
                <a:spcBef>
                  <a:spcPts val="0"/>
                </a:spcBef>
                <a:spcAft>
                  <a:spcPts val="0"/>
                </a:spcAft>
                <a:buClr>
                  <a:srgbClr val="1B786E"/>
                </a:buClr>
                <a:buSzPts val="1200"/>
                <a:buFont typeface="Roboto"/>
                <a:buChar char="●"/>
              </a:pPr>
              <a:r>
                <a:rPr lang="en" sz="1200">
                  <a:solidFill>
                    <a:srgbClr val="1B786E"/>
                  </a:solidFill>
                  <a:latin typeface="Roboto"/>
                  <a:ea typeface="Roboto"/>
                  <a:cs typeface="Roboto"/>
                  <a:sym typeface="Roboto"/>
                </a:rPr>
                <a:t>Easy Add-on Luggage</a:t>
              </a:r>
              <a:endParaRPr sz="1200">
                <a:solidFill>
                  <a:srgbClr val="1B786E"/>
                </a:solidFill>
                <a:latin typeface="Roboto"/>
                <a:ea typeface="Roboto"/>
                <a:cs typeface="Roboto"/>
                <a:sym typeface="Roboto"/>
              </a:endParaRPr>
            </a:p>
            <a:p>
              <a:pPr indent="-304800" lvl="0" marL="457200" rtl="0" algn="l">
                <a:lnSpc>
                  <a:spcPct val="115000"/>
                </a:lnSpc>
                <a:spcBef>
                  <a:spcPts val="0"/>
                </a:spcBef>
                <a:spcAft>
                  <a:spcPts val="0"/>
                </a:spcAft>
                <a:buClr>
                  <a:srgbClr val="1B786E"/>
                </a:buClr>
                <a:buSzPts val="1200"/>
                <a:buFont typeface="Roboto"/>
                <a:buChar char="●"/>
              </a:pPr>
              <a:r>
                <a:rPr lang="en" sz="1200">
                  <a:solidFill>
                    <a:srgbClr val="1B786E"/>
                  </a:solidFill>
                  <a:latin typeface="Roboto"/>
                  <a:ea typeface="Roboto"/>
                  <a:cs typeface="Roboto"/>
                  <a:sym typeface="Roboto"/>
                </a:rPr>
                <a:t>Live Chatting</a:t>
              </a:r>
              <a:endParaRPr sz="1200">
                <a:solidFill>
                  <a:srgbClr val="1B786E"/>
                </a:solidFill>
                <a:latin typeface="Roboto"/>
                <a:ea typeface="Roboto"/>
                <a:cs typeface="Roboto"/>
                <a:sym typeface="Roboto"/>
              </a:endParaRPr>
            </a:p>
            <a:p>
              <a:pPr indent="-304800" lvl="0" marL="457200" rtl="0" algn="l">
                <a:lnSpc>
                  <a:spcPct val="115000"/>
                </a:lnSpc>
                <a:spcBef>
                  <a:spcPts val="0"/>
                </a:spcBef>
                <a:spcAft>
                  <a:spcPts val="0"/>
                </a:spcAft>
                <a:buClr>
                  <a:srgbClr val="1B786E"/>
                </a:buClr>
                <a:buSzPts val="1200"/>
                <a:buFont typeface="Roboto"/>
                <a:buChar char="●"/>
              </a:pPr>
              <a:r>
                <a:rPr lang="en" sz="1200">
                  <a:solidFill>
                    <a:srgbClr val="1B786E"/>
                  </a:solidFill>
                  <a:latin typeface="Roboto"/>
                  <a:ea typeface="Roboto"/>
                  <a:cs typeface="Roboto"/>
                  <a:sym typeface="Roboto"/>
                </a:rPr>
                <a:t>Cloud</a:t>
              </a:r>
              <a:endParaRPr sz="1200">
                <a:solidFill>
                  <a:srgbClr val="1B786E"/>
                </a:solidFill>
                <a:latin typeface="Roboto"/>
                <a:ea typeface="Roboto"/>
                <a:cs typeface="Roboto"/>
                <a:sym typeface="Roboto"/>
              </a:endParaRPr>
            </a:p>
          </p:txBody>
        </p:sp>
      </p:grpSp>
      <p:grpSp>
        <p:nvGrpSpPr>
          <p:cNvPr id="183" name="Google Shape;183;p18"/>
          <p:cNvGrpSpPr/>
          <p:nvPr/>
        </p:nvGrpSpPr>
        <p:grpSpPr>
          <a:xfrm>
            <a:off x="1593000" y="2082020"/>
            <a:ext cx="5957975" cy="709137"/>
            <a:chOff x="1593000" y="2322568"/>
            <a:chExt cx="5957975" cy="643500"/>
          </a:xfrm>
        </p:grpSpPr>
        <p:sp>
          <p:nvSpPr>
            <p:cNvPr id="184" name="Google Shape;184;p18"/>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p:nvPr/>
          </p:nvSpPr>
          <p:spPr>
            <a:xfrm flipH="1">
              <a:off x="2283025" y="2322575"/>
              <a:ext cx="1844400" cy="642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
            <p:cNvSpPr/>
            <p:nvPr/>
          </p:nvSpPr>
          <p:spPr>
            <a:xfrm rot="-5400000">
              <a:off x="3501574" y="1934671"/>
              <a:ext cx="643356" cy="1419149"/>
            </a:xfrm>
            <a:prstGeom prst="flowChartOffpageConnector">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lt1"/>
                  </a:solidFill>
                  <a:latin typeface="Roboto"/>
                  <a:ea typeface="Roboto"/>
                  <a:cs typeface="Roboto"/>
                  <a:sym typeface="Roboto"/>
                </a:rPr>
                <a:t>Network and Hardware Features</a:t>
              </a:r>
              <a:endParaRPr sz="1000">
                <a:solidFill>
                  <a:srgbClr val="FFFFFF"/>
                </a:solidFill>
                <a:latin typeface="Roboto Medium"/>
                <a:ea typeface="Roboto Medium"/>
                <a:cs typeface="Roboto Medium"/>
                <a:sym typeface="Roboto Medium"/>
              </a:endParaRPr>
            </a:p>
          </p:txBody>
        </p:sp>
        <p:sp>
          <p:nvSpPr>
            <p:cNvPr id="188" name="Google Shape;188;p18"/>
            <p:cNvSpPr/>
            <p:nvPr/>
          </p:nvSpPr>
          <p:spPr>
            <a:xfrm>
              <a:off x="1593000" y="2322568"/>
              <a:ext cx="690000" cy="642300"/>
            </a:xfrm>
            <a:prstGeom prst="rect">
              <a:avLst/>
            </a:prstGeom>
            <a:solidFill>
              <a:srgbClr val="1D7E74"/>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190" name="Google Shape;190;p18"/>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1B786E"/>
                </a:buClr>
                <a:buSzPts val="1200"/>
                <a:buFont typeface="Roboto"/>
                <a:buChar char="●"/>
              </a:pPr>
              <a:r>
                <a:rPr lang="en" sz="1200">
                  <a:solidFill>
                    <a:srgbClr val="1B786E"/>
                  </a:solidFill>
                  <a:latin typeface="Roboto"/>
                  <a:ea typeface="Roboto"/>
                  <a:cs typeface="Roboto"/>
                  <a:sym typeface="Roboto"/>
                </a:rPr>
                <a:t>Bluetooth, GSM and WiFi</a:t>
              </a:r>
              <a:endParaRPr sz="1200">
                <a:solidFill>
                  <a:srgbClr val="1B786E"/>
                </a:solidFill>
                <a:latin typeface="Roboto"/>
                <a:ea typeface="Roboto"/>
                <a:cs typeface="Roboto"/>
                <a:sym typeface="Roboto"/>
              </a:endParaRPr>
            </a:p>
            <a:p>
              <a:pPr indent="-304800" lvl="0" marL="457200" rtl="0" algn="l">
                <a:lnSpc>
                  <a:spcPct val="115000"/>
                </a:lnSpc>
                <a:spcBef>
                  <a:spcPts val="0"/>
                </a:spcBef>
                <a:spcAft>
                  <a:spcPts val="0"/>
                </a:spcAft>
                <a:buClr>
                  <a:srgbClr val="1B786E"/>
                </a:buClr>
                <a:buSzPts val="1200"/>
                <a:buFont typeface="Roboto"/>
                <a:buChar char="●"/>
              </a:pPr>
              <a:r>
                <a:rPr lang="en" sz="1200">
                  <a:solidFill>
                    <a:srgbClr val="1B786E"/>
                  </a:solidFill>
                  <a:latin typeface="Roboto"/>
                  <a:ea typeface="Roboto"/>
                  <a:cs typeface="Roboto"/>
                  <a:sym typeface="Roboto"/>
                </a:rPr>
                <a:t>iOS /Android</a:t>
              </a:r>
              <a:endParaRPr sz="1200">
                <a:solidFill>
                  <a:srgbClr val="A72A1E"/>
                </a:solidFill>
                <a:latin typeface="Roboto"/>
                <a:ea typeface="Roboto"/>
                <a:cs typeface="Roboto"/>
                <a:sym typeface="Roboto"/>
              </a:endParaRPr>
            </a:p>
            <a:p>
              <a:pPr indent="-304800" lvl="0" marL="457200" rtl="0" algn="l">
                <a:lnSpc>
                  <a:spcPct val="115000"/>
                </a:lnSpc>
                <a:spcBef>
                  <a:spcPts val="0"/>
                </a:spcBef>
                <a:spcAft>
                  <a:spcPts val="0"/>
                </a:spcAft>
                <a:buClr>
                  <a:srgbClr val="1B786E"/>
                </a:buClr>
                <a:buSzPts val="1200"/>
                <a:buFont typeface="Roboto"/>
                <a:buChar char="●"/>
              </a:pPr>
              <a:r>
                <a:rPr lang="en" sz="1200">
                  <a:solidFill>
                    <a:srgbClr val="1B786E"/>
                  </a:solidFill>
                  <a:latin typeface="Roboto"/>
                  <a:ea typeface="Roboto"/>
                  <a:cs typeface="Roboto"/>
                  <a:sym typeface="Roboto"/>
                </a:rPr>
                <a:t>Carousel Track</a:t>
              </a:r>
              <a:endParaRPr sz="1200">
                <a:solidFill>
                  <a:srgbClr val="1B786E"/>
                </a:solidFill>
                <a:latin typeface="Roboto"/>
                <a:ea typeface="Roboto"/>
                <a:cs typeface="Roboto"/>
                <a:sym typeface="Roboto"/>
              </a:endParaRPr>
            </a:p>
          </p:txBody>
        </p:sp>
      </p:grpSp>
      <p:grpSp>
        <p:nvGrpSpPr>
          <p:cNvPr id="191" name="Google Shape;191;p18"/>
          <p:cNvGrpSpPr/>
          <p:nvPr/>
        </p:nvGrpSpPr>
        <p:grpSpPr>
          <a:xfrm>
            <a:off x="1593000" y="1381312"/>
            <a:ext cx="5957975" cy="709137"/>
            <a:chOff x="1593000" y="2322568"/>
            <a:chExt cx="5957975" cy="643500"/>
          </a:xfrm>
        </p:grpSpPr>
        <p:sp>
          <p:nvSpPr>
            <p:cNvPr id="192" name="Google Shape;192;p18"/>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
            <p:cNvSpPr/>
            <p:nvPr/>
          </p:nvSpPr>
          <p:spPr>
            <a:xfrm flipH="1">
              <a:off x="2283025" y="2322575"/>
              <a:ext cx="1844400" cy="642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
            <p:cNvSpPr/>
            <p:nvPr/>
          </p:nvSpPr>
          <p:spPr>
            <a:xfrm rot="-5400000">
              <a:off x="3501574" y="1934671"/>
              <a:ext cx="643356" cy="1419149"/>
            </a:xfrm>
            <a:prstGeom prst="flowChartOffpageConnector">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lt1"/>
                  </a:solidFill>
                  <a:latin typeface="Roboto Medium"/>
                  <a:ea typeface="Roboto Medium"/>
                  <a:cs typeface="Roboto Medium"/>
                  <a:sym typeface="Roboto Medium"/>
                </a:rPr>
                <a:t>Live Location Updates</a:t>
              </a:r>
              <a:endParaRPr sz="1000">
                <a:solidFill>
                  <a:srgbClr val="FFFFFF"/>
                </a:solidFill>
                <a:latin typeface="Roboto"/>
                <a:ea typeface="Roboto"/>
                <a:cs typeface="Roboto"/>
                <a:sym typeface="Roboto"/>
              </a:endParaRPr>
            </a:p>
          </p:txBody>
        </p:sp>
        <p:sp>
          <p:nvSpPr>
            <p:cNvPr id="196" name="Google Shape;196;p18"/>
            <p:cNvSpPr/>
            <p:nvPr/>
          </p:nvSpPr>
          <p:spPr>
            <a:xfrm>
              <a:off x="1593000" y="2322568"/>
              <a:ext cx="690000" cy="642300"/>
            </a:xfrm>
            <a:prstGeom prst="rect">
              <a:avLst/>
            </a:prstGeom>
            <a:solidFill>
              <a:srgbClr val="1D7E74"/>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8"/>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198" name="Google Shape;198;p18"/>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1B786E"/>
                </a:buClr>
                <a:buSzPts val="1200"/>
                <a:buFont typeface="Roboto"/>
                <a:buChar char="●"/>
              </a:pPr>
              <a:r>
                <a:rPr lang="en" sz="1200">
                  <a:solidFill>
                    <a:srgbClr val="1B786E"/>
                  </a:solidFill>
                  <a:latin typeface="Roboto"/>
                  <a:ea typeface="Roboto"/>
                  <a:cs typeface="Roboto"/>
                  <a:sym typeface="Roboto"/>
                </a:rPr>
                <a:t>Push Notification</a:t>
              </a:r>
              <a:endParaRPr sz="1200">
                <a:solidFill>
                  <a:srgbClr val="1B786E"/>
                </a:solidFill>
                <a:latin typeface="Roboto"/>
                <a:ea typeface="Roboto"/>
                <a:cs typeface="Roboto"/>
                <a:sym typeface="Roboto"/>
              </a:endParaRPr>
            </a:p>
            <a:p>
              <a:pPr indent="-304800" lvl="0" marL="457200" rtl="0" algn="l">
                <a:lnSpc>
                  <a:spcPct val="115000"/>
                </a:lnSpc>
                <a:spcBef>
                  <a:spcPts val="0"/>
                </a:spcBef>
                <a:spcAft>
                  <a:spcPts val="0"/>
                </a:spcAft>
                <a:buClr>
                  <a:srgbClr val="1B786E"/>
                </a:buClr>
                <a:buSzPts val="1200"/>
                <a:buFont typeface="Roboto"/>
                <a:buChar char="●"/>
              </a:pPr>
              <a:r>
                <a:rPr lang="en" sz="1200">
                  <a:solidFill>
                    <a:srgbClr val="1B786E"/>
                  </a:solidFill>
                  <a:latin typeface="Roboto"/>
                  <a:ea typeface="Roboto"/>
                  <a:cs typeface="Roboto"/>
                  <a:sym typeface="Roboto"/>
                </a:rPr>
                <a:t>Text Messages</a:t>
              </a:r>
              <a:endParaRPr sz="1200">
                <a:solidFill>
                  <a:srgbClr val="1B786E"/>
                </a:solidFill>
                <a:latin typeface="Roboto"/>
                <a:ea typeface="Roboto"/>
                <a:cs typeface="Roboto"/>
                <a:sym typeface="Roboto"/>
              </a:endParaRPr>
            </a:p>
            <a:p>
              <a:pPr indent="-304800" lvl="0" marL="457200" rtl="0" algn="l">
                <a:lnSpc>
                  <a:spcPct val="115000"/>
                </a:lnSpc>
                <a:spcBef>
                  <a:spcPts val="0"/>
                </a:spcBef>
                <a:spcAft>
                  <a:spcPts val="0"/>
                </a:spcAft>
                <a:buClr>
                  <a:srgbClr val="1B786E"/>
                </a:buClr>
                <a:buSzPts val="1200"/>
                <a:buFont typeface="Roboto"/>
                <a:buChar char="●"/>
              </a:pPr>
              <a:r>
                <a:rPr lang="en" sz="1200">
                  <a:solidFill>
                    <a:srgbClr val="1B786E"/>
                  </a:solidFill>
                  <a:latin typeface="Roboto"/>
                  <a:ea typeface="Roboto"/>
                  <a:cs typeface="Roboto"/>
                  <a:sym typeface="Roboto"/>
                </a:rPr>
                <a:t>Emails</a:t>
              </a:r>
              <a:endParaRPr sz="1200">
                <a:solidFill>
                  <a:srgbClr val="1B786E"/>
                </a:solidFill>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19"/>
          <p:cNvSpPr txBox="1"/>
          <p:nvPr>
            <p:ph type="title"/>
          </p:nvPr>
        </p:nvSpPr>
        <p:spPr>
          <a:xfrm>
            <a:off x="729450" y="567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of MVP for launch</a:t>
            </a:r>
            <a:endParaRPr/>
          </a:p>
        </p:txBody>
      </p:sp>
      <p:grpSp>
        <p:nvGrpSpPr>
          <p:cNvPr id="204" name="Google Shape;204;p19"/>
          <p:cNvGrpSpPr/>
          <p:nvPr/>
        </p:nvGrpSpPr>
        <p:grpSpPr>
          <a:xfrm>
            <a:off x="3523025" y="1493394"/>
            <a:ext cx="2097944" cy="3023058"/>
            <a:chOff x="1118215" y="283725"/>
            <a:chExt cx="2090835" cy="4076400"/>
          </a:xfrm>
        </p:grpSpPr>
        <p:sp>
          <p:nvSpPr>
            <p:cNvPr id="205" name="Google Shape;205;p19"/>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9"/>
            <p:cNvSpPr/>
            <p:nvPr/>
          </p:nvSpPr>
          <p:spPr>
            <a:xfrm>
              <a:off x="1118215" y="341750"/>
              <a:ext cx="2048100" cy="22581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9"/>
            <p:cNvSpPr/>
            <p:nvPr/>
          </p:nvSpPr>
          <p:spPr>
            <a:xfrm>
              <a:off x="1233921" y="1485222"/>
              <a:ext cx="1815000" cy="72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1D7E74"/>
                  </a:solidFill>
                  <a:latin typeface="Roboto Medium"/>
                  <a:ea typeface="Roboto Medium"/>
                  <a:cs typeface="Roboto Medium"/>
                  <a:sym typeface="Roboto Medium"/>
                </a:rPr>
                <a:t>Network Usage</a:t>
              </a:r>
              <a:endParaRPr sz="1800">
                <a:solidFill>
                  <a:srgbClr val="1D7E74"/>
                </a:solidFill>
                <a:latin typeface="Roboto Medium"/>
                <a:ea typeface="Roboto Medium"/>
                <a:cs typeface="Roboto Medium"/>
                <a:sym typeface="Roboto Medium"/>
              </a:endParaRPr>
            </a:p>
            <a:p>
              <a:pPr indent="0" lvl="0" marL="0" rtl="0" algn="ctr">
                <a:spcBef>
                  <a:spcPts val="0"/>
                </a:spcBef>
                <a:spcAft>
                  <a:spcPts val="0"/>
                </a:spcAft>
                <a:buNone/>
              </a:pPr>
              <a:r>
                <a:rPr lang="en" sz="1800">
                  <a:solidFill>
                    <a:srgbClr val="1D7E74"/>
                  </a:solidFill>
                  <a:latin typeface="Roboto Medium"/>
                  <a:ea typeface="Roboto Medium"/>
                  <a:cs typeface="Roboto Medium"/>
                  <a:sym typeface="Roboto Medium"/>
                </a:rPr>
                <a:t>and Hardware</a:t>
              </a:r>
              <a:endParaRPr sz="1800">
                <a:solidFill>
                  <a:srgbClr val="1D7E74"/>
                </a:solidFill>
                <a:latin typeface="Roboto Medium"/>
                <a:ea typeface="Roboto Medium"/>
                <a:cs typeface="Roboto Medium"/>
                <a:sym typeface="Roboto Medium"/>
              </a:endParaRPr>
            </a:p>
          </p:txBody>
        </p:sp>
        <p:sp>
          <p:nvSpPr>
            <p:cNvPr id="208" name="Google Shape;208;p19"/>
            <p:cNvSpPr/>
            <p:nvPr/>
          </p:nvSpPr>
          <p:spPr>
            <a:xfrm>
              <a:off x="1256137" y="631055"/>
              <a:ext cx="1815000" cy="67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1D7E74"/>
                  </a:solidFill>
                  <a:latin typeface="Roboto"/>
                  <a:ea typeface="Roboto"/>
                  <a:cs typeface="Roboto"/>
                  <a:sym typeface="Roboto"/>
                </a:rPr>
                <a:t>  70</a:t>
              </a:r>
              <a:r>
                <a:rPr lang="en" sz="4000">
                  <a:solidFill>
                    <a:srgbClr val="1D7E74"/>
                  </a:solidFill>
                  <a:latin typeface="Roboto Thin"/>
                  <a:ea typeface="Roboto Thin"/>
                  <a:cs typeface="Roboto Thin"/>
                  <a:sym typeface="Roboto Thin"/>
                </a:rPr>
                <a:t>%</a:t>
              </a:r>
              <a:endParaRPr sz="4000">
                <a:solidFill>
                  <a:srgbClr val="1D7E74"/>
                </a:solidFill>
                <a:latin typeface="Roboto Thin"/>
                <a:ea typeface="Roboto Thin"/>
                <a:cs typeface="Roboto Thin"/>
                <a:sym typeface="Roboto Thin"/>
              </a:endParaRPr>
            </a:p>
          </p:txBody>
        </p:sp>
        <p:sp>
          <p:nvSpPr>
            <p:cNvPr id="209" name="Google Shape;209;p19"/>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9"/>
            <p:cNvSpPr/>
            <p:nvPr/>
          </p:nvSpPr>
          <p:spPr>
            <a:xfrm>
              <a:off x="1118308" y="3069704"/>
              <a:ext cx="2030400" cy="1085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Bluetooth Model</a:t>
              </a:r>
              <a:endParaRPr sz="1200">
                <a:solidFill>
                  <a:srgbClr val="FFFFFF"/>
                </a:solidFill>
                <a:latin typeface="Roboto"/>
                <a:ea typeface="Roboto"/>
                <a:cs typeface="Roboto"/>
                <a:sym typeface="Roboto"/>
              </a:endParaRPr>
            </a:p>
            <a:p>
              <a:pPr indent="-304800" lvl="0" marL="457200" rtl="0" algn="l">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GPS-GSM Model </a:t>
              </a:r>
              <a:endParaRPr sz="1200">
                <a:solidFill>
                  <a:srgbClr val="FFFFFF"/>
                </a:solidFill>
                <a:latin typeface="Roboto"/>
                <a:ea typeface="Roboto"/>
                <a:cs typeface="Roboto"/>
                <a:sym typeface="Roboto"/>
              </a:endParaRPr>
            </a:p>
            <a:p>
              <a:pPr indent="-304800" lvl="0" marL="457200" rtl="0" algn="l">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iOS/</a:t>
              </a:r>
              <a:r>
                <a:rPr lang="en" sz="1200">
                  <a:solidFill>
                    <a:srgbClr val="FFFFFF"/>
                  </a:solidFill>
                  <a:latin typeface="Roboto"/>
                  <a:ea typeface="Roboto"/>
                  <a:cs typeface="Roboto"/>
                  <a:sym typeface="Roboto"/>
                </a:rPr>
                <a:t>Android</a:t>
              </a:r>
              <a:endParaRPr sz="12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FFFFFF"/>
                </a:solidFill>
                <a:latin typeface="Roboto"/>
                <a:ea typeface="Roboto"/>
                <a:cs typeface="Roboto"/>
                <a:sym typeface="Roboto"/>
              </a:endParaRPr>
            </a:p>
          </p:txBody>
        </p:sp>
      </p:grpSp>
      <p:grpSp>
        <p:nvGrpSpPr>
          <p:cNvPr id="211" name="Google Shape;211;p19"/>
          <p:cNvGrpSpPr/>
          <p:nvPr/>
        </p:nvGrpSpPr>
        <p:grpSpPr>
          <a:xfrm>
            <a:off x="5673650" y="1493394"/>
            <a:ext cx="2097944" cy="3023058"/>
            <a:chOff x="1118215" y="283725"/>
            <a:chExt cx="2090835" cy="4076400"/>
          </a:xfrm>
        </p:grpSpPr>
        <p:sp>
          <p:nvSpPr>
            <p:cNvPr id="212" name="Google Shape;212;p19"/>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9"/>
            <p:cNvSpPr/>
            <p:nvPr/>
          </p:nvSpPr>
          <p:spPr>
            <a:xfrm>
              <a:off x="1118215" y="341750"/>
              <a:ext cx="2048100" cy="22581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9"/>
            <p:cNvSpPr/>
            <p:nvPr/>
          </p:nvSpPr>
          <p:spPr>
            <a:xfrm>
              <a:off x="1233923" y="1496069"/>
              <a:ext cx="1815000" cy="60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1D7E74"/>
                  </a:solidFill>
                  <a:latin typeface="Roboto Medium"/>
                  <a:ea typeface="Roboto Medium"/>
                  <a:cs typeface="Roboto Medium"/>
                  <a:sym typeface="Roboto Medium"/>
                </a:rPr>
                <a:t>In-App Features and Modes</a:t>
              </a:r>
              <a:endParaRPr sz="1800">
                <a:solidFill>
                  <a:srgbClr val="1D7E74"/>
                </a:solidFill>
                <a:latin typeface="Roboto Medium"/>
                <a:ea typeface="Roboto Medium"/>
                <a:cs typeface="Roboto Medium"/>
                <a:sym typeface="Roboto Medium"/>
              </a:endParaRPr>
            </a:p>
          </p:txBody>
        </p:sp>
        <p:sp>
          <p:nvSpPr>
            <p:cNvPr id="215" name="Google Shape;215;p19"/>
            <p:cNvSpPr/>
            <p:nvPr/>
          </p:nvSpPr>
          <p:spPr>
            <a:xfrm>
              <a:off x="1256137" y="631055"/>
              <a:ext cx="1815000" cy="67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1D7E74"/>
                  </a:solidFill>
                  <a:latin typeface="Roboto"/>
                  <a:ea typeface="Roboto"/>
                  <a:cs typeface="Roboto"/>
                  <a:sym typeface="Roboto"/>
                </a:rPr>
                <a:t>  65</a:t>
              </a:r>
              <a:r>
                <a:rPr lang="en" sz="4000">
                  <a:solidFill>
                    <a:srgbClr val="1D7E74"/>
                  </a:solidFill>
                  <a:latin typeface="Roboto Thin"/>
                  <a:ea typeface="Roboto Thin"/>
                  <a:cs typeface="Roboto Thin"/>
                  <a:sym typeface="Roboto Thin"/>
                </a:rPr>
                <a:t>%</a:t>
              </a:r>
              <a:endParaRPr sz="4000">
                <a:solidFill>
                  <a:srgbClr val="1D7E74"/>
                </a:solidFill>
                <a:latin typeface="Roboto Thin"/>
                <a:ea typeface="Roboto Thin"/>
                <a:cs typeface="Roboto Thin"/>
                <a:sym typeface="Roboto Thin"/>
              </a:endParaRPr>
            </a:p>
          </p:txBody>
        </p:sp>
        <p:sp>
          <p:nvSpPr>
            <p:cNvPr id="216" name="Google Shape;216;p19"/>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9"/>
            <p:cNvSpPr/>
            <p:nvPr/>
          </p:nvSpPr>
          <p:spPr>
            <a:xfrm>
              <a:off x="1118308" y="2966953"/>
              <a:ext cx="2030400" cy="1085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Proximity Alert</a:t>
              </a:r>
              <a:endParaRPr sz="1200">
                <a:solidFill>
                  <a:srgbClr val="FFFFFF"/>
                </a:solidFill>
                <a:latin typeface="Roboto"/>
                <a:ea typeface="Roboto"/>
                <a:cs typeface="Roboto"/>
                <a:sym typeface="Roboto"/>
              </a:endParaRPr>
            </a:p>
            <a:p>
              <a:pPr indent="-304800" lvl="0" marL="457200" rtl="0" algn="l">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Easy Add-on</a:t>
              </a:r>
              <a:endParaRPr sz="1200">
                <a:solidFill>
                  <a:srgbClr val="FFFFFF"/>
                </a:solidFill>
                <a:latin typeface="Roboto"/>
                <a:ea typeface="Roboto"/>
                <a:cs typeface="Roboto"/>
                <a:sym typeface="Roboto"/>
              </a:endParaRPr>
            </a:p>
            <a:p>
              <a:pPr indent="-304800" lvl="0" marL="457200" rtl="0" algn="l">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Airplane Mode</a:t>
              </a:r>
              <a:endParaRPr sz="1200">
                <a:solidFill>
                  <a:srgbClr val="FFFFFF"/>
                </a:solidFill>
                <a:latin typeface="Roboto"/>
                <a:ea typeface="Roboto"/>
                <a:cs typeface="Roboto"/>
                <a:sym typeface="Roboto"/>
              </a:endParaRPr>
            </a:p>
            <a:p>
              <a:pPr indent="-304800" lvl="0" marL="457200" rtl="0" algn="l">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Sleep Mode</a:t>
              </a:r>
              <a:endParaRPr sz="1200">
                <a:solidFill>
                  <a:srgbClr val="FFFFFF"/>
                </a:solidFill>
                <a:latin typeface="Roboto"/>
                <a:ea typeface="Roboto"/>
                <a:cs typeface="Roboto"/>
                <a:sym typeface="Roboto"/>
              </a:endParaRPr>
            </a:p>
            <a:p>
              <a:pPr indent="0" lvl="0" marL="457200" rtl="0" algn="l">
                <a:lnSpc>
                  <a:spcPct val="115000"/>
                </a:lnSpc>
                <a:spcBef>
                  <a:spcPts val="0"/>
                </a:spcBef>
                <a:spcAft>
                  <a:spcPts val="0"/>
                </a:spcAft>
                <a:buNone/>
              </a:pPr>
              <a:r>
                <a:t/>
              </a:r>
              <a:endParaRPr sz="800">
                <a:solidFill>
                  <a:srgbClr val="FFFFFF"/>
                </a:solidFill>
                <a:latin typeface="Roboto"/>
                <a:ea typeface="Roboto"/>
                <a:cs typeface="Roboto"/>
                <a:sym typeface="Roboto"/>
              </a:endParaRPr>
            </a:p>
          </p:txBody>
        </p:sp>
      </p:grpSp>
      <p:grpSp>
        <p:nvGrpSpPr>
          <p:cNvPr id="218" name="Google Shape;218;p19"/>
          <p:cNvGrpSpPr/>
          <p:nvPr/>
        </p:nvGrpSpPr>
        <p:grpSpPr>
          <a:xfrm>
            <a:off x="1372485" y="1493394"/>
            <a:ext cx="2097854" cy="3023058"/>
            <a:chOff x="1118308" y="283725"/>
            <a:chExt cx="2090745" cy="4076400"/>
          </a:xfrm>
        </p:grpSpPr>
        <p:sp>
          <p:nvSpPr>
            <p:cNvPr id="219" name="Google Shape;219;p19"/>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9"/>
            <p:cNvSpPr/>
            <p:nvPr/>
          </p:nvSpPr>
          <p:spPr>
            <a:xfrm>
              <a:off x="1160953" y="360763"/>
              <a:ext cx="2048100" cy="22392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9"/>
            <p:cNvSpPr/>
            <p:nvPr/>
          </p:nvSpPr>
          <p:spPr>
            <a:xfrm>
              <a:off x="1256135" y="1556040"/>
              <a:ext cx="1815000" cy="60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1D7E74"/>
                  </a:solidFill>
                  <a:latin typeface="Roboto Medium"/>
                  <a:ea typeface="Roboto Medium"/>
                  <a:cs typeface="Roboto Medium"/>
                  <a:sym typeface="Roboto Medium"/>
                </a:rPr>
                <a:t>Location Updates</a:t>
              </a:r>
              <a:endParaRPr sz="1800">
                <a:solidFill>
                  <a:srgbClr val="1D7E74"/>
                </a:solidFill>
                <a:latin typeface="Roboto Medium"/>
                <a:ea typeface="Roboto Medium"/>
                <a:cs typeface="Roboto Medium"/>
                <a:sym typeface="Roboto Medium"/>
              </a:endParaRPr>
            </a:p>
          </p:txBody>
        </p:sp>
        <p:sp>
          <p:nvSpPr>
            <p:cNvPr id="222" name="Google Shape;222;p19"/>
            <p:cNvSpPr/>
            <p:nvPr/>
          </p:nvSpPr>
          <p:spPr>
            <a:xfrm>
              <a:off x="1286359" y="647226"/>
              <a:ext cx="1815000" cy="67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1D7E74"/>
                  </a:solidFill>
                  <a:latin typeface="Roboto"/>
                  <a:ea typeface="Roboto"/>
                  <a:cs typeface="Roboto"/>
                  <a:sym typeface="Roboto"/>
                </a:rPr>
                <a:t>  80</a:t>
              </a:r>
              <a:r>
                <a:rPr lang="en" sz="4000">
                  <a:solidFill>
                    <a:srgbClr val="1D7E74"/>
                  </a:solidFill>
                  <a:latin typeface="Roboto Thin"/>
                  <a:ea typeface="Roboto Thin"/>
                  <a:cs typeface="Roboto Thin"/>
                  <a:sym typeface="Roboto Thin"/>
                </a:rPr>
                <a:t>%</a:t>
              </a:r>
              <a:endParaRPr sz="4000">
                <a:solidFill>
                  <a:srgbClr val="1D7E74"/>
                </a:solidFill>
                <a:latin typeface="Roboto Thin"/>
                <a:ea typeface="Roboto Thin"/>
                <a:cs typeface="Roboto Thin"/>
                <a:sym typeface="Roboto Thin"/>
              </a:endParaRPr>
            </a:p>
          </p:txBody>
        </p:sp>
        <p:sp>
          <p:nvSpPr>
            <p:cNvPr id="223" name="Google Shape;223;p19"/>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9"/>
            <p:cNvSpPr/>
            <p:nvPr/>
          </p:nvSpPr>
          <p:spPr>
            <a:xfrm>
              <a:off x="1118308" y="3069704"/>
              <a:ext cx="2030400" cy="1085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GPS Tracker</a:t>
              </a:r>
              <a:endParaRPr sz="1200">
                <a:solidFill>
                  <a:srgbClr val="FFFFFF"/>
                </a:solidFill>
                <a:latin typeface="Roboto"/>
                <a:ea typeface="Roboto"/>
                <a:cs typeface="Roboto"/>
                <a:sym typeface="Roboto"/>
              </a:endParaRPr>
            </a:p>
            <a:p>
              <a:pPr indent="-304800" lvl="0" marL="457200" rtl="0" algn="l">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Push Notification</a:t>
              </a:r>
              <a:endParaRPr sz="1200">
                <a:solidFill>
                  <a:srgbClr val="FFFFFF"/>
                </a:solidFill>
                <a:latin typeface="Roboto"/>
                <a:ea typeface="Roboto"/>
                <a:cs typeface="Roboto"/>
                <a:sym typeface="Roboto"/>
              </a:endParaRPr>
            </a:p>
            <a:p>
              <a:pPr indent="-304800" lvl="0" marL="457200" rtl="0" algn="l">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Text Messages</a:t>
              </a:r>
              <a:endParaRPr sz="1200">
                <a:solidFill>
                  <a:srgbClr val="FFFFFF"/>
                </a:solidFill>
                <a:latin typeface="Roboto"/>
                <a:ea typeface="Roboto"/>
                <a:cs typeface="Roboto"/>
                <a:sym typeface="Roboto"/>
              </a:endParaRPr>
            </a:p>
            <a:p>
              <a:pPr indent="-304800" lvl="0" marL="457200" rtl="0" algn="l">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RFID Tracking</a:t>
              </a:r>
              <a:endParaRPr sz="1200">
                <a:solidFill>
                  <a:srgbClr val="FFFFFF"/>
                </a:solidFill>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0"/>
          <p:cNvSpPr txBox="1"/>
          <p:nvPr>
            <p:ph type="title"/>
          </p:nvPr>
        </p:nvSpPr>
        <p:spPr>
          <a:xfrm>
            <a:off x="729450" y="601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Metrics</a:t>
            </a:r>
            <a:endParaRPr/>
          </a:p>
        </p:txBody>
      </p:sp>
      <p:grpSp>
        <p:nvGrpSpPr>
          <p:cNvPr id="230" name="Google Shape;230;p20"/>
          <p:cNvGrpSpPr/>
          <p:nvPr/>
        </p:nvGrpSpPr>
        <p:grpSpPr>
          <a:xfrm>
            <a:off x="790616" y="1298897"/>
            <a:ext cx="2437485" cy="3564404"/>
            <a:chOff x="1118224" y="283725"/>
            <a:chExt cx="2090826" cy="4076400"/>
          </a:xfrm>
        </p:grpSpPr>
        <p:sp>
          <p:nvSpPr>
            <p:cNvPr id="231" name="Google Shape;231;p20"/>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0"/>
            <p:cNvSpPr/>
            <p:nvPr/>
          </p:nvSpPr>
          <p:spPr>
            <a:xfrm>
              <a:off x="1118224" y="341749"/>
              <a:ext cx="2048100" cy="24906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0"/>
            <p:cNvSpPr/>
            <p:nvPr/>
          </p:nvSpPr>
          <p:spPr>
            <a:xfrm>
              <a:off x="1225926" y="1608591"/>
              <a:ext cx="1815000" cy="1085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1D7E74"/>
                </a:buClr>
                <a:buSzPts val="1200"/>
                <a:buFont typeface="Roboto Medium"/>
                <a:buChar char="●"/>
              </a:pPr>
              <a:r>
                <a:rPr lang="en" sz="1200">
                  <a:solidFill>
                    <a:srgbClr val="1D7E74"/>
                  </a:solidFill>
                  <a:latin typeface="Roboto Medium"/>
                  <a:ea typeface="Roboto Medium"/>
                  <a:cs typeface="Roboto Medium"/>
                  <a:sym typeface="Roboto Medium"/>
                </a:rPr>
                <a:t>Active Users</a:t>
              </a:r>
              <a:endParaRPr sz="1200">
                <a:solidFill>
                  <a:srgbClr val="1D7E74"/>
                </a:solidFill>
                <a:latin typeface="Roboto Medium"/>
                <a:ea typeface="Roboto Medium"/>
                <a:cs typeface="Roboto Medium"/>
                <a:sym typeface="Roboto Medium"/>
              </a:endParaRPr>
            </a:p>
            <a:p>
              <a:pPr indent="-304800" lvl="0" marL="457200" rtl="0" algn="l">
                <a:spcBef>
                  <a:spcPts val="0"/>
                </a:spcBef>
                <a:spcAft>
                  <a:spcPts val="0"/>
                </a:spcAft>
                <a:buClr>
                  <a:srgbClr val="1D7E74"/>
                </a:buClr>
                <a:buSzPts val="1200"/>
                <a:buFont typeface="Roboto Medium"/>
                <a:buChar char="●"/>
              </a:pPr>
              <a:r>
                <a:rPr lang="en" sz="1200">
                  <a:solidFill>
                    <a:srgbClr val="1D7E74"/>
                  </a:solidFill>
                  <a:latin typeface="Roboto Medium"/>
                  <a:ea typeface="Roboto Medium"/>
                  <a:cs typeface="Roboto Medium"/>
                  <a:sym typeface="Roboto Medium"/>
                </a:rPr>
                <a:t>Referred Users</a:t>
              </a:r>
              <a:endParaRPr sz="1200">
                <a:solidFill>
                  <a:srgbClr val="1D7E74"/>
                </a:solidFill>
                <a:latin typeface="Roboto Medium"/>
                <a:ea typeface="Roboto Medium"/>
                <a:cs typeface="Roboto Medium"/>
                <a:sym typeface="Roboto Medium"/>
              </a:endParaRPr>
            </a:p>
            <a:p>
              <a:pPr indent="-304800" lvl="0" marL="457200" rtl="0" algn="l">
                <a:spcBef>
                  <a:spcPts val="0"/>
                </a:spcBef>
                <a:spcAft>
                  <a:spcPts val="0"/>
                </a:spcAft>
                <a:buClr>
                  <a:srgbClr val="1D7E74"/>
                </a:buClr>
                <a:buSzPts val="1200"/>
                <a:buFont typeface="Roboto Medium"/>
                <a:buChar char="●"/>
              </a:pPr>
              <a:r>
                <a:rPr lang="en" sz="1200">
                  <a:solidFill>
                    <a:srgbClr val="1D7E74"/>
                  </a:solidFill>
                  <a:latin typeface="Roboto Medium"/>
                  <a:ea typeface="Roboto Medium"/>
                  <a:cs typeface="Roboto Medium"/>
                  <a:sym typeface="Roboto Medium"/>
                </a:rPr>
                <a:t>Targeting Potential Customers</a:t>
              </a:r>
              <a:endParaRPr sz="1200">
                <a:solidFill>
                  <a:srgbClr val="1D7E74"/>
                </a:solidFill>
                <a:latin typeface="Roboto Medium"/>
                <a:ea typeface="Roboto Medium"/>
                <a:cs typeface="Roboto Medium"/>
                <a:sym typeface="Roboto Medium"/>
              </a:endParaRPr>
            </a:p>
          </p:txBody>
        </p:sp>
        <p:sp>
          <p:nvSpPr>
            <p:cNvPr id="234" name="Google Shape;234;p20"/>
            <p:cNvSpPr/>
            <p:nvPr/>
          </p:nvSpPr>
          <p:spPr>
            <a:xfrm>
              <a:off x="1233860" y="470600"/>
              <a:ext cx="1815000" cy="8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1D7E74"/>
                  </a:solidFill>
                  <a:latin typeface="Roboto"/>
                  <a:ea typeface="Roboto"/>
                  <a:cs typeface="Roboto"/>
                  <a:sym typeface="Roboto"/>
                </a:rPr>
                <a:t>Customer</a:t>
              </a:r>
              <a:r>
                <a:rPr b="1" lang="en" sz="3000">
                  <a:solidFill>
                    <a:srgbClr val="1D7E74"/>
                  </a:solidFill>
                  <a:latin typeface="Roboto"/>
                  <a:ea typeface="Roboto"/>
                  <a:cs typeface="Roboto"/>
                  <a:sym typeface="Roboto"/>
                </a:rPr>
                <a:t> Base</a:t>
              </a:r>
              <a:endParaRPr b="1" sz="3000">
                <a:solidFill>
                  <a:srgbClr val="1D7E74"/>
                </a:solidFill>
                <a:latin typeface="Roboto"/>
                <a:ea typeface="Roboto"/>
                <a:cs typeface="Roboto"/>
                <a:sym typeface="Roboto"/>
              </a:endParaRPr>
            </a:p>
          </p:txBody>
        </p:sp>
        <p:sp>
          <p:nvSpPr>
            <p:cNvPr id="235" name="Google Shape;235;p20"/>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0"/>
            <p:cNvSpPr/>
            <p:nvPr/>
          </p:nvSpPr>
          <p:spPr>
            <a:xfrm>
              <a:off x="1118308" y="3172455"/>
              <a:ext cx="2030400" cy="10854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Marketing</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Awareness Events / Emails</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Hoardings</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Offers and Incentives</a:t>
              </a:r>
              <a:endParaRPr sz="800">
                <a:solidFill>
                  <a:srgbClr val="FFFFFF"/>
                </a:solidFill>
                <a:latin typeface="Roboto"/>
                <a:ea typeface="Roboto"/>
                <a:cs typeface="Roboto"/>
                <a:sym typeface="Roboto"/>
              </a:endParaRPr>
            </a:p>
          </p:txBody>
        </p:sp>
      </p:grpSp>
      <p:grpSp>
        <p:nvGrpSpPr>
          <p:cNvPr id="237" name="Google Shape;237;p20"/>
          <p:cNvGrpSpPr/>
          <p:nvPr/>
        </p:nvGrpSpPr>
        <p:grpSpPr>
          <a:xfrm>
            <a:off x="3289174" y="1298897"/>
            <a:ext cx="2437485" cy="3564404"/>
            <a:chOff x="1118224" y="283725"/>
            <a:chExt cx="2090826" cy="4076400"/>
          </a:xfrm>
        </p:grpSpPr>
        <p:sp>
          <p:nvSpPr>
            <p:cNvPr id="238" name="Google Shape;238;p20"/>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0"/>
            <p:cNvSpPr/>
            <p:nvPr/>
          </p:nvSpPr>
          <p:spPr>
            <a:xfrm>
              <a:off x="1118224" y="341749"/>
              <a:ext cx="2048100" cy="24906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0"/>
            <p:cNvSpPr/>
            <p:nvPr/>
          </p:nvSpPr>
          <p:spPr>
            <a:xfrm>
              <a:off x="1256134" y="1609551"/>
              <a:ext cx="1815000" cy="11202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1D7E74"/>
                </a:buClr>
                <a:buSzPts val="1200"/>
                <a:buFont typeface="Roboto Medium"/>
                <a:buChar char="●"/>
              </a:pPr>
              <a:r>
                <a:rPr lang="en" sz="1200">
                  <a:solidFill>
                    <a:srgbClr val="1D7E74"/>
                  </a:solidFill>
                  <a:latin typeface="Roboto Medium"/>
                  <a:ea typeface="Roboto Medium"/>
                  <a:cs typeface="Roboto Medium"/>
                  <a:sym typeface="Roboto Medium"/>
                </a:rPr>
                <a:t>Hover</a:t>
              </a:r>
              <a:endParaRPr sz="1200">
                <a:solidFill>
                  <a:srgbClr val="1D7E74"/>
                </a:solidFill>
                <a:latin typeface="Roboto Medium"/>
                <a:ea typeface="Roboto Medium"/>
                <a:cs typeface="Roboto Medium"/>
                <a:sym typeface="Roboto Medium"/>
              </a:endParaRPr>
            </a:p>
            <a:p>
              <a:pPr indent="-304800" lvl="0" marL="457200" rtl="0" algn="l">
                <a:spcBef>
                  <a:spcPts val="0"/>
                </a:spcBef>
                <a:spcAft>
                  <a:spcPts val="0"/>
                </a:spcAft>
                <a:buClr>
                  <a:srgbClr val="1D7E74"/>
                </a:buClr>
                <a:buSzPts val="1200"/>
                <a:buFont typeface="Roboto Medium"/>
                <a:buChar char="●"/>
              </a:pPr>
              <a:r>
                <a:rPr lang="en" sz="1200">
                  <a:solidFill>
                    <a:srgbClr val="1D7E74"/>
                  </a:solidFill>
                  <a:latin typeface="Roboto Medium"/>
                  <a:ea typeface="Roboto Medium"/>
                  <a:cs typeface="Roboto Medium"/>
                  <a:sym typeface="Roboto Medium"/>
                </a:rPr>
                <a:t>Ad-Promotion</a:t>
              </a:r>
              <a:endParaRPr sz="1200">
                <a:solidFill>
                  <a:srgbClr val="1D7E74"/>
                </a:solidFill>
                <a:latin typeface="Roboto Medium"/>
                <a:ea typeface="Roboto Medium"/>
                <a:cs typeface="Roboto Medium"/>
                <a:sym typeface="Roboto Medium"/>
              </a:endParaRPr>
            </a:p>
            <a:p>
              <a:pPr indent="-304800" lvl="0" marL="457200" rtl="0" algn="l">
                <a:spcBef>
                  <a:spcPts val="0"/>
                </a:spcBef>
                <a:spcAft>
                  <a:spcPts val="0"/>
                </a:spcAft>
                <a:buClr>
                  <a:srgbClr val="1D7E74"/>
                </a:buClr>
                <a:buSzPts val="1200"/>
                <a:buFont typeface="Roboto Medium"/>
                <a:buChar char="●"/>
              </a:pPr>
              <a:r>
                <a:rPr lang="en" sz="1200">
                  <a:solidFill>
                    <a:srgbClr val="1D7E74"/>
                  </a:solidFill>
                  <a:latin typeface="Roboto Medium"/>
                  <a:ea typeface="Roboto Medium"/>
                  <a:cs typeface="Roboto Medium"/>
                  <a:sym typeface="Roboto Medium"/>
                </a:rPr>
                <a:t>Clicks</a:t>
              </a:r>
              <a:endParaRPr sz="1200">
                <a:solidFill>
                  <a:srgbClr val="1D7E74"/>
                </a:solidFill>
                <a:latin typeface="Roboto Medium"/>
                <a:ea typeface="Roboto Medium"/>
                <a:cs typeface="Roboto Medium"/>
                <a:sym typeface="Roboto Medium"/>
              </a:endParaRPr>
            </a:p>
          </p:txBody>
        </p:sp>
        <p:sp>
          <p:nvSpPr>
            <p:cNvPr id="241" name="Google Shape;241;p20"/>
            <p:cNvSpPr/>
            <p:nvPr/>
          </p:nvSpPr>
          <p:spPr>
            <a:xfrm>
              <a:off x="1233853" y="470600"/>
              <a:ext cx="1815000" cy="8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1D7E74"/>
                  </a:solidFill>
                  <a:latin typeface="Roboto"/>
                  <a:ea typeface="Roboto"/>
                  <a:cs typeface="Roboto"/>
                  <a:sym typeface="Roboto"/>
                </a:rPr>
                <a:t>Activity Tracking</a:t>
              </a:r>
              <a:endParaRPr b="1" sz="3000">
                <a:solidFill>
                  <a:srgbClr val="1D7E74"/>
                </a:solidFill>
                <a:latin typeface="Roboto"/>
                <a:ea typeface="Roboto"/>
                <a:cs typeface="Roboto"/>
                <a:sym typeface="Roboto"/>
              </a:endParaRPr>
            </a:p>
          </p:txBody>
        </p:sp>
        <p:sp>
          <p:nvSpPr>
            <p:cNvPr id="242" name="Google Shape;242;p20"/>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0"/>
            <p:cNvSpPr/>
            <p:nvPr/>
          </p:nvSpPr>
          <p:spPr>
            <a:xfrm>
              <a:off x="1118308" y="3172455"/>
              <a:ext cx="2030400" cy="10854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Targeted Ads</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Social Media Interest Tracking</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Promotional offers</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Email Ads</a:t>
              </a:r>
              <a:endParaRPr sz="800">
                <a:solidFill>
                  <a:srgbClr val="FFFFFF"/>
                </a:solidFill>
                <a:latin typeface="Roboto"/>
                <a:ea typeface="Roboto"/>
                <a:cs typeface="Roboto"/>
                <a:sym typeface="Roboto"/>
              </a:endParaRPr>
            </a:p>
          </p:txBody>
        </p:sp>
      </p:grpSp>
      <p:grpSp>
        <p:nvGrpSpPr>
          <p:cNvPr id="244" name="Google Shape;244;p20"/>
          <p:cNvGrpSpPr/>
          <p:nvPr/>
        </p:nvGrpSpPr>
        <p:grpSpPr>
          <a:xfrm>
            <a:off x="5787733" y="1298897"/>
            <a:ext cx="2437485" cy="3564404"/>
            <a:chOff x="1118224" y="283725"/>
            <a:chExt cx="2090826" cy="4076400"/>
          </a:xfrm>
        </p:grpSpPr>
        <p:sp>
          <p:nvSpPr>
            <p:cNvPr id="245" name="Google Shape;245;p20"/>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0"/>
            <p:cNvSpPr/>
            <p:nvPr/>
          </p:nvSpPr>
          <p:spPr>
            <a:xfrm>
              <a:off x="1118224" y="341749"/>
              <a:ext cx="2048100" cy="24906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0"/>
            <p:cNvSpPr/>
            <p:nvPr/>
          </p:nvSpPr>
          <p:spPr>
            <a:xfrm>
              <a:off x="1225911" y="1569295"/>
              <a:ext cx="1815000" cy="1085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1D7E74"/>
                </a:buClr>
                <a:buSzPts val="1200"/>
                <a:buFont typeface="Roboto Medium"/>
                <a:buChar char="●"/>
              </a:pPr>
              <a:r>
                <a:rPr lang="en" sz="1200">
                  <a:solidFill>
                    <a:srgbClr val="1D7E74"/>
                  </a:solidFill>
                  <a:latin typeface="Roboto Medium"/>
                  <a:ea typeface="Roboto Medium"/>
                  <a:cs typeface="Roboto Medium"/>
                  <a:sym typeface="Roboto Medium"/>
                </a:rPr>
                <a:t>Customer Experience </a:t>
              </a:r>
              <a:endParaRPr sz="1200">
                <a:solidFill>
                  <a:srgbClr val="1D7E74"/>
                </a:solidFill>
                <a:latin typeface="Roboto Medium"/>
                <a:ea typeface="Roboto Medium"/>
                <a:cs typeface="Roboto Medium"/>
                <a:sym typeface="Roboto Medium"/>
              </a:endParaRPr>
            </a:p>
            <a:p>
              <a:pPr indent="-304800" lvl="0" marL="457200" rtl="0" algn="l">
                <a:spcBef>
                  <a:spcPts val="0"/>
                </a:spcBef>
                <a:spcAft>
                  <a:spcPts val="0"/>
                </a:spcAft>
                <a:buClr>
                  <a:srgbClr val="1D7E74"/>
                </a:buClr>
                <a:buSzPts val="1200"/>
                <a:buFont typeface="Roboto Medium"/>
                <a:buChar char="●"/>
              </a:pPr>
              <a:r>
                <a:rPr lang="en" sz="1200">
                  <a:solidFill>
                    <a:srgbClr val="1D7E74"/>
                  </a:solidFill>
                  <a:latin typeface="Roboto Medium"/>
                  <a:ea typeface="Roboto Medium"/>
                  <a:cs typeface="Roboto Medium"/>
                  <a:sym typeface="Roboto Medium"/>
                </a:rPr>
                <a:t>Customer Feedback</a:t>
              </a:r>
              <a:endParaRPr sz="1200">
                <a:solidFill>
                  <a:srgbClr val="1D7E74"/>
                </a:solidFill>
                <a:latin typeface="Roboto Medium"/>
                <a:ea typeface="Roboto Medium"/>
                <a:cs typeface="Roboto Medium"/>
                <a:sym typeface="Roboto Medium"/>
              </a:endParaRPr>
            </a:p>
            <a:p>
              <a:pPr indent="-304800" lvl="0" marL="457200" rtl="0" algn="l">
                <a:spcBef>
                  <a:spcPts val="0"/>
                </a:spcBef>
                <a:spcAft>
                  <a:spcPts val="0"/>
                </a:spcAft>
                <a:buClr>
                  <a:srgbClr val="1D7E74"/>
                </a:buClr>
                <a:buSzPts val="1200"/>
                <a:buFont typeface="Roboto Medium"/>
                <a:buChar char="●"/>
              </a:pPr>
              <a:r>
                <a:rPr lang="en" sz="1200">
                  <a:solidFill>
                    <a:srgbClr val="1D7E74"/>
                  </a:solidFill>
                  <a:latin typeface="Roboto Medium"/>
                  <a:ea typeface="Roboto Medium"/>
                  <a:cs typeface="Roboto Medium"/>
                  <a:sym typeface="Roboto Medium"/>
                </a:rPr>
                <a:t>Feature Requests</a:t>
              </a:r>
              <a:endParaRPr sz="1200">
                <a:solidFill>
                  <a:srgbClr val="1D7E74"/>
                </a:solidFill>
                <a:latin typeface="Roboto Medium"/>
                <a:ea typeface="Roboto Medium"/>
                <a:cs typeface="Roboto Medium"/>
                <a:sym typeface="Roboto Medium"/>
              </a:endParaRPr>
            </a:p>
          </p:txBody>
        </p:sp>
        <p:sp>
          <p:nvSpPr>
            <p:cNvPr id="248" name="Google Shape;248;p20"/>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1D7E74"/>
                  </a:solidFill>
                  <a:latin typeface="Roboto"/>
                  <a:ea typeface="Roboto"/>
                  <a:cs typeface="Roboto"/>
                  <a:sym typeface="Roboto"/>
                </a:rPr>
                <a:t>Feedback</a:t>
              </a:r>
              <a:endParaRPr b="1" sz="3000">
                <a:solidFill>
                  <a:srgbClr val="1D7E74"/>
                </a:solidFill>
                <a:latin typeface="Roboto"/>
                <a:ea typeface="Roboto"/>
                <a:cs typeface="Roboto"/>
                <a:sym typeface="Roboto"/>
              </a:endParaRPr>
            </a:p>
          </p:txBody>
        </p:sp>
        <p:sp>
          <p:nvSpPr>
            <p:cNvPr id="249" name="Google Shape;249;p20"/>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0"/>
            <p:cNvSpPr/>
            <p:nvPr/>
          </p:nvSpPr>
          <p:spPr>
            <a:xfrm>
              <a:off x="1118308" y="3172455"/>
              <a:ext cx="2030400" cy="10854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Survey after each use</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Ratings</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Loyalty Programs</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Incentivised Survey</a:t>
              </a:r>
              <a:endParaRPr sz="800">
                <a:solidFill>
                  <a:srgbClr val="FFFFFF"/>
                </a:solidFill>
                <a:latin typeface="Roboto"/>
                <a:ea typeface="Roboto"/>
                <a:cs typeface="Roboto"/>
                <a:sym typeface="Roboto"/>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21"/>
          <p:cNvSpPr txBox="1"/>
          <p:nvPr>
            <p:ph type="title"/>
          </p:nvPr>
        </p:nvSpPr>
        <p:spPr>
          <a:xfrm>
            <a:off x="727650" y="579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Operational Needs</a:t>
            </a:r>
            <a:endParaRPr/>
          </a:p>
        </p:txBody>
      </p:sp>
      <p:grpSp>
        <p:nvGrpSpPr>
          <p:cNvPr id="256" name="Google Shape;256;p21"/>
          <p:cNvGrpSpPr/>
          <p:nvPr/>
        </p:nvGrpSpPr>
        <p:grpSpPr>
          <a:xfrm>
            <a:off x="727679" y="4125520"/>
            <a:ext cx="7688767" cy="694143"/>
            <a:chOff x="1593000" y="2322568"/>
            <a:chExt cx="5957975" cy="643500"/>
          </a:xfrm>
        </p:grpSpPr>
        <p:sp>
          <p:nvSpPr>
            <p:cNvPr id="257" name="Google Shape;257;p21"/>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1"/>
            <p:cNvSpPr/>
            <p:nvPr/>
          </p:nvSpPr>
          <p:spPr>
            <a:xfrm flipH="1">
              <a:off x="2283025" y="2322575"/>
              <a:ext cx="1844400" cy="642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1"/>
            <p:cNvSpPr/>
            <p:nvPr/>
          </p:nvSpPr>
          <p:spPr>
            <a:xfrm rot="-5400000">
              <a:off x="3501574" y="1934671"/>
              <a:ext cx="643356" cy="1419149"/>
            </a:xfrm>
            <a:prstGeom prst="flowChartOffpageConnector">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1"/>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Marketing Team</a:t>
              </a:r>
              <a:endParaRPr sz="1000">
                <a:solidFill>
                  <a:srgbClr val="FFFFFF"/>
                </a:solidFill>
                <a:latin typeface="Roboto"/>
                <a:ea typeface="Roboto"/>
                <a:cs typeface="Roboto"/>
                <a:sym typeface="Roboto"/>
              </a:endParaRPr>
            </a:p>
          </p:txBody>
        </p:sp>
        <p:sp>
          <p:nvSpPr>
            <p:cNvPr id="261" name="Google Shape;261;p21"/>
            <p:cNvSpPr/>
            <p:nvPr/>
          </p:nvSpPr>
          <p:spPr>
            <a:xfrm>
              <a:off x="1593000" y="2322568"/>
              <a:ext cx="690000" cy="642300"/>
            </a:xfrm>
            <a:prstGeom prst="rect">
              <a:avLst/>
            </a:prstGeom>
            <a:solidFill>
              <a:srgbClr val="1D7E74"/>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1"/>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05</a:t>
              </a:r>
              <a:endParaRPr sz="2600">
                <a:solidFill>
                  <a:srgbClr val="FFFFFF"/>
                </a:solidFill>
                <a:latin typeface="Roboto Thin"/>
                <a:ea typeface="Roboto Thin"/>
                <a:cs typeface="Roboto Thin"/>
                <a:sym typeface="Roboto Thin"/>
              </a:endParaRPr>
            </a:p>
          </p:txBody>
        </p:sp>
        <p:sp>
          <p:nvSpPr>
            <p:cNvPr id="263" name="Google Shape;263;p21"/>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1B786E"/>
                </a:buClr>
                <a:buSzPts val="800"/>
                <a:buFont typeface="Roboto"/>
                <a:buChar char="●"/>
              </a:pPr>
              <a:r>
                <a:rPr lang="en" sz="800">
                  <a:solidFill>
                    <a:srgbClr val="1B786E"/>
                  </a:solidFill>
                  <a:latin typeface="Roboto"/>
                  <a:ea typeface="Roboto"/>
                  <a:cs typeface="Roboto"/>
                  <a:sym typeface="Roboto"/>
                </a:rPr>
                <a:t>Target Potential Customers</a:t>
              </a:r>
              <a:endParaRPr sz="800">
                <a:solidFill>
                  <a:srgbClr val="1B786E"/>
                </a:solidFill>
                <a:latin typeface="Roboto"/>
                <a:ea typeface="Roboto"/>
                <a:cs typeface="Roboto"/>
                <a:sym typeface="Roboto"/>
              </a:endParaRPr>
            </a:p>
            <a:p>
              <a:pPr indent="-279400" lvl="0" marL="457200" rtl="0" algn="l">
                <a:lnSpc>
                  <a:spcPct val="115000"/>
                </a:lnSpc>
                <a:spcBef>
                  <a:spcPts val="0"/>
                </a:spcBef>
                <a:spcAft>
                  <a:spcPts val="0"/>
                </a:spcAft>
                <a:buClr>
                  <a:srgbClr val="1B786E"/>
                </a:buClr>
                <a:buSzPts val="800"/>
                <a:buFont typeface="Roboto"/>
                <a:buChar char="●"/>
              </a:pPr>
              <a:r>
                <a:rPr lang="en" sz="800">
                  <a:solidFill>
                    <a:srgbClr val="1B786E"/>
                  </a:solidFill>
                  <a:latin typeface="Roboto"/>
                  <a:ea typeface="Roboto"/>
                  <a:cs typeface="Roboto"/>
                  <a:sym typeface="Roboto"/>
                </a:rPr>
                <a:t>Multiple Platforms</a:t>
              </a:r>
              <a:endParaRPr sz="800">
                <a:solidFill>
                  <a:srgbClr val="1B786E"/>
                </a:solidFill>
                <a:latin typeface="Roboto"/>
                <a:ea typeface="Roboto"/>
                <a:cs typeface="Roboto"/>
                <a:sym typeface="Roboto"/>
              </a:endParaRPr>
            </a:p>
            <a:p>
              <a:pPr indent="-279400" lvl="0" marL="457200" rtl="0" algn="l">
                <a:lnSpc>
                  <a:spcPct val="115000"/>
                </a:lnSpc>
                <a:spcBef>
                  <a:spcPts val="0"/>
                </a:spcBef>
                <a:spcAft>
                  <a:spcPts val="0"/>
                </a:spcAft>
                <a:buClr>
                  <a:srgbClr val="1B786E"/>
                </a:buClr>
                <a:buSzPts val="800"/>
                <a:buFont typeface="Roboto"/>
                <a:buChar char="●"/>
              </a:pPr>
              <a:r>
                <a:rPr lang="en" sz="800">
                  <a:solidFill>
                    <a:srgbClr val="1B786E"/>
                  </a:solidFill>
                  <a:latin typeface="Roboto"/>
                  <a:ea typeface="Roboto"/>
                  <a:cs typeface="Roboto"/>
                  <a:sym typeface="Roboto"/>
                </a:rPr>
                <a:t>Collaboration / Awareness Programs</a:t>
              </a:r>
              <a:endParaRPr sz="800">
                <a:solidFill>
                  <a:srgbClr val="1B786E"/>
                </a:solidFill>
                <a:latin typeface="Roboto"/>
                <a:ea typeface="Roboto"/>
                <a:cs typeface="Roboto"/>
                <a:sym typeface="Roboto"/>
              </a:endParaRPr>
            </a:p>
          </p:txBody>
        </p:sp>
      </p:grpSp>
      <p:grpSp>
        <p:nvGrpSpPr>
          <p:cNvPr id="264" name="Google Shape;264;p21"/>
          <p:cNvGrpSpPr/>
          <p:nvPr/>
        </p:nvGrpSpPr>
        <p:grpSpPr>
          <a:xfrm>
            <a:off x="727679" y="3419133"/>
            <a:ext cx="7688767" cy="694143"/>
            <a:chOff x="1593000" y="2322568"/>
            <a:chExt cx="5957975" cy="643500"/>
          </a:xfrm>
        </p:grpSpPr>
        <p:sp>
          <p:nvSpPr>
            <p:cNvPr id="265" name="Google Shape;265;p21"/>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1"/>
            <p:cNvSpPr/>
            <p:nvPr/>
          </p:nvSpPr>
          <p:spPr>
            <a:xfrm flipH="1">
              <a:off x="2283025" y="2322575"/>
              <a:ext cx="1844400" cy="642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1"/>
            <p:cNvSpPr/>
            <p:nvPr/>
          </p:nvSpPr>
          <p:spPr>
            <a:xfrm rot="-5400000">
              <a:off x="3501574" y="1934671"/>
              <a:ext cx="643356" cy="1419149"/>
            </a:xfrm>
            <a:prstGeom prst="flowChartOffpageConnector">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1"/>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Customer Helpdesk</a:t>
              </a:r>
              <a:endParaRPr sz="1000">
                <a:solidFill>
                  <a:srgbClr val="FFFFFF"/>
                </a:solidFill>
                <a:latin typeface="Roboto"/>
                <a:ea typeface="Roboto"/>
                <a:cs typeface="Roboto"/>
                <a:sym typeface="Roboto"/>
              </a:endParaRPr>
            </a:p>
          </p:txBody>
        </p:sp>
        <p:sp>
          <p:nvSpPr>
            <p:cNvPr id="269" name="Google Shape;269;p21"/>
            <p:cNvSpPr/>
            <p:nvPr/>
          </p:nvSpPr>
          <p:spPr>
            <a:xfrm>
              <a:off x="1593000" y="2322568"/>
              <a:ext cx="690000" cy="642300"/>
            </a:xfrm>
            <a:prstGeom prst="rect">
              <a:avLst/>
            </a:prstGeom>
            <a:solidFill>
              <a:srgbClr val="1D7E74"/>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1"/>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04</a:t>
              </a:r>
              <a:endParaRPr sz="2600">
                <a:solidFill>
                  <a:srgbClr val="FFFFFF"/>
                </a:solidFill>
                <a:latin typeface="Roboto Thin"/>
                <a:ea typeface="Roboto Thin"/>
                <a:cs typeface="Roboto Thin"/>
                <a:sym typeface="Roboto Thin"/>
              </a:endParaRPr>
            </a:p>
          </p:txBody>
        </p:sp>
        <p:sp>
          <p:nvSpPr>
            <p:cNvPr id="271" name="Google Shape;271;p21"/>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1B786E"/>
                </a:buClr>
                <a:buSzPts val="800"/>
                <a:buFont typeface="Roboto"/>
                <a:buChar char="●"/>
              </a:pPr>
              <a:r>
                <a:rPr lang="en" sz="800">
                  <a:solidFill>
                    <a:srgbClr val="1B786E"/>
                  </a:solidFill>
                  <a:latin typeface="Roboto"/>
                  <a:ea typeface="Roboto"/>
                  <a:cs typeface="Roboto"/>
                  <a:sym typeface="Roboto"/>
                </a:rPr>
                <a:t>Chat-bot</a:t>
              </a:r>
              <a:endParaRPr sz="800">
                <a:solidFill>
                  <a:srgbClr val="1B786E"/>
                </a:solidFill>
                <a:latin typeface="Roboto"/>
                <a:ea typeface="Roboto"/>
                <a:cs typeface="Roboto"/>
                <a:sym typeface="Roboto"/>
              </a:endParaRPr>
            </a:p>
            <a:p>
              <a:pPr indent="-279400" lvl="0" marL="457200" rtl="0" algn="l">
                <a:lnSpc>
                  <a:spcPct val="115000"/>
                </a:lnSpc>
                <a:spcBef>
                  <a:spcPts val="0"/>
                </a:spcBef>
                <a:spcAft>
                  <a:spcPts val="0"/>
                </a:spcAft>
                <a:buClr>
                  <a:srgbClr val="1B786E"/>
                </a:buClr>
                <a:buSzPts val="800"/>
                <a:buFont typeface="Roboto"/>
                <a:buChar char="●"/>
              </a:pPr>
              <a:r>
                <a:rPr lang="en" sz="800">
                  <a:solidFill>
                    <a:srgbClr val="1B786E"/>
                  </a:solidFill>
                  <a:latin typeface="Roboto"/>
                  <a:ea typeface="Roboto"/>
                  <a:cs typeface="Roboto"/>
                  <a:sym typeface="Roboto"/>
                </a:rPr>
                <a:t>24/7 Customer Support</a:t>
              </a:r>
              <a:endParaRPr sz="800">
                <a:solidFill>
                  <a:srgbClr val="1B786E"/>
                </a:solidFill>
                <a:latin typeface="Roboto"/>
                <a:ea typeface="Roboto"/>
                <a:cs typeface="Roboto"/>
                <a:sym typeface="Roboto"/>
              </a:endParaRPr>
            </a:p>
            <a:p>
              <a:pPr indent="-279400" lvl="0" marL="457200" rtl="0" algn="l">
                <a:lnSpc>
                  <a:spcPct val="115000"/>
                </a:lnSpc>
                <a:spcBef>
                  <a:spcPts val="0"/>
                </a:spcBef>
                <a:spcAft>
                  <a:spcPts val="0"/>
                </a:spcAft>
                <a:buClr>
                  <a:srgbClr val="1B786E"/>
                </a:buClr>
                <a:buSzPts val="800"/>
                <a:buFont typeface="Roboto"/>
                <a:buChar char="●"/>
              </a:pPr>
              <a:r>
                <a:rPr lang="en" sz="800">
                  <a:solidFill>
                    <a:srgbClr val="1B786E"/>
                  </a:solidFill>
                  <a:latin typeface="Roboto"/>
                  <a:ea typeface="Roboto"/>
                  <a:cs typeface="Roboto"/>
                  <a:sym typeface="Roboto"/>
                </a:rPr>
                <a:t>Help / Documentation</a:t>
              </a:r>
              <a:endParaRPr sz="800">
                <a:solidFill>
                  <a:srgbClr val="1B786E"/>
                </a:solidFill>
                <a:latin typeface="Roboto"/>
                <a:ea typeface="Roboto"/>
                <a:cs typeface="Roboto"/>
                <a:sym typeface="Roboto"/>
              </a:endParaRPr>
            </a:p>
          </p:txBody>
        </p:sp>
      </p:grpSp>
      <p:grpSp>
        <p:nvGrpSpPr>
          <p:cNvPr id="272" name="Google Shape;272;p21"/>
          <p:cNvGrpSpPr/>
          <p:nvPr/>
        </p:nvGrpSpPr>
        <p:grpSpPr>
          <a:xfrm>
            <a:off x="727679" y="2712718"/>
            <a:ext cx="7688767" cy="694143"/>
            <a:chOff x="1593000" y="2322568"/>
            <a:chExt cx="5957975" cy="643500"/>
          </a:xfrm>
        </p:grpSpPr>
        <p:sp>
          <p:nvSpPr>
            <p:cNvPr id="273" name="Google Shape;273;p21"/>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1"/>
            <p:cNvSpPr/>
            <p:nvPr/>
          </p:nvSpPr>
          <p:spPr>
            <a:xfrm flipH="1">
              <a:off x="2283025" y="2322575"/>
              <a:ext cx="1844400" cy="642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1"/>
            <p:cNvSpPr/>
            <p:nvPr/>
          </p:nvSpPr>
          <p:spPr>
            <a:xfrm rot="-5400000">
              <a:off x="3501574" y="1934671"/>
              <a:ext cx="643356" cy="1419149"/>
            </a:xfrm>
            <a:prstGeom prst="flowChartOffpageConnector">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1"/>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R&amp;D / Engineering Team</a:t>
              </a:r>
              <a:endParaRPr sz="1000">
                <a:solidFill>
                  <a:srgbClr val="FFFFFF"/>
                </a:solidFill>
                <a:latin typeface="Roboto"/>
                <a:ea typeface="Roboto"/>
                <a:cs typeface="Roboto"/>
                <a:sym typeface="Roboto"/>
              </a:endParaRPr>
            </a:p>
          </p:txBody>
        </p:sp>
        <p:sp>
          <p:nvSpPr>
            <p:cNvPr id="277" name="Google Shape;277;p21"/>
            <p:cNvSpPr/>
            <p:nvPr/>
          </p:nvSpPr>
          <p:spPr>
            <a:xfrm>
              <a:off x="1593000" y="2322568"/>
              <a:ext cx="690000" cy="642300"/>
            </a:xfrm>
            <a:prstGeom prst="rect">
              <a:avLst/>
            </a:prstGeom>
            <a:solidFill>
              <a:srgbClr val="1D7E74"/>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1"/>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279" name="Google Shape;279;p21"/>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1B786E"/>
                </a:buClr>
                <a:buSzPts val="800"/>
                <a:buFont typeface="Roboto"/>
                <a:buChar char="●"/>
              </a:pPr>
              <a:r>
                <a:rPr lang="en" sz="800">
                  <a:solidFill>
                    <a:srgbClr val="1B786E"/>
                  </a:solidFill>
                  <a:latin typeface="Roboto"/>
                  <a:ea typeface="Roboto"/>
                  <a:cs typeface="Roboto"/>
                  <a:sym typeface="Roboto"/>
                </a:rPr>
                <a:t>Design based on size and requirement</a:t>
              </a:r>
              <a:endParaRPr sz="800">
                <a:solidFill>
                  <a:srgbClr val="1B786E"/>
                </a:solidFill>
                <a:latin typeface="Roboto"/>
                <a:ea typeface="Roboto"/>
                <a:cs typeface="Roboto"/>
                <a:sym typeface="Roboto"/>
              </a:endParaRPr>
            </a:p>
            <a:p>
              <a:pPr indent="-279400" lvl="0" marL="457200" rtl="0" algn="l">
                <a:lnSpc>
                  <a:spcPct val="115000"/>
                </a:lnSpc>
                <a:spcBef>
                  <a:spcPts val="0"/>
                </a:spcBef>
                <a:spcAft>
                  <a:spcPts val="0"/>
                </a:spcAft>
                <a:buClr>
                  <a:srgbClr val="1B786E"/>
                </a:buClr>
                <a:buSzPts val="800"/>
                <a:buFont typeface="Roboto"/>
                <a:buChar char="●"/>
              </a:pPr>
              <a:r>
                <a:rPr lang="en" sz="800">
                  <a:solidFill>
                    <a:srgbClr val="1B786E"/>
                  </a:solidFill>
                  <a:latin typeface="Roboto"/>
                  <a:ea typeface="Roboto"/>
                  <a:cs typeface="Roboto"/>
                  <a:sym typeface="Roboto"/>
                </a:rPr>
                <a:t>Continuous testing and improvements</a:t>
              </a:r>
              <a:endParaRPr sz="800">
                <a:solidFill>
                  <a:srgbClr val="1B786E"/>
                </a:solidFill>
                <a:latin typeface="Roboto"/>
                <a:ea typeface="Roboto"/>
                <a:cs typeface="Roboto"/>
                <a:sym typeface="Roboto"/>
              </a:endParaRPr>
            </a:p>
            <a:p>
              <a:pPr indent="-279400" lvl="0" marL="457200" rtl="0" algn="l">
                <a:lnSpc>
                  <a:spcPct val="115000"/>
                </a:lnSpc>
                <a:spcBef>
                  <a:spcPts val="0"/>
                </a:spcBef>
                <a:spcAft>
                  <a:spcPts val="0"/>
                </a:spcAft>
                <a:buClr>
                  <a:srgbClr val="1B786E"/>
                </a:buClr>
                <a:buSzPts val="800"/>
                <a:buFont typeface="Roboto"/>
                <a:buChar char="●"/>
              </a:pPr>
              <a:r>
                <a:rPr lang="en" sz="800">
                  <a:solidFill>
                    <a:srgbClr val="1B786E"/>
                  </a:solidFill>
                  <a:latin typeface="Roboto"/>
                  <a:ea typeface="Roboto"/>
                  <a:cs typeface="Roboto"/>
                  <a:sym typeface="Roboto"/>
                </a:rPr>
                <a:t>Develop new tracking methods</a:t>
              </a:r>
              <a:endParaRPr sz="800">
                <a:solidFill>
                  <a:srgbClr val="1B786E"/>
                </a:solidFill>
                <a:latin typeface="Roboto"/>
                <a:ea typeface="Roboto"/>
                <a:cs typeface="Roboto"/>
                <a:sym typeface="Roboto"/>
              </a:endParaRPr>
            </a:p>
          </p:txBody>
        </p:sp>
      </p:grpSp>
      <p:grpSp>
        <p:nvGrpSpPr>
          <p:cNvPr id="280" name="Google Shape;280;p21"/>
          <p:cNvGrpSpPr/>
          <p:nvPr/>
        </p:nvGrpSpPr>
        <p:grpSpPr>
          <a:xfrm>
            <a:off x="727679" y="2006340"/>
            <a:ext cx="7688767" cy="694143"/>
            <a:chOff x="1593000" y="2322568"/>
            <a:chExt cx="5957975" cy="643500"/>
          </a:xfrm>
        </p:grpSpPr>
        <p:sp>
          <p:nvSpPr>
            <p:cNvPr id="281" name="Google Shape;281;p21"/>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1"/>
            <p:cNvSpPr/>
            <p:nvPr/>
          </p:nvSpPr>
          <p:spPr>
            <a:xfrm flipH="1">
              <a:off x="2283025" y="2322575"/>
              <a:ext cx="1844400" cy="642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1"/>
            <p:cNvSpPr/>
            <p:nvPr/>
          </p:nvSpPr>
          <p:spPr>
            <a:xfrm rot="-5400000">
              <a:off x="3501574" y="1934671"/>
              <a:ext cx="643356" cy="1419149"/>
            </a:xfrm>
            <a:prstGeom prst="flowChartOffpageConnector">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1"/>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Manufacturing Facility</a:t>
              </a:r>
              <a:endParaRPr sz="1000">
                <a:solidFill>
                  <a:srgbClr val="FFFFFF"/>
                </a:solidFill>
                <a:latin typeface="Roboto"/>
                <a:ea typeface="Roboto"/>
                <a:cs typeface="Roboto"/>
                <a:sym typeface="Roboto"/>
              </a:endParaRPr>
            </a:p>
          </p:txBody>
        </p:sp>
        <p:sp>
          <p:nvSpPr>
            <p:cNvPr id="285" name="Google Shape;285;p21"/>
            <p:cNvSpPr/>
            <p:nvPr/>
          </p:nvSpPr>
          <p:spPr>
            <a:xfrm>
              <a:off x="1593000" y="2322568"/>
              <a:ext cx="690000" cy="642300"/>
            </a:xfrm>
            <a:prstGeom prst="rect">
              <a:avLst/>
            </a:prstGeom>
            <a:solidFill>
              <a:srgbClr val="1D7E74"/>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1"/>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287" name="Google Shape;287;p21"/>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1B786E"/>
                </a:buClr>
                <a:buSzPts val="800"/>
                <a:buFont typeface="Roboto"/>
                <a:buChar char="●"/>
              </a:pPr>
              <a:r>
                <a:rPr lang="en" sz="800">
                  <a:solidFill>
                    <a:srgbClr val="1B786E"/>
                  </a:solidFill>
                  <a:latin typeface="Roboto"/>
                  <a:ea typeface="Roboto"/>
                  <a:cs typeface="Roboto"/>
                  <a:sym typeface="Roboto"/>
                </a:rPr>
                <a:t>Manufacturing Equipment </a:t>
              </a:r>
              <a:endParaRPr sz="800">
                <a:solidFill>
                  <a:srgbClr val="1B786E"/>
                </a:solidFill>
                <a:latin typeface="Roboto"/>
                <a:ea typeface="Roboto"/>
                <a:cs typeface="Roboto"/>
                <a:sym typeface="Roboto"/>
              </a:endParaRPr>
            </a:p>
            <a:p>
              <a:pPr indent="-279400" lvl="0" marL="457200" rtl="0" algn="l">
                <a:lnSpc>
                  <a:spcPct val="115000"/>
                </a:lnSpc>
                <a:spcBef>
                  <a:spcPts val="0"/>
                </a:spcBef>
                <a:spcAft>
                  <a:spcPts val="0"/>
                </a:spcAft>
                <a:buClr>
                  <a:srgbClr val="1B786E"/>
                </a:buClr>
                <a:buSzPts val="800"/>
                <a:buFont typeface="Roboto"/>
                <a:buChar char="●"/>
              </a:pPr>
              <a:r>
                <a:rPr lang="en" sz="800">
                  <a:solidFill>
                    <a:srgbClr val="1B786E"/>
                  </a:solidFill>
                  <a:latin typeface="Roboto"/>
                  <a:ea typeface="Roboto"/>
                  <a:cs typeface="Roboto"/>
                  <a:sym typeface="Roboto"/>
                </a:rPr>
                <a:t>Supply Chain</a:t>
              </a:r>
              <a:endParaRPr sz="800">
                <a:solidFill>
                  <a:srgbClr val="1B786E"/>
                </a:solidFill>
                <a:latin typeface="Roboto"/>
                <a:ea typeface="Roboto"/>
                <a:cs typeface="Roboto"/>
                <a:sym typeface="Roboto"/>
              </a:endParaRPr>
            </a:p>
            <a:p>
              <a:pPr indent="-279400" lvl="0" marL="457200" rtl="0" algn="l">
                <a:lnSpc>
                  <a:spcPct val="115000"/>
                </a:lnSpc>
                <a:spcBef>
                  <a:spcPts val="0"/>
                </a:spcBef>
                <a:spcAft>
                  <a:spcPts val="0"/>
                </a:spcAft>
                <a:buClr>
                  <a:srgbClr val="1B786E"/>
                </a:buClr>
                <a:buSzPts val="800"/>
                <a:buFont typeface="Roboto"/>
                <a:buChar char="●"/>
              </a:pPr>
              <a:r>
                <a:rPr lang="en" sz="800">
                  <a:solidFill>
                    <a:srgbClr val="1B786E"/>
                  </a:solidFill>
                  <a:latin typeface="Roboto"/>
                  <a:ea typeface="Roboto"/>
                  <a:cs typeface="Roboto"/>
                  <a:sym typeface="Roboto"/>
                </a:rPr>
                <a:t>Shipping </a:t>
              </a:r>
              <a:endParaRPr sz="800">
                <a:solidFill>
                  <a:srgbClr val="1B786E"/>
                </a:solidFill>
                <a:latin typeface="Roboto"/>
                <a:ea typeface="Roboto"/>
                <a:cs typeface="Roboto"/>
                <a:sym typeface="Roboto"/>
              </a:endParaRPr>
            </a:p>
          </p:txBody>
        </p:sp>
      </p:grpSp>
      <p:grpSp>
        <p:nvGrpSpPr>
          <p:cNvPr id="288" name="Google Shape;288;p21"/>
          <p:cNvGrpSpPr/>
          <p:nvPr/>
        </p:nvGrpSpPr>
        <p:grpSpPr>
          <a:xfrm>
            <a:off x="727679" y="1299944"/>
            <a:ext cx="7688767" cy="694143"/>
            <a:chOff x="1593000" y="2322568"/>
            <a:chExt cx="5957975" cy="643500"/>
          </a:xfrm>
        </p:grpSpPr>
        <p:sp>
          <p:nvSpPr>
            <p:cNvPr id="289" name="Google Shape;289;p21"/>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1"/>
            <p:cNvSpPr/>
            <p:nvPr/>
          </p:nvSpPr>
          <p:spPr>
            <a:xfrm flipH="1">
              <a:off x="2283025" y="2322575"/>
              <a:ext cx="1844400" cy="642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1"/>
            <p:cNvSpPr/>
            <p:nvPr/>
          </p:nvSpPr>
          <p:spPr>
            <a:xfrm rot="-5400000">
              <a:off x="3501574" y="1934671"/>
              <a:ext cx="643356" cy="1419149"/>
            </a:xfrm>
            <a:prstGeom prst="flowChartOffpageConnector">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1"/>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Software Development Team</a:t>
              </a:r>
              <a:endParaRPr sz="1000">
                <a:solidFill>
                  <a:srgbClr val="FFFFFF"/>
                </a:solidFill>
                <a:latin typeface="Roboto"/>
                <a:ea typeface="Roboto"/>
                <a:cs typeface="Roboto"/>
                <a:sym typeface="Roboto"/>
              </a:endParaRPr>
            </a:p>
          </p:txBody>
        </p:sp>
        <p:sp>
          <p:nvSpPr>
            <p:cNvPr id="293" name="Google Shape;293;p21"/>
            <p:cNvSpPr/>
            <p:nvPr/>
          </p:nvSpPr>
          <p:spPr>
            <a:xfrm>
              <a:off x="1593000" y="2322568"/>
              <a:ext cx="690000" cy="642300"/>
            </a:xfrm>
            <a:prstGeom prst="rect">
              <a:avLst/>
            </a:prstGeom>
            <a:solidFill>
              <a:srgbClr val="1D7E74"/>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1"/>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295" name="Google Shape;295;p21"/>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1B786E"/>
                </a:buClr>
                <a:buSzPts val="800"/>
                <a:buFont typeface="Roboto"/>
                <a:buChar char="●"/>
              </a:pPr>
              <a:r>
                <a:rPr lang="en" sz="800">
                  <a:solidFill>
                    <a:srgbClr val="1B786E"/>
                  </a:solidFill>
                  <a:latin typeface="Roboto"/>
                  <a:ea typeface="Roboto"/>
                  <a:cs typeface="Roboto"/>
                  <a:sym typeface="Roboto"/>
                </a:rPr>
                <a:t>Develop application for iOS and Android</a:t>
              </a:r>
              <a:endParaRPr sz="800">
                <a:solidFill>
                  <a:srgbClr val="1B786E"/>
                </a:solidFill>
                <a:latin typeface="Roboto"/>
                <a:ea typeface="Roboto"/>
                <a:cs typeface="Roboto"/>
                <a:sym typeface="Roboto"/>
              </a:endParaRPr>
            </a:p>
            <a:p>
              <a:pPr indent="-279400" lvl="0" marL="457200" rtl="0" algn="l">
                <a:lnSpc>
                  <a:spcPct val="115000"/>
                </a:lnSpc>
                <a:spcBef>
                  <a:spcPts val="0"/>
                </a:spcBef>
                <a:spcAft>
                  <a:spcPts val="0"/>
                </a:spcAft>
                <a:buClr>
                  <a:srgbClr val="1B786E"/>
                </a:buClr>
                <a:buSzPts val="800"/>
                <a:buFont typeface="Roboto"/>
                <a:buChar char="●"/>
              </a:pPr>
              <a:r>
                <a:rPr lang="en" sz="800">
                  <a:solidFill>
                    <a:srgbClr val="1B786E"/>
                  </a:solidFill>
                  <a:latin typeface="Roboto"/>
                  <a:ea typeface="Roboto"/>
                  <a:cs typeface="Roboto"/>
                  <a:sym typeface="Roboto"/>
                </a:rPr>
                <a:t>Add regular enhancements and update bug fixes</a:t>
              </a:r>
              <a:endParaRPr sz="800">
                <a:solidFill>
                  <a:srgbClr val="1B786E"/>
                </a:solidFill>
                <a:latin typeface="Roboto"/>
                <a:ea typeface="Roboto"/>
                <a:cs typeface="Roboto"/>
                <a:sym typeface="Roboto"/>
              </a:endParaRPr>
            </a:p>
            <a:p>
              <a:pPr indent="-279400" lvl="0" marL="457200" rtl="0" algn="l">
                <a:lnSpc>
                  <a:spcPct val="115000"/>
                </a:lnSpc>
                <a:spcBef>
                  <a:spcPts val="0"/>
                </a:spcBef>
                <a:spcAft>
                  <a:spcPts val="0"/>
                </a:spcAft>
                <a:buClr>
                  <a:srgbClr val="1B786E"/>
                </a:buClr>
                <a:buSzPts val="800"/>
                <a:buFont typeface="Roboto"/>
                <a:buChar char="●"/>
              </a:pPr>
              <a:r>
                <a:rPr lang="en" sz="800">
                  <a:solidFill>
                    <a:srgbClr val="1B786E"/>
                  </a:solidFill>
                  <a:latin typeface="Roboto"/>
                  <a:ea typeface="Roboto"/>
                  <a:cs typeface="Roboto"/>
                  <a:sym typeface="Roboto"/>
                </a:rPr>
                <a:t>Add features and improve customer experience</a:t>
              </a:r>
              <a:endParaRPr sz="800">
                <a:solidFill>
                  <a:srgbClr val="1B786E"/>
                </a:solidFill>
                <a:latin typeface="Roboto"/>
                <a:ea typeface="Roboto"/>
                <a:cs typeface="Roboto"/>
                <a:sym typeface="Roboto"/>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